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90" r:id="rId4"/>
    <p:sldId id="291" r:id="rId5"/>
    <p:sldId id="302" r:id="rId6"/>
    <p:sldId id="258" r:id="rId7"/>
    <p:sldId id="263" r:id="rId8"/>
    <p:sldId id="262" r:id="rId9"/>
    <p:sldId id="288" r:id="rId10"/>
    <p:sldId id="292" r:id="rId11"/>
    <p:sldId id="293" r:id="rId12"/>
    <p:sldId id="294" r:id="rId13"/>
    <p:sldId id="295" r:id="rId14"/>
    <p:sldId id="260" r:id="rId15"/>
    <p:sldId id="266" r:id="rId16"/>
    <p:sldId id="267" r:id="rId17"/>
    <p:sldId id="268" r:id="rId18"/>
    <p:sldId id="269" r:id="rId19"/>
    <p:sldId id="289" r:id="rId20"/>
    <p:sldId id="270" r:id="rId21"/>
    <p:sldId id="271" r:id="rId22"/>
    <p:sldId id="272" r:id="rId23"/>
    <p:sldId id="274" r:id="rId24"/>
    <p:sldId id="276" r:id="rId25"/>
    <p:sldId id="296" r:id="rId26"/>
    <p:sldId id="273" r:id="rId27"/>
    <p:sldId id="300" r:id="rId28"/>
    <p:sldId id="285" r:id="rId29"/>
    <p:sldId id="286" r:id="rId30"/>
    <p:sldId id="297" r:id="rId31"/>
    <p:sldId id="298" r:id="rId32"/>
    <p:sldId id="299" r:id="rId33"/>
    <p:sldId id="284" r:id="rId34"/>
    <p:sldId id="287" r:id="rId35"/>
    <p:sldId id="301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996633"/>
    <a:srgbClr val="339933"/>
    <a:srgbClr val="66FF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1920" y="-6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3.wmf"/><Relationship Id="rId1" Type="http://schemas.openxmlformats.org/officeDocument/2006/relationships/image" Target="../media/image16.wmf"/><Relationship Id="rId4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02E5CC7-59CA-45DC-A7A0-4262B988369B}" type="datetimeFigureOut">
              <a:rPr lang="en-US"/>
              <a:pPr>
                <a:defRPr/>
              </a:pPr>
              <a:t>4/14/2015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22F956A-7036-45CC-B50D-9A9FEC5311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888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C7D1176-FA8A-4F26-BCB4-B18C2D9ADAAB}" type="slidenum">
              <a:rPr lang="en-US" smtClean="0"/>
              <a:pPr eaLnBrk="1" hangingPunct="1"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A1F6B-582D-4FBF-B139-C053F6B15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125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F0FE1-D13F-4D20-BF68-A654091AAE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531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1445E-7E4F-4D23-AF11-2EDAC16BCB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59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75759-BCF9-4168-ADC8-F2A5593BA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83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B2E32-09D3-4E78-B237-79466B369A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30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17C98-7590-49F6-9DBE-F2BC2A6832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34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1A91C-2DC6-4BFF-8B5E-C2B4B56B5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757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254D3-52C9-4721-A400-57E37386D9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14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BA6C2-0C00-42B7-B4B3-5560AA02E6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961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0E516-4740-440B-B040-908375AA95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592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B4012-65F8-44A1-8A2F-C2F0E9BA5B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509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E6E05819-9A8E-4E4E-9C94-8D18F1ADF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csc.noaa.gov/crs/lca/hawaii/images/hi_post_lg.jpg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3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4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7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0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djdchronology.com/images6/desertisland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1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1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1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0" y="1524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/>
              <a:t>Island Biogeograhy and Community Diversity</a:t>
            </a:r>
          </a:p>
        </p:txBody>
      </p:sp>
      <p:pic>
        <p:nvPicPr>
          <p:cNvPr id="2051" name="Picture 6" descr="hi_post_l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5" t="6590" r="2504" b="9393"/>
          <a:stretch>
            <a:fillRect/>
          </a:stretch>
        </p:blipFill>
        <p:spPr bwMode="auto">
          <a:xfrm>
            <a:off x="792163" y="1143000"/>
            <a:ext cx="7713662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341313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800" b="1" dirty="0"/>
              <a:t>Why does the species area relationship exist?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81000" y="3679448"/>
            <a:ext cx="7850226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000" dirty="0" smtClean="0"/>
              <a:t> The </a:t>
            </a:r>
            <a:r>
              <a:rPr lang="en-US" sz="2000" dirty="0"/>
              <a:t>equilibrium model of island biogeography</a:t>
            </a:r>
          </a:p>
          <a:p>
            <a:pPr eaLnBrk="1" hangingPunct="1"/>
            <a:endParaRPr lang="en-US" sz="1600" dirty="0"/>
          </a:p>
          <a:p>
            <a:pPr eaLnBrk="1" hangingPunct="1"/>
            <a:r>
              <a:rPr lang="en-US" sz="1600" dirty="0"/>
              <a:t>	–  Explains the S.A. relationship as a balance between immigration and extinction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1695271"/>
            <a:ext cx="8534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000" dirty="0" smtClean="0"/>
              <a:t> Habitat diversity</a:t>
            </a:r>
          </a:p>
          <a:p>
            <a:pPr eaLnBrk="1" hangingPunct="1">
              <a:buFontTx/>
              <a:buChar char="•"/>
            </a:pPr>
            <a:endParaRPr lang="en-US" sz="2000" dirty="0" smtClean="0"/>
          </a:p>
          <a:p>
            <a:pPr lvl="2"/>
            <a:r>
              <a:rPr lang="en-US" sz="1600" dirty="0" smtClean="0"/>
              <a:t>– Explains the S.A. relationship as a function of availability of ecological niches</a:t>
            </a:r>
          </a:p>
          <a:p>
            <a:pPr eaLnBrk="1" hangingPunct="1">
              <a:buFontTx/>
              <a:buChar char="•"/>
            </a:pPr>
            <a:endParaRPr lang="en-US" sz="2000" dirty="0" smtClean="0"/>
          </a:p>
          <a:p>
            <a:pPr eaLnBrk="1" hangingPunct="1">
              <a:buFontTx/>
              <a:buChar char="•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66451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341313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800" b="1" dirty="0" smtClean="0"/>
              <a:t>Habitat diversity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143000"/>
            <a:ext cx="5055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Perhaps larger island simply have more niches</a:t>
            </a:r>
            <a:endParaRPr lang="en-US" b="1" dirty="0"/>
          </a:p>
        </p:txBody>
      </p:sp>
      <p:sp>
        <p:nvSpPr>
          <p:cNvPr id="4" name="Oval 3"/>
          <p:cNvSpPr/>
          <p:nvPr/>
        </p:nvSpPr>
        <p:spPr>
          <a:xfrm>
            <a:off x="533400" y="1905000"/>
            <a:ext cx="4343400" cy="40386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324600" y="3200400"/>
            <a:ext cx="1676400" cy="1676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86000" y="3195362"/>
            <a:ext cx="685800" cy="609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93933" y="3048000"/>
            <a:ext cx="685800" cy="609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019300" y="4876800"/>
            <a:ext cx="685800" cy="6096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733800" y="3505200"/>
            <a:ext cx="685800" cy="609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79341" y="4114800"/>
            <a:ext cx="685800" cy="609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579733" y="2667000"/>
            <a:ext cx="685800" cy="609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200400" y="2612841"/>
            <a:ext cx="685800" cy="609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54981" y="3934376"/>
            <a:ext cx="685800" cy="6096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194371" y="2014577"/>
            <a:ext cx="685800" cy="6096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200400" y="4800600"/>
            <a:ext cx="685800" cy="6096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629400" y="3451041"/>
            <a:ext cx="685800" cy="6096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965373" y="4144083"/>
            <a:ext cx="685800" cy="609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143000" y="6009094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This large island has four niches and thus four species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410200" y="53340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This small island has only two niches and thus only two species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4051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341313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800" b="1" dirty="0" smtClean="0"/>
              <a:t>An example from Australian Gobies</a:t>
            </a:r>
          </a:p>
          <a:p>
            <a:pPr algn="ctr" eaLnBrk="1" hangingPunct="1"/>
            <a:r>
              <a:rPr lang="en-US" sz="1600" b="1" dirty="0" smtClean="0"/>
              <a:t>(</a:t>
            </a:r>
            <a:r>
              <a:rPr lang="en-US" sz="1600" b="1" dirty="0" err="1" smtClean="0"/>
              <a:t>Kodric</a:t>
            </a:r>
            <a:r>
              <a:rPr lang="en-US" sz="1600" b="1" dirty="0" smtClean="0"/>
              <a:t>-Brown and Brown, 1993)</a:t>
            </a:r>
            <a:endParaRPr lang="en-US" sz="1600" b="1" dirty="0"/>
          </a:p>
        </p:txBody>
      </p:sp>
      <p:sp>
        <p:nvSpPr>
          <p:cNvPr id="3" name="Can 2"/>
          <p:cNvSpPr/>
          <p:nvPr/>
        </p:nvSpPr>
        <p:spPr>
          <a:xfrm>
            <a:off x="3508000" y="2083447"/>
            <a:ext cx="1447800" cy="3810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5638800" y="1548216"/>
            <a:ext cx="2857500" cy="1425111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>
            <a:off x="1137041" y="1334702"/>
            <a:ext cx="2133600" cy="100241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an 20"/>
          <p:cNvSpPr/>
          <p:nvPr/>
        </p:nvSpPr>
        <p:spPr>
          <a:xfrm>
            <a:off x="884280" y="3891211"/>
            <a:ext cx="1447800" cy="3810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an 21"/>
          <p:cNvSpPr/>
          <p:nvPr/>
        </p:nvSpPr>
        <p:spPr>
          <a:xfrm>
            <a:off x="6477000" y="3759261"/>
            <a:ext cx="2133600" cy="100241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an 22"/>
          <p:cNvSpPr/>
          <p:nvPr/>
        </p:nvSpPr>
        <p:spPr>
          <a:xfrm>
            <a:off x="3112595" y="2894224"/>
            <a:ext cx="2857500" cy="1425111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3950085" y="2157619"/>
            <a:ext cx="457200" cy="301752"/>
            <a:chOff x="304800" y="1211542"/>
            <a:chExt cx="1981200" cy="1071410"/>
          </a:xfrm>
          <a:solidFill>
            <a:schemeClr val="bg1">
              <a:lumMod val="85000"/>
            </a:schemeClr>
          </a:solidFill>
        </p:grpSpPr>
        <p:sp>
          <p:nvSpPr>
            <p:cNvPr id="25" name="Isosceles Triangle 24"/>
            <p:cNvSpPr/>
            <p:nvPr/>
          </p:nvSpPr>
          <p:spPr>
            <a:xfrm rot="5400000">
              <a:off x="231648" y="1295400"/>
              <a:ext cx="1060704" cy="914400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85800" y="1447800"/>
              <a:ext cx="1600200" cy="609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ight Triangle 26"/>
            <p:cNvSpPr/>
            <p:nvPr/>
          </p:nvSpPr>
          <p:spPr>
            <a:xfrm>
              <a:off x="1219200" y="1211542"/>
              <a:ext cx="723900" cy="313088"/>
            </a:xfrm>
            <a:prstGeom prst="rt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ight Triangle 27"/>
            <p:cNvSpPr/>
            <p:nvPr/>
          </p:nvSpPr>
          <p:spPr>
            <a:xfrm rot="19222837">
              <a:off x="1250999" y="1775012"/>
              <a:ext cx="723900" cy="313088"/>
            </a:xfrm>
            <a:prstGeom prst="rt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947186" y="1582522"/>
              <a:ext cx="114300" cy="1143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2108410" y="1774789"/>
              <a:ext cx="173811" cy="54011"/>
            </a:xfrm>
            <a:custGeom>
              <a:avLst/>
              <a:gdLst>
                <a:gd name="connsiteX0" fmla="*/ 173811 w 173811"/>
                <a:gd name="connsiteY0" fmla="*/ 1112 h 54011"/>
                <a:gd name="connsiteX1" fmla="*/ 15114 w 173811"/>
                <a:gd name="connsiteY1" fmla="*/ 8669 h 54011"/>
                <a:gd name="connsiteX2" fmla="*/ 0 w 173811"/>
                <a:gd name="connsiteY2" fmla="*/ 54011 h 54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811" h="54011">
                  <a:moveTo>
                    <a:pt x="173811" y="1112"/>
                  </a:moveTo>
                  <a:cubicBezTo>
                    <a:pt x="120912" y="3631"/>
                    <a:pt x="65778" y="-6751"/>
                    <a:pt x="15114" y="8669"/>
                  </a:cubicBezTo>
                  <a:cubicBezTo>
                    <a:pt x="-127" y="13308"/>
                    <a:pt x="0" y="54011"/>
                    <a:pt x="0" y="54011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323664" y="3970459"/>
            <a:ext cx="457200" cy="301752"/>
            <a:chOff x="304800" y="1211542"/>
            <a:chExt cx="1981200" cy="1071410"/>
          </a:xfrm>
          <a:solidFill>
            <a:schemeClr val="bg1">
              <a:lumMod val="85000"/>
            </a:schemeClr>
          </a:solidFill>
        </p:grpSpPr>
        <p:sp>
          <p:nvSpPr>
            <p:cNvPr id="39" name="Isosceles Triangle 38"/>
            <p:cNvSpPr/>
            <p:nvPr/>
          </p:nvSpPr>
          <p:spPr>
            <a:xfrm rot="5400000">
              <a:off x="231648" y="1295400"/>
              <a:ext cx="1060704" cy="914400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685800" y="1447800"/>
              <a:ext cx="1600200" cy="609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ight Triangle 40"/>
            <p:cNvSpPr/>
            <p:nvPr/>
          </p:nvSpPr>
          <p:spPr>
            <a:xfrm>
              <a:off x="1219200" y="1211542"/>
              <a:ext cx="723900" cy="313088"/>
            </a:xfrm>
            <a:prstGeom prst="rt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ight Triangle 41"/>
            <p:cNvSpPr/>
            <p:nvPr/>
          </p:nvSpPr>
          <p:spPr>
            <a:xfrm rot="19222837">
              <a:off x="1250999" y="1775012"/>
              <a:ext cx="723900" cy="313088"/>
            </a:xfrm>
            <a:prstGeom prst="rt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1947186" y="1582522"/>
              <a:ext cx="114300" cy="1143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2108410" y="1774789"/>
              <a:ext cx="173811" cy="54011"/>
            </a:xfrm>
            <a:custGeom>
              <a:avLst/>
              <a:gdLst>
                <a:gd name="connsiteX0" fmla="*/ 173811 w 173811"/>
                <a:gd name="connsiteY0" fmla="*/ 1112 h 54011"/>
                <a:gd name="connsiteX1" fmla="*/ 15114 w 173811"/>
                <a:gd name="connsiteY1" fmla="*/ 8669 h 54011"/>
                <a:gd name="connsiteX2" fmla="*/ 0 w 173811"/>
                <a:gd name="connsiteY2" fmla="*/ 54011 h 54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811" h="54011">
                  <a:moveTo>
                    <a:pt x="173811" y="1112"/>
                  </a:moveTo>
                  <a:cubicBezTo>
                    <a:pt x="120912" y="3631"/>
                    <a:pt x="65778" y="-6751"/>
                    <a:pt x="15114" y="8669"/>
                  </a:cubicBezTo>
                  <a:cubicBezTo>
                    <a:pt x="-127" y="13308"/>
                    <a:pt x="0" y="54011"/>
                    <a:pt x="0" y="54011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441841" y="1685034"/>
            <a:ext cx="457200" cy="301752"/>
            <a:chOff x="304800" y="1211542"/>
            <a:chExt cx="1981200" cy="1071410"/>
          </a:xfrm>
          <a:solidFill>
            <a:schemeClr val="bg1">
              <a:lumMod val="85000"/>
            </a:schemeClr>
          </a:solidFill>
        </p:grpSpPr>
        <p:sp>
          <p:nvSpPr>
            <p:cNvPr id="46" name="Isosceles Triangle 45"/>
            <p:cNvSpPr/>
            <p:nvPr/>
          </p:nvSpPr>
          <p:spPr>
            <a:xfrm rot="5400000">
              <a:off x="231648" y="1295400"/>
              <a:ext cx="1060704" cy="914400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685800" y="1447800"/>
              <a:ext cx="1600200" cy="609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ight Triangle 47"/>
            <p:cNvSpPr/>
            <p:nvPr/>
          </p:nvSpPr>
          <p:spPr>
            <a:xfrm>
              <a:off x="1219200" y="1211542"/>
              <a:ext cx="723900" cy="313088"/>
            </a:xfrm>
            <a:prstGeom prst="rt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ight Triangle 48"/>
            <p:cNvSpPr/>
            <p:nvPr/>
          </p:nvSpPr>
          <p:spPr>
            <a:xfrm rot="19222837">
              <a:off x="1250999" y="1775012"/>
              <a:ext cx="723900" cy="313088"/>
            </a:xfrm>
            <a:prstGeom prst="rt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1947186" y="1582522"/>
              <a:ext cx="114300" cy="1143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08410" y="1774789"/>
              <a:ext cx="173811" cy="54011"/>
            </a:xfrm>
            <a:custGeom>
              <a:avLst/>
              <a:gdLst>
                <a:gd name="connsiteX0" fmla="*/ 173811 w 173811"/>
                <a:gd name="connsiteY0" fmla="*/ 1112 h 54011"/>
                <a:gd name="connsiteX1" fmla="*/ 15114 w 173811"/>
                <a:gd name="connsiteY1" fmla="*/ 8669 h 54011"/>
                <a:gd name="connsiteX2" fmla="*/ 0 w 173811"/>
                <a:gd name="connsiteY2" fmla="*/ 54011 h 54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811" h="54011">
                  <a:moveTo>
                    <a:pt x="173811" y="1112"/>
                  </a:moveTo>
                  <a:cubicBezTo>
                    <a:pt x="120912" y="3631"/>
                    <a:pt x="65778" y="-6751"/>
                    <a:pt x="15114" y="8669"/>
                  </a:cubicBezTo>
                  <a:cubicBezTo>
                    <a:pt x="-127" y="13308"/>
                    <a:pt x="0" y="54011"/>
                    <a:pt x="0" y="54011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664618" y="4306783"/>
            <a:ext cx="457200" cy="301752"/>
            <a:chOff x="304800" y="1211542"/>
            <a:chExt cx="1981200" cy="1071410"/>
          </a:xfrm>
          <a:solidFill>
            <a:schemeClr val="bg1">
              <a:lumMod val="85000"/>
            </a:schemeClr>
          </a:solidFill>
        </p:grpSpPr>
        <p:sp>
          <p:nvSpPr>
            <p:cNvPr id="53" name="Isosceles Triangle 52"/>
            <p:cNvSpPr/>
            <p:nvPr/>
          </p:nvSpPr>
          <p:spPr>
            <a:xfrm rot="5400000">
              <a:off x="231648" y="1295400"/>
              <a:ext cx="1060704" cy="914400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685800" y="1447800"/>
              <a:ext cx="1600200" cy="609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ight Triangle 54"/>
            <p:cNvSpPr/>
            <p:nvPr/>
          </p:nvSpPr>
          <p:spPr>
            <a:xfrm>
              <a:off x="1219200" y="1211542"/>
              <a:ext cx="723900" cy="313088"/>
            </a:xfrm>
            <a:prstGeom prst="rt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ight Triangle 55"/>
            <p:cNvSpPr/>
            <p:nvPr/>
          </p:nvSpPr>
          <p:spPr>
            <a:xfrm rot="19222837">
              <a:off x="1250999" y="1775012"/>
              <a:ext cx="723900" cy="313088"/>
            </a:xfrm>
            <a:prstGeom prst="rt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1947186" y="1582522"/>
              <a:ext cx="114300" cy="1143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2108410" y="1774789"/>
              <a:ext cx="173811" cy="54011"/>
            </a:xfrm>
            <a:custGeom>
              <a:avLst/>
              <a:gdLst>
                <a:gd name="connsiteX0" fmla="*/ 173811 w 173811"/>
                <a:gd name="connsiteY0" fmla="*/ 1112 h 54011"/>
                <a:gd name="connsiteX1" fmla="*/ 15114 w 173811"/>
                <a:gd name="connsiteY1" fmla="*/ 8669 h 54011"/>
                <a:gd name="connsiteX2" fmla="*/ 0 w 173811"/>
                <a:gd name="connsiteY2" fmla="*/ 54011 h 54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811" h="54011">
                  <a:moveTo>
                    <a:pt x="173811" y="1112"/>
                  </a:moveTo>
                  <a:cubicBezTo>
                    <a:pt x="120912" y="3631"/>
                    <a:pt x="65778" y="-6751"/>
                    <a:pt x="15114" y="8669"/>
                  </a:cubicBezTo>
                  <a:cubicBezTo>
                    <a:pt x="-127" y="13308"/>
                    <a:pt x="0" y="54011"/>
                    <a:pt x="0" y="54011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3417395" y="3328219"/>
            <a:ext cx="457200" cy="301752"/>
            <a:chOff x="304800" y="1211542"/>
            <a:chExt cx="1981200" cy="1071410"/>
          </a:xfrm>
          <a:solidFill>
            <a:schemeClr val="bg1">
              <a:lumMod val="85000"/>
            </a:schemeClr>
          </a:solidFill>
        </p:grpSpPr>
        <p:sp>
          <p:nvSpPr>
            <p:cNvPr id="60" name="Isosceles Triangle 59"/>
            <p:cNvSpPr/>
            <p:nvPr/>
          </p:nvSpPr>
          <p:spPr>
            <a:xfrm rot="5400000">
              <a:off x="231648" y="1295400"/>
              <a:ext cx="1060704" cy="914400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685800" y="1447800"/>
              <a:ext cx="1600200" cy="609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ight Triangle 61"/>
            <p:cNvSpPr/>
            <p:nvPr/>
          </p:nvSpPr>
          <p:spPr>
            <a:xfrm>
              <a:off x="1219200" y="1211542"/>
              <a:ext cx="723900" cy="313088"/>
            </a:xfrm>
            <a:prstGeom prst="rt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ight Triangle 62"/>
            <p:cNvSpPr/>
            <p:nvPr/>
          </p:nvSpPr>
          <p:spPr>
            <a:xfrm rot="19222837">
              <a:off x="1250999" y="1775012"/>
              <a:ext cx="723900" cy="313088"/>
            </a:xfrm>
            <a:prstGeom prst="rt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1947186" y="1582522"/>
              <a:ext cx="114300" cy="1143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2108410" y="1774789"/>
              <a:ext cx="173811" cy="54011"/>
            </a:xfrm>
            <a:custGeom>
              <a:avLst/>
              <a:gdLst>
                <a:gd name="connsiteX0" fmla="*/ 173811 w 173811"/>
                <a:gd name="connsiteY0" fmla="*/ 1112 h 54011"/>
                <a:gd name="connsiteX1" fmla="*/ 15114 w 173811"/>
                <a:gd name="connsiteY1" fmla="*/ 8669 h 54011"/>
                <a:gd name="connsiteX2" fmla="*/ 0 w 173811"/>
                <a:gd name="connsiteY2" fmla="*/ 54011 h 54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811" h="54011">
                  <a:moveTo>
                    <a:pt x="173811" y="1112"/>
                  </a:moveTo>
                  <a:cubicBezTo>
                    <a:pt x="120912" y="3631"/>
                    <a:pt x="65778" y="-6751"/>
                    <a:pt x="15114" y="8669"/>
                  </a:cubicBezTo>
                  <a:cubicBezTo>
                    <a:pt x="-127" y="13308"/>
                    <a:pt x="0" y="54011"/>
                    <a:pt x="0" y="54011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943600" y="2006805"/>
            <a:ext cx="457200" cy="301752"/>
            <a:chOff x="304800" y="1211542"/>
            <a:chExt cx="1981200" cy="1071410"/>
          </a:xfrm>
          <a:solidFill>
            <a:schemeClr val="bg1">
              <a:lumMod val="85000"/>
            </a:schemeClr>
          </a:solidFill>
        </p:grpSpPr>
        <p:sp>
          <p:nvSpPr>
            <p:cNvPr id="67" name="Isosceles Triangle 66"/>
            <p:cNvSpPr/>
            <p:nvPr/>
          </p:nvSpPr>
          <p:spPr>
            <a:xfrm rot="5400000">
              <a:off x="231648" y="1295400"/>
              <a:ext cx="1060704" cy="914400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685800" y="1447800"/>
              <a:ext cx="1600200" cy="609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ight Triangle 68"/>
            <p:cNvSpPr/>
            <p:nvPr/>
          </p:nvSpPr>
          <p:spPr>
            <a:xfrm>
              <a:off x="1219200" y="1211542"/>
              <a:ext cx="723900" cy="313088"/>
            </a:xfrm>
            <a:prstGeom prst="rt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ight Triangle 69"/>
            <p:cNvSpPr/>
            <p:nvPr/>
          </p:nvSpPr>
          <p:spPr>
            <a:xfrm rot="19222837">
              <a:off x="1250999" y="1775012"/>
              <a:ext cx="723900" cy="313088"/>
            </a:xfrm>
            <a:prstGeom prst="rt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1947186" y="1582522"/>
              <a:ext cx="114300" cy="1143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2108410" y="1774789"/>
              <a:ext cx="173811" cy="54011"/>
            </a:xfrm>
            <a:custGeom>
              <a:avLst/>
              <a:gdLst>
                <a:gd name="connsiteX0" fmla="*/ 173811 w 173811"/>
                <a:gd name="connsiteY0" fmla="*/ 1112 h 54011"/>
                <a:gd name="connsiteX1" fmla="*/ 15114 w 173811"/>
                <a:gd name="connsiteY1" fmla="*/ 8669 h 54011"/>
                <a:gd name="connsiteX2" fmla="*/ 0 w 173811"/>
                <a:gd name="connsiteY2" fmla="*/ 54011 h 54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811" h="54011">
                  <a:moveTo>
                    <a:pt x="173811" y="1112"/>
                  </a:moveTo>
                  <a:cubicBezTo>
                    <a:pt x="120912" y="3631"/>
                    <a:pt x="65778" y="-6751"/>
                    <a:pt x="15114" y="8669"/>
                  </a:cubicBezTo>
                  <a:cubicBezTo>
                    <a:pt x="-127" y="13308"/>
                    <a:pt x="0" y="54011"/>
                    <a:pt x="0" y="54011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6838950" y="2182174"/>
            <a:ext cx="457200" cy="301752"/>
            <a:chOff x="304800" y="1211542"/>
            <a:chExt cx="1981200" cy="107141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74" name="Isosceles Triangle 73"/>
            <p:cNvSpPr/>
            <p:nvPr/>
          </p:nvSpPr>
          <p:spPr>
            <a:xfrm rot="5400000">
              <a:off x="231648" y="1295400"/>
              <a:ext cx="1060704" cy="914400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685800" y="1447800"/>
              <a:ext cx="1600200" cy="609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ight Triangle 75"/>
            <p:cNvSpPr/>
            <p:nvPr/>
          </p:nvSpPr>
          <p:spPr>
            <a:xfrm>
              <a:off x="1219200" y="1211542"/>
              <a:ext cx="723900" cy="313088"/>
            </a:xfrm>
            <a:prstGeom prst="rt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ight Triangle 76"/>
            <p:cNvSpPr/>
            <p:nvPr/>
          </p:nvSpPr>
          <p:spPr>
            <a:xfrm rot="19222837">
              <a:off x="1250999" y="1775012"/>
              <a:ext cx="723900" cy="313088"/>
            </a:xfrm>
            <a:prstGeom prst="rt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1947186" y="1582522"/>
              <a:ext cx="114300" cy="1143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2108410" y="1774789"/>
              <a:ext cx="173811" cy="54011"/>
            </a:xfrm>
            <a:custGeom>
              <a:avLst/>
              <a:gdLst>
                <a:gd name="connsiteX0" fmla="*/ 173811 w 173811"/>
                <a:gd name="connsiteY0" fmla="*/ 1112 h 54011"/>
                <a:gd name="connsiteX1" fmla="*/ 15114 w 173811"/>
                <a:gd name="connsiteY1" fmla="*/ 8669 h 54011"/>
                <a:gd name="connsiteX2" fmla="*/ 0 w 173811"/>
                <a:gd name="connsiteY2" fmla="*/ 54011 h 54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811" h="54011">
                  <a:moveTo>
                    <a:pt x="173811" y="1112"/>
                  </a:moveTo>
                  <a:cubicBezTo>
                    <a:pt x="120912" y="3631"/>
                    <a:pt x="65778" y="-6751"/>
                    <a:pt x="15114" y="8669"/>
                  </a:cubicBezTo>
                  <a:cubicBezTo>
                    <a:pt x="-127" y="13308"/>
                    <a:pt x="0" y="54011"/>
                    <a:pt x="0" y="54011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4215618" y="3678730"/>
            <a:ext cx="457200" cy="301752"/>
            <a:chOff x="304800" y="1211542"/>
            <a:chExt cx="1981200" cy="107141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81" name="Isosceles Triangle 80"/>
            <p:cNvSpPr/>
            <p:nvPr/>
          </p:nvSpPr>
          <p:spPr>
            <a:xfrm rot="5400000">
              <a:off x="231648" y="1295400"/>
              <a:ext cx="1060704" cy="914400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685800" y="1447800"/>
              <a:ext cx="1600200" cy="609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ight Triangle 82"/>
            <p:cNvSpPr/>
            <p:nvPr/>
          </p:nvSpPr>
          <p:spPr>
            <a:xfrm>
              <a:off x="1219200" y="1211542"/>
              <a:ext cx="723900" cy="313088"/>
            </a:xfrm>
            <a:prstGeom prst="rt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ight Triangle 83"/>
            <p:cNvSpPr/>
            <p:nvPr/>
          </p:nvSpPr>
          <p:spPr>
            <a:xfrm rot="19222837">
              <a:off x="1250999" y="1775012"/>
              <a:ext cx="723900" cy="313088"/>
            </a:xfrm>
            <a:prstGeom prst="rt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1947186" y="1582522"/>
              <a:ext cx="114300" cy="1143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2108410" y="1774789"/>
              <a:ext cx="173811" cy="54011"/>
            </a:xfrm>
            <a:custGeom>
              <a:avLst/>
              <a:gdLst>
                <a:gd name="connsiteX0" fmla="*/ 173811 w 173811"/>
                <a:gd name="connsiteY0" fmla="*/ 1112 h 54011"/>
                <a:gd name="connsiteX1" fmla="*/ 15114 w 173811"/>
                <a:gd name="connsiteY1" fmla="*/ 8669 h 54011"/>
                <a:gd name="connsiteX2" fmla="*/ 0 w 173811"/>
                <a:gd name="connsiteY2" fmla="*/ 54011 h 54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811" h="54011">
                  <a:moveTo>
                    <a:pt x="173811" y="1112"/>
                  </a:moveTo>
                  <a:cubicBezTo>
                    <a:pt x="120912" y="3631"/>
                    <a:pt x="65778" y="-6751"/>
                    <a:pt x="15114" y="8669"/>
                  </a:cubicBezTo>
                  <a:cubicBezTo>
                    <a:pt x="-127" y="13308"/>
                    <a:pt x="0" y="54011"/>
                    <a:pt x="0" y="54011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7467600" y="4222447"/>
            <a:ext cx="457200" cy="301752"/>
            <a:chOff x="304800" y="1211542"/>
            <a:chExt cx="1981200" cy="107141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88" name="Isosceles Triangle 87"/>
            <p:cNvSpPr/>
            <p:nvPr/>
          </p:nvSpPr>
          <p:spPr>
            <a:xfrm rot="5400000">
              <a:off x="231648" y="1295400"/>
              <a:ext cx="1060704" cy="914400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685800" y="1447800"/>
              <a:ext cx="1600200" cy="609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ight Triangle 89"/>
            <p:cNvSpPr/>
            <p:nvPr/>
          </p:nvSpPr>
          <p:spPr>
            <a:xfrm>
              <a:off x="1219200" y="1211542"/>
              <a:ext cx="723900" cy="313088"/>
            </a:xfrm>
            <a:prstGeom prst="rt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ight Triangle 90"/>
            <p:cNvSpPr/>
            <p:nvPr/>
          </p:nvSpPr>
          <p:spPr>
            <a:xfrm rot="19222837">
              <a:off x="1250999" y="1775012"/>
              <a:ext cx="723900" cy="313088"/>
            </a:xfrm>
            <a:prstGeom prst="rt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1947186" y="1582522"/>
              <a:ext cx="114300" cy="1143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2108410" y="1774789"/>
              <a:ext cx="173811" cy="54011"/>
            </a:xfrm>
            <a:custGeom>
              <a:avLst/>
              <a:gdLst>
                <a:gd name="connsiteX0" fmla="*/ 173811 w 173811"/>
                <a:gd name="connsiteY0" fmla="*/ 1112 h 54011"/>
                <a:gd name="connsiteX1" fmla="*/ 15114 w 173811"/>
                <a:gd name="connsiteY1" fmla="*/ 8669 h 54011"/>
                <a:gd name="connsiteX2" fmla="*/ 0 w 173811"/>
                <a:gd name="connsiteY2" fmla="*/ 54011 h 54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811" h="54011">
                  <a:moveTo>
                    <a:pt x="173811" y="1112"/>
                  </a:moveTo>
                  <a:cubicBezTo>
                    <a:pt x="120912" y="3631"/>
                    <a:pt x="65778" y="-6751"/>
                    <a:pt x="15114" y="8669"/>
                  </a:cubicBezTo>
                  <a:cubicBezTo>
                    <a:pt x="-127" y="13308"/>
                    <a:pt x="0" y="54011"/>
                    <a:pt x="0" y="54011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2127641" y="1720805"/>
            <a:ext cx="457200" cy="301752"/>
            <a:chOff x="304800" y="1211542"/>
            <a:chExt cx="1981200" cy="107141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95" name="Isosceles Triangle 94"/>
            <p:cNvSpPr/>
            <p:nvPr/>
          </p:nvSpPr>
          <p:spPr>
            <a:xfrm rot="5400000">
              <a:off x="231648" y="1295400"/>
              <a:ext cx="1060704" cy="914400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685800" y="1447800"/>
              <a:ext cx="1600200" cy="609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ight Triangle 96"/>
            <p:cNvSpPr/>
            <p:nvPr/>
          </p:nvSpPr>
          <p:spPr>
            <a:xfrm>
              <a:off x="1219200" y="1211542"/>
              <a:ext cx="723900" cy="313088"/>
            </a:xfrm>
            <a:prstGeom prst="rt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ight Triangle 97"/>
            <p:cNvSpPr/>
            <p:nvPr/>
          </p:nvSpPr>
          <p:spPr>
            <a:xfrm rot="19222837">
              <a:off x="1250999" y="1775012"/>
              <a:ext cx="723900" cy="313088"/>
            </a:xfrm>
            <a:prstGeom prst="rt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1947186" y="1582522"/>
              <a:ext cx="114300" cy="1143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2108410" y="1774789"/>
              <a:ext cx="173811" cy="54011"/>
            </a:xfrm>
            <a:custGeom>
              <a:avLst/>
              <a:gdLst>
                <a:gd name="connsiteX0" fmla="*/ 173811 w 173811"/>
                <a:gd name="connsiteY0" fmla="*/ 1112 h 54011"/>
                <a:gd name="connsiteX1" fmla="*/ 15114 w 173811"/>
                <a:gd name="connsiteY1" fmla="*/ 8669 h 54011"/>
                <a:gd name="connsiteX2" fmla="*/ 0 w 173811"/>
                <a:gd name="connsiteY2" fmla="*/ 54011 h 54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811" h="54011">
                  <a:moveTo>
                    <a:pt x="173811" y="1112"/>
                  </a:moveTo>
                  <a:cubicBezTo>
                    <a:pt x="120912" y="3631"/>
                    <a:pt x="65778" y="-6751"/>
                    <a:pt x="15114" y="8669"/>
                  </a:cubicBezTo>
                  <a:cubicBezTo>
                    <a:pt x="-127" y="13308"/>
                    <a:pt x="0" y="54011"/>
                    <a:pt x="0" y="54011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7772400" y="2107708"/>
            <a:ext cx="457200" cy="301752"/>
            <a:chOff x="304800" y="1211542"/>
            <a:chExt cx="1981200" cy="1071410"/>
          </a:xfrm>
          <a:solidFill>
            <a:srgbClr val="FF9900"/>
          </a:solidFill>
        </p:grpSpPr>
        <p:sp>
          <p:nvSpPr>
            <p:cNvPr id="102" name="Isosceles Triangle 101"/>
            <p:cNvSpPr/>
            <p:nvPr/>
          </p:nvSpPr>
          <p:spPr>
            <a:xfrm rot="5400000">
              <a:off x="231648" y="1295400"/>
              <a:ext cx="1060704" cy="914400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685800" y="1447800"/>
              <a:ext cx="1600200" cy="609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ight Triangle 103"/>
            <p:cNvSpPr/>
            <p:nvPr/>
          </p:nvSpPr>
          <p:spPr>
            <a:xfrm>
              <a:off x="1219200" y="1211542"/>
              <a:ext cx="723900" cy="313088"/>
            </a:xfrm>
            <a:prstGeom prst="rt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ight Triangle 104"/>
            <p:cNvSpPr/>
            <p:nvPr/>
          </p:nvSpPr>
          <p:spPr>
            <a:xfrm rot="19222837">
              <a:off x="1250999" y="1775012"/>
              <a:ext cx="723900" cy="313088"/>
            </a:xfrm>
            <a:prstGeom prst="rt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1947186" y="1582522"/>
              <a:ext cx="114300" cy="1143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2108410" y="1774789"/>
              <a:ext cx="173811" cy="54011"/>
            </a:xfrm>
            <a:custGeom>
              <a:avLst/>
              <a:gdLst>
                <a:gd name="connsiteX0" fmla="*/ 173811 w 173811"/>
                <a:gd name="connsiteY0" fmla="*/ 1112 h 54011"/>
                <a:gd name="connsiteX1" fmla="*/ 15114 w 173811"/>
                <a:gd name="connsiteY1" fmla="*/ 8669 h 54011"/>
                <a:gd name="connsiteX2" fmla="*/ 0 w 173811"/>
                <a:gd name="connsiteY2" fmla="*/ 54011 h 54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811" h="54011">
                  <a:moveTo>
                    <a:pt x="173811" y="1112"/>
                  </a:moveTo>
                  <a:cubicBezTo>
                    <a:pt x="120912" y="3631"/>
                    <a:pt x="65778" y="-6751"/>
                    <a:pt x="15114" y="8669"/>
                  </a:cubicBezTo>
                  <a:cubicBezTo>
                    <a:pt x="-127" y="13308"/>
                    <a:pt x="0" y="54011"/>
                    <a:pt x="0" y="54011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5107132" y="3490683"/>
            <a:ext cx="457200" cy="301752"/>
            <a:chOff x="304800" y="1211542"/>
            <a:chExt cx="1981200" cy="1071410"/>
          </a:xfrm>
          <a:solidFill>
            <a:srgbClr val="FF9900"/>
          </a:solidFill>
        </p:grpSpPr>
        <p:sp>
          <p:nvSpPr>
            <p:cNvPr id="109" name="Isosceles Triangle 108"/>
            <p:cNvSpPr/>
            <p:nvPr/>
          </p:nvSpPr>
          <p:spPr>
            <a:xfrm rot="5400000">
              <a:off x="231648" y="1295400"/>
              <a:ext cx="1060704" cy="914400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685800" y="1447800"/>
              <a:ext cx="1600200" cy="609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ight Triangle 110"/>
            <p:cNvSpPr/>
            <p:nvPr/>
          </p:nvSpPr>
          <p:spPr>
            <a:xfrm>
              <a:off x="1219200" y="1211542"/>
              <a:ext cx="723900" cy="313088"/>
            </a:xfrm>
            <a:prstGeom prst="rt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ight Triangle 111"/>
            <p:cNvSpPr/>
            <p:nvPr/>
          </p:nvSpPr>
          <p:spPr>
            <a:xfrm rot="19222837">
              <a:off x="1250999" y="1775012"/>
              <a:ext cx="723900" cy="313088"/>
            </a:xfrm>
            <a:prstGeom prst="rt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1947186" y="1582522"/>
              <a:ext cx="114300" cy="1143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2108410" y="1774789"/>
              <a:ext cx="173811" cy="54011"/>
            </a:xfrm>
            <a:custGeom>
              <a:avLst/>
              <a:gdLst>
                <a:gd name="connsiteX0" fmla="*/ 173811 w 173811"/>
                <a:gd name="connsiteY0" fmla="*/ 1112 h 54011"/>
                <a:gd name="connsiteX1" fmla="*/ 15114 w 173811"/>
                <a:gd name="connsiteY1" fmla="*/ 8669 h 54011"/>
                <a:gd name="connsiteX2" fmla="*/ 0 w 173811"/>
                <a:gd name="connsiteY2" fmla="*/ 54011 h 54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811" h="54011">
                  <a:moveTo>
                    <a:pt x="173811" y="1112"/>
                  </a:moveTo>
                  <a:cubicBezTo>
                    <a:pt x="120912" y="3631"/>
                    <a:pt x="65778" y="-6751"/>
                    <a:pt x="15114" y="8669"/>
                  </a:cubicBezTo>
                  <a:cubicBezTo>
                    <a:pt x="-127" y="13308"/>
                    <a:pt x="0" y="54011"/>
                    <a:pt x="0" y="54011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5" name="TextBox 114"/>
          <p:cNvSpPr txBox="1"/>
          <p:nvPr/>
        </p:nvSpPr>
        <p:spPr>
          <a:xfrm>
            <a:off x="381000" y="5105400"/>
            <a:ext cx="826412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Spring pool size explains the # of species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Spring size ALSO explains the identity of the species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This is because larger springs have all the habitats of smaller springs plus more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871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341313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800" b="1" dirty="0" smtClean="0"/>
              <a:t>A counter example from red mangrove islands</a:t>
            </a:r>
          </a:p>
          <a:p>
            <a:pPr algn="ctr" eaLnBrk="1" hangingPunct="1"/>
            <a:r>
              <a:rPr lang="en-US" b="1" dirty="0" smtClean="0"/>
              <a:t>(</a:t>
            </a:r>
            <a:r>
              <a:rPr lang="en-US" b="1" dirty="0" err="1" smtClean="0"/>
              <a:t>Simberloff</a:t>
            </a:r>
            <a:r>
              <a:rPr lang="en-US" b="1" dirty="0" smtClean="0"/>
              <a:t>, 1976)</a:t>
            </a:r>
            <a:endParaRPr lang="en-US" b="1" dirty="0"/>
          </a:p>
        </p:txBody>
      </p:sp>
      <p:pic>
        <p:nvPicPr>
          <p:cNvPr id="22530" name="Picture 2" descr="http://www.oceanoasis.org/fieldguide/images/rhiz-man-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17" y="1828800"/>
            <a:ext cx="333375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76200" y="4038600"/>
            <a:ext cx="39977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Studied arthropod diversity on </a:t>
            </a:r>
            <a:r>
              <a:rPr lang="en-US" dirty="0" err="1" smtClean="0"/>
              <a:t>monospecific</a:t>
            </a:r>
            <a:r>
              <a:rPr lang="en-US" dirty="0" smtClean="0"/>
              <a:t> mangrove islands</a:t>
            </a:r>
          </a:p>
          <a:p>
            <a:pPr algn="ctr"/>
            <a:r>
              <a:rPr lang="en-US" i="1" dirty="0" err="1" smtClean="0"/>
              <a:t>Rhizophera</a:t>
            </a:r>
            <a:r>
              <a:rPr lang="en-US" i="1" dirty="0" smtClean="0"/>
              <a:t> mangle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267200" y="1828800"/>
            <a:ext cx="4648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Experimentally reduced island size (using brute force)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Because the islands consisted of only a single host/habitat species (</a:t>
            </a:r>
            <a:r>
              <a:rPr lang="en-US" i="1" dirty="0" err="1" smtClean="0"/>
              <a:t>Rhizophera</a:t>
            </a:r>
            <a:r>
              <a:rPr lang="en-US" i="1" dirty="0" smtClean="0"/>
              <a:t> mangle</a:t>
            </a:r>
            <a:r>
              <a:rPr lang="en-US" dirty="0" smtClean="0"/>
              <a:t>) this manipulation changed only island size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number of arthropod species declined after island area was reduced even though the number of habitat types remained constant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Not consistent with diversity of habitats as explanation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6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341313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800" b="1" dirty="0"/>
              <a:t>The equilibrium model of island </a:t>
            </a:r>
            <a:r>
              <a:rPr lang="en-US" sz="2800" b="1" dirty="0" smtClean="0"/>
              <a:t>biogeography</a:t>
            </a:r>
          </a:p>
          <a:p>
            <a:pPr algn="ctr" eaLnBrk="1" hangingPunct="1"/>
            <a:r>
              <a:rPr lang="en-US" b="1" dirty="0" smtClean="0"/>
              <a:t>(MacArthur and Wilson, 1967)</a:t>
            </a:r>
            <a:endParaRPr lang="en-US" b="1" dirty="0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88925" y="1257300"/>
            <a:ext cx="8397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b="1"/>
              <a:t> Hypothesized that the change in species number on an island represents the </a:t>
            </a:r>
          </a:p>
          <a:p>
            <a:pPr eaLnBrk="1" hangingPunct="1"/>
            <a:r>
              <a:rPr lang="en-US" b="1"/>
              <a:t>   difference between rates of immigration and extinction</a:t>
            </a:r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3854450" y="2495550"/>
          <a:ext cx="147955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6" name="Equation" r:id="rId3" imgW="825500" imgH="393700" progId="Equation.3">
                  <p:embed/>
                </p:oleObj>
              </mc:Choice>
              <mc:Fallback>
                <p:oleObj name="Equation" r:id="rId3" imgW="825500" imgH="393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4450" y="2495550"/>
                        <a:ext cx="1479550" cy="70485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88925" y="3810000"/>
            <a:ext cx="8397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b="1"/>
              <a:t> The equilibrium # of species on an island should occur whenever:</a:t>
            </a:r>
          </a:p>
        </p:txBody>
      </p:sp>
      <p:graphicFrame>
        <p:nvGraphicFramePr>
          <p:cNvPr id="10246" name="Object 6"/>
          <p:cNvGraphicFramePr>
            <a:graphicFrameLocks noChangeAspect="1"/>
          </p:cNvGraphicFramePr>
          <p:nvPr/>
        </p:nvGraphicFramePr>
        <p:xfrm>
          <a:off x="4138613" y="4776788"/>
          <a:ext cx="91122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7" name="Equation" r:id="rId5" imgW="508000" imgH="228600" progId="Equation.3">
                  <p:embed/>
                </p:oleObj>
              </mc:Choice>
              <mc:Fallback>
                <p:oleObj name="Equation" r:id="rId5" imgW="5080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8613" y="4776788"/>
                        <a:ext cx="911225" cy="40957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0" y="61341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b="1"/>
              <a:t>But what are the rates of immigration and extinction?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341313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800" b="1"/>
              <a:t>The equilibrium model of island biogeography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81000" y="1257300"/>
            <a:ext cx="543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/>
              <a:t> Assume that the rate of extinction ( </a:t>
            </a:r>
            <a:r>
              <a:rPr lang="en-US">
                <a:sym typeface="Mathematica1" pitchFamily="2" charset="2"/>
              </a:rPr>
              <a:t></a:t>
            </a:r>
            <a:r>
              <a:rPr lang="en-US" baseline="-25000">
                <a:sym typeface="Mathematica1" pitchFamily="2" charset="2"/>
              </a:rPr>
              <a:t>S</a:t>
            </a:r>
            <a:r>
              <a:rPr lang="en-US">
                <a:sym typeface="Mathematica1" pitchFamily="2" charset="2"/>
              </a:rPr>
              <a:t> ) </a:t>
            </a:r>
            <a:r>
              <a:rPr lang="en-US"/>
              <a:t>depends upon </a:t>
            </a:r>
            <a:r>
              <a:rPr lang="en-US" i="1"/>
              <a:t>S</a:t>
            </a:r>
            <a:endParaRPr lang="en-US"/>
          </a:p>
        </p:txBody>
      </p:sp>
      <p:sp>
        <p:nvSpPr>
          <p:cNvPr id="11268" name="Rectangle 7"/>
          <p:cNvSpPr>
            <a:spLocks noChangeArrowheads="1"/>
          </p:cNvSpPr>
          <p:nvPr/>
        </p:nvSpPr>
        <p:spPr bwMode="auto">
          <a:xfrm>
            <a:off x="0" y="2057400"/>
            <a:ext cx="4572000" cy="480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269" name="Freeform 8"/>
          <p:cNvSpPr>
            <a:spLocks/>
          </p:cNvSpPr>
          <p:nvPr/>
        </p:nvSpPr>
        <p:spPr bwMode="auto">
          <a:xfrm>
            <a:off x="2517775" y="2209800"/>
            <a:ext cx="1978025" cy="1676400"/>
          </a:xfrm>
          <a:custGeom>
            <a:avLst/>
            <a:gdLst>
              <a:gd name="T0" fmla="*/ 2147483647 w 526"/>
              <a:gd name="T1" fmla="*/ 2147483647 h 636"/>
              <a:gd name="T2" fmla="*/ 2147483647 w 526"/>
              <a:gd name="T3" fmla="*/ 2147483647 h 636"/>
              <a:gd name="T4" fmla="*/ 2147483647 w 526"/>
              <a:gd name="T5" fmla="*/ 2147483647 h 636"/>
              <a:gd name="T6" fmla="*/ 2147483647 w 526"/>
              <a:gd name="T7" fmla="*/ 2147483647 h 636"/>
              <a:gd name="T8" fmla="*/ 2147483647 w 526"/>
              <a:gd name="T9" fmla="*/ 2147483647 h 636"/>
              <a:gd name="T10" fmla="*/ 2147483647 w 526"/>
              <a:gd name="T11" fmla="*/ 2147483647 h 636"/>
              <a:gd name="T12" fmla="*/ 2147483647 w 526"/>
              <a:gd name="T13" fmla="*/ 2147483647 h 636"/>
              <a:gd name="T14" fmla="*/ 2147483647 w 526"/>
              <a:gd name="T15" fmla="*/ 2147483647 h 636"/>
              <a:gd name="T16" fmla="*/ 2147483647 w 526"/>
              <a:gd name="T17" fmla="*/ 2147483647 h 636"/>
              <a:gd name="T18" fmla="*/ 2147483647 w 526"/>
              <a:gd name="T19" fmla="*/ 2147483647 h 636"/>
              <a:gd name="T20" fmla="*/ 2147483647 w 526"/>
              <a:gd name="T21" fmla="*/ 2147483647 h 636"/>
              <a:gd name="T22" fmla="*/ 2147483647 w 526"/>
              <a:gd name="T23" fmla="*/ 2147483647 h 636"/>
              <a:gd name="T24" fmla="*/ 2147483647 w 526"/>
              <a:gd name="T25" fmla="*/ 2147483647 h 636"/>
              <a:gd name="T26" fmla="*/ 2147483647 w 526"/>
              <a:gd name="T27" fmla="*/ 2147483647 h 636"/>
              <a:gd name="T28" fmla="*/ 2147483647 w 526"/>
              <a:gd name="T29" fmla="*/ 2147483647 h 636"/>
              <a:gd name="T30" fmla="*/ 2147483647 w 526"/>
              <a:gd name="T31" fmla="*/ 2147483647 h 636"/>
              <a:gd name="T32" fmla="*/ 2147483647 w 526"/>
              <a:gd name="T33" fmla="*/ 2147483647 h 636"/>
              <a:gd name="T34" fmla="*/ 2147483647 w 526"/>
              <a:gd name="T35" fmla="*/ 2147483647 h 636"/>
              <a:gd name="T36" fmla="*/ 0 w 526"/>
              <a:gd name="T37" fmla="*/ 2147483647 h 636"/>
              <a:gd name="T38" fmla="*/ 2147483647 w 526"/>
              <a:gd name="T39" fmla="*/ 2147483647 h 636"/>
              <a:gd name="T40" fmla="*/ 2147483647 w 526"/>
              <a:gd name="T41" fmla="*/ 2147483647 h 6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26"/>
              <a:gd name="T64" fmla="*/ 0 h 636"/>
              <a:gd name="T65" fmla="*/ 526 w 526"/>
              <a:gd name="T66" fmla="*/ 636 h 6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526" h="636">
                <a:moveTo>
                  <a:pt x="114" y="24"/>
                </a:moveTo>
                <a:cubicBezTo>
                  <a:pt x="186" y="0"/>
                  <a:pt x="133" y="13"/>
                  <a:pt x="278" y="24"/>
                </a:cubicBezTo>
                <a:cubicBezTo>
                  <a:pt x="333" y="42"/>
                  <a:pt x="334" y="72"/>
                  <a:pt x="372" y="108"/>
                </a:cubicBezTo>
                <a:cubicBezTo>
                  <a:pt x="394" y="129"/>
                  <a:pt x="425" y="145"/>
                  <a:pt x="452" y="158"/>
                </a:cubicBezTo>
                <a:cubicBezTo>
                  <a:pt x="476" y="183"/>
                  <a:pt x="501" y="208"/>
                  <a:pt x="526" y="233"/>
                </a:cubicBezTo>
                <a:cubicBezTo>
                  <a:pt x="506" y="272"/>
                  <a:pt x="503" y="264"/>
                  <a:pt x="466" y="282"/>
                </a:cubicBezTo>
                <a:cubicBezTo>
                  <a:pt x="458" y="294"/>
                  <a:pt x="450" y="305"/>
                  <a:pt x="442" y="317"/>
                </a:cubicBezTo>
                <a:cubicBezTo>
                  <a:pt x="437" y="324"/>
                  <a:pt x="439" y="334"/>
                  <a:pt x="437" y="342"/>
                </a:cubicBezTo>
                <a:cubicBezTo>
                  <a:pt x="431" y="370"/>
                  <a:pt x="421" y="405"/>
                  <a:pt x="407" y="431"/>
                </a:cubicBezTo>
                <a:cubicBezTo>
                  <a:pt x="390" y="462"/>
                  <a:pt x="367" y="489"/>
                  <a:pt x="352" y="521"/>
                </a:cubicBezTo>
                <a:cubicBezTo>
                  <a:pt x="344" y="538"/>
                  <a:pt x="310" y="613"/>
                  <a:pt x="293" y="625"/>
                </a:cubicBezTo>
                <a:cubicBezTo>
                  <a:pt x="276" y="636"/>
                  <a:pt x="253" y="633"/>
                  <a:pt x="233" y="635"/>
                </a:cubicBezTo>
                <a:cubicBezTo>
                  <a:pt x="195" y="625"/>
                  <a:pt x="193" y="627"/>
                  <a:pt x="159" y="610"/>
                </a:cubicBezTo>
                <a:cubicBezTo>
                  <a:pt x="141" y="601"/>
                  <a:pt x="133" y="586"/>
                  <a:pt x="114" y="580"/>
                </a:cubicBezTo>
                <a:cubicBezTo>
                  <a:pt x="92" y="551"/>
                  <a:pt x="102" y="569"/>
                  <a:pt x="89" y="530"/>
                </a:cubicBezTo>
                <a:cubicBezTo>
                  <a:pt x="87" y="525"/>
                  <a:pt x="84" y="516"/>
                  <a:pt x="84" y="516"/>
                </a:cubicBezTo>
                <a:cubicBezTo>
                  <a:pt x="82" y="461"/>
                  <a:pt x="97" y="392"/>
                  <a:pt x="64" y="342"/>
                </a:cubicBezTo>
                <a:cubicBezTo>
                  <a:pt x="56" y="312"/>
                  <a:pt x="44" y="286"/>
                  <a:pt x="34" y="257"/>
                </a:cubicBezTo>
                <a:cubicBezTo>
                  <a:pt x="28" y="215"/>
                  <a:pt x="9" y="176"/>
                  <a:pt x="0" y="133"/>
                </a:cubicBezTo>
                <a:cubicBezTo>
                  <a:pt x="12" y="53"/>
                  <a:pt x="3" y="67"/>
                  <a:pt x="59" y="29"/>
                </a:cubicBezTo>
                <a:cubicBezTo>
                  <a:pt x="67" y="24"/>
                  <a:pt x="167" y="24"/>
                  <a:pt x="114" y="24"/>
                </a:cubicBezTo>
                <a:close/>
              </a:path>
            </a:pathLst>
          </a:custGeom>
          <a:solidFill>
            <a:srgbClr val="996633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" name="Freeform 10"/>
          <p:cNvSpPr>
            <a:spLocks/>
          </p:cNvSpPr>
          <p:nvPr/>
        </p:nvSpPr>
        <p:spPr bwMode="auto">
          <a:xfrm>
            <a:off x="-719138" y="1981200"/>
            <a:ext cx="1554163" cy="4932363"/>
          </a:xfrm>
          <a:custGeom>
            <a:avLst/>
            <a:gdLst>
              <a:gd name="T0" fmla="*/ 2147483647 w 979"/>
              <a:gd name="T1" fmla="*/ 2147483647 h 3496"/>
              <a:gd name="T2" fmla="*/ 2147483647 w 979"/>
              <a:gd name="T3" fmla="*/ 2147483647 h 3496"/>
              <a:gd name="T4" fmla="*/ 2147483647 w 979"/>
              <a:gd name="T5" fmla="*/ 2147483647 h 3496"/>
              <a:gd name="T6" fmla="*/ 2147483647 w 979"/>
              <a:gd name="T7" fmla="*/ 2147483647 h 3496"/>
              <a:gd name="T8" fmla="*/ 2147483647 w 979"/>
              <a:gd name="T9" fmla="*/ 2147483647 h 3496"/>
              <a:gd name="T10" fmla="*/ 2147483647 w 979"/>
              <a:gd name="T11" fmla="*/ 2147483647 h 3496"/>
              <a:gd name="T12" fmla="*/ 2147483647 w 979"/>
              <a:gd name="T13" fmla="*/ 2147483647 h 3496"/>
              <a:gd name="T14" fmla="*/ 2147483647 w 979"/>
              <a:gd name="T15" fmla="*/ 2147483647 h 3496"/>
              <a:gd name="T16" fmla="*/ 2147483647 w 979"/>
              <a:gd name="T17" fmla="*/ 2147483647 h 3496"/>
              <a:gd name="T18" fmla="*/ 2147483647 w 979"/>
              <a:gd name="T19" fmla="*/ 2147483647 h 3496"/>
              <a:gd name="T20" fmla="*/ 2147483647 w 979"/>
              <a:gd name="T21" fmla="*/ 2147483647 h 3496"/>
              <a:gd name="T22" fmla="*/ 2147483647 w 979"/>
              <a:gd name="T23" fmla="*/ 2147483647 h 3496"/>
              <a:gd name="T24" fmla="*/ 2147483647 w 979"/>
              <a:gd name="T25" fmla="*/ 2147483647 h 3496"/>
              <a:gd name="T26" fmla="*/ 2147483647 w 979"/>
              <a:gd name="T27" fmla="*/ 2147483647 h 3496"/>
              <a:gd name="T28" fmla="*/ 2147483647 w 979"/>
              <a:gd name="T29" fmla="*/ 2147483647 h 3496"/>
              <a:gd name="T30" fmla="*/ 2147483647 w 979"/>
              <a:gd name="T31" fmla="*/ 2147483647 h 3496"/>
              <a:gd name="T32" fmla="*/ 2147483647 w 979"/>
              <a:gd name="T33" fmla="*/ 2147483647 h 3496"/>
              <a:gd name="T34" fmla="*/ 2147483647 w 979"/>
              <a:gd name="T35" fmla="*/ 2147483647 h 3496"/>
              <a:gd name="T36" fmla="*/ 2147483647 w 979"/>
              <a:gd name="T37" fmla="*/ 2147483647 h 3496"/>
              <a:gd name="T38" fmla="*/ 2147483647 w 979"/>
              <a:gd name="T39" fmla="*/ 2147483647 h 3496"/>
              <a:gd name="T40" fmla="*/ 2147483647 w 979"/>
              <a:gd name="T41" fmla="*/ 2147483647 h 3496"/>
              <a:gd name="T42" fmla="*/ 2147483647 w 979"/>
              <a:gd name="T43" fmla="*/ 2147483647 h 3496"/>
              <a:gd name="T44" fmla="*/ 2147483647 w 979"/>
              <a:gd name="T45" fmla="*/ 2147483647 h 3496"/>
              <a:gd name="T46" fmla="*/ 2147483647 w 979"/>
              <a:gd name="T47" fmla="*/ 2147483647 h 3496"/>
              <a:gd name="T48" fmla="*/ 2147483647 w 979"/>
              <a:gd name="T49" fmla="*/ 2147483647 h 3496"/>
              <a:gd name="T50" fmla="*/ 2147483647 w 979"/>
              <a:gd name="T51" fmla="*/ 2147483647 h 3496"/>
              <a:gd name="T52" fmla="*/ 2147483647 w 979"/>
              <a:gd name="T53" fmla="*/ 2147483647 h 3496"/>
              <a:gd name="T54" fmla="*/ 2147483647 w 979"/>
              <a:gd name="T55" fmla="*/ 2147483647 h 3496"/>
              <a:gd name="T56" fmla="*/ 2147483647 w 979"/>
              <a:gd name="T57" fmla="*/ 2147483647 h 3496"/>
              <a:gd name="T58" fmla="*/ 2147483647 w 979"/>
              <a:gd name="T59" fmla="*/ 2147483647 h 3496"/>
              <a:gd name="T60" fmla="*/ 2147483647 w 979"/>
              <a:gd name="T61" fmla="*/ 0 h 3496"/>
              <a:gd name="T62" fmla="*/ 2147483647 w 979"/>
              <a:gd name="T63" fmla="*/ 2147483647 h 3496"/>
              <a:gd name="T64" fmla="*/ 2147483647 w 979"/>
              <a:gd name="T65" fmla="*/ 2147483647 h 3496"/>
              <a:gd name="T66" fmla="*/ 2147483647 w 979"/>
              <a:gd name="T67" fmla="*/ 2147483647 h 349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979"/>
              <a:gd name="T103" fmla="*/ 0 h 3496"/>
              <a:gd name="T104" fmla="*/ 979 w 979"/>
              <a:gd name="T105" fmla="*/ 3496 h 349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979" h="3496">
                <a:moveTo>
                  <a:pt x="393" y="199"/>
                </a:moveTo>
                <a:cubicBezTo>
                  <a:pt x="477" y="227"/>
                  <a:pt x="601" y="290"/>
                  <a:pt x="642" y="372"/>
                </a:cubicBezTo>
                <a:cubicBezTo>
                  <a:pt x="660" y="408"/>
                  <a:pt x="685" y="440"/>
                  <a:pt x="701" y="477"/>
                </a:cubicBezTo>
                <a:cubicBezTo>
                  <a:pt x="709" y="497"/>
                  <a:pt x="705" y="495"/>
                  <a:pt x="711" y="521"/>
                </a:cubicBezTo>
                <a:cubicBezTo>
                  <a:pt x="714" y="531"/>
                  <a:pt x="721" y="551"/>
                  <a:pt x="721" y="551"/>
                </a:cubicBezTo>
                <a:cubicBezTo>
                  <a:pt x="724" y="642"/>
                  <a:pt x="722" y="733"/>
                  <a:pt x="731" y="824"/>
                </a:cubicBezTo>
                <a:cubicBezTo>
                  <a:pt x="733" y="840"/>
                  <a:pt x="746" y="853"/>
                  <a:pt x="751" y="869"/>
                </a:cubicBezTo>
                <a:cubicBezTo>
                  <a:pt x="776" y="944"/>
                  <a:pt x="800" y="1025"/>
                  <a:pt x="820" y="1102"/>
                </a:cubicBezTo>
                <a:cubicBezTo>
                  <a:pt x="825" y="1144"/>
                  <a:pt x="826" y="1186"/>
                  <a:pt x="835" y="1227"/>
                </a:cubicBezTo>
                <a:cubicBezTo>
                  <a:pt x="838" y="1243"/>
                  <a:pt x="850" y="1256"/>
                  <a:pt x="855" y="1271"/>
                </a:cubicBezTo>
                <a:cubicBezTo>
                  <a:pt x="886" y="1364"/>
                  <a:pt x="931" y="1453"/>
                  <a:pt x="950" y="1549"/>
                </a:cubicBezTo>
                <a:cubicBezTo>
                  <a:pt x="955" y="1624"/>
                  <a:pt x="979" y="1722"/>
                  <a:pt x="935" y="1788"/>
                </a:cubicBezTo>
                <a:cubicBezTo>
                  <a:pt x="927" y="1849"/>
                  <a:pt x="917" y="1912"/>
                  <a:pt x="900" y="1971"/>
                </a:cubicBezTo>
                <a:cubicBezTo>
                  <a:pt x="894" y="2041"/>
                  <a:pt x="884" y="2111"/>
                  <a:pt x="870" y="2180"/>
                </a:cubicBezTo>
                <a:cubicBezTo>
                  <a:pt x="869" y="2286"/>
                  <a:pt x="931" y="2541"/>
                  <a:pt x="835" y="2676"/>
                </a:cubicBezTo>
                <a:cubicBezTo>
                  <a:pt x="829" y="2706"/>
                  <a:pt x="822" y="2713"/>
                  <a:pt x="801" y="2736"/>
                </a:cubicBezTo>
                <a:cubicBezTo>
                  <a:pt x="792" y="2762"/>
                  <a:pt x="799" y="2747"/>
                  <a:pt x="776" y="2781"/>
                </a:cubicBezTo>
                <a:cubicBezTo>
                  <a:pt x="767" y="2794"/>
                  <a:pt x="766" y="2815"/>
                  <a:pt x="761" y="2830"/>
                </a:cubicBezTo>
                <a:cubicBezTo>
                  <a:pt x="759" y="2913"/>
                  <a:pt x="759" y="2996"/>
                  <a:pt x="756" y="3079"/>
                </a:cubicBezTo>
                <a:cubicBezTo>
                  <a:pt x="754" y="3156"/>
                  <a:pt x="745" y="3237"/>
                  <a:pt x="731" y="3312"/>
                </a:cubicBezTo>
                <a:cubicBezTo>
                  <a:pt x="726" y="3337"/>
                  <a:pt x="728" y="3368"/>
                  <a:pt x="716" y="3391"/>
                </a:cubicBezTo>
                <a:cubicBezTo>
                  <a:pt x="706" y="3411"/>
                  <a:pt x="676" y="3446"/>
                  <a:pt x="662" y="3461"/>
                </a:cubicBezTo>
                <a:cubicBezTo>
                  <a:pt x="644" y="3480"/>
                  <a:pt x="602" y="3484"/>
                  <a:pt x="577" y="3496"/>
                </a:cubicBezTo>
                <a:cubicBezTo>
                  <a:pt x="529" y="3493"/>
                  <a:pt x="481" y="3491"/>
                  <a:pt x="433" y="3486"/>
                </a:cubicBezTo>
                <a:cubicBezTo>
                  <a:pt x="416" y="3484"/>
                  <a:pt x="388" y="3461"/>
                  <a:pt x="388" y="3461"/>
                </a:cubicBezTo>
                <a:cubicBezTo>
                  <a:pt x="367" y="3427"/>
                  <a:pt x="352" y="3385"/>
                  <a:pt x="324" y="3357"/>
                </a:cubicBezTo>
                <a:cubicBezTo>
                  <a:pt x="252" y="3192"/>
                  <a:pt x="203" y="3027"/>
                  <a:pt x="150" y="2855"/>
                </a:cubicBezTo>
                <a:cubicBezTo>
                  <a:pt x="115" y="2740"/>
                  <a:pt x="46" y="2508"/>
                  <a:pt x="46" y="2508"/>
                </a:cubicBezTo>
                <a:cubicBezTo>
                  <a:pt x="1" y="1888"/>
                  <a:pt x="0" y="1251"/>
                  <a:pt x="46" y="631"/>
                </a:cubicBezTo>
                <a:cubicBezTo>
                  <a:pt x="52" y="455"/>
                  <a:pt x="61" y="279"/>
                  <a:pt x="71" y="104"/>
                </a:cubicBezTo>
                <a:cubicBezTo>
                  <a:pt x="73" y="67"/>
                  <a:pt x="63" y="11"/>
                  <a:pt x="105" y="0"/>
                </a:cubicBezTo>
                <a:cubicBezTo>
                  <a:pt x="201" y="11"/>
                  <a:pt x="243" y="16"/>
                  <a:pt x="309" y="89"/>
                </a:cubicBezTo>
                <a:cubicBezTo>
                  <a:pt x="336" y="119"/>
                  <a:pt x="341" y="157"/>
                  <a:pt x="364" y="189"/>
                </a:cubicBezTo>
                <a:cubicBezTo>
                  <a:pt x="369" y="197"/>
                  <a:pt x="393" y="223"/>
                  <a:pt x="393" y="199"/>
                </a:cubicBezTo>
                <a:close/>
              </a:path>
            </a:pathLst>
          </a:custGeom>
          <a:solidFill>
            <a:srgbClr val="996633">
              <a:alpha val="6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1271" name="Object 12"/>
          <p:cNvGraphicFramePr>
            <a:graphicFrameLocks noChangeAspect="1"/>
          </p:cNvGraphicFramePr>
          <p:nvPr/>
        </p:nvGraphicFramePr>
        <p:xfrm>
          <a:off x="6096000" y="1981200"/>
          <a:ext cx="137160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2" name="Equation" r:id="rId3" imgW="736600" imgH="431800" progId="Equation.3">
                  <p:embed/>
                </p:oleObj>
              </mc:Choice>
              <mc:Fallback>
                <p:oleObj name="Equation" r:id="rId3" imgW="736600" imgH="4318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981200"/>
                        <a:ext cx="1371600" cy="80327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2" name="Rectangle 13"/>
          <p:cNvSpPr>
            <a:spLocks noChangeArrowheads="1"/>
          </p:cNvSpPr>
          <p:nvPr/>
        </p:nvSpPr>
        <p:spPr bwMode="auto">
          <a:xfrm>
            <a:off x="5715000" y="3276600"/>
            <a:ext cx="2209800" cy="1676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Text Box 14"/>
          <p:cNvSpPr txBox="1">
            <a:spLocks noChangeArrowheads="1"/>
          </p:cNvSpPr>
          <p:nvPr/>
        </p:nvSpPr>
        <p:spPr bwMode="auto">
          <a:xfrm>
            <a:off x="5715000" y="5226050"/>
            <a:ext cx="22939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b="1"/>
              <a:t># of species on island (S)</a:t>
            </a:r>
          </a:p>
        </p:txBody>
      </p:sp>
      <p:sp>
        <p:nvSpPr>
          <p:cNvPr id="11274" name="Text Box 15"/>
          <p:cNvSpPr txBox="1">
            <a:spLocks noChangeArrowheads="1"/>
          </p:cNvSpPr>
          <p:nvPr/>
        </p:nvSpPr>
        <p:spPr bwMode="auto">
          <a:xfrm rot="-5400000">
            <a:off x="4241801" y="3938587"/>
            <a:ext cx="19415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b="1"/>
              <a:t>Extinction rate (</a:t>
            </a:r>
            <a:r>
              <a:rPr lang="en-US">
                <a:sym typeface="Mathematica1" pitchFamily="2" charset="2"/>
              </a:rPr>
              <a:t></a:t>
            </a:r>
            <a:r>
              <a:rPr lang="en-US" baseline="-25000">
                <a:sym typeface="Mathematica1" pitchFamily="2" charset="2"/>
              </a:rPr>
              <a:t>S</a:t>
            </a:r>
            <a:r>
              <a:rPr lang="en-US">
                <a:sym typeface="Mathematica1" pitchFamily="2" charset="2"/>
              </a:rPr>
              <a:t> </a:t>
            </a:r>
            <a:r>
              <a:rPr lang="en-US" sz="1600" b="1"/>
              <a:t>)</a:t>
            </a:r>
          </a:p>
        </p:txBody>
      </p:sp>
      <p:sp>
        <p:nvSpPr>
          <p:cNvPr id="11275" name="Line 16"/>
          <p:cNvSpPr>
            <a:spLocks noChangeShapeType="1"/>
          </p:cNvSpPr>
          <p:nvPr/>
        </p:nvSpPr>
        <p:spPr bwMode="auto">
          <a:xfrm flipV="1">
            <a:off x="5715000" y="3733800"/>
            <a:ext cx="2209800" cy="1219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6" name="Text Box 17"/>
          <p:cNvSpPr txBox="1">
            <a:spLocks noChangeArrowheads="1"/>
          </p:cNvSpPr>
          <p:nvPr/>
        </p:nvSpPr>
        <p:spPr bwMode="auto">
          <a:xfrm>
            <a:off x="5410200" y="3519488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E</a:t>
            </a:r>
          </a:p>
        </p:txBody>
      </p:sp>
      <p:sp>
        <p:nvSpPr>
          <p:cNvPr id="11277" name="Text Box 18"/>
          <p:cNvSpPr txBox="1">
            <a:spLocks noChangeArrowheads="1"/>
          </p:cNvSpPr>
          <p:nvPr/>
        </p:nvSpPr>
        <p:spPr bwMode="auto">
          <a:xfrm>
            <a:off x="7753350" y="4891088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P</a:t>
            </a:r>
          </a:p>
        </p:txBody>
      </p:sp>
      <p:sp>
        <p:nvSpPr>
          <p:cNvPr id="11278" name="Line 19"/>
          <p:cNvSpPr>
            <a:spLocks noChangeShapeType="1"/>
          </p:cNvSpPr>
          <p:nvPr/>
        </p:nvSpPr>
        <p:spPr bwMode="auto">
          <a:xfrm>
            <a:off x="5715000" y="3733800"/>
            <a:ext cx="2209800" cy="0"/>
          </a:xfrm>
          <a:prstGeom prst="line">
            <a:avLst/>
          </a:prstGeom>
          <a:noFill/>
          <a:ln w="28575">
            <a:solidFill>
              <a:srgbClr val="FF99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9" name="Text Box 20"/>
          <p:cNvSpPr txBox="1">
            <a:spLocks noChangeArrowheads="1"/>
          </p:cNvSpPr>
          <p:nvPr/>
        </p:nvSpPr>
        <p:spPr bwMode="auto">
          <a:xfrm>
            <a:off x="4937125" y="5746750"/>
            <a:ext cx="42830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1400"/>
              <a:t> The number of species going extinct per unit time increases with </a:t>
            </a:r>
            <a:r>
              <a:rPr lang="en-US" sz="1400" i="1"/>
              <a:t>S</a:t>
            </a:r>
            <a:r>
              <a:rPr lang="en-US" sz="1400"/>
              <a:t>, simply because there are more species to possibly go extinct. When S = P, </a:t>
            </a:r>
            <a:r>
              <a:rPr lang="en-US" sz="1400">
                <a:sym typeface="Mathematica1" pitchFamily="2" charset="2"/>
              </a:rPr>
              <a:t></a:t>
            </a:r>
            <a:r>
              <a:rPr lang="en-US" sz="1400" baseline="-25000">
                <a:sym typeface="Mathematica1" pitchFamily="2" charset="2"/>
              </a:rPr>
              <a:t>S</a:t>
            </a:r>
            <a:r>
              <a:rPr lang="en-US" sz="1600">
                <a:sym typeface="Mathematica1" pitchFamily="2" charset="2"/>
              </a:rPr>
              <a:t> = E</a:t>
            </a:r>
          </a:p>
        </p:txBody>
      </p:sp>
      <p:sp>
        <p:nvSpPr>
          <p:cNvPr id="11280" name="Freeform 21"/>
          <p:cNvSpPr>
            <a:spLocks/>
          </p:cNvSpPr>
          <p:nvPr/>
        </p:nvSpPr>
        <p:spPr bwMode="auto">
          <a:xfrm>
            <a:off x="2362200" y="4724400"/>
            <a:ext cx="1981200" cy="1676400"/>
          </a:xfrm>
          <a:custGeom>
            <a:avLst/>
            <a:gdLst>
              <a:gd name="T0" fmla="*/ 2147483647 w 526"/>
              <a:gd name="T1" fmla="*/ 2147483647 h 636"/>
              <a:gd name="T2" fmla="*/ 2147483647 w 526"/>
              <a:gd name="T3" fmla="*/ 2147483647 h 636"/>
              <a:gd name="T4" fmla="*/ 2147483647 w 526"/>
              <a:gd name="T5" fmla="*/ 2147483647 h 636"/>
              <a:gd name="T6" fmla="*/ 2147483647 w 526"/>
              <a:gd name="T7" fmla="*/ 2147483647 h 636"/>
              <a:gd name="T8" fmla="*/ 2147483647 w 526"/>
              <a:gd name="T9" fmla="*/ 2147483647 h 636"/>
              <a:gd name="T10" fmla="*/ 2147483647 w 526"/>
              <a:gd name="T11" fmla="*/ 2147483647 h 636"/>
              <a:gd name="T12" fmla="*/ 2147483647 w 526"/>
              <a:gd name="T13" fmla="*/ 2147483647 h 636"/>
              <a:gd name="T14" fmla="*/ 2147483647 w 526"/>
              <a:gd name="T15" fmla="*/ 2147483647 h 636"/>
              <a:gd name="T16" fmla="*/ 2147483647 w 526"/>
              <a:gd name="T17" fmla="*/ 2147483647 h 636"/>
              <a:gd name="T18" fmla="*/ 2147483647 w 526"/>
              <a:gd name="T19" fmla="*/ 2147483647 h 636"/>
              <a:gd name="T20" fmla="*/ 2147483647 w 526"/>
              <a:gd name="T21" fmla="*/ 2147483647 h 636"/>
              <a:gd name="T22" fmla="*/ 2147483647 w 526"/>
              <a:gd name="T23" fmla="*/ 2147483647 h 636"/>
              <a:gd name="T24" fmla="*/ 2147483647 w 526"/>
              <a:gd name="T25" fmla="*/ 2147483647 h 636"/>
              <a:gd name="T26" fmla="*/ 2147483647 w 526"/>
              <a:gd name="T27" fmla="*/ 2147483647 h 636"/>
              <a:gd name="T28" fmla="*/ 2147483647 w 526"/>
              <a:gd name="T29" fmla="*/ 2147483647 h 636"/>
              <a:gd name="T30" fmla="*/ 2147483647 w 526"/>
              <a:gd name="T31" fmla="*/ 2147483647 h 636"/>
              <a:gd name="T32" fmla="*/ 2147483647 w 526"/>
              <a:gd name="T33" fmla="*/ 2147483647 h 636"/>
              <a:gd name="T34" fmla="*/ 2147483647 w 526"/>
              <a:gd name="T35" fmla="*/ 2147483647 h 636"/>
              <a:gd name="T36" fmla="*/ 0 w 526"/>
              <a:gd name="T37" fmla="*/ 2147483647 h 636"/>
              <a:gd name="T38" fmla="*/ 2147483647 w 526"/>
              <a:gd name="T39" fmla="*/ 2147483647 h 636"/>
              <a:gd name="T40" fmla="*/ 2147483647 w 526"/>
              <a:gd name="T41" fmla="*/ 2147483647 h 6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26"/>
              <a:gd name="T64" fmla="*/ 0 h 636"/>
              <a:gd name="T65" fmla="*/ 526 w 526"/>
              <a:gd name="T66" fmla="*/ 636 h 6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526" h="636">
                <a:moveTo>
                  <a:pt x="114" y="24"/>
                </a:moveTo>
                <a:cubicBezTo>
                  <a:pt x="186" y="0"/>
                  <a:pt x="133" y="13"/>
                  <a:pt x="278" y="24"/>
                </a:cubicBezTo>
                <a:cubicBezTo>
                  <a:pt x="333" y="42"/>
                  <a:pt x="334" y="72"/>
                  <a:pt x="372" y="108"/>
                </a:cubicBezTo>
                <a:cubicBezTo>
                  <a:pt x="394" y="129"/>
                  <a:pt x="425" y="145"/>
                  <a:pt x="452" y="158"/>
                </a:cubicBezTo>
                <a:cubicBezTo>
                  <a:pt x="476" y="183"/>
                  <a:pt x="501" y="208"/>
                  <a:pt x="526" y="233"/>
                </a:cubicBezTo>
                <a:cubicBezTo>
                  <a:pt x="506" y="272"/>
                  <a:pt x="503" y="264"/>
                  <a:pt x="466" y="282"/>
                </a:cubicBezTo>
                <a:cubicBezTo>
                  <a:pt x="458" y="294"/>
                  <a:pt x="450" y="305"/>
                  <a:pt x="442" y="317"/>
                </a:cubicBezTo>
                <a:cubicBezTo>
                  <a:pt x="437" y="324"/>
                  <a:pt x="439" y="334"/>
                  <a:pt x="437" y="342"/>
                </a:cubicBezTo>
                <a:cubicBezTo>
                  <a:pt x="431" y="370"/>
                  <a:pt x="421" y="405"/>
                  <a:pt x="407" y="431"/>
                </a:cubicBezTo>
                <a:cubicBezTo>
                  <a:pt x="390" y="462"/>
                  <a:pt x="367" y="489"/>
                  <a:pt x="352" y="521"/>
                </a:cubicBezTo>
                <a:cubicBezTo>
                  <a:pt x="344" y="538"/>
                  <a:pt x="310" y="613"/>
                  <a:pt x="293" y="625"/>
                </a:cubicBezTo>
                <a:cubicBezTo>
                  <a:pt x="276" y="636"/>
                  <a:pt x="253" y="633"/>
                  <a:pt x="233" y="635"/>
                </a:cubicBezTo>
                <a:cubicBezTo>
                  <a:pt x="195" y="625"/>
                  <a:pt x="193" y="627"/>
                  <a:pt x="159" y="610"/>
                </a:cubicBezTo>
                <a:cubicBezTo>
                  <a:pt x="141" y="601"/>
                  <a:pt x="133" y="586"/>
                  <a:pt x="114" y="580"/>
                </a:cubicBezTo>
                <a:cubicBezTo>
                  <a:pt x="92" y="551"/>
                  <a:pt x="102" y="569"/>
                  <a:pt x="89" y="530"/>
                </a:cubicBezTo>
                <a:cubicBezTo>
                  <a:pt x="87" y="525"/>
                  <a:pt x="84" y="516"/>
                  <a:pt x="84" y="516"/>
                </a:cubicBezTo>
                <a:cubicBezTo>
                  <a:pt x="82" y="461"/>
                  <a:pt x="97" y="392"/>
                  <a:pt x="64" y="342"/>
                </a:cubicBezTo>
                <a:cubicBezTo>
                  <a:pt x="56" y="312"/>
                  <a:pt x="44" y="286"/>
                  <a:pt x="34" y="257"/>
                </a:cubicBezTo>
                <a:cubicBezTo>
                  <a:pt x="28" y="215"/>
                  <a:pt x="9" y="176"/>
                  <a:pt x="0" y="133"/>
                </a:cubicBezTo>
                <a:cubicBezTo>
                  <a:pt x="12" y="53"/>
                  <a:pt x="3" y="67"/>
                  <a:pt x="59" y="29"/>
                </a:cubicBezTo>
                <a:cubicBezTo>
                  <a:pt x="67" y="24"/>
                  <a:pt x="167" y="24"/>
                  <a:pt x="114" y="24"/>
                </a:cubicBezTo>
                <a:close/>
              </a:path>
            </a:pathLst>
          </a:custGeom>
          <a:solidFill>
            <a:srgbClr val="996633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1" name="Text Box 22"/>
          <p:cNvSpPr txBox="1">
            <a:spLocks noChangeArrowheads="1"/>
          </p:cNvSpPr>
          <p:nvPr/>
        </p:nvSpPr>
        <p:spPr bwMode="auto">
          <a:xfrm>
            <a:off x="2743200" y="2590800"/>
            <a:ext cx="1514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S = 22 species</a:t>
            </a:r>
          </a:p>
        </p:txBody>
      </p:sp>
      <p:sp>
        <p:nvSpPr>
          <p:cNvPr id="11282" name="Text Box 23"/>
          <p:cNvSpPr txBox="1">
            <a:spLocks noChangeArrowheads="1"/>
          </p:cNvSpPr>
          <p:nvPr/>
        </p:nvSpPr>
        <p:spPr bwMode="auto">
          <a:xfrm>
            <a:off x="2630488" y="5124450"/>
            <a:ext cx="1514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S = 12 species</a:t>
            </a:r>
          </a:p>
        </p:txBody>
      </p:sp>
      <p:sp>
        <p:nvSpPr>
          <p:cNvPr id="11283" name="Text Box 25"/>
          <p:cNvSpPr txBox="1">
            <a:spLocks noChangeArrowheads="1"/>
          </p:cNvSpPr>
          <p:nvPr/>
        </p:nvSpPr>
        <p:spPr bwMode="auto">
          <a:xfrm>
            <a:off x="762000" y="2667000"/>
            <a:ext cx="16764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1400" b="1"/>
              <a:t>More species go extinct per unit time on this island</a:t>
            </a:r>
          </a:p>
        </p:txBody>
      </p:sp>
      <p:sp>
        <p:nvSpPr>
          <p:cNvPr id="11284" name="Line 26"/>
          <p:cNvSpPr>
            <a:spLocks noChangeShapeType="1"/>
          </p:cNvSpPr>
          <p:nvPr/>
        </p:nvSpPr>
        <p:spPr bwMode="auto">
          <a:xfrm>
            <a:off x="2286000" y="3048000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5" name="Text Box 27"/>
          <p:cNvSpPr txBox="1">
            <a:spLocks noChangeArrowheads="1"/>
          </p:cNvSpPr>
          <p:nvPr/>
        </p:nvSpPr>
        <p:spPr bwMode="auto">
          <a:xfrm>
            <a:off x="-34925" y="4191000"/>
            <a:ext cx="7969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P = 30</a:t>
            </a:r>
          </a:p>
        </p:txBody>
      </p:sp>
      <p:sp>
        <p:nvSpPr>
          <p:cNvPr id="11286" name="Text Box 28"/>
          <p:cNvSpPr txBox="1">
            <a:spLocks noChangeArrowheads="1"/>
          </p:cNvSpPr>
          <p:nvPr/>
        </p:nvSpPr>
        <p:spPr bwMode="auto">
          <a:xfrm>
            <a:off x="5562600" y="4891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0</a:t>
            </a:r>
          </a:p>
        </p:txBody>
      </p:sp>
      <p:sp>
        <p:nvSpPr>
          <p:cNvPr id="11287" name="Text Box 29"/>
          <p:cNvSpPr txBox="1">
            <a:spLocks noChangeArrowheads="1"/>
          </p:cNvSpPr>
          <p:nvPr/>
        </p:nvSpPr>
        <p:spPr bwMode="auto">
          <a:xfrm>
            <a:off x="5454650" y="47386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341313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800" b="1"/>
              <a:t>The equilibrium model of island biogeography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81000" y="1257300"/>
            <a:ext cx="56467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/>
              <a:t> Assume that the rate of immigration ( </a:t>
            </a:r>
            <a:r>
              <a:rPr lang="en-US">
                <a:sym typeface="Mathematica1" pitchFamily="2" charset="2"/>
              </a:rPr>
              <a:t></a:t>
            </a:r>
            <a:r>
              <a:rPr lang="en-US" baseline="-25000">
                <a:sym typeface="Mathematica1" pitchFamily="2" charset="2"/>
              </a:rPr>
              <a:t>S</a:t>
            </a:r>
            <a:r>
              <a:rPr lang="en-US">
                <a:sym typeface="Mathematica1" pitchFamily="2" charset="2"/>
              </a:rPr>
              <a:t> ) </a:t>
            </a:r>
            <a:r>
              <a:rPr lang="en-US"/>
              <a:t>depends upon </a:t>
            </a:r>
            <a:r>
              <a:rPr lang="en-US" i="1"/>
              <a:t>S</a:t>
            </a:r>
            <a:endParaRPr lang="en-US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2057400"/>
            <a:ext cx="4572000" cy="480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93" name="Freeform 5"/>
          <p:cNvSpPr>
            <a:spLocks/>
          </p:cNvSpPr>
          <p:nvPr/>
        </p:nvSpPr>
        <p:spPr bwMode="auto">
          <a:xfrm>
            <a:off x="2517775" y="2209800"/>
            <a:ext cx="1978025" cy="1676400"/>
          </a:xfrm>
          <a:custGeom>
            <a:avLst/>
            <a:gdLst>
              <a:gd name="T0" fmla="*/ 2147483647 w 526"/>
              <a:gd name="T1" fmla="*/ 2147483647 h 636"/>
              <a:gd name="T2" fmla="*/ 2147483647 w 526"/>
              <a:gd name="T3" fmla="*/ 2147483647 h 636"/>
              <a:gd name="T4" fmla="*/ 2147483647 w 526"/>
              <a:gd name="T5" fmla="*/ 2147483647 h 636"/>
              <a:gd name="T6" fmla="*/ 2147483647 w 526"/>
              <a:gd name="T7" fmla="*/ 2147483647 h 636"/>
              <a:gd name="T8" fmla="*/ 2147483647 w 526"/>
              <a:gd name="T9" fmla="*/ 2147483647 h 636"/>
              <a:gd name="T10" fmla="*/ 2147483647 w 526"/>
              <a:gd name="T11" fmla="*/ 2147483647 h 636"/>
              <a:gd name="T12" fmla="*/ 2147483647 w 526"/>
              <a:gd name="T13" fmla="*/ 2147483647 h 636"/>
              <a:gd name="T14" fmla="*/ 2147483647 w 526"/>
              <a:gd name="T15" fmla="*/ 2147483647 h 636"/>
              <a:gd name="T16" fmla="*/ 2147483647 w 526"/>
              <a:gd name="T17" fmla="*/ 2147483647 h 636"/>
              <a:gd name="T18" fmla="*/ 2147483647 w 526"/>
              <a:gd name="T19" fmla="*/ 2147483647 h 636"/>
              <a:gd name="T20" fmla="*/ 2147483647 w 526"/>
              <a:gd name="T21" fmla="*/ 2147483647 h 636"/>
              <a:gd name="T22" fmla="*/ 2147483647 w 526"/>
              <a:gd name="T23" fmla="*/ 2147483647 h 636"/>
              <a:gd name="T24" fmla="*/ 2147483647 w 526"/>
              <a:gd name="T25" fmla="*/ 2147483647 h 636"/>
              <a:gd name="T26" fmla="*/ 2147483647 w 526"/>
              <a:gd name="T27" fmla="*/ 2147483647 h 636"/>
              <a:gd name="T28" fmla="*/ 2147483647 w 526"/>
              <a:gd name="T29" fmla="*/ 2147483647 h 636"/>
              <a:gd name="T30" fmla="*/ 2147483647 w 526"/>
              <a:gd name="T31" fmla="*/ 2147483647 h 636"/>
              <a:gd name="T32" fmla="*/ 2147483647 w 526"/>
              <a:gd name="T33" fmla="*/ 2147483647 h 636"/>
              <a:gd name="T34" fmla="*/ 2147483647 w 526"/>
              <a:gd name="T35" fmla="*/ 2147483647 h 636"/>
              <a:gd name="T36" fmla="*/ 0 w 526"/>
              <a:gd name="T37" fmla="*/ 2147483647 h 636"/>
              <a:gd name="T38" fmla="*/ 2147483647 w 526"/>
              <a:gd name="T39" fmla="*/ 2147483647 h 636"/>
              <a:gd name="T40" fmla="*/ 2147483647 w 526"/>
              <a:gd name="T41" fmla="*/ 2147483647 h 6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26"/>
              <a:gd name="T64" fmla="*/ 0 h 636"/>
              <a:gd name="T65" fmla="*/ 526 w 526"/>
              <a:gd name="T66" fmla="*/ 636 h 6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526" h="636">
                <a:moveTo>
                  <a:pt x="114" y="24"/>
                </a:moveTo>
                <a:cubicBezTo>
                  <a:pt x="186" y="0"/>
                  <a:pt x="133" y="13"/>
                  <a:pt x="278" y="24"/>
                </a:cubicBezTo>
                <a:cubicBezTo>
                  <a:pt x="333" y="42"/>
                  <a:pt x="334" y="72"/>
                  <a:pt x="372" y="108"/>
                </a:cubicBezTo>
                <a:cubicBezTo>
                  <a:pt x="394" y="129"/>
                  <a:pt x="425" y="145"/>
                  <a:pt x="452" y="158"/>
                </a:cubicBezTo>
                <a:cubicBezTo>
                  <a:pt x="476" y="183"/>
                  <a:pt x="501" y="208"/>
                  <a:pt x="526" y="233"/>
                </a:cubicBezTo>
                <a:cubicBezTo>
                  <a:pt x="506" y="272"/>
                  <a:pt x="503" y="264"/>
                  <a:pt x="466" y="282"/>
                </a:cubicBezTo>
                <a:cubicBezTo>
                  <a:pt x="458" y="294"/>
                  <a:pt x="450" y="305"/>
                  <a:pt x="442" y="317"/>
                </a:cubicBezTo>
                <a:cubicBezTo>
                  <a:pt x="437" y="324"/>
                  <a:pt x="439" y="334"/>
                  <a:pt x="437" y="342"/>
                </a:cubicBezTo>
                <a:cubicBezTo>
                  <a:pt x="431" y="370"/>
                  <a:pt x="421" y="405"/>
                  <a:pt x="407" y="431"/>
                </a:cubicBezTo>
                <a:cubicBezTo>
                  <a:pt x="390" y="462"/>
                  <a:pt x="367" y="489"/>
                  <a:pt x="352" y="521"/>
                </a:cubicBezTo>
                <a:cubicBezTo>
                  <a:pt x="344" y="538"/>
                  <a:pt x="310" y="613"/>
                  <a:pt x="293" y="625"/>
                </a:cubicBezTo>
                <a:cubicBezTo>
                  <a:pt x="276" y="636"/>
                  <a:pt x="253" y="633"/>
                  <a:pt x="233" y="635"/>
                </a:cubicBezTo>
                <a:cubicBezTo>
                  <a:pt x="195" y="625"/>
                  <a:pt x="193" y="627"/>
                  <a:pt x="159" y="610"/>
                </a:cubicBezTo>
                <a:cubicBezTo>
                  <a:pt x="141" y="601"/>
                  <a:pt x="133" y="586"/>
                  <a:pt x="114" y="580"/>
                </a:cubicBezTo>
                <a:cubicBezTo>
                  <a:pt x="92" y="551"/>
                  <a:pt x="102" y="569"/>
                  <a:pt x="89" y="530"/>
                </a:cubicBezTo>
                <a:cubicBezTo>
                  <a:pt x="87" y="525"/>
                  <a:pt x="84" y="516"/>
                  <a:pt x="84" y="516"/>
                </a:cubicBezTo>
                <a:cubicBezTo>
                  <a:pt x="82" y="461"/>
                  <a:pt x="97" y="392"/>
                  <a:pt x="64" y="342"/>
                </a:cubicBezTo>
                <a:cubicBezTo>
                  <a:pt x="56" y="312"/>
                  <a:pt x="44" y="286"/>
                  <a:pt x="34" y="257"/>
                </a:cubicBezTo>
                <a:cubicBezTo>
                  <a:pt x="28" y="215"/>
                  <a:pt x="9" y="176"/>
                  <a:pt x="0" y="133"/>
                </a:cubicBezTo>
                <a:cubicBezTo>
                  <a:pt x="12" y="53"/>
                  <a:pt x="3" y="67"/>
                  <a:pt x="59" y="29"/>
                </a:cubicBezTo>
                <a:cubicBezTo>
                  <a:pt x="67" y="24"/>
                  <a:pt x="167" y="24"/>
                  <a:pt x="114" y="24"/>
                </a:cubicBezTo>
                <a:close/>
              </a:path>
            </a:pathLst>
          </a:custGeom>
          <a:solidFill>
            <a:srgbClr val="996633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4" name="Freeform 6"/>
          <p:cNvSpPr>
            <a:spLocks/>
          </p:cNvSpPr>
          <p:nvPr/>
        </p:nvSpPr>
        <p:spPr bwMode="auto">
          <a:xfrm>
            <a:off x="-719138" y="1981200"/>
            <a:ext cx="1554163" cy="4932363"/>
          </a:xfrm>
          <a:custGeom>
            <a:avLst/>
            <a:gdLst>
              <a:gd name="T0" fmla="*/ 2147483647 w 979"/>
              <a:gd name="T1" fmla="*/ 2147483647 h 3496"/>
              <a:gd name="T2" fmla="*/ 2147483647 w 979"/>
              <a:gd name="T3" fmla="*/ 2147483647 h 3496"/>
              <a:gd name="T4" fmla="*/ 2147483647 w 979"/>
              <a:gd name="T5" fmla="*/ 2147483647 h 3496"/>
              <a:gd name="T6" fmla="*/ 2147483647 w 979"/>
              <a:gd name="T7" fmla="*/ 2147483647 h 3496"/>
              <a:gd name="T8" fmla="*/ 2147483647 w 979"/>
              <a:gd name="T9" fmla="*/ 2147483647 h 3496"/>
              <a:gd name="T10" fmla="*/ 2147483647 w 979"/>
              <a:gd name="T11" fmla="*/ 2147483647 h 3496"/>
              <a:gd name="T12" fmla="*/ 2147483647 w 979"/>
              <a:gd name="T13" fmla="*/ 2147483647 h 3496"/>
              <a:gd name="T14" fmla="*/ 2147483647 w 979"/>
              <a:gd name="T15" fmla="*/ 2147483647 h 3496"/>
              <a:gd name="T16" fmla="*/ 2147483647 w 979"/>
              <a:gd name="T17" fmla="*/ 2147483647 h 3496"/>
              <a:gd name="T18" fmla="*/ 2147483647 w 979"/>
              <a:gd name="T19" fmla="*/ 2147483647 h 3496"/>
              <a:gd name="T20" fmla="*/ 2147483647 w 979"/>
              <a:gd name="T21" fmla="*/ 2147483647 h 3496"/>
              <a:gd name="T22" fmla="*/ 2147483647 w 979"/>
              <a:gd name="T23" fmla="*/ 2147483647 h 3496"/>
              <a:gd name="T24" fmla="*/ 2147483647 w 979"/>
              <a:gd name="T25" fmla="*/ 2147483647 h 3496"/>
              <a:gd name="T26" fmla="*/ 2147483647 w 979"/>
              <a:gd name="T27" fmla="*/ 2147483647 h 3496"/>
              <a:gd name="T28" fmla="*/ 2147483647 w 979"/>
              <a:gd name="T29" fmla="*/ 2147483647 h 3496"/>
              <a:gd name="T30" fmla="*/ 2147483647 w 979"/>
              <a:gd name="T31" fmla="*/ 2147483647 h 3496"/>
              <a:gd name="T32" fmla="*/ 2147483647 w 979"/>
              <a:gd name="T33" fmla="*/ 2147483647 h 3496"/>
              <a:gd name="T34" fmla="*/ 2147483647 w 979"/>
              <a:gd name="T35" fmla="*/ 2147483647 h 3496"/>
              <a:gd name="T36" fmla="*/ 2147483647 w 979"/>
              <a:gd name="T37" fmla="*/ 2147483647 h 3496"/>
              <a:gd name="T38" fmla="*/ 2147483647 w 979"/>
              <a:gd name="T39" fmla="*/ 2147483647 h 3496"/>
              <a:gd name="T40" fmla="*/ 2147483647 w 979"/>
              <a:gd name="T41" fmla="*/ 2147483647 h 3496"/>
              <a:gd name="T42" fmla="*/ 2147483647 w 979"/>
              <a:gd name="T43" fmla="*/ 2147483647 h 3496"/>
              <a:gd name="T44" fmla="*/ 2147483647 w 979"/>
              <a:gd name="T45" fmla="*/ 2147483647 h 3496"/>
              <a:gd name="T46" fmla="*/ 2147483647 w 979"/>
              <a:gd name="T47" fmla="*/ 2147483647 h 3496"/>
              <a:gd name="T48" fmla="*/ 2147483647 w 979"/>
              <a:gd name="T49" fmla="*/ 2147483647 h 3496"/>
              <a:gd name="T50" fmla="*/ 2147483647 w 979"/>
              <a:gd name="T51" fmla="*/ 2147483647 h 3496"/>
              <a:gd name="T52" fmla="*/ 2147483647 w 979"/>
              <a:gd name="T53" fmla="*/ 2147483647 h 3496"/>
              <a:gd name="T54" fmla="*/ 2147483647 w 979"/>
              <a:gd name="T55" fmla="*/ 2147483647 h 3496"/>
              <a:gd name="T56" fmla="*/ 2147483647 w 979"/>
              <a:gd name="T57" fmla="*/ 2147483647 h 3496"/>
              <a:gd name="T58" fmla="*/ 2147483647 w 979"/>
              <a:gd name="T59" fmla="*/ 2147483647 h 3496"/>
              <a:gd name="T60" fmla="*/ 2147483647 w 979"/>
              <a:gd name="T61" fmla="*/ 0 h 3496"/>
              <a:gd name="T62" fmla="*/ 2147483647 w 979"/>
              <a:gd name="T63" fmla="*/ 2147483647 h 3496"/>
              <a:gd name="T64" fmla="*/ 2147483647 w 979"/>
              <a:gd name="T65" fmla="*/ 2147483647 h 3496"/>
              <a:gd name="T66" fmla="*/ 2147483647 w 979"/>
              <a:gd name="T67" fmla="*/ 2147483647 h 349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979"/>
              <a:gd name="T103" fmla="*/ 0 h 3496"/>
              <a:gd name="T104" fmla="*/ 979 w 979"/>
              <a:gd name="T105" fmla="*/ 3496 h 349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979" h="3496">
                <a:moveTo>
                  <a:pt x="393" y="199"/>
                </a:moveTo>
                <a:cubicBezTo>
                  <a:pt x="477" y="227"/>
                  <a:pt x="601" y="290"/>
                  <a:pt x="642" y="372"/>
                </a:cubicBezTo>
                <a:cubicBezTo>
                  <a:pt x="660" y="408"/>
                  <a:pt x="685" y="440"/>
                  <a:pt x="701" y="477"/>
                </a:cubicBezTo>
                <a:cubicBezTo>
                  <a:pt x="709" y="497"/>
                  <a:pt x="705" y="495"/>
                  <a:pt x="711" y="521"/>
                </a:cubicBezTo>
                <a:cubicBezTo>
                  <a:pt x="714" y="531"/>
                  <a:pt x="721" y="551"/>
                  <a:pt x="721" y="551"/>
                </a:cubicBezTo>
                <a:cubicBezTo>
                  <a:pt x="724" y="642"/>
                  <a:pt x="722" y="733"/>
                  <a:pt x="731" y="824"/>
                </a:cubicBezTo>
                <a:cubicBezTo>
                  <a:pt x="733" y="840"/>
                  <a:pt x="746" y="853"/>
                  <a:pt x="751" y="869"/>
                </a:cubicBezTo>
                <a:cubicBezTo>
                  <a:pt x="776" y="944"/>
                  <a:pt x="800" y="1025"/>
                  <a:pt x="820" y="1102"/>
                </a:cubicBezTo>
                <a:cubicBezTo>
                  <a:pt x="825" y="1144"/>
                  <a:pt x="826" y="1186"/>
                  <a:pt x="835" y="1227"/>
                </a:cubicBezTo>
                <a:cubicBezTo>
                  <a:pt x="838" y="1243"/>
                  <a:pt x="850" y="1256"/>
                  <a:pt x="855" y="1271"/>
                </a:cubicBezTo>
                <a:cubicBezTo>
                  <a:pt x="886" y="1364"/>
                  <a:pt x="931" y="1453"/>
                  <a:pt x="950" y="1549"/>
                </a:cubicBezTo>
                <a:cubicBezTo>
                  <a:pt x="955" y="1624"/>
                  <a:pt x="979" y="1722"/>
                  <a:pt x="935" y="1788"/>
                </a:cubicBezTo>
                <a:cubicBezTo>
                  <a:pt x="927" y="1849"/>
                  <a:pt x="917" y="1912"/>
                  <a:pt x="900" y="1971"/>
                </a:cubicBezTo>
                <a:cubicBezTo>
                  <a:pt x="894" y="2041"/>
                  <a:pt x="884" y="2111"/>
                  <a:pt x="870" y="2180"/>
                </a:cubicBezTo>
                <a:cubicBezTo>
                  <a:pt x="869" y="2286"/>
                  <a:pt x="931" y="2541"/>
                  <a:pt x="835" y="2676"/>
                </a:cubicBezTo>
                <a:cubicBezTo>
                  <a:pt x="829" y="2706"/>
                  <a:pt x="822" y="2713"/>
                  <a:pt x="801" y="2736"/>
                </a:cubicBezTo>
                <a:cubicBezTo>
                  <a:pt x="792" y="2762"/>
                  <a:pt x="799" y="2747"/>
                  <a:pt x="776" y="2781"/>
                </a:cubicBezTo>
                <a:cubicBezTo>
                  <a:pt x="767" y="2794"/>
                  <a:pt x="766" y="2815"/>
                  <a:pt x="761" y="2830"/>
                </a:cubicBezTo>
                <a:cubicBezTo>
                  <a:pt x="759" y="2913"/>
                  <a:pt x="759" y="2996"/>
                  <a:pt x="756" y="3079"/>
                </a:cubicBezTo>
                <a:cubicBezTo>
                  <a:pt x="754" y="3156"/>
                  <a:pt x="745" y="3237"/>
                  <a:pt x="731" y="3312"/>
                </a:cubicBezTo>
                <a:cubicBezTo>
                  <a:pt x="726" y="3337"/>
                  <a:pt x="728" y="3368"/>
                  <a:pt x="716" y="3391"/>
                </a:cubicBezTo>
                <a:cubicBezTo>
                  <a:pt x="706" y="3411"/>
                  <a:pt x="676" y="3446"/>
                  <a:pt x="662" y="3461"/>
                </a:cubicBezTo>
                <a:cubicBezTo>
                  <a:pt x="644" y="3480"/>
                  <a:pt x="602" y="3484"/>
                  <a:pt x="577" y="3496"/>
                </a:cubicBezTo>
                <a:cubicBezTo>
                  <a:pt x="529" y="3493"/>
                  <a:pt x="481" y="3491"/>
                  <a:pt x="433" y="3486"/>
                </a:cubicBezTo>
                <a:cubicBezTo>
                  <a:pt x="416" y="3484"/>
                  <a:pt x="388" y="3461"/>
                  <a:pt x="388" y="3461"/>
                </a:cubicBezTo>
                <a:cubicBezTo>
                  <a:pt x="367" y="3427"/>
                  <a:pt x="352" y="3385"/>
                  <a:pt x="324" y="3357"/>
                </a:cubicBezTo>
                <a:cubicBezTo>
                  <a:pt x="252" y="3192"/>
                  <a:pt x="203" y="3027"/>
                  <a:pt x="150" y="2855"/>
                </a:cubicBezTo>
                <a:cubicBezTo>
                  <a:pt x="115" y="2740"/>
                  <a:pt x="46" y="2508"/>
                  <a:pt x="46" y="2508"/>
                </a:cubicBezTo>
                <a:cubicBezTo>
                  <a:pt x="1" y="1888"/>
                  <a:pt x="0" y="1251"/>
                  <a:pt x="46" y="631"/>
                </a:cubicBezTo>
                <a:cubicBezTo>
                  <a:pt x="52" y="455"/>
                  <a:pt x="61" y="279"/>
                  <a:pt x="71" y="104"/>
                </a:cubicBezTo>
                <a:cubicBezTo>
                  <a:pt x="73" y="67"/>
                  <a:pt x="63" y="11"/>
                  <a:pt x="105" y="0"/>
                </a:cubicBezTo>
                <a:cubicBezTo>
                  <a:pt x="201" y="11"/>
                  <a:pt x="243" y="16"/>
                  <a:pt x="309" y="89"/>
                </a:cubicBezTo>
                <a:cubicBezTo>
                  <a:pt x="336" y="119"/>
                  <a:pt x="341" y="157"/>
                  <a:pt x="364" y="189"/>
                </a:cubicBezTo>
                <a:cubicBezTo>
                  <a:pt x="369" y="197"/>
                  <a:pt x="393" y="223"/>
                  <a:pt x="393" y="199"/>
                </a:cubicBezTo>
                <a:close/>
              </a:path>
            </a:pathLst>
          </a:custGeom>
          <a:solidFill>
            <a:srgbClr val="996633">
              <a:alpha val="6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2295" name="Object 7"/>
          <p:cNvGraphicFramePr>
            <a:graphicFrameLocks noChangeAspect="1"/>
          </p:cNvGraphicFramePr>
          <p:nvPr/>
        </p:nvGraphicFramePr>
        <p:xfrm>
          <a:off x="5918200" y="1981200"/>
          <a:ext cx="172720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6" name="Equation" r:id="rId3" imgW="927100" imgH="431800" progId="Equation.3">
                  <p:embed/>
                </p:oleObj>
              </mc:Choice>
              <mc:Fallback>
                <p:oleObj name="Equation" r:id="rId3" imgW="927100" imgH="431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200" y="1981200"/>
                        <a:ext cx="1727200" cy="80327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5715000" y="3276600"/>
            <a:ext cx="2209800" cy="1676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5715000" y="5226050"/>
            <a:ext cx="22939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b="1"/>
              <a:t># of species on island (S)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 rot="-5400000">
            <a:off x="4143375" y="3927476"/>
            <a:ext cx="21415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b="1"/>
              <a:t>Immigration rate (</a:t>
            </a:r>
            <a:r>
              <a:rPr lang="en-US">
                <a:sym typeface="Mathematica1" pitchFamily="2" charset="2"/>
              </a:rPr>
              <a:t></a:t>
            </a:r>
            <a:r>
              <a:rPr lang="en-US" baseline="-25000">
                <a:sym typeface="Mathematica1" pitchFamily="2" charset="2"/>
              </a:rPr>
              <a:t>S</a:t>
            </a:r>
            <a:r>
              <a:rPr lang="en-US">
                <a:sym typeface="Mathematica1" pitchFamily="2" charset="2"/>
              </a:rPr>
              <a:t> </a:t>
            </a:r>
            <a:r>
              <a:rPr lang="en-US" sz="1600" b="1"/>
              <a:t>)</a:t>
            </a:r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5715000" y="3733800"/>
            <a:ext cx="2190750" cy="12001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5410200" y="3519488"/>
            <a:ext cx="273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I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7753350" y="4891088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P</a:t>
            </a:r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5715000" y="3733800"/>
            <a:ext cx="2209800" cy="0"/>
          </a:xfrm>
          <a:prstGeom prst="line">
            <a:avLst/>
          </a:prstGeom>
          <a:noFill/>
          <a:ln w="28575">
            <a:solidFill>
              <a:srgbClr val="FF99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4937125" y="5746750"/>
            <a:ext cx="428307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1400"/>
              <a:t> The number of species immigrating per unit time decreases with </a:t>
            </a:r>
            <a:r>
              <a:rPr lang="en-US" sz="1400" i="1"/>
              <a:t>S</a:t>
            </a:r>
            <a:r>
              <a:rPr lang="en-US" sz="1400"/>
              <a:t>, simply because there are fewer species to immigrate. When S = P, </a:t>
            </a:r>
            <a:r>
              <a:rPr lang="en-US" sz="1400">
                <a:sym typeface="Mathematica1" pitchFamily="2" charset="2"/>
              </a:rPr>
              <a:t></a:t>
            </a:r>
            <a:r>
              <a:rPr lang="en-US" sz="1400" baseline="-25000">
                <a:sym typeface="Mathematica1" pitchFamily="2" charset="2"/>
              </a:rPr>
              <a:t>S</a:t>
            </a:r>
            <a:r>
              <a:rPr lang="en-US" sz="1400">
                <a:sym typeface="Mathematica1" pitchFamily="2" charset="2"/>
              </a:rPr>
              <a:t> = 0</a:t>
            </a:r>
            <a:r>
              <a:rPr lang="en-US" sz="1400"/>
              <a:t>.</a:t>
            </a:r>
          </a:p>
        </p:txBody>
      </p:sp>
      <p:sp>
        <p:nvSpPr>
          <p:cNvPr id="12304" name="Freeform 16"/>
          <p:cNvSpPr>
            <a:spLocks/>
          </p:cNvSpPr>
          <p:nvPr/>
        </p:nvSpPr>
        <p:spPr bwMode="auto">
          <a:xfrm>
            <a:off x="2362200" y="4724400"/>
            <a:ext cx="1981200" cy="1676400"/>
          </a:xfrm>
          <a:custGeom>
            <a:avLst/>
            <a:gdLst>
              <a:gd name="T0" fmla="*/ 2147483647 w 526"/>
              <a:gd name="T1" fmla="*/ 2147483647 h 636"/>
              <a:gd name="T2" fmla="*/ 2147483647 w 526"/>
              <a:gd name="T3" fmla="*/ 2147483647 h 636"/>
              <a:gd name="T4" fmla="*/ 2147483647 w 526"/>
              <a:gd name="T5" fmla="*/ 2147483647 h 636"/>
              <a:gd name="T6" fmla="*/ 2147483647 w 526"/>
              <a:gd name="T7" fmla="*/ 2147483647 h 636"/>
              <a:gd name="T8" fmla="*/ 2147483647 w 526"/>
              <a:gd name="T9" fmla="*/ 2147483647 h 636"/>
              <a:gd name="T10" fmla="*/ 2147483647 w 526"/>
              <a:gd name="T11" fmla="*/ 2147483647 h 636"/>
              <a:gd name="T12" fmla="*/ 2147483647 w 526"/>
              <a:gd name="T13" fmla="*/ 2147483647 h 636"/>
              <a:gd name="T14" fmla="*/ 2147483647 w 526"/>
              <a:gd name="T15" fmla="*/ 2147483647 h 636"/>
              <a:gd name="T16" fmla="*/ 2147483647 w 526"/>
              <a:gd name="T17" fmla="*/ 2147483647 h 636"/>
              <a:gd name="T18" fmla="*/ 2147483647 w 526"/>
              <a:gd name="T19" fmla="*/ 2147483647 h 636"/>
              <a:gd name="T20" fmla="*/ 2147483647 w 526"/>
              <a:gd name="T21" fmla="*/ 2147483647 h 636"/>
              <a:gd name="T22" fmla="*/ 2147483647 w 526"/>
              <a:gd name="T23" fmla="*/ 2147483647 h 636"/>
              <a:gd name="T24" fmla="*/ 2147483647 w 526"/>
              <a:gd name="T25" fmla="*/ 2147483647 h 636"/>
              <a:gd name="T26" fmla="*/ 2147483647 w 526"/>
              <a:gd name="T27" fmla="*/ 2147483647 h 636"/>
              <a:gd name="T28" fmla="*/ 2147483647 w 526"/>
              <a:gd name="T29" fmla="*/ 2147483647 h 636"/>
              <a:gd name="T30" fmla="*/ 2147483647 w 526"/>
              <a:gd name="T31" fmla="*/ 2147483647 h 636"/>
              <a:gd name="T32" fmla="*/ 2147483647 w 526"/>
              <a:gd name="T33" fmla="*/ 2147483647 h 636"/>
              <a:gd name="T34" fmla="*/ 2147483647 w 526"/>
              <a:gd name="T35" fmla="*/ 2147483647 h 636"/>
              <a:gd name="T36" fmla="*/ 0 w 526"/>
              <a:gd name="T37" fmla="*/ 2147483647 h 636"/>
              <a:gd name="T38" fmla="*/ 2147483647 w 526"/>
              <a:gd name="T39" fmla="*/ 2147483647 h 636"/>
              <a:gd name="T40" fmla="*/ 2147483647 w 526"/>
              <a:gd name="T41" fmla="*/ 2147483647 h 6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26"/>
              <a:gd name="T64" fmla="*/ 0 h 636"/>
              <a:gd name="T65" fmla="*/ 526 w 526"/>
              <a:gd name="T66" fmla="*/ 636 h 6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526" h="636">
                <a:moveTo>
                  <a:pt x="114" y="24"/>
                </a:moveTo>
                <a:cubicBezTo>
                  <a:pt x="186" y="0"/>
                  <a:pt x="133" y="13"/>
                  <a:pt x="278" y="24"/>
                </a:cubicBezTo>
                <a:cubicBezTo>
                  <a:pt x="333" y="42"/>
                  <a:pt x="334" y="72"/>
                  <a:pt x="372" y="108"/>
                </a:cubicBezTo>
                <a:cubicBezTo>
                  <a:pt x="394" y="129"/>
                  <a:pt x="425" y="145"/>
                  <a:pt x="452" y="158"/>
                </a:cubicBezTo>
                <a:cubicBezTo>
                  <a:pt x="476" y="183"/>
                  <a:pt x="501" y="208"/>
                  <a:pt x="526" y="233"/>
                </a:cubicBezTo>
                <a:cubicBezTo>
                  <a:pt x="506" y="272"/>
                  <a:pt x="503" y="264"/>
                  <a:pt x="466" y="282"/>
                </a:cubicBezTo>
                <a:cubicBezTo>
                  <a:pt x="458" y="294"/>
                  <a:pt x="450" y="305"/>
                  <a:pt x="442" y="317"/>
                </a:cubicBezTo>
                <a:cubicBezTo>
                  <a:pt x="437" y="324"/>
                  <a:pt x="439" y="334"/>
                  <a:pt x="437" y="342"/>
                </a:cubicBezTo>
                <a:cubicBezTo>
                  <a:pt x="431" y="370"/>
                  <a:pt x="421" y="405"/>
                  <a:pt x="407" y="431"/>
                </a:cubicBezTo>
                <a:cubicBezTo>
                  <a:pt x="390" y="462"/>
                  <a:pt x="367" y="489"/>
                  <a:pt x="352" y="521"/>
                </a:cubicBezTo>
                <a:cubicBezTo>
                  <a:pt x="344" y="538"/>
                  <a:pt x="310" y="613"/>
                  <a:pt x="293" y="625"/>
                </a:cubicBezTo>
                <a:cubicBezTo>
                  <a:pt x="276" y="636"/>
                  <a:pt x="253" y="633"/>
                  <a:pt x="233" y="635"/>
                </a:cubicBezTo>
                <a:cubicBezTo>
                  <a:pt x="195" y="625"/>
                  <a:pt x="193" y="627"/>
                  <a:pt x="159" y="610"/>
                </a:cubicBezTo>
                <a:cubicBezTo>
                  <a:pt x="141" y="601"/>
                  <a:pt x="133" y="586"/>
                  <a:pt x="114" y="580"/>
                </a:cubicBezTo>
                <a:cubicBezTo>
                  <a:pt x="92" y="551"/>
                  <a:pt x="102" y="569"/>
                  <a:pt x="89" y="530"/>
                </a:cubicBezTo>
                <a:cubicBezTo>
                  <a:pt x="87" y="525"/>
                  <a:pt x="84" y="516"/>
                  <a:pt x="84" y="516"/>
                </a:cubicBezTo>
                <a:cubicBezTo>
                  <a:pt x="82" y="461"/>
                  <a:pt x="97" y="392"/>
                  <a:pt x="64" y="342"/>
                </a:cubicBezTo>
                <a:cubicBezTo>
                  <a:pt x="56" y="312"/>
                  <a:pt x="44" y="286"/>
                  <a:pt x="34" y="257"/>
                </a:cubicBezTo>
                <a:cubicBezTo>
                  <a:pt x="28" y="215"/>
                  <a:pt x="9" y="176"/>
                  <a:pt x="0" y="133"/>
                </a:cubicBezTo>
                <a:cubicBezTo>
                  <a:pt x="12" y="53"/>
                  <a:pt x="3" y="67"/>
                  <a:pt x="59" y="29"/>
                </a:cubicBezTo>
                <a:cubicBezTo>
                  <a:pt x="67" y="24"/>
                  <a:pt x="167" y="24"/>
                  <a:pt x="114" y="24"/>
                </a:cubicBezTo>
                <a:close/>
              </a:path>
            </a:pathLst>
          </a:custGeom>
          <a:solidFill>
            <a:srgbClr val="996633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2743200" y="2590800"/>
            <a:ext cx="1514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S = 22 species</a:t>
            </a: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2630488" y="5124450"/>
            <a:ext cx="1514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S = 12 species</a:t>
            </a: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762000" y="5746750"/>
            <a:ext cx="16764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1400" b="1"/>
              <a:t>More species immigrate to this island</a:t>
            </a:r>
            <a:r>
              <a:rPr lang="en-US" sz="1400"/>
              <a:t> </a:t>
            </a:r>
            <a:r>
              <a:rPr lang="en-US" sz="1400" b="1"/>
              <a:t>per unit time</a:t>
            </a:r>
          </a:p>
        </p:txBody>
      </p:sp>
      <p:sp>
        <p:nvSpPr>
          <p:cNvPr id="12308" name="Line 20"/>
          <p:cNvSpPr>
            <a:spLocks noChangeShapeType="1"/>
          </p:cNvSpPr>
          <p:nvPr/>
        </p:nvSpPr>
        <p:spPr bwMode="auto">
          <a:xfrm>
            <a:off x="2286000" y="6127750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-34925" y="4191000"/>
            <a:ext cx="7969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P = 30</a:t>
            </a:r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5562600" y="4891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0</a:t>
            </a: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5454650" y="47386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341313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800" b="1"/>
              <a:t>The equilibrium model of island biogeography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81000" y="1143000"/>
            <a:ext cx="5953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/>
              <a:t> Substituting terms for immigration and extinction shows that:</a:t>
            </a:r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3275013" y="1905000"/>
          <a:ext cx="2640012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4" name="Equation" r:id="rId3" imgW="1473200" imgH="431800" progId="Equation.3">
                  <p:embed/>
                </p:oleObj>
              </mc:Choice>
              <mc:Fallback>
                <p:oleObj name="Equation" r:id="rId3" imgW="1473200" imgH="431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013" y="1905000"/>
                        <a:ext cx="2640012" cy="773113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81000" y="2933700"/>
            <a:ext cx="5788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/>
              <a:t> As a result, the equilibrium species number on the island is:</a:t>
            </a:r>
          </a:p>
        </p:txBody>
      </p:sp>
      <p:graphicFrame>
        <p:nvGraphicFramePr>
          <p:cNvPr id="13318" name="Object 6"/>
          <p:cNvGraphicFramePr>
            <a:graphicFrameLocks noChangeAspect="1"/>
          </p:cNvGraphicFramePr>
          <p:nvPr/>
        </p:nvGraphicFramePr>
        <p:xfrm>
          <a:off x="3389313" y="3543300"/>
          <a:ext cx="2413000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5" name="Equation" r:id="rId5" imgW="1346200" imgH="431800" progId="Equation.3">
                  <p:embed/>
                </p:oleObj>
              </mc:Choice>
              <mc:Fallback>
                <p:oleObj name="Equation" r:id="rId5" imgW="1346200" imgH="431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9313" y="3543300"/>
                        <a:ext cx="2413000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7"/>
          <p:cNvGraphicFramePr>
            <a:graphicFrameLocks noChangeAspect="1"/>
          </p:cNvGraphicFramePr>
          <p:nvPr/>
        </p:nvGraphicFramePr>
        <p:xfrm>
          <a:off x="4005263" y="5002213"/>
          <a:ext cx="1138237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6" name="Equation" r:id="rId7" imgW="634725" imgH="393529" progId="Equation.3">
                  <p:embed/>
                </p:oleObj>
              </mc:Choice>
              <mc:Fallback>
                <p:oleObj name="Equation" r:id="rId7" imgW="634725" imgH="393529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5263" y="5002213"/>
                        <a:ext cx="1138237" cy="703262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4572000" y="4468813"/>
            <a:ext cx="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0" y="6019800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/>
              <a:t>This is a </a:t>
            </a:r>
            <a:r>
              <a:rPr lang="en-US" b="1" i="1"/>
              <a:t>dynamic equilibrium</a:t>
            </a:r>
            <a:r>
              <a:rPr lang="en-US"/>
              <a:t> which occurs because extinctions precisely balance immigrations! Thus the MacArthur—Wilson model is characterized by </a:t>
            </a:r>
            <a:r>
              <a:rPr lang="en-US" b="1" i="1"/>
              <a:t>species turnover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762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800" b="1"/>
              <a:t>The equilibrium model of island biogeography</a:t>
            </a:r>
          </a:p>
        </p:txBody>
      </p:sp>
      <p:sp>
        <p:nvSpPr>
          <p:cNvPr id="14339" name="Rectangle 10"/>
          <p:cNvSpPr>
            <a:spLocks noChangeArrowheads="1"/>
          </p:cNvSpPr>
          <p:nvPr/>
        </p:nvSpPr>
        <p:spPr bwMode="auto">
          <a:xfrm>
            <a:off x="762000" y="2106613"/>
            <a:ext cx="2209800" cy="1676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Text Box 11"/>
          <p:cNvSpPr txBox="1">
            <a:spLocks noChangeArrowheads="1"/>
          </p:cNvSpPr>
          <p:nvPr/>
        </p:nvSpPr>
        <p:spPr bwMode="auto">
          <a:xfrm>
            <a:off x="762000" y="4056063"/>
            <a:ext cx="22939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b="1"/>
              <a:t># of species on island (S)</a:t>
            </a:r>
          </a:p>
        </p:txBody>
      </p:sp>
      <p:sp>
        <p:nvSpPr>
          <p:cNvPr id="14341" name="Line 13"/>
          <p:cNvSpPr>
            <a:spLocks noChangeShapeType="1"/>
          </p:cNvSpPr>
          <p:nvPr/>
        </p:nvSpPr>
        <p:spPr bwMode="auto">
          <a:xfrm>
            <a:off x="762000" y="2563813"/>
            <a:ext cx="2190750" cy="12001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2" name="Text Box 14"/>
          <p:cNvSpPr txBox="1">
            <a:spLocks noChangeArrowheads="1"/>
          </p:cNvSpPr>
          <p:nvPr/>
        </p:nvSpPr>
        <p:spPr bwMode="auto">
          <a:xfrm>
            <a:off x="457200" y="2349500"/>
            <a:ext cx="273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I</a:t>
            </a:r>
          </a:p>
        </p:txBody>
      </p:sp>
      <p:sp>
        <p:nvSpPr>
          <p:cNvPr id="14343" name="Text Box 15"/>
          <p:cNvSpPr txBox="1">
            <a:spLocks noChangeArrowheads="1"/>
          </p:cNvSpPr>
          <p:nvPr/>
        </p:nvSpPr>
        <p:spPr bwMode="auto">
          <a:xfrm>
            <a:off x="2800350" y="3721100"/>
            <a:ext cx="32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P</a:t>
            </a:r>
          </a:p>
        </p:txBody>
      </p:sp>
      <p:sp>
        <p:nvSpPr>
          <p:cNvPr id="14344" name="Line 16"/>
          <p:cNvSpPr>
            <a:spLocks noChangeShapeType="1"/>
          </p:cNvSpPr>
          <p:nvPr/>
        </p:nvSpPr>
        <p:spPr bwMode="auto">
          <a:xfrm>
            <a:off x="762000" y="2563813"/>
            <a:ext cx="2209800" cy="0"/>
          </a:xfrm>
          <a:prstGeom prst="line">
            <a:avLst/>
          </a:prstGeom>
          <a:noFill/>
          <a:ln w="28575">
            <a:solidFill>
              <a:srgbClr val="FF99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Text Box 17"/>
          <p:cNvSpPr txBox="1">
            <a:spLocks noChangeArrowheads="1"/>
          </p:cNvSpPr>
          <p:nvPr/>
        </p:nvSpPr>
        <p:spPr bwMode="auto">
          <a:xfrm>
            <a:off x="609600" y="3721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0</a:t>
            </a:r>
          </a:p>
        </p:txBody>
      </p:sp>
      <p:sp>
        <p:nvSpPr>
          <p:cNvPr id="14346" name="Text Box 18"/>
          <p:cNvSpPr txBox="1">
            <a:spLocks noChangeArrowheads="1"/>
          </p:cNvSpPr>
          <p:nvPr/>
        </p:nvSpPr>
        <p:spPr bwMode="auto">
          <a:xfrm>
            <a:off x="501650" y="35687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0</a:t>
            </a:r>
          </a:p>
        </p:txBody>
      </p:sp>
      <p:sp>
        <p:nvSpPr>
          <p:cNvPr id="14347" name="Rectangle 19"/>
          <p:cNvSpPr>
            <a:spLocks noChangeArrowheads="1"/>
          </p:cNvSpPr>
          <p:nvPr/>
        </p:nvSpPr>
        <p:spPr bwMode="auto">
          <a:xfrm>
            <a:off x="6400800" y="2106613"/>
            <a:ext cx="2209800" cy="1676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8" name="Text Box 20"/>
          <p:cNvSpPr txBox="1">
            <a:spLocks noChangeArrowheads="1"/>
          </p:cNvSpPr>
          <p:nvPr/>
        </p:nvSpPr>
        <p:spPr bwMode="auto">
          <a:xfrm>
            <a:off x="6400800" y="4056063"/>
            <a:ext cx="22939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b="1"/>
              <a:t># of species on island (S)</a:t>
            </a:r>
          </a:p>
        </p:txBody>
      </p:sp>
      <p:sp>
        <p:nvSpPr>
          <p:cNvPr id="14349" name="Text Box 21"/>
          <p:cNvSpPr txBox="1">
            <a:spLocks noChangeArrowheads="1"/>
          </p:cNvSpPr>
          <p:nvPr/>
        </p:nvSpPr>
        <p:spPr bwMode="auto">
          <a:xfrm rot="-5400000">
            <a:off x="4927600" y="2768600"/>
            <a:ext cx="19415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b="1"/>
              <a:t>Extinction rate (</a:t>
            </a:r>
            <a:r>
              <a:rPr lang="en-US">
                <a:sym typeface="Mathematica1" pitchFamily="2" charset="2"/>
              </a:rPr>
              <a:t></a:t>
            </a:r>
            <a:r>
              <a:rPr lang="en-US" baseline="-25000">
                <a:sym typeface="Mathematica1" pitchFamily="2" charset="2"/>
              </a:rPr>
              <a:t>S</a:t>
            </a:r>
            <a:r>
              <a:rPr lang="en-US">
                <a:sym typeface="Mathematica1" pitchFamily="2" charset="2"/>
              </a:rPr>
              <a:t> </a:t>
            </a:r>
            <a:r>
              <a:rPr lang="en-US" sz="1600" b="1"/>
              <a:t>)</a:t>
            </a:r>
          </a:p>
        </p:txBody>
      </p:sp>
      <p:sp>
        <p:nvSpPr>
          <p:cNvPr id="14350" name="Line 22"/>
          <p:cNvSpPr>
            <a:spLocks noChangeShapeType="1"/>
          </p:cNvSpPr>
          <p:nvPr/>
        </p:nvSpPr>
        <p:spPr bwMode="auto">
          <a:xfrm flipV="1">
            <a:off x="6400800" y="2563813"/>
            <a:ext cx="2209800" cy="1219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1" name="Text Box 23"/>
          <p:cNvSpPr txBox="1">
            <a:spLocks noChangeArrowheads="1"/>
          </p:cNvSpPr>
          <p:nvPr/>
        </p:nvSpPr>
        <p:spPr bwMode="auto">
          <a:xfrm>
            <a:off x="6096000" y="23495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E</a:t>
            </a:r>
          </a:p>
        </p:txBody>
      </p:sp>
      <p:sp>
        <p:nvSpPr>
          <p:cNvPr id="14352" name="Text Box 24"/>
          <p:cNvSpPr txBox="1">
            <a:spLocks noChangeArrowheads="1"/>
          </p:cNvSpPr>
          <p:nvPr/>
        </p:nvSpPr>
        <p:spPr bwMode="auto">
          <a:xfrm>
            <a:off x="8439150" y="3721100"/>
            <a:ext cx="32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P</a:t>
            </a:r>
          </a:p>
        </p:txBody>
      </p:sp>
      <p:sp>
        <p:nvSpPr>
          <p:cNvPr id="14353" name="Line 25"/>
          <p:cNvSpPr>
            <a:spLocks noChangeShapeType="1"/>
          </p:cNvSpPr>
          <p:nvPr/>
        </p:nvSpPr>
        <p:spPr bwMode="auto">
          <a:xfrm>
            <a:off x="6400800" y="2563813"/>
            <a:ext cx="2209800" cy="0"/>
          </a:xfrm>
          <a:prstGeom prst="line">
            <a:avLst/>
          </a:prstGeom>
          <a:noFill/>
          <a:ln w="28575">
            <a:solidFill>
              <a:srgbClr val="FF99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4" name="Text Box 26"/>
          <p:cNvSpPr txBox="1">
            <a:spLocks noChangeArrowheads="1"/>
          </p:cNvSpPr>
          <p:nvPr/>
        </p:nvSpPr>
        <p:spPr bwMode="auto">
          <a:xfrm>
            <a:off x="6248400" y="3721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0</a:t>
            </a:r>
          </a:p>
        </p:txBody>
      </p:sp>
      <p:sp>
        <p:nvSpPr>
          <p:cNvPr id="14355" name="Text Box 27"/>
          <p:cNvSpPr txBox="1">
            <a:spLocks noChangeArrowheads="1"/>
          </p:cNvSpPr>
          <p:nvPr/>
        </p:nvSpPr>
        <p:spPr bwMode="auto">
          <a:xfrm>
            <a:off x="6140450" y="35687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0</a:t>
            </a:r>
          </a:p>
        </p:txBody>
      </p:sp>
      <p:sp>
        <p:nvSpPr>
          <p:cNvPr id="14356" name="Rectangle 28"/>
          <p:cNvSpPr>
            <a:spLocks noChangeArrowheads="1"/>
          </p:cNvSpPr>
          <p:nvPr/>
        </p:nvSpPr>
        <p:spPr bwMode="auto">
          <a:xfrm>
            <a:off x="3429000" y="4375150"/>
            <a:ext cx="2209800" cy="1676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Line 29"/>
          <p:cNvSpPr>
            <a:spLocks noChangeShapeType="1"/>
          </p:cNvSpPr>
          <p:nvPr/>
        </p:nvSpPr>
        <p:spPr bwMode="auto">
          <a:xfrm>
            <a:off x="3429000" y="4832350"/>
            <a:ext cx="2190750" cy="12001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8" name="Text Box 30"/>
          <p:cNvSpPr txBox="1">
            <a:spLocks noChangeArrowheads="1"/>
          </p:cNvSpPr>
          <p:nvPr/>
        </p:nvSpPr>
        <p:spPr bwMode="auto">
          <a:xfrm>
            <a:off x="3124200" y="4618038"/>
            <a:ext cx="273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I</a:t>
            </a:r>
          </a:p>
        </p:txBody>
      </p:sp>
      <p:sp>
        <p:nvSpPr>
          <p:cNvPr id="14359" name="Text Box 31"/>
          <p:cNvSpPr txBox="1">
            <a:spLocks noChangeArrowheads="1"/>
          </p:cNvSpPr>
          <p:nvPr/>
        </p:nvSpPr>
        <p:spPr bwMode="auto">
          <a:xfrm>
            <a:off x="5467350" y="5989638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P</a:t>
            </a:r>
          </a:p>
        </p:txBody>
      </p:sp>
      <p:sp>
        <p:nvSpPr>
          <p:cNvPr id="14360" name="Line 32"/>
          <p:cNvSpPr>
            <a:spLocks noChangeShapeType="1"/>
          </p:cNvSpPr>
          <p:nvPr/>
        </p:nvSpPr>
        <p:spPr bwMode="auto">
          <a:xfrm>
            <a:off x="3429000" y="5441950"/>
            <a:ext cx="1111250" cy="4763"/>
          </a:xfrm>
          <a:prstGeom prst="line">
            <a:avLst/>
          </a:prstGeom>
          <a:noFill/>
          <a:ln w="28575">
            <a:solidFill>
              <a:srgbClr val="FF99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1" name="Text Box 33"/>
          <p:cNvSpPr txBox="1">
            <a:spLocks noChangeArrowheads="1"/>
          </p:cNvSpPr>
          <p:nvPr/>
        </p:nvSpPr>
        <p:spPr bwMode="auto">
          <a:xfrm>
            <a:off x="3276600" y="5989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0</a:t>
            </a:r>
          </a:p>
        </p:txBody>
      </p:sp>
      <p:sp>
        <p:nvSpPr>
          <p:cNvPr id="14362" name="Text Box 34"/>
          <p:cNvSpPr txBox="1">
            <a:spLocks noChangeArrowheads="1"/>
          </p:cNvSpPr>
          <p:nvPr/>
        </p:nvSpPr>
        <p:spPr bwMode="auto">
          <a:xfrm>
            <a:off x="3168650" y="58372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0</a:t>
            </a:r>
          </a:p>
        </p:txBody>
      </p:sp>
      <p:sp>
        <p:nvSpPr>
          <p:cNvPr id="14363" name="Line 35"/>
          <p:cNvSpPr>
            <a:spLocks noChangeShapeType="1"/>
          </p:cNvSpPr>
          <p:nvPr/>
        </p:nvSpPr>
        <p:spPr bwMode="auto">
          <a:xfrm flipV="1">
            <a:off x="3429000" y="4832350"/>
            <a:ext cx="2209800" cy="1219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4" name="Text Box 36"/>
          <p:cNvSpPr txBox="1">
            <a:spLocks noChangeArrowheads="1"/>
          </p:cNvSpPr>
          <p:nvPr/>
        </p:nvSpPr>
        <p:spPr bwMode="auto">
          <a:xfrm>
            <a:off x="5607050" y="4618038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E</a:t>
            </a:r>
          </a:p>
        </p:txBody>
      </p:sp>
      <p:sp>
        <p:nvSpPr>
          <p:cNvPr id="14365" name="Line 38"/>
          <p:cNvSpPr>
            <a:spLocks noChangeShapeType="1"/>
          </p:cNvSpPr>
          <p:nvPr/>
        </p:nvSpPr>
        <p:spPr bwMode="auto">
          <a:xfrm>
            <a:off x="4540250" y="5445125"/>
            <a:ext cx="0" cy="654050"/>
          </a:xfrm>
          <a:prstGeom prst="line">
            <a:avLst/>
          </a:prstGeom>
          <a:noFill/>
          <a:ln w="28575">
            <a:solidFill>
              <a:srgbClr val="FF99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4366" name="Object 39"/>
          <p:cNvGraphicFramePr>
            <a:graphicFrameLocks noChangeAspect="1"/>
          </p:cNvGraphicFramePr>
          <p:nvPr/>
        </p:nvGraphicFramePr>
        <p:xfrm>
          <a:off x="4427538" y="6127750"/>
          <a:ext cx="22542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04" name="Equation" r:id="rId3" imgW="139579" imgH="215713" progId="Equation.3">
                  <p:embed/>
                </p:oleObj>
              </mc:Choice>
              <mc:Fallback>
                <p:oleObj name="Equation" r:id="rId3" imgW="139579" imgH="215713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6127750"/>
                        <a:ext cx="225425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67" name="Text Box 41"/>
          <p:cNvSpPr txBox="1">
            <a:spLocks noChangeArrowheads="1"/>
          </p:cNvSpPr>
          <p:nvPr/>
        </p:nvSpPr>
        <p:spPr bwMode="auto">
          <a:xfrm>
            <a:off x="441325" y="762000"/>
            <a:ext cx="733742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b="1"/>
              <a:t> The equilibrium # of species on the island can also be found graphically </a:t>
            </a:r>
          </a:p>
          <a:p>
            <a:pPr eaLnBrk="1" hangingPunct="1">
              <a:buFontTx/>
              <a:buChar char="•"/>
            </a:pPr>
            <a:endParaRPr lang="en-US" b="1"/>
          </a:p>
          <a:p>
            <a:pPr eaLnBrk="1" hangingPunct="1">
              <a:buFontTx/>
              <a:buChar char="•"/>
            </a:pPr>
            <a:r>
              <a:rPr lang="en-US" b="1"/>
              <a:t> So too, can the rate of species turnover, </a:t>
            </a:r>
            <a:endParaRPr lang="en-US" b="1" i="1"/>
          </a:p>
        </p:txBody>
      </p:sp>
      <p:sp>
        <p:nvSpPr>
          <p:cNvPr id="14368" name="Text Box 42"/>
          <p:cNvSpPr txBox="1">
            <a:spLocks noChangeArrowheads="1"/>
          </p:cNvSpPr>
          <p:nvPr/>
        </p:nvSpPr>
        <p:spPr bwMode="auto">
          <a:xfrm>
            <a:off x="3421063" y="6369050"/>
            <a:ext cx="22939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b="1"/>
              <a:t># of species on island (S)</a:t>
            </a:r>
          </a:p>
        </p:txBody>
      </p:sp>
      <p:sp>
        <p:nvSpPr>
          <p:cNvPr id="14369" name="Text Box 44"/>
          <p:cNvSpPr txBox="1">
            <a:spLocks noChangeArrowheads="1"/>
          </p:cNvSpPr>
          <p:nvPr/>
        </p:nvSpPr>
        <p:spPr bwMode="auto">
          <a:xfrm rot="-5400000">
            <a:off x="-811212" y="2792412"/>
            <a:ext cx="21415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b="1"/>
              <a:t>Immigration rate (</a:t>
            </a:r>
            <a:r>
              <a:rPr lang="en-US">
                <a:sym typeface="Mathematica1" pitchFamily="2" charset="2"/>
              </a:rPr>
              <a:t></a:t>
            </a:r>
            <a:r>
              <a:rPr lang="en-US" baseline="-25000">
                <a:sym typeface="Mathematica1" pitchFamily="2" charset="2"/>
              </a:rPr>
              <a:t>S</a:t>
            </a:r>
            <a:r>
              <a:rPr lang="en-US">
                <a:sym typeface="Mathematica1" pitchFamily="2" charset="2"/>
              </a:rPr>
              <a:t> </a:t>
            </a:r>
            <a:r>
              <a:rPr lang="en-US" sz="1600" b="1"/>
              <a:t>)</a:t>
            </a:r>
          </a:p>
        </p:txBody>
      </p:sp>
      <p:graphicFrame>
        <p:nvGraphicFramePr>
          <p:cNvPr id="14370" name="Object 45"/>
          <p:cNvGraphicFramePr>
            <a:graphicFrameLocks noChangeAspect="1"/>
          </p:cNvGraphicFramePr>
          <p:nvPr/>
        </p:nvGraphicFramePr>
        <p:xfrm>
          <a:off x="3127375" y="5222875"/>
          <a:ext cx="225425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05" name="Equation" r:id="rId5" imgW="139639" imgH="203112" progId="Equation.3">
                  <p:embed/>
                </p:oleObj>
              </mc:Choice>
              <mc:Fallback>
                <p:oleObj name="Equation" r:id="rId5" imgW="139639" imgH="203112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7375" y="5222875"/>
                        <a:ext cx="225425" cy="32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71" name="Object 46"/>
          <p:cNvGraphicFramePr>
            <a:graphicFrameLocks noChangeAspect="1"/>
          </p:cNvGraphicFramePr>
          <p:nvPr/>
        </p:nvGraphicFramePr>
        <p:xfrm>
          <a:off x="4572000" y="1303338"/>
          <a:ext cx="225425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06" name="Equation" r:id="rId7" imgW="139639" imgH="203112" progId="Equation.3">
                  <p:embed/>
                </p:oleObj>
              </mc:Choice>
              <mc:Fallback>
                <p:oleObj name="Equation" r:id="rId7" imgW="139639" imgH="203112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303338"/>
                        <a:ext cx="225425" cy="32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0" y="304800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800" b="1"/>
              <a:t>How would you calculate the equilibrium rate of species turnover?</a:t>
            </a:r>
          </a:p>
        </p:txBody>
      </p:sp>
      <p:graphicFrame>
        <p:nvGraphicFramePr>
          <p:cNvPr id="15363" name="Object 7"/>
          <p:cNvGraphicFramePr>
            <a:graphicFrameLocks noChangeAspect="1"/>
          </p:cNvGraphicFramePr>
          <p:nvPr/>
        </p:nvGraphicFramePr>
        <p:xfrm>
          <a:off x="1169988" y="5002213"/>
          <a:ext cx="1138237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4" name="Equation" r:id="rId3" imgW="634725" imgH="393529" progId="Equation.3">
                  <p:embed/>
                </p:oleObj>
              </mc:Choice>
              <mc:Fallback>
                <p:oleObj name="Equation" r:id="rId3" imgW="634725" imgH="393529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9988" y="5002213"/>
                        <a:ext cx="1138237" cy="703262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3"/>
          <p:cNvGraphicFramePr>
            <a:graphicFrameLocks noChangeAspect="1"/>
          </p:cNvGraphicFramePr>
          <p:nvPr/>
        </p:nvGraphicFramePr>
        <p:xfrm>
          <a:off x="914400" y="1979613"/>
          <a:ext cx="172720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5" name="Equation" r:id="rId5" imgW="927100" imgH="431800" progId="Equation.3">
                  <p:embed/>
                </p:oleObj>
              </mc:Choice>
              <mc:Fallback>
                <p:oleObj name="Equation" r:id="rId5" imgW="927100" imgH="431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979613"/>
                        <a:ext cx="1727200" cy="80327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12"/>
          <p:cNvGraphicFramePr>
            <a:graphicFrameLocks noChangeAspect="1"/>
          </p:cNvGraphicFramePr>
          <p:nvPr/>
        </p:nvGraphicFramePr>
        <p:xfrm>
          <a:off x="1093788" y="3387725"/>
          <a:ext cx="137160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6" name="Equation" r:id="rId7" imgW="736600" imgH="431800" progId="Equation.3">
                  <p:embed/>
                </p:oleObj>
              </mc:Choice>
              <mc:Fallback>
                <p:oleObj name="Equation" r:id="rId7" imgW="736600" imgH="4318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788" y="3387725"/>
                        <a:ext cx="1371600" cy="80327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>
            <a:off x="4051300" y="3581400"/>
            <a:ext cx="977900" cy="40798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5367" name="Object 46"/>
          <p:cNvGraphicFramePr>
            <a:graphicFrameLocks noChangeAspect="1"/>
          </p:cNvGraphicFramePr>
          <p:nvPr/>
        </p:nvGraphicFramePr>
        <p:xfrm>
          <a:off x="5356225" y="3294063"/>
          <a:ext cx="1349375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7" name="Equation" r:id="rId9" imgW="355292" imgH="215713" progId="Equation.3">
                  <p:embed/>
                </p:oleObj>
              </mc:Choice>
              <mc:Fallback>
                <p:oleObj name="Equation" r:id="rId9" imgW="355292" imgH="215713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6225" y="3294063"/>
                        <a:ext cx="1349375" cy="820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 dirty="0"/>
              <a:t>Islands differ in species number</a:t>
            </a:r>
          </a:p>
        </p:txBody>
      </p:sp>
      <p:pic>
        <p:nvPicPr>
          <p:cNvPr id="3075" name="Picture 4" descr="desertisland_smal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574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6" descr="hawai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20701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1898650" y="4953000"/>
            <a:ext cx="882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Hawaii</a:t>
            </a:r>
          </a:p>
        </p:txBody>
      </p:sp>
      <p:sp>
        <p:nvSpPr>
          <p:cNvPr id="3078" name="Text Box 8"/>
          <p:cNvSpPr txBox="1">
            <a:spLocks noChangeArrowheads="1"/>
          </p:cNvSpPr>
          <p:nvPr/>
        </p:nvSpPr>
        <p:spPr bwMode="auto">
          <a:xfrm>
            <a:off x="5334000" y="4953000"/>
            <a:ext cx="2806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A somewhat smaller island</a:t>
            </a:r>
          </a:p>
        </p:txBody>
      </p:sp>
      <p:sp>
        <p:nvSpPr>
          <p:cNvPr id="3079" name="Text Box 9"/>
          <p:cNvSpPr txBox="1">
            <a:spLocks noChangeArrowheads="1"/>
          </p:cNvSpPr>
          <p:nvPr/>
        </p:nvSpPr>
        <p:spPr bwMode="auto">
          <a:xfrm>
            <a:off x="0" y="62865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b="1"/>
              <a:t>Much of this variation is explained solely by the size of the island…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242888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800" b="1"/>
              <a:t>The equilibrium model of island biogeography</a:t>
            </a:r>
          </a:p>
        </p:txBody>
      </p:sp>
      <p:sp>
        <p:nvSpPr>
          <p:cNvPr id="16387" name="Text Box 37"/>
          <p:cNvSpPr txBox="1">
            <a:spLocks noChangeArrowheads="1"/>
          </p:cNvSpPr>
          <p:nvPr/>
        </p:nvSpPr>
        <p:spPr bwMode="auto">
          <a:xfrm>
            <a:off x="517525" y="2100263"/>
            <a:ext cx="8397875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b="1"/>
              <a:t> The number of species on an island represents an equilibrium between extinction </a:t>
            </a:r>
          </a:p>
          <a:p>
            <a:pPr eaLnBrk="1" hangingPunct="1"/>
            <a:r>
              <a:rPr lang="en-US" b="1"/>
              <a:t>   and recolonization</a:t>
            </a:r>
          </a:p>
          <a:p>
            <a:pPr eaLnBrk="1" hangingPunct="1">
              <a:buFontTx/>
              <a:buChar char="•"/>
            </a:pPr>
            <a:endParaRPr lang="en-US" b="1"/>
          </a:p>
          <a:p>
            <a:pPr eaLnBrk="1" hangingPunct="1">
              <a:buFontTx/>
              <a:buChar char="•"/>
            </a:pPr>
            <a:endParaRPr lang="en-US" b="1"/>
          </a:p>
          <a:p>
            <a:pPr eaLnBrk="1" hangingPunct="1">
              <a:buFontTx/>
              <a:buChar char="•"/>
            </a:pPr>
            <a:r>
              <a:rPr lang="en-US" b="1"/>
              <a:t> This equilibrium is </a:t>
            </a:r>
            <a:r>
              <a:rPr lang="en-US" b="1" i="1"/>
              <a:t>dynamic</a:t>
            </a:r>
            <a:r>
              <a:rPr lang="en-US" b="1"/>
              <a:t>, and characterized by continual species </a:t>
            </a:r>
            <a:r>
              <a:rPr lang="en-US" b="1" i="1"/>
              <a:t>turnover</a:t>
            </a:r>
          </a:p>
          <a:p>
            <a:pPr eaLnBrk="1" hangingPunct="1">
              <a:buFontTx/>
              <a:buChar char="•"/>
            </a:pPr>
            <a:endParaRPr lang="en-US" b="1"/>
          </a:p>
          <a:p>
            <a:pPr eaLnBrk="1" hangingPunct="1"/>
            <a:r>
              <a:rPr lang="en-US" b="1"/>
              <a:t>	</a:t>
            </a:r>
            <a:r>
              <a:rPr lang="en-US" sz="1600" b="1"/>
              <a:t>Time 1: {S</a:t>
            </a:r>
            <a:r>
              <a:rPr lang="en-US" sz="1600" b="1" baseline="-25000"/>
              <a:t>1</a:t>
            </a:r>
            <a:r>
              <a:rPr lang="en-US" sz="1600" b="1"/>
              <a:t>,S</a:t>
            </a:r>
            <a:r>
              <a:rPr lang="en-US" sz="1600" b="1" baseline="-25000"/>
              <a:t>3</a:t>
            </a:r>
            <a:r>
              <a:rPr lang="en-US" sz="1600" b="1"/>
              <a:t>,S</a:t>
            </a:r>
            <a:r>
              <a:rPr lang="en-US" sz="1600" b="1" baseline="-25000"/>
              <a:t>5</a:t>
            </a:r>
            <a:r>
              <a:rPr lang="en-US" sz="1600" b="1"/>
              <a:t>,S</a:t>
            </a:r>
            <a:r>
              <a:rPr lang="en-US" sz="1600" b="1" baseline="-25000"/>
              <a:t>6</a:t>
            </a:r>
            <a:r>
              <a:rPr lang="en-US" sz="1600" b="1"/>
              <a:t>}</a:t>
            </a:r>
            <a:r>
              <a:rPr lang="en-US" sz="1600" b="1">
                <a:sym typeface="Wingdings" pitchFamily="2" charset="2"/>
              </a:rPr>
              <a:t></a:t>
            </a:r>
            <a:r>
              <a:rPr lang="en-US" sz="1600" b="1"/>
              <a:t> Time 2: {S</a:t>
            </a:r>
            <a:r>
              <a:rPr lang="en-US" sz="1600" b="1" baseline="-25000"/>
              <a:t>1</a:t>
            </a:r>
            <a:r>
              <a:rPr lang="en-US" sz="1600" b="1"/>
              <a:t>,S</a:t>
            </a:r>
            <a:r>
              <a:rPr lang="en-US" sz="1600" b="1" baseline="-25000"/>
              <a:t>3</a:t>
            </a:r>
            <a:r>
              <a:rPr lang="en-US" sz="1600" b="1"/>
              <a:t>,S</a:t>
            </a:r>
            <a:r>
              <a:rPr lang="en-US" sz="1600" b="1" baseline="-25000"/>
              <a:t>5</a:t>
            </a:r>
            <a:r>
              <a:rPr lang="en-US" sz="1600" b="1"/>
              <a:t>,</a:t>
            </a:r>
            <a:r>
              <a:rPr lang="en-US" sz="1600" b="1">
                <a:solidFill>
                  <a:srgbClr val="FF0000"/>
                </a:solidFill>
              </a:rPr>
              <a:t>S</a:t>
            </a:r>
            <a:r>
              <a:rPr lang="en-US" sz="1600" b="1" baseline="-25000">
                <a:solidFill>
                  <a:srgbClr val="FF0000"/>
                </a:solidFill>
              </a:rPr>
              <a:t>7</a:t>
            </a:r>
            <a:r>
              <a:rPr lang="en-US" sz="1600" b="1"/>
              <a:t>}</a:t>
            </a:r>
            <a:r>
              <a:rPr lang="en-US" sz="1600" b="1">
                <a:sym typeface="Wingdings" pitchFamily="2" charset="2"/>
              </a:rPr>
              <a:t></a:t>
            </a:r>
            <a:r>
              <a:rPr lang="en-US" sz="1600" b="1"/>
              <a:t> Time 3: {</a:t>
            </a:r>
            <a:r>
              <a:rPr lang="en-US" sz="1600" b="1">
                <a:solidFill>
                  <a:srgbClr val="FF0000"/>
                </a:solidFill>
              </a:rPr>
              <a:t>S</a:t>
            </a:r>
            <a:r>
              <a:rPr lang="en-US" sz="1600" b="1" baseline="-25000">
                <a:solidFill>
                  <a:srgbClr val="FF0000"/>
                </a:solidFill>
              </a:rPr>
              <a:t>2</a:t>
            </a:r>
            <a:r>
              <a:rPr lang="en-US" sz="1600" b="1"/>
              <a:t>,S</a:t>
            </a:r>
            <a:r>
              <a:rPr lang="en-US" sz="1600" b="1" baseline="-25000"/>
              <a:t>3</a:t>
            </a:r>
            <a:r>
              <a:rPr lang="en-US" sz="1600" b="1"/>
              <a:t>,S</a:t>
            </a:r>
            <a:r>
              <a:rPr lang="en-US" sz="1600" b="1" baseline="-25000"/>
              <a:t>5</a:t>
            </a:r>
            <a:r>
              <a:rPr lang="en-US" sz="1600" b="1"/>
              <a:t>,S</a:t>
            </a:r>
            <a:r>
              <a:rPr lang="en-US" sz="1600" b="1" baseline="-25000"/>
              <a:t>7</a:t>
            </a:r>
            <a:r>
              <a:rPr lang="en-US" sz="1600" b="1"/>
              <a:t>}</a:t>
            </a:r>
          </a:p>
        </p:txBody>
      </p:sp>
      <p:sp>
        <p:nvSpPr>
          <p:cNvPr id="16388" name="Text Box 38"/>
          <p:cNvSpPr txBox="1">
            <a:spLocks noChangeArrowheads="1"/>
          </p:cNvSpPr>
          <p:nvPr/>
        </p:nvSpPr>
        <p:spPr bwMode="auto">
          <a:xfrm>
            <a:off x="593725" y="1619250"/>
            <a:ext cx="2884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1" u="sng"/>
              <a:t>So far we have seen that:</a:t>
            </a:r>
          </a:p>
        </p:txBody>
      </p:sp>
      <p:sp>
        <p:nvSpPr>
          <p:cNvPr id="16389" name="Rectangle 39"/>
          <p:cNvSpPr>
            <a:spLocks noChangeArrowheads="1"/>
          </p:cNvSpPr>
          <p:nvPr/>
        </p:nvSpPr>
        <p:spPr bwMode="auto">
          <a:xfrm>
            <a:off x="0" y="5378450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en-US" b="1"/>
          </a:p>
          <a:p>
            <a:pPr algn="ctr"/>
            <a:r>
              <a:rPr lang="en-US" b="1"/>
              <a:t> But how does any of this explain the species area effect?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0" y="242888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800" b="1"/>
              <a:t>The equilibrium model of island biogeography</a:t>
            </a: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669925" y="1638300"/>
            <a:ext cx="6913563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1" u="sng"/>
              <a:t>We must make two additional assumptions:</a:t>
            </a:r>
          </a:p>
          <a:p>
            <a:pPr eaLnBrk="1" hangingPunct="1"/>
            <a:endParaRPr lang="en-US" b="1" u="sng"/>
          </a:p>
          <a:p>
            <a:pPr eaLnBrk="1" hangingPunct="1"/>
            <a:r>
              <a:rPr lang="en-US" b="1"/>
              <a:t>1. The total population size of a species is proportional to island area</a:t>
            </a:r>
          </a:p>
          <a:p>
            <a:pPr eaLnBrk="1" hangingPunct="1"/>
            <a:endParaRPr lang="en-US" b="1"/>
          </a:p>
          <a:p>
            <a:pPr eaLnBrk="1" hangingPunct="1"/>
            <a:r>
              <a:rPr lang="en-US" b="1"/>
              <a:t>	- </a:t>
            </a:r>
            <a:r>
              <a:rPr lang="en-US" sz="1600" b="1"/>
              <a:t>Makes sense if resources are limiting</a:t>
            </a:r>
          </a:p>
          <a:p>
            <a:pPr eaLnBrk="1" hangingPunct="1"/>
            <a:endParaRPr lang="en-US" sz="1600" b="1"/>
          </a:p>
          <a:p>
            <a:pPr eaLnBrk="1" hangingPunct="1"/>
            <a:endParaRPr lang="en-US" sz="1600" b="1"/>
          </a:p>
          <a:p>
            <a:pPr eaLnBrk="1" hangingPunct="1"/>
            <a:r>
              <a:rPr lang="en-US" b="1"/>
              <a:t>2.</a:t>
            </a:r>
            <a:r>
              <a:rPr lang="en-US" b="1">
                <a:sym typeface="Wingdings" pitchFamily="2" charset="2"/>
              </a:rPr>
              <a:t> Extinction risk is less for large islands with large populations sizes</a:t>
            </a:r>
          </a:p>
          <a:p>
            <a:pPr eaLnBrk="1" hangingPunct="1"/>
            <a:endParaRPr lang="en-US" b="1">
              <a:sym typeface="Wingdings" pitchFamily="2" charset="2"/>
            </a:endParaRPr>
          </a:p>
          <a:p>
            <a:pPr eaLnBrk="1" hangingPunct="1"/>
            <a:r>
              <a:rPr lang="en-US" b="1">
                <a:sym typeface="Wingdings" pitchFamily="2" charset="2"/>
              </a:rPr>
              <a:t>	- </a:t>
            </a:r>
            <a:r>
              <a:rPr lang="en-US" sz="1600" b="1">
                <a:sym typeface="Wingdings" pitchFamily="2" charset="2"/>
              </a:rPr>
              <a:t>Unavoidable because of demographic stochasticity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242888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800" b="1"/>
              <a:t>The equilibrium model of island biogeography</a:t>
            </a: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0" y="1143000"/>
            <a:ext cx="4267200" cy="571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36" name="Freeform 5"/>
          <p:cNvSpPr>
            <a:spLocks/>
          </p:cNvSpPr>
          <p:nvPr/>
        </p:nvSpPr>
        <p:spPr bwMode="auto">
          <a:xfrm>
            <a:off x="2286000" y="1828800"/>
            <a:ext cx="762000" cy="609600"/>
          </a:xfrm>
          <a:custGeom>
            <a:avLst/>
            <a:gdLst>
              <a:gd name="T0" fmla="*/ 2147483647 w 526"/>
              <a:gd name="T1" fmla="*/ 2147483647 h 636"/>
              <a:gd name="T2" fmla="*/ 2147483647 w 526"/>
              <a:gd name="T3" fmla="*/ 2147483647 h 636"/>
              <a:gd name="T4" fmla="*/ 2147483647 w 526"/>
              <a:gd name="T5" fmla="*/ 2147483647 h 636"/>
              <a:gd name="T6" fmla="*/ 2147483647 w 526"/>
              <a:gd name="T7" fmla="*/ 2147483647 h 636"/>
              <a:gd name="T8" fmla="*/ 2147483647 w 526"/>
              <a:gd name="T9" fmla="*/ 2147483647 h 636"/>
              <a:gd name="T10" fmla="*/ 2147483647 w 526"/>
              <a:gd name="T11" fmla="*/ 2147483647 h 636"/>
              <a:gd name="T12" fmla="*/ 2147483647 w 526"/>
              <a:gd name="T13" fmla="*/ 2147483647 h 636"/>
              <a:gd name="T14" fmla="*/ 2147483647 w 526"/>
              <a:gd name="T15" fmla="*/ 2147483647 h 636"/>
              <a:gd name="T16" fmla="*/ 2147483647 w 526"/>
              <a:gd name="T17" fmla="*/ 2147483647 h 636"/>
              <a:gd name="T18" fmla="*/ 2147483647 w 526"/>
              <a:gd name="T19" fmla="*/ 2147483647 h 636"/>
              <a:gd name="T20" fmla="*/ 2147483647 w 526"/>
              <a:gd name="T21" fmla="*/ 2147483647 h 636"/>
              <a:gd name="T22" fmla="*/ 2147483647 w 526"/>
              <a:gd name="T23" fmla="*/ 2147483647 h 636"/>
              <a:gd name="T24" fmla="*/ 2147483647 w 526"/>
              <a:gd name="T25" fmla="*/ 2147483647 h 636"/>
              <a:gd name="T26" fmla="*/ 2147483647 w 526"/>
              <a:gd name="T27" fmla="*/ 2147483647 h 636"/>
              <a:gd name="T28" fmla="*/ 2147483647 w 526"/>
              <a:gd name="T29" fmla="*/ 2147483647 h 636"/>
              <a:gd name="T30" fmla="*/ 2147483647 w 526"/>
              <a:gd name="T31" fmla="*/ 2147483647 h 636"/>
              <a:gd name="T32" fmla="*/ 2147483647 w 526"/>
              <a:gd name="T33" fmla="*/ 2147483647 h 636"/>
              <a:gd name="T34" fmla="*/ 2147483647 w 526"/>
              <a:gd name="T35" fmla="*/ 2147483647 h 636"/>
              <a:gd name="T36" fmla="*/ 0 w 526"/>
              <a:gd name="T37" fmla="*/ 2147483647 h 636"/>
              <a:gd name="T38" fmla="*/ 2147483647 w 526"/>
              <a:gd name="T39" fmla="*/ 2147483647 h 636"/>
              <a:gd name="T40" fmla="*/ 2147483647 w 526"/>
              <a:gd name="T41" fmla="*/ 2147483647 h 6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26"/>
              <a:gd name="T64" fmla="*/ 0 h 636"/>
              <a:gd name="T65" fmla="*/ 526 w 526"/>
              <a:gd name="T66" fmla="*/ 636 h 6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526" h="636">
                <a:moveTo>
                  <a:pt x="114" y="24"/>
                </a:moveTo>
                <a:cubicBezTo>
                  <a:pt x="186" y="0"/>
                  <a:pt x="133" y="13"/>
                  <a:pt x="278" y="24"/>
                </a:cubicBezTo>
                <a:cubicBezTo>
                  <a:pt x="333" y="42"/>
                  <a:pt x="334" y="72"/>
                  <a:pt x="372" y="108"/>
                </a:cubicBezTo>
                <a:cubicBezTo>
                  <a:pt x="394" y="129"/>
                  <a:pt x="425" y="145"/>
                  <a:pt x="452" y="158"/>
                </a:cubicBezTo>
                <a:cubicBezTo>
                  <a:pt x="476" y="183"/>
                  <a:pt x="501" y="208"/>
                  <a:pt x="526" y="233"/>
                </a:cubicBezTo>
                <a:cubicBezTo>
                  <a:pt x="506" y="272"/>
                  <a:pt x="503" y="264"/>
                  <a:pt x="466" y="282"/>
                </a:cubicBezTo>
                <a:cubicBezTo>
                  <a:pt x="458" y="294"/>
                  <a:pt x="450" y="305"/>
                  <a:pt x="442" y="317"/>
                </a:cubicBezTo>
                <a:cubicBezTo>
                  <a:pt x="437" y="324"/>
                  <a:pt x="439" y="334"/>
                  <a:pt x="437" y="342"/>
                </a:cubicBezTo>
                <a:cubicBezTo>
                  <a:pt x="431" y="370"/>
                  <a:pt x="421" y="405"/>
                  <a:pt x="407" y="431"/>
                </a:cubicBezTo>
                <a:cubicBezTo>
                  <a:pt x="390" y="462"/>
                  <a:pt x="367" y="489"/>
                  <a:pt x="352" y="521"/>
                </a:cubicBezTo>
                <a:cubicBezTo>
                  <a:pt x="344" y="538"/>
                  <a:pt x="310" y="613"/>
                  <a:pt x="293" y="625"/>
                </a:cubicBezTo>
                <a:cubicBezTo>
                  <a:pt x="276" y="636"/>
                  <a:pt x="253" y="633"/>
                  <a:pt x="233" y="635"/>
                </a:cubicBezTo>
                <a:cubicBezTo>
                  <a:pt x="195" y="625"/>
                  <a:pt x="193" y="627"/>
                  <a:pt x="159" y="610"/>
                </a:cubicBezTo>
                <a:cubicBezTo>
                  <a:pt x="141" y="601"/>
                  <a:pt x="133" y="586"/>
                  <a:pt x="114" y="580"/>
                </a:cubicBezTo>
                <a:cubicBezTo>
                  <a:pt x="92" y="551"/>
                  <a:pt x="102" y="569"/>
                  <a:pt x="89" y="530"/>
                </a:cubicBezTo>
                <a:cubicBezTo>
                  <a:pt x="87" y="525"/>
                  <a:pt x="84" y="516"/>
                  <a:pt x="84" y="516"/>
                </a:cubicBezTo>
                <a:cubicBezTo>
                  <a:pt x="82" y="461"/>
                  <a:pt x="97" y="392"/>
                  <a:pt x="64" y="342"/>
                </a:cubicBezTo>
                <a:cubicBezTo>
                  <a:pt x="56" y="312"/>
                  <a:pt x="44" y="286"/>
                  <a:pt x="34" y="257"/>
                </a:cubicBezTo>
                <a:cubicBezTo>
                  <a:pt x="28" y="215"/>
                  <a:pt x="9" y="176"/>
                  <a:pt x="0" y="133"/>
                </a:cubicBezTo>
                <a:cubicBezTo>
                  <a:pt x="12" y="53"/>
                  <a:pt x="3" y="67"/>
                  <a:pt x="59" y="29"/>
                </a:cubicBezTo>
                <a:cubicBezTo>
                  <a:pt x="67" y="24"/>
                  <a:pt x="167" y="24"/>
                  <a:pt x="114" y="24"/>
                </a:cubicBezTo>
                <a:close/>
              </a:path>
            </a:pathLst>
          </a:custGeom>
          <a:solidFill>
            <a:srgbClr val="996633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7" name="Freeform 6"/>
          <p:cNvSpPr>
            <a:spLocks/>
          </p:cNvSpPr>
          <p:nvPr/>
        </p:nvSpPr>
        <p:spPr bwMode="auto">
          <a:xfrm>
            <a:off x="-719138" y="762000"/>
            <a:ext cx="1554163" cy="6248400"/>
          </a:xfrm>
          <a:custGeom>
            <a:avLst/>
            <a:gdLst>
              <a:gd name="T0" fmla="*/ 2147483647 w 979"/>
              <a:gd name="T1" fmla="*/ 2147483647 h 3496"/>
              <a:gd name="T2" fmla="*/ 2147483647 w 979"/>
              <a:gd name="T3" fmla="*/ 2147483647 h 3496"/>
              <a:gd name="T4" fmla="*/ 2147483647 w 979"/>
              <a:gd name="T5" fmla="*/ 2147483647 h 3496"/>
              <a:gd name="T6" fmla="*/ 2147483647 w 979"/>
              <a:gd name="T7" fmla="*/ 2147483647 h 3496"/>
              <a:gd name="T8" fmla="*/ 2147483647 w 979"/>
              <a:gd name="T9" fmla="*/ 2147483647 h 3496"/>
              <a:gd name="T10" fmla="*/ 2147483647 w 979"/>
              <a:gd name="T11" fmla="*/ 2147483647 h 3496"/>
              <a:gd name="T12" fmla="*/ 2147483647 w 979"/>
              <a:gd name="T13" fmla="*/ 2147483647 h 3496"/>
              <a:gd name="T14" fmla="*/ 2147483647 w 979"/>
              <a:gd name="T15" fmla="*/ 2147483647 h 3496"/>
              <a:gd name="T16" fmla="*/ 2147483647 w 979"/>
              <a:gd name="T17" fmla="*/ 2147483647 h 3496"/>
              <a:gd name="T18" fmla="*/ 2147483647 w 979"/>
              <a:gd name="T19" fmla="*/ 2147483647 h 3496"/>
              <a:gd name="T20" fmla="*/ 2147483647 w 979"/>
              <a:gd name="T21" fmla="*/ 2147483647 h 3496"/>
              <a:gd name="T22" fmla="*/ 2147483647 w 979"/>
              <a:gd name="T23" fmla="*/ 2147483647 h 3496"/>
              <a:gd name="T24" fmla="*/ 2147483647 w 979"/>
              <a:gd name="T25" fmla="*/ 2147483647 h 3496"/>
              <a:gd name="T26" fmla="*/ 2147483647 w 979"/>
              <a:gd name="T27" fmla="*/ 2147483647 h 3496"/>
              <a:gd name="T28" fmla="*/ 2147483647 w 979"/>
              <a:gd name="T29" fmla="*/ 2147483647 h 3496"/>
              <a:gd name="T30" fmla="*/ 2147483647 w 979"/>
              <a:gd name="T31" fmla="*/ 2147483647 h 3496"/>
              <a:gd name="T32" fmla="*/ 2147483647 w 979"/>
              <a:gd name="T33" fmla="*/ 2147483647 h 3496"/>
              <a:gd name="T34" fmla="*/ 2147483647 w 979"/>
              <a:gd name="T35" fmla="*/ 2147483647 h 3496"/>
              <a:gd name="T36" fmla="*/ 2147483647 w 979"/>
              <a:gd name="T37" fmla="*/ 2147483647 h 3496"/>
              <a:gd name="T38" fmla="*/ 2147483647 w 979"/>
              <a:gd name="T39" fmla="*/ 2147483647 h 3496"/>
              <a:gd name="T40" fmla="*/ 2147483647 w 979"/>
              <a:gd name="T41" fmla="*/ 2147483647 h 3496"/>
              <a:gd name="T42" fmla="*/ 2147483647 w 979"/>
              <a:gd name="T43" fmla="*/ 2147483647 h 3496"/>
              <a:gd name="T44" fmla="*/ 2147483647 w 979"/>
              <a:gd name="T45" fmla="*/ 2147483647 h 3496"/>
              <a:gd name="T46" fmla="*/ 2147483647 w 979"/>
              <a:gd name="T47" fmla="*/ 2147483647 h 3496"/>
              <a:gd name="T48" fmla="*/ 2147483647 w 979"/>
              <a:gd name="T49" fmla="*/ 2147483647 h 3496"/>
              <a:gd name="T50" fmla="*/ 2147483647 w 979"/>
              <a:gd name="T51" fmla="*/ 2147483647 h 3496"/>
              <a:gd name="T52" fmla="*/ 2147483647 w 979"/>
              <a:gd name="T53" fmla="*/ 2147483647 h 3496"/>
              <a:gd name="T54" fmla="*/ 2147483647 w 979"/>
              <a:gd name="T55" fmla="*/ 2147483647 h 3496"/>
              <a:gd name="T56" fmla="*/ 2147483647 w 979"/>
              <a:gd name="T57" fmla="*/ 2147483647 h 3496"/>
              <a:gd name="T58" fmla="*/ 2147483647 w 979"/>
              <a:gd name="T59" fmla="*/ 2147483647 h 3496"/>
              <a:gd name="T60" fmla="*/ 2147483647 w 979"/>
              <a:gd name="T61" fmla="*/ 0 h 3496"/>
              <a:gd name="T62" fmla="*/ 2147483647 w 979"/>
              <a:gd name="T63" fmla="*/ 2147483647 h 3496"/>
              <a:gd name="T64" fmla="*/ 2147483647 w 979"/>
              <a:gd name="T65" fmla="*/ 2147483647 h 3496"/>
              <a:gd name="T66" fmla="*/ 2147483647 w 979"/>
              <a:gd name="T67" fmla="*/ 2147483647 h 349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979"/>
              <a:gd name="T103" fmla="*/ 0 h 3496"/>
              <a:gd name="T104" fmla="*/ 979 w 979"/>
              <a:gd name="T105" fmla="*/ 3496 h 349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979" h="3496">
                <a:moveTo>
                  <a:pt x="393" y="199"/>
                </a:moveTo>
                <a:cubicBezTo>
                  <a:pt x="477" y="227"/>
                  <a:pt x="601" y="290"/>
                  <a:pt x="642" y="372"/>
                </a:cubicBezTo>
                <a:cubicBezTo>
                  <a:pt x="660" y="408"/>
                  <a:pt x="685" y="440"/>
                  <a:pt x="701" y="477"/>
                </a:cubicBezTo>
                <a:cubicBezTo>
                  <a:pt x="709" y="497"/>
                  <a:pt x="705" y="495"/>
                  <a:pt x="711" y="521"/>
                </a:cubicBezTo>
                <a:cubicBezTo>
                  <a:pt x="714" y="531"/>
                  <a:pt x="721" y="551"/>
                  <a:pt x="721" y="551"/>
                </a:cubicBezTo>
                <a:cubicBezTo>
                  <a:pt x="724" y="642"/>
                  <a:pt x="722" y="733"/>
                  <a:pt x="731" y="824"/>
                </a:cubicBezTo>
                <a:cubicBezTo>
                  <a:pt x="733" y="840"/>
                  <a:pt x="746" y="853"/>
                  <a:pt x="751" y="869"/>
                </a:cubicBezTo>
                <a:cubicBezTo>
                  <a:pt x="776" y="944"/>
                  <a:pt x="800" y="1025"/>
                  <a:pt x="820" y="1102"/>
                </a:cubicBezTo>
                <a:cubicBezTo>
                  <a:pt x="825" y="1144"/>
                  <a:pt x="826" y="1186"/>
                  <a:pt x="835" y="1227"/>
                </a:cubicBezTo>
                <a:cubicBezTo>
                  <a:pt x="838" y="1243"/>
                  <a:pt x="850" y="1256"/>
                  <a:pt x="855" y="1271"/>
                </a:cubicBezTo>
                <a:cubicBezTo>
                  <a:pt x="886" y="1364"/>
                  <a:pt x="931" y="1453"/>
                  <a:pt x="950" y="1549"/>
                </a:cubicBezTo>
                <a:cubicBezTo>
                  <a:pt x="955" y="1624"/>
                  <a:pt x="979" y="1722"/>
                  <a:pt x="935" y="1788"/>
                </a:cubicBezTo>
                <a:cubicBezTo>
                  <a:pt x="927" y="1849"/>
                  <a:pt x="917" y="1912"/>
                  <a:pt x="900" y="1971"/>
                </a:cubicBezTo>
                <a:cubicBezTo>
                  <a:pt x="894" y="2041"/>
                  <a:pt x="884" y="2111"/>
                  <a:pt x="870" y="2180"/>
                </a:cubicBezTo>
                <a:cubicBezTo>
                  <a:pt x="869" y="2286"/>
                  <a:pt x="931" y="2541"/>
                  <a:pt x="835" y="2676"/>
                </a:cubicBezTo>
                <a:cubicBezTo>
                  <a:pt x="829" y="2706"/>
                  <a:pt x="822" y="2713"/>
                  <a:pt x="801" y="2736"/>
                </a:cubicBezTo>
                <a:cubicBezTo>
                  <a:pt x="792" y="2762"/>
                  <a:pt x="799" y="2747"/>
                  <a:pt x="776" y="2781"/>
                </a:cubicBezTo>
                <a:cubicBezTo>
                  <a:pt x="767" y="2794"/>
                  <a:pt x="766" y="2815"/>
                  <a:pt x="761" y="2830"/>
                </a:cubicBezTo>
                <a:cubicBezTo>
                  <a:pt x="759" y="2913"/>
                  <a:pt x="759" y="2996"/>
                  <a:pt x="756" y="3079"/>
                </a:cubicBezTo>
                <a:cubicBezTo>
                  <a:pt x="754" y="3156"/>
                  <a:pt x="745" y="3237"/>
                  <a:pt x="731" y="3312"/>
                </a:cubicBezTo>
                <a:cubicBezTo>
                  <a:pt x="726" y="3337"/>
                  <a:pt x="728" y="3368"/>
                  <a:pt x="716" y="3391"/>
                </a:cubicBezTo>
                <a:cubicBezTo>
                  <a:pt x="706" y="3411"/>
                  <a:pt x="676" y="3446"/>
                  <a:pt x="662" y="3461"/>
                </a:cubicBezTo>
                <a:cubicBezTo>
                  <a:pt x="644" y="3480"/>
                  <a:pt x="602" y="3484"/>
                  <a:pt x="577" y="3496"/>
                </a:cubicBezTo>
                <a:cubicBezTo>
                  <a:pt x="529" y="3493"/>
                  <a:pt x="481" y="3491"/>
                  <a:pt x="433" y="3486"/>
                </a:cubicBezTo>
                <a:cubicBezTo>
                  <a:pt x="416" y="3484"/>
                  <a:pt x="388" y="3461"/>
                  <a:pt x="388" y="3461"/>
                </a:cubicBezTo>
                <a:cubicBezTo>
                  <a:pt x="367" y="3427"/>
                  <a:pt x="352" y="3385"/>
                  <a:pt x="324" y="3357"/>
                </a:cubicBezTo>
                <a:cubicBezTo>
                  <a:pt x="252" y="3192"/>
                  <a:pt x="203" y="3027"/>
                  <a:pt x="150" y="2855"/>
                </a:cubicBezTo>
                <a:cubicBezTo>
                  <a:pt x="115" y="2740"/>
                  <a:pt x="46" y="2508"/>
                  <a:pt x="46" y="2508"/>
                </a:cubicBezTo>
                <a:cubicBezTo>
                  <a:pt x="1" y="1888"/>
                  <a:pt x="0" y="1251"/>
                  <a:pt x="46" y="631"/>
                </a:cubicBezTo>
                <a:cubicBezTo>
                  <a:pt x="52" y="455"/>
                  <a:pt x="61" y="279"/>
                  <a:pt x="71" y="104"/>
                </a:cubicBezTo>
                <a:cubicBezTo>
                  <a:pt x="73" y="67"/>
                  <a:pt x="63" y="11"/>
                  <a:pt x="105" y="0"/>
                </a:cubicBezTo>
                <a:cubicBezTo>
                  <a:pt x="201" y="11"/>
                  <a:pt x="243" y="16"/>
                  <a:pt x="309" y="89"/>
                </a:cubicBezTo>
                <a:cubicBezTo>
                  <a:pt x="336" y="119"/>
                  <a:pt x="341" y="157"/>
                  <a:pt x="364" y="189"/>
                </a:cubicBezTo>
                <a:cubicBezTo>
                  <a:pt x="369" y="197"/>
                  <a:pt x="393" y="223"/>
                  <a:pt x="393" y="199"/>
                </a:cubicBezTo>
                <a:close/>
              </a:path>
            </a:pathLst>
          </a:custGeom>
          <a:solidFill>
            <a:srgbClr val="996633">
              <a:alpha val="6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8" name="Freeform 7"/>
          <p:cNvSpPr>
            <a:spLocks/>
          </p:cNvSpPr>
          <p:nvPr/>
        </p:nvSpPr>
        <p:spPr bwMode="auto">
          <a:xfrm>
            <a:off x="2209800" y="4343400"/>
            <a:ext cx="1981200" cy="1676400"/>
          </a:xfrm>
          <a:custGeom>
            <a:avLst/>
            <a:gdLst>
              <a:gd name="T0" fmla="*/ 2147483647 w 526"/>
              <a:gd name="T1" fmla="*/ 2147483647 h 636"/>
              <a:gd name="T2" fmla="*/ 2147483647 w 526"/>
              <a:gd name="T3" fmla="*/ 2147483647 h 636"/>
              <a:gd name="T4" fmla="*/ 2147483647 w 526"/>
              <a:gd name="T5" fmla="*/ 2147483647 h 636"/>
              <a:gd name="T6" fmla="*/ 2147483647 w 526"/>
              <a:gd name="T7" fmla="*/ 2147483647 h 636"/>
              <a:gd name="T8" fmla="*/ 2147483647 w 526"/>
              <a:gd name="T9" fmla="*/ 2147483647 h 636"/>
              <a:gd name="T10" fmla="*/ 2147483647 w 526"/>
              <a:gd name="T11" fmla="*/ 2147483647 h 636"/>
              <a:gd name="T12" fmla="*/ 2147483647 w 526"/>
              <a:gd name="T13" fmla="*/ 2147483647 h 636"/>
              <a:gd name="T14" fmla="*/ 2147483647 w 526"/>
              <a:gd name="T15" fmla="*/ 2147483647 h 636"/>
              <a:gd name="T16" fmla="*/ 2147483647 w 526"/>
              <a:gd name="T17" fmla="*/ 2147483647 h 636"/>
              <a:gd name="T18" fmla="*/ 2147483647 w 526"/>
              <a:gd name="T19" fmla="*/ 2147483647 h 636"/>
              <a:gd name="T20" fmla="*/ 2147483647 w 526"/>
              <a:gd name="T21" fmla="*/ 2147483647 h 636"/>
              <a:gd name="T22" fmla="*/ 2147483647 w 526"/>
              <a:gd name="T23" fmla="*/ 2147483647 h 636"/>
              <a:gd name="T24" fmla="*/ 2147483647 w 526"/>
              <a:gd name="T25" fmla="*/ 2147483647 h 636"/>
              <a:gd name="T26" fmla="*/ 2147483647 w 526"/>
              <a:gd name="T27" fmla="*/ 2147483647 h 636"/>
              <a:gd name="T28" fmla="*/ 2147483647 w 526"/>
              <a:gd name="T29" fmla="*/ 2147483647 h 636"/>
              <a:gd name="T30" fmla="*/ 2147483647 w 526"/>
              <a:gd name="T31" fmla="*/ 2147483647 h 636"/>
              <a:gd name="T32" fmla="*/ 2147483647 w 526"/>
              <a:gd name="T33" fmla="*/ 2147483647 h 636"/>
              <a:gd name="T34" fmla="*/ 2147483647 w 526"/>
              <a:gd name="T35" fmla="*/ 2147483647 h 636"/>
              <a:gd name="T36" fmla="*/ 0 w 526"/>
              <a:gd name="T37" fmla="*/ 2147483647 h 636"/>
              <a:gd name="T38" fmla="*/ 2147483647 w 526"/>
              <a:gd name="T39" fmla="*/ 2147483647 h 636"/>
              <a:gd name="T40" fmla="*/ 2147483647 w 526"/>
              <a:gd name="T41" fmla="*/ 2147483647 h 6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26"/>
              <a:gd name="T64" fmla="*/ 0 h 636"/>
              <a:gd name="T65" fmla="*/ 526 w 526"/>
              <a:gd name="T66" fmla="*/ 636 h 6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526" h="636">
                <a:moveTo>
                  <a:pt x="114" y="24"/>
                </a:moveTo>
                <a:cubicBezTo>
                  <a:pt x="186" y="0"/>
                  <a:pt x="133" y="13"/>
                  <a:pt x="278" y="24"/>
                </a:cubicBezTo>
                <a:cubicBezTo>
                  <a:pt x="333" y="42"/>
                  <a:pt x="334" y="72"/>
                  <a:pt x="372" y="108"/>
                </a:cubicBezTo>
                <a:cubicBezTo>
                  <a:pt x="394" y="129"/>
                  <a:pt x="425" y="145"/>
                  <a:pt x="452" y="158"/>
                </a:cubicBezTo>
                <a:cubicBezTo>
                  <a:pt x="476" y="183"/>
                  <a:pt x="501" y="208"/>
                  <a:pt x="526" y="233"/>
                </a:cubicBezTo>
                <a:cubicBezTo>
                  <a:pt x="506" y="272"/>
                  <a:pt x="503" y="264"/>
                  <a:pt x="466" y="282"/>
                </a:cubicBezTo>
                <a:cubicBezTo>
                  <a:pt x="458" y="294"/>
                  <a:pt x="450" y="305"/>
                  <a:pt x="442" y="317"/>
                </a:cubicBezTo>
                <a:cubicBezTo>
                  <a:pt x="437" y="324"/>
                  <a:pt x="439" y="334"/>
                  <a:pt x="437" y="342"/>
                </a:cubicBezTo>
                <a:cubicBezTo>
                  <a:pt x="431" y="370"/>
                  <a:pt x="421" y="405"/>
                  <a:pt x="407" y="431"/>
                </a:cubicBezTo>
                <a:cubicBezTo>
                  <a:pt x="390" y="462"/>
                  <a:pt x="367" y="489"/>
                  <a:pt x="352" y="521"/>
                </a:cubicBezTo>
                <a:cubicBezTo>
                  <a:pt x="344" y="538"/>
                  <a:pt x="310" y="613"/>
                  <a:pt x="293" y="625"/>
                </a:cubicBezTo>
                <a:cubicBezTo>
                  <a:pt x="276" y="636"/>
                  <a:pt x="253" y="633"/>
                  <a:pt x="233" y="635"/>
                </a:cubicBezTo>
                <a:cubicBezTo>
                  <a:pt x="195" y="625"/>
                  <a:pt x="193" y="627"/>
                  <a:pt x="159" y="610"/>
                </a:cubicBezTo>
                <a:cubicBezTo>
                  <a:pt x="141" y="601"/>
                  <a:pt x="133" y="586"/>
                  <a:pt x="114" y="580"/>
                </a:cubicBezTo>
                <a:cubicBezTo>
                  <a:pt x="92" y="551"/>
                  <a:pt x="102" y="569"/>
                  <a:pt x="89" y="530"/>
                </a:cubicBezTo>
                <a:cubicBezTo>
                  <a:pt x="87" y="525"/>
                  <a:pt x="84" y="516"/>
                  <a:pt x="84" y="516"/>
                </a:cubicBezTo>
                <a:cubicBezTo>
                  <a:pt x="82" y="461"/>
                  <a:pt x="97" y="392"/>
                  <a:pt x="64" y="342"/>
                </a:cubicBezTo>
                <a:cubicBezTo>
                  <a:pt x="56" y="312"/>
                  <a:pt x="44" y="286"/>
                  <a:pt x="34" y="257"/>
                </a:cubicBezTo>
                <a:cubicBezTo>
                  <a:pt x="28" y="215"/>
                  <a:pt x="9" y="176"/>
                  <a:pt x="0" y="133"/>
                </a:cubicBezTo>
                <a:cubicBezTo>
                  <a:pt x="12" y="53"/>
                  <a:pt x="3" y="67"/>
                  <a:pt x="59" y="29"/>
                </a:cubicBezTo>
                <a:cubicBezTo>
                  <a:pt x="67" y="24"/>
                  <a:pt x="167" y="24"/>
                  <a:pt x="114" y="24"/>
                </a:cubicBezTo>
                <a:close/>
              </a:path>
            </a:pathLst>
          </a:custGeom>
          <a:solidFill>
            <a:srgbClr val="996633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9" name="Rectangle 13"/>
          <p:cNvSpPr>
            <a:spLocks noChangeArrowheads="1"/>
          </p:cNvSpPr>
          <p:nvPr/>
        </p:nvSpPr>
        <p:spPr bwMode="auto">
          <a:xfrm>
            <a:off x="5562600" y="2012950"/>
            <a:ext cx="2209800" cy="1676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Line 14"/>
          <p:cNvSpPr>
            <a:spLocks noChangeShapeType="1"/>
          </p:cNvSpPr>
          <p:nvPr/>
        </p:nvSpPr>
        <p:spPr bwMode="auto">
          <a:xfrm>
            <a:off x="5562600" y="2470150"/>
            <a:ext cx="2190750" cy="12001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Text Box 15"/>
          <p:cNvSpPr txBox="1">
            <a:spLocks noChangeArrowheads="1"/>
          </p:cNvSpPr>
          <p:nvPr/>
        </p:nvSpPr>
        <p:spPr bwMode="auto">
          <a:xfrm>
            <a:off x="5257800" y="2255838"/>
            <a:ext cx="273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I</a:t>
            </a:r>
          </a:p>
        </p:txBody>
      </p:sp>
      <p:sp>
        <p:nvSpPr>
          <p:cNvPr id="18442" name="Text Box 16"/>
          <p:cNvSpPr txBox="1">
            <a:spLocks noChangeArrowheads="1"/>
          </p:cNvSpPr>
          <p:nvPr/>
        </p:nvSpPr>
        <p:spPr bwMode="auto">
          <a:xfrm>
            <a:off x="7600950" y="3627438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P</a:t>
            </a:r>
          </a:p>
        </p:txBody>
      </p:sp>
      <p:sp>
        <p:nvSpPr>
          <p:cNvPr id="18443" name="Text Box 18"/>
          <p:cNvSpPr txBox="1">
            <a:spLocks noChangeArrowheads="1"/>
          </p:cNvSpPr>
          <p:nvPr/>
        </p:nvSpPr>
        <p:spPr bwMode="auto">
          <a:xfrm>
            <a:off x="5410200" y="36274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0</a:t>
            </a:r>
          </a:p>
        </p:txBody>
      </p:sp>
      <p:sp>
        <p:nvSpPr>
          <p:cNvPr id="18444" name="Text Box 19"/>
          <p:cNvSpPr txBox="1">
            <a:spLocks noChangeArrowheads="1"/>
          </p:cNvSpPr>
          <p:nvPr/>
        </p:nvSpPr>
        <p:spPr bwMode="auto">
          <a:xfrm>
            <a:off x="5302250" y="34750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0</a:t>
            </a:r>
          </a:p>
        </p:txBody>
      </p:sp>
      <p:sp>
        <p:nvSpPr>
          <p:cNvPr id="18445" name="Line 20"/>
          <p:cNvSpPr>
            <a:spLocks noChangeShapeType="1"/>
          </p:cNvSpPr>
          <p:nvPr/>
        </p:nvSpPr>
        <p:spPr bwMode="auto">
          <a:xfrm flipV="1">
            <a:off x="5562600" y="2470150"/>
            <a:ext cx="2209800" cy="1219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6" name="Text Box 21"/>
          <p:cNvSpPr txBox="1">
            <a:spLocks noChangeArrowheads="1"/>
          </p:cNvSpPr>
          <p:nvPr/>
        </p:nvSpPr>
        <p:spPr bwMode="auto">
          <a:xfrm>
            <a:off x="7740650" y="225583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E</a:t>
            </a:r>
            <a:r>
              <a:rPr lang="en-US" b="1" baseline="-25000"/>
              <a:t>1</a:t>
            </a:r>
            <a:endParaRPr lang="en-US" b="1"/>
          </a:p>
        </p:txBody>
      </p:sp>
      <p:sp>
        <p:nvSpPr>
          <p:cNvPr id="18447" name="Line 22"/>
          <p:cNvSpPr>
            <a:spLocks noChangeShapeType="1"/>
          </p:cNvSpPr>
          <p:nvPr/>
        </p:nvSpPr>
        <p:spPr bwMode="auto">
          <a:xfrm>
            <a:off x="6673850" y="3082925"/>
            <a:ext cx="0" cy="654050"/>
          </a:xfrm>
          <a:prstGeom prst="line">
            <a:avLst/>
          </a:prstGeom>
          <a:noFill/>
          <a:ln w="28575">
            <a:solidFill>
              <a:srgbClr val="FF99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8448" name="Object 23"/>
          <p:cNvGraphicFramePr>
            <a:graphicFrameLocks noChangeAspect="1"/>
          </p:cNvGraphicFramePr>
          <p:nvPr/>
        </p:nvGraphicFramePr>
        <p:xfrm>
          <a:off x="6557963" y="3713163"/>
          <a:ext cx="265112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6" name="Equation" r:id="rId3" imgW="164957" imgH="241091" progId="Equation.3">
                  <p:embed/>
                </p:oleObj>
              </mc:Choice>
              <mc:Fallback>
                <p:oleObj name="Equation" r:id="rId3" imgW="164957" imgH="241091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7963" y="3713163"/>
                        <a:ext cx="265112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9" name="Text Box 24"/>
          <p:cNvSpPr txBox="1">
            <a:spLocks noChangeArrowheads="1"/>
          </p:cNvSpPr>
          <p:nvPr/>
        </p:nvSpPr>
        <p:spPr bwMode="auto">
          <a:xfrm>
            <a:off x="5554663" y="4083050"/>
            <a:ext cx="22939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b="1"/>
              <a:t># of species on island (S)</a:t>
            </a:r>
          </a:p>
        </p:txBody>
      </p:sp>
      <p:sp>
        <p:nvSpPr>
          <p:cNvPr id="18450" name="Line 26"/>
          <p:cNvSpPr>
            <a:spLocks noChangeShapeType="1"/>
          </p:cNvSpPr>
          <p:nvPr/>
        </p:nvSpPr>
        <p:spPr bwMode="auto">
          <a:xfrm flipV="1">
            <a:off x="5573713" y="3116263"/>
            <a:ext cx="2206625" cy="5730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1" name="Text Box 27"/>
          <p:cNvSpPr txBox="1">
            <a:spLocks noChangeArrowheads="1"/>
          </p:cNvSpPr>
          <p:nvPr/>
        </p:nvSpPr>
        <p:spPr bwMode="auto">
          <a:xfrm>
            <a:off x="7791450" y="290512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E</a:t>
            </a:r>
            <a:r>
              <a:rPr lang="en-US" b="1" baseline="-25000"/>
              <a:t>2</a:t>
            </a:r>
            <a:endParaRPr lang="en-US" b="1"/>
          </a:p>
        </p:txBody>
      </p:sp>
      <p:graphicFrame>
        <p:nvGraphicFramePr>
          <p:cNvPr id="18452" name="Object 28"/>
          <p:cNvGraphicFramePr>
            <a:graphicFrameLocks noChangeAspect="1"/>
          </p:cNvGraphicFramePr>
          <p:nvPr/>
        </p:nvGraphicFramePr>
        <p:xfrm>
          <a:off x="6964363" y="3709988"/>
          <a:ext cx="2857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7" name="Equation" r:id="rId5" imgW="177646" imgH="241091" progId="Equation.3">
                  <p:embed/>
                </p:oleObj>
              </mc:Choice>
              <mc:Fallback>
                <p:oleObj name="Equation" r:id="rId5" imgW="177646" imgH="241091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4363" y="3709988"/>
                        <a:ext cx="28575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3" name="Line 29"/>
          <p:cNvSpPr>
            <a:spLocks noChangeShapeType="1"/>
          </p:cNvSpPr>
          <p:nvPr/>
        </p:nvSpPr>
        <p:spPr bwMode="auto">
          <a:xfrm>
            <a:off x="7086600" y="3292475"/>
            <a:ext cx="0" cy="433388"/>
          </a:xfrm>
          <a:prstGeom prst="line">
            <a:avLst/>
          </a:prstGeom>
          <a:noFill/>
          <a:ln w="28575">
            <a:solidFill>
              <a:srgbClr val="FF99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4" name="Text Box 30"/>
          <p:cNvSpPr txBox="1">
            <a:spLocks noChangeArrowheads="1"/>
          </p:cNvSpPr>
          <p:nvPr/>
        </p:nvSpPr>
        <p:spPr bwMode="auto">
          <a:xfrm>
            <a:off x="2468563" y="1903413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1</a:t>
            </a:r>
          </a:p>
        </p:txBody>
      </p:sp>
      <p:sp>
        <p:nvSpPr>
          <p:cNvPr id="18455" name="Text Box 31"/>
          <p:cNvSpPr txBox="1">
            <a:spLocks noChangeArrowheads="1"/>
          </p:cNvSpPr>
          <p:nvPr/>
        </p:nvSpPr>
        <p:spPr bwMode="auto">
          <a:xfrm>
            <a:off x="2978150" y="49530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2</a:t>
            </a:r>
          </a:p>
        </p:txBody>
      </p:sp>
      <p:sp>
        <p:nvSpPr>
          <p:cNvPr id="18456" name="Text Box 32"/>
          <p:cNvSpPr txBox="1">
            <a:spLocks noChangeArrowheads="1"/>
          </p:cNvSpPr>
          <p:nvPr/>
        </p:nvSpPr>
        <p:spPr bwMode="auto">
          <a:xfrm>
            <a:off x="4495800" y="5500688"/>
            <a:ext cx="464502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b="1"/>
              <a:t> Larger islands should have more species</a:t>
            </a:r>
          </a:p>
          <a:p>
            <a:pPr eaLnBrk="1" hangingPunct="1">
              <a:buFontTx/>
              <a:buChar char="•"/>
            </a:pPr>
            <a:endParaRPr lang="en-US" b="1"/>
          </a:p>
          <a:p>
            <a:pPr eaLnBrk="1" hangingPunct="1">
              <a:buFontTx/>
              <a:buChar char="•"/>
            </a:pPr>
            <a:r>
              <a:rPr lang="en-US" b="1"/>
              <a:t> Consistent with the species area relationship</a:t>
            </a:r>
          </a:p>
        </p:txBody>
      </p:sp>
      <p:sp>
        <p:nvSpPr>
          <p:cNvPr id="18457" name="Text Box 33"/>
          <p:cNvSpPr txBox="1">
            <a:spLocks noChangeArrowheads="1"/>
          </p:cNvSpPr>
          <p:nvPr/>
        </p:nvSpPr>
        <p:spPr bwMode="auto">
          <a:xfrm rot="-5400000">
            <a:off x="4065588" y="2716212"/>
            <a:ext cx="21415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b="1"/>
              <a:t>Immigration rate (</a:t>
            </a:r>
            <a:r>
              <a:rPr lang="en-US">
                <a:sym typeface="Mathematica1" pitchFamily="2" charset="2"/>
              </a:rPr>
              <a:t></a:t>
            </a:r>
            <a:r>
              <a:rPr lang="en-US" baseline="-25000">
                <a:sym typeface="Mathematica1" pitchFamily="2" charset="2"/>
              </a:rPr>
              <a:t>S</a:t>
            </a:r>
            <a:r>
              <a:rPr lang="en-US">
                <a:sym typeface="Mathematica1" pitchFamily="2" charset="2"/>
              </a:rPr>
              <a:t> </a:t>
            </a:r>
            <a:r>
              <a:rPr lang="en-US" sz="1600" b="1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0" y="242888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800" b="1"/>
              <a:t>The equilibrium model of island biogeography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1905000"/>
            <a:ext cx="4267200" cy="495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484" name="Freeform 4"/>
          <p:cNvSpPr>
            <a:spLocks/>
          </p:cNvSpPr>
          <p:nvPr/>
        </p:nvSpPr>
        <p:spPr bwMode="auto">
          <a:xfrm>
            <a:off x="1524000" y="3581400"/>
            <a:ext cx="762000" cy="609600"/>
          </a:xfrm>
          <a:custGeom>
            <a:avLst/>
            <a:gdLst>
              <a:gd name="T0" fmla="*/ 2147483647 w 526"/>
              <a:gd name="T1" fmla="*/ 2147483647 h 636"/>
              <a:gd name="T2" fmla="*/ 2147483647 w 526"/>
              <a:gd name="T3" fmla="*/ 2147483647 h 636"/>
              <a:gd name="T4" fmla="*/ 2147483647 w 526"/>
              <a:gd name="T5" fmla="*/ 2147483647 h 636"/>
              <a:gd name="T6" fmla="*/ 2147483647 w 526"/>
              <a:gd name="T7" fmla="*/ 2147483647 h 636"/>
              <a:gd name="T8" fmla="*/ 2147483647 w 526"/>
              <a:gd name="T9" fmla="*/ 2147483647 h 636"/>
              <a:gd name="T10" fmla="*/ 2147483647 w 526"/>
              <a:gd name="T11" fmla="*/ 2147483647 h 636"/>
              <a:gd name="T12" fmla="*/ 2147483647 w 526"/>
              <a:gd name="T13" fmla="*/ 2147483647 h 636"/>
              <a:gd name="T14" fmla="*/ 2147483647 w 526"/>
              <a:gd name="T15" fmla="*/ 2147483647 h 636"/>
              <a:gd name="T16" fmla="*/ 2147483647 w 526"/>
              <a:gd name="T17" fmla="*/ 2147483647 h 636"/>
              <a:gd name="T18" fmla="*/ 2147483647 w 526"/>
              <a:gd name="T19" fmla="*/ 2147483647 h 636"/>
              <a:gd name="T20" fmla="*/ 2147483647 w 526"/>
              <a:gd name="T21" fmla="*/ 2147483647 h 636"/>
              <a:gd name="T22" fmla="*/ 2147483647 w 526"/>
              <a:gd name="T23" fmla="*/ 2147483647 h 636"/>
              <a:gd name="T24" fmla="*/ 2147483647 w 526"/>
              <a:gd name="T25" fmla="*/ 2147483647 h 636"/>
              <a:gd name="T26" fmla="*/ 2147483647 w 526"/>
              <a:gd name="T27" fmla="*/ 2147483647 h 636"/>
              <a:gd name="T28" fmla="*/ 2147483647 w 526"/>
              <a:gd name="T29" fmla="*/ 2147483647 h 636"/>
              <a:gd name="T30" fmla="*/ 2147483647 w 526"/>
              <a:gd name="T31" fmla="*/ 2147483647 h 636"/>
              <a:gd name="T32" fmla="*/ 2147483647 w 526"/>
              <a:gd name="T33" fmla="*/ 2147483647 h 636"/>
              <a:gd name="T34" fmla="*/ 2147483647 w 526"/>
              <a:gd name="T35" fmla="*/ 2147483647 h 636"/>
              <a:gd name="T36" fmla="*/ 0 w 526"/>
              <a:gd name="T37" fmla="*/ 2147483647 h 636"/>
              <a:gd name="T38" fmla="*/ 2147483647 w 526"/>
              <a:gd name="T39" fmla="*/ 2147483647 h 636"/>
              <a:gd name="T40" fmla="*/ 2147483647 w 526"/>
              <a:gd name="T41" fmla="*/ 2147483647 h 6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26"/>
              <a:gd name="T64" fmla="*/ 0 h 636"/>
              <a:gd name="T65" fmla="*/ 526 w 526"/>
              <a:gd name="T66" fmla="*/ 636 h 6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526" h="636">
                <a:moveTo>
                  <a:pt x="114" y="24"/>
                </a:moveTo>
                <a:cubicBezTo>
                  <a:pt x="186" y="0"/>
                  <a:pt x="133" y="13"/>
                  <a:pt x="278" y="24"/>
                </a:cubicBezTo>
                <a:cubicBezTo>
                  <a:pt x="333" y="42"/>
                  <a:pt x="334" y="72"/>
                  <a:pt x="372" y="108"/>
                </a:cubicBezTo>
                <a:cubicBezTo>
                  <a:pt x="394" y="129"/>
                  <a:pt x="425" y="145"/>
                  <a:pt x="452" y="158"/>
                </a:cubicBezTo>
                <a:cubicBezTo>
                  <a:pt x="476" y="183"/>
                  <a:pt x="501" y="208"/>
                  <a:pt x="526" y="233"/>
                </a:cubicBezTo>
                <a:cubicBezTo>
                  <a:pt x="506" y="272"/>
                  <a:pt x="503" y="264"/>
                  <a:pt x="466" y="282"/>
                </a:cubicBezTo>
                <a:cubicBezTo>
                  <a:pt x="458" y="294"/>
                  <a:pt x="450" y="305"/>
                  <a:pt x="442" y="317"/>
                </a:cubicBezTo>
                <a:cubicBezTo>
                  <a:pt x="437" y="324"/>
                  <a:pt x="439" y="334"/>
                  <a:pt x="437" y="342"/>
                </a:cubicBezTo>
                <a:cubicBezTo>
                  <a:pt x="431" y="370"/>
                  <a:pt x="421" y="405"/>
                  <a:pt x="407" y="431"/>
                </a:cubicBezTo>
                <a:cubicBezTo>
                  <a:pt x="390" y="462"/>
                  <a:pt x="367" y="489"/>
                  <a:pt x="352" y="521"/>
                </a:cubicBezTo>
                <a:cubicBezTo>
                  <a:pt x="344" y="538"/>
                  <a:pt x="310" y="613"/>
                  <a:pt x="293" y="625"/>
                </a:cubicBezTo>
                <a:cubicBezTo>
                  <a:pt x="276" y="636"/>
                  <a:pt x="253" y="633"/>
                  <a:pt x="233" y="635"/>
                </a:cubicBezTo>
                <a:cubicBezTo>
                  <a:pt x="195" y="625"/>
                  <a:pt x="193" y="627"/>
                  <a:pt x="159" y="610"/>
                </a:cubicBezTo>
                <a:cubicBezTo>
                  <a:pt x="141" y="601"/>
                  <a:pt x="133" y="586"/>
                  <a:pt x="114" y="580"/>
                </a:cubicBezTo>
                <a:cubicBezTo>
                  <a:pt x="92" y="551"/>
                  <a:pt x="102" y="569"/>
                  <a:pt x="89" y="530"/>
                </a:cubicBezTo>
                <a:cubicBezTo>
                  <a:pt x="87" y="525"/>
                  <a:pt x="84" y="516"/>
                  <a:pt x="84" y="516"/>
                </a:cubicBezTo>
                <a:cubicBezTo>
                  <a:pt x="82" y="461"/>
                  <a:pt x="97" y="392"/>
                  <a:pt x="64" y="342"/>
                </a:cubicBezTo>
                <a:cubicBezTo>
                  <a:pt x="56" y="312"/>
                  <a:pt x="44" y="286"/>
                  <a:pt x="34" y="257"/>
                </a:cubicBezTo>
                <a:cubicBezTo>
                  <a:pt x="28" y="215"/>
                  <a:pt x="9" y="176"/>
                  <a:pt x="0" y="133"/>
                </a:cubicBezTo>
                <a:cubicBezTo>
                  <a:pt x="12" y="53"/>
                  <a:pt x="3" y="67"/>
                  <a:pt x="59" y="29"/>
                </a:cubicBezTo>
                <a:cubicBezTo>
                  <a:pt x="67" y="24"/>
                  <a:pt x="167" y="24"/>
                  <a:pt x="114" y="24"/>
                </a:cubicBezTo>
                <a:close/>
              </a:path>
            </a:pathLst>
          </a:custGeom>
          <a:solidFill>
            <a:srgbClr val="996633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5" name="Freeform 5"/>
          <p:cNvSpPr>
            <a:spLocks/>
          </p:cNvSpPr>
          <p:nvPr/>
        </p:nvSpPr>
        <p:spPr bwMode="auto">
          <a:xfrm>
            <a:off x="-719138" y="1524000"/>
            <a:ext cx="1554163" cy="5562600"/>
          </a:xfrm>
          <a:custGeom>
            <a:avLst/>
            <a:gdLst>
              <a:gd name="T0" fmla="*/ 2147483647 w 979"/>
              <a:gd name="T1" fmla="*/ 2147483647 h 3496"/>
              <a:gd name="T2" fmla="*/ 2147483647 w 979"/>
              <a:gd name="T3" fmla="*/ 2147483647 h 3496"/>
              <a:gd name="T4" fmla="*/ 2147483647 w 979"/>
              <a:gd name="T5" fmla="*/ 2147483647 h 3496"/>
              <a:gd name="T6" fmla="*/ 2147483647 w 979"/>
              <a:gd name="T7" fmla="*/ 2147483647 h 3496"/>
              <a:gd name="T8" fmla="*/ 2147483647 w 979"/>
              <a:gd name="T9" fmla="*/ 2147483647 h 3496"/>
              <a:gd name="T10" fmla="*/ 2147483647 w 979"/>
              <a:gd name="T11" fmla="*/ 2147483647 h 3496"/>
              <a:gd name="T12" fmla="*/ 2147483647 w 979"/>
              <a:gd name="T13" fmla="*/ 2147483647 h 3496"/>
              <a:gd name="T14" fmla="*/ 2147483647 w 979"/>
              <a:gd name="T15" fmla="*/ 2147483647 h 3496"/>
              <a:gd name="T16" fmla="*/ 2147483647 w 979"/>
              <a:gd name="T17" fmla="*/ 2147483647 h 3496"/>
              <a:gd name="T18" fmla="*/ 2147483647 w 979"/>
              <a:gd name="T19" fmla="*/ 2147483647 h 3496"/>
              <a:gd name="T20" fmla="*/ 2147483647 w 979"/>
              <a:gd name="T21" fmla="*/ 2147483647 h 3496"/>
              <a:gd name="T22" fmla="*/ 2147483647 w 979"/>
              <a:gd name="T23" fmla="*/ 2147483647 h 3496"/>
              <a:gd name="T24" fmla="*/ 2147483647 w 979"/>
              <a:gd name="T25" fmla="*/ 2147483647 h 3496"/>
              <a:gd name="T26" fmla="*/ 2147483647 w 979"/>
              <a:gd name="T27" fmla="*/ 2147483647 h 3496"/>
              <a:gd name="T28" fmla="*/ 2147483647 w 979"/>
              <a:gd name="T29" fmla="*/ 2147483647 h 3496"/>
              <a:gd name="T30" fmla="*/ 2147483647 w 979"/>
              <a:gd name="T31" fmla="*/ 2147483647 h 3496"/>
              <a:gd name="T32" fmla="*/ 2147483647 w 979"/>
              <a:gd name="T33" fmla="*/ 2147483647 h 3496"/>
              <a:gd name="T34" fmla="*/ 2147483647 w 979"/>
              <a:gd name="T35" fmla="*/ 2147483647 h 3496"/>
              <a:gd name="T36" fmla="*/ 2147483647 w 979"/>
              <a:gd name="T37" fmla="*/ 2147483647 h 3496"/>
              <a:gd name="T38" fmla="*/ 2147483647 w 979"/>
              <a:gd name="T39" fmla="*/ 2147483647 h 3496"/>
              <a:gd name="T40" fmla="*/ 2147483647 w 979"/>
              <a:gd name="T41" fmla="*/ 2147483647 h 3496"/>
              <a:gd name="T42" fmla="*/ 2147483647 w 979"/>
              <a:gd name="T43" fmla="*/ 2147483647 h 3496"/>
              <a:gd name="T44" fmla="*/ 2147483647 w 979"/>
              <a:gd name="T45" fmla="*/ 2147483647 h 3496"/>
              <a:gd name="T46" fmla="*/ 2147483647 w 979"/>
              <a:gd name="T47" fmla="*/ 2147483647 h 3496"/>
              <a:gd name="T48" fmla="*/ 2147483647 w 979"/>
              <a:gd name="T49" fmla="*/ 2147483647 h 3496"/>
              <a:gd name="T50" fmla="*/ 2147483647 w 979"/>
              <a:gd name="T51" fmla="*/ 2147483647 h 3496"/>
              <a:gd name="T52" fmla="*/ 2147483647 w 979"/>
              <a:gd name="T53" fmla="*/ 2147483647 h 3496"/>
              <a:gd name="T54" fmla="*/ 2147483647 w 979"/>
              <a:gd name="T55" fmla="*/ 2147483647 h 3496"/>
              <a:gd name="T56" fmla="*/ 2147483647 w 979"/>
              <a:gd name="T57" fmla="*/ 2147483647 h 3496"/>
              <a:gd name="T58" fmla="*/ 2147483647 w 979"/>
              <a:gd name="T59" fmla="*/ 2147483647 h 3496"/>
              <a:gd name="T60" fmla="*/ 2147483647 w 979"/>
              <a:gd name="T61" fmla="*/ 0 h 3496"/>
              <a:gd name="T62" fmla="*/ 2147483647 w 979"/>
              <a:gd name="T63" fmla="*/ 2147483647 h 3496"/>
              <a:gd name="T64" fmla="*/ 2147483647 w 979"/>
              <a:gd name="T65" fmla="*/ 2147483647 h 3496"/>
              <a:gd name="T66" fmla="*/ 2147483647 w 979"/>
              <a:gd name="T67" fmla="*/ 2147483647 h 349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979"/>
              <a:gd name="T103" fmla="*/ 0 h 3496"/>
              <a:gd name="T104" fmla="*/ 979 w 979"/>
              <a:gd name="T105" fmla="*/ 3496 h 349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979" h="3496">
                <a:moveTo>
                  <a:pt x="393" y="199"/>
                </a:moveTo>
                <a:cubicBezTo>
                  <a:pt x="477" y="227"/>
                  <a:pt x="601" y="290"/>
                  <a:pt x="642" y="372"/>
                </a:cubicBezTo>
                <a:cubicBezTo>
                  <a:pt x="660" y="408"/>
                  <a:pt x="685" y="440"/>
                  <a:pt x="701" y="477"/>
                </a:cubicBezTo>
                <a:cubicBezTo>
                  <a:pt x="709" y="497"/>
                  <a:pt x="705" y="495"/>
                  <a:pt x="711" y="521"/>
                </a:cubicBezTo>
                <a:cubicBezTo>
                  <a:pt x="714" y="531"/>
                  <a:pt x="721" y="551"/>
                  <a:pt x="721" y="551"/>
                </a:cubicBezTo>
                <a:cubicBezTo>
                  <a:pt x="724" y="642"/>
                  <a:pt x="722" y="733"/>
                  <a:pt x="731" y="824"/>
                </a:cubicBezTo>
                <a:cubicBezTo>
                  <a:pt x="733" y="840"/>
                  <a:pt x="746" y="853"/>
                  <a:pt x="751" y="869"/>
                </a:cubicBezTo>
                <a:cubicBezTo>
                  <a:pt x="776" y="944"/>
                  <a:pt x="800" y="1025"/>
                  <a:pt x="820" y="1102"/>
                </a:cubicBezTo>
                <a:cubicBezTo>
                  <a:pt x="825" y="1144"/>
                  <a:pt x="826" y="1186"/>
                  <a:pt x="835" y="1227"/>
                </a:cubicBezTo>
                <a:cubicBezTo>
                  <a:pt x="838" y="1243"/>
                  <a:pt x="850" y="1256"/>
                  <a:pt x="855" y="1271"/>
                </a:cubicBezTo>
                <a:cubicBezTo>
                  <a:pt x="886" y="1364"/>
                  <a:pt x="931" y="1453"/>
                  <a:pt x="950" y="1549"/>
                </a:cubicBezTo>
                <a:cubicBezTo>
                  <a:pt x="955" y="1624"/>
                  <a:pt x="979" y="1722"/>
                  <a:pt x="935" y="1788"/>
                </a:cubicBezTo>
                <a:cubicBezTo>
                  <a:pt x="927" y="1849"/>
                  <a:pt x="917" y="1912"/>
                  <a:pt x="900" y="1971"/>
                </a:cubicBezTo>
                <a:cubicBezTo>
                  <a:pt x="894" y="2041"/>
                  <a:pt x="884" y="2111"/>
                  <a:pt x="870" y="2180"/>
                </a:cubicBezTo>
                <a:cubicBezTo>
                  <a:pt x="869" y="2286"/>
                  <a:pt x="931" y="2541"/>
                  <a:pt x="835" y="2676"/>
                </a:cubicBezTo>
                <a:cubicBezTo>
                  <a:pt x="829" y="2706"/>
                  <a:pt x="822" y="2713"/>
                  <a:pt x="801" y="2736"/>
                </a:cubicBezTo>
                <a:cubicBezTo>
                  <a:pt x="792" y="2762"/>
                  <a:pt x="799" y="2747"/>
                  <a:pt x="776" y="2781"/>
                </a:cubicBezTo>
                <a:cubicBezTo>
                  <a:pt x="767" y="2794"/>
                  <a:pt x="766" y="2815"/>
                  <a:pt x="761" y="2830"/>
                </a:cubicBezTo>
                <a:cubicBezTo>
                  <a:pt x="759" y="2913"/>
                  <a:pt x="759" y="2996"/>
                  <a:pt x="756" y="3079"/>
                </a:cubicBezTo>
                <a:cubicBezTo>
                  <a:pt x="754" y="3156"/>
                  <a:pt x="745" y="3237"/>
                  <a:pt x="731" y="3312"/>
                </a:cubicBezTo>
                <a:cubicBezTo>
                  <a:pt x="726" y="3337"/>
                  <a:pt x="728" y="3368"/>
                  <a:pt x="716" y="3391"/>
                </a:cubicBezTo>
                <a:cubicBezTo>
                  <a:pt x="706" y="3411"/>
                  <a:pt x="676" y="3446"/>
                  <a:pt x="662" y="3461"/>
                </a:cubicBezTo>
                <a:cubicBezTo>
                  <a:pt x="644" y="3480"/>
                  <a:pt x="602" y="3484"/>
                  <a:pt x="577" y="3496"/>
                </a:cubicBezTo>
                <a:cubicBezTo>
                  <a:pt x="529" y="3493"/>
                  <a:pt x="481" y="3491"/>
                  <a:pt x="433" y="3486"/>
                </a:cubicBezTo>
                <a:cubicBezTo>
                  <a:pt x="416" y="3484"/>
                  <a:pt x="388" y="3461"/>
                  <a:pt x="388" y="3461"/>
                </a:cubicBezTo>
                <a:cubicBezTo>
                  <a:pt x="367" y="3427"/>
                  <a:pt x="352" y="3385"/>
                  <a:pt x="324" y="3357"/>
                </a:cubicBezTo>
                <a:cubicBezTo>
                  <a:pt x="252" y="3192"/>
                  <a:pt x="203" y="3027"/>
                  <a:pt x="150" y="2855"/>
                </a:cubicBezTo>
                <a:cubicBezTo>
                  <a:pt x="115" y="2740"/>
                  <a:pt x="46" y="2508"/>
                  <a:pt x="46" y="2508"/>
                </a:cubicBezTo>
                <a:cubicBezTo>
                  <a:pt x="1" y="1888"/>
                  <a:pt x="0" y="1251"/>
                  <a:pt x="46" y="631"/>
                </a:cubicBezTo>
                <a:cubicBezTo>
                  <a:pt x="52" y="455"/>
                  <a:pt x="61" y="279"/>
                  <a:pt x="71" y="104"/>
                </a:cubicBezTo>
                <a:cubicBezTo>
                  <a:pt x="73" y="67"/>
                  <a:pt x="63" y="11"/>
                  <a:pt x="105" y="0"/>
                </a:cubicBezTo>
                <a:cubicBezTo>
                  <a:pt x="201" y="11"/>
                  <a:pt x="243" y="16"/>
                  <a:pt x="309" y="89"/>
                </a:cubicBezTo>
                <a:cubicBezTo>
                  <a:pt x="336" y="119"/>
                  <a:pt x="341" y="157"/>
                  <a:pt x="364" y="189"/>
                </a:cubicBezTo>
                <a:cubicBezTo>
                  <a:pt x="369" y="197"/>
                  <a:pt x="393" y="223"/>
                  <a:pt x="393" y="199"/>
                </a:cubicBezTo>
                <a:close/>
              </a:path>
            </a:pathLst>
          </a:custGeom>
          <a:solidFill>
            <a:srgbClr val="996633">
              <a:alpha val="6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6" name="Rectangle 7"/>
          <p:cNvSpPr>
            <a:spLocks noChangeArrowheads="1"/>
          </p:cNvSpPr>
          <p:nvPr/>
        </p:nvSpPr>
        <p:spPr bwMode="auto">
          <a:xfrm>
            <a:off x="5486400" y="2012950"/>
            <a:ext cx="2209800" cy="1676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Line 8"/>
          <p:cNvSpPr>
            <a:spLocks noChangeShapeType="1"/>
          </p:cNvSpPr>
          <p:nvPr/>
        </p:nvSpPr>
        <p:spPr bwMode="auto">
          <a:xfrm>
            <a:off x="5486400" y="2470150"/>
            <a:ext cx="2190750" cy="12001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8" name="Text Box 9"/>
          <p:cNvSpPr txBox="1">
            <a:spLocks noChangeArrowheads="1"/>
          </p:cNvSpPr>
          <p:nvPr/>
        </p:nvSpPr>
        <p:spPr bwMode="auto">
          <a:xfrm>
            <a:off x="5181600" y="2255838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I</a:t>
            </a:r>
            <a:r>
              <a:rPr lang="en-US" b="1" baseline="-25000"/>
              <a:t>1</a:t>
            </a:r>
            <a:endParaRPr lang="en-US" b="1"/>
          </a:p>
        </p:txBody>
      </p:sp>
      <p:sp>
        <p:nvSpPr>
          <p:cNvPr id="20489" name="Text Box 10"/>
          <p:cNvSpPr txBox="1">
            <a:spLocks noChangeArrowheads="1"/>
          </p:cNvSpPr>
          <p:nvPr/>
        </p:nvSpPr>
        <p:spPr bwMode="auto">
          <a:xfrm>
            <a:off x="7524750" y="3627438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P</a:t>
            </a:r>
          </a:p>
        </p:txBody>
      </p:sp>
      <p:sp>
        <p:nvSpPr>
          <p:cNvPr id="20490" name="Text Box 11"/>
          <p:cNvSpPr txBox="1">
            <a:spLocks noChangeArrowheads="1"/>
          </p:cNvSpPr>
          <p:nvPr/>
        </p:nvSpPr>
        <p:spPr bwMode="auto">
          <a:xfrm>
            <a:off x="5334000" y="36274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0</a:t>
            </a:r>
          </a:p>
        </p:txBody>
      </p:sp>
      <p:sp>
        <p:nvSpPr>
          <p:cNvPr id="20491" name="Text Box 12"/>
          <p:cNvSpPr txBox="1">
            <a:spLocks noChangeArrowheads="1"/>
          </p:cNvSpPr>
          <p:nvPr/>
        </p:nvSpPr>
        <p:spPr bwMode="auto">
          <a:xfrm>
            <a:off x="5226050" y="34750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0</a:t>
            </a:r>
          </a:p>
        </p:txBody>
      </p:sp>
      <p:sp>
        <p:nvSpPr>
          <p:cNvPr id="20492" name="Line 13"/>
          <p:cNvSpPr>
            <a:spLocks noChangeShapeType="1"/>
          </p:cNvSpPr>
          <p:nvPr/>
        </p:nvSpPr>
        <p:spPr bwMode="auto">
          <a:xfrm flipV="1">
            <a:off x="5486400" y="2470150"/>
            <a:ext cx="2209800" cy="1219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3" name="Text Box 14"/>
          <p:cNvSpPr txBox="1">
            <a:spLocks noChangeArrowheads="1"/>
          </p:cNvSpPr>
          <p:nvPr/>
        </p:nvSpPr>
        <p:spPr bwMode="auto">
          <a:xfrm>
            <a:off x="7664450" y="2255838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E</a:t>
            </a:r>
          </a:p>
        </p:txBody>
      </p:sp>
      <p:sp>
        <p:nvSpPr>
          <p:cNvPr id="20494" name="Line 15"/>
          <p:cNvSpPr>
            <a:spLocks noChangeShapeType="1"/>
          </p:cNvSpPr>
          <p:nvPr/>
        </p:nvSpPr>
        <p:spPr bwMode="auto">
          <a:xfrm>
            <a:off x="6597650" y="3082925"/>
            <a:ext cx="0" cy="654050"/>
          </a:xfrm>
          <a:prstGeom prst="line">
            <a:avLst/>
          </a:prstGeom>
          <a:noFill/>
          <a:ln w="28575">
            <a:solidFill>
              <a:srgbClr val="FF99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0495" name="Object 16"/>
          <p:cNvGraphicFramePr>
            <a:graphicFrameLocks noChangeAspect="1"/>
          </p:cNvGraphicFramePr>
          <p:nvPr/>
        </p:nvGraphicFramePr>
        <p:xfrm>
          <a:off x="6481763" y="3713163"/>
          <a:ext cx="265112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5" name="Equation" r:id="rId3" imgW="164957" imgH="241091" progId="Equation.3">
                  <p:embed/>
                </p:oleObj>
              </mc:Choice>
              <mc:Fallback>
                <p:oleObj name="Equation" r:id="rId3" imgW="164957" imgH="241091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1763" y="3713163"/>
                        <a:ext cx="265112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6" name="Text Box 17"/>
          <p:cNvSpPr txBox="1">
            <a:spLocks noChangeArrowheads="1"/>
          </p:cNvSpPr>
          <p:nvPr/>
        </p:nvSpPr>
        <p:spPr bwMode="auto">
          <a:xfrm>
            <a:off x="5478463" y="4083050"/>
            <a:ext cx="22939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b="1"/>
              <a:t># of species on island (S)</a:t>
            </a:r>
          </a:p>
        </p:txBody>
      </p:sp>
      <p:graphicFrame>
        <p:nvGraphicFramePr>
          <p:cNvPr id="20497" name="Object 20"/>
          <p:cNvGraphicFramePr>
            <a:graphicFrameLocks noChangeAspect="1"/>
          </p:cNvGraphicFramePr>
          <p:nvPr/>
        </p:nvGraphicFramePr>
        <p:xfrm>
          <a:off x="6132513" y="3713163"/>
          <a:ext cx="2857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6" name="Equation" r:id="rId5" imgW="177646" imgH="241091" progId="Equation.3">
                  <p:embed/>
                </p:oleObj>
              </mc:Choice>
              <mc:Fallback>
                <p:oleObj name="Equation" r:id="rId5" imgW="177646" imgH="241091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2513" y="3713163"/>
                        <a:ext cx="28575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8" name="Line 21"/>
          <p:cNvSpPr>
            <a:spLocks noChangeShapeType="1"/>
          </p:cNvSpPr>
          <p:nvPr/>
        </p:nvSpPr>
        <p:spPr bwMode="auto">
          <a:xfrm>
            <a:off x="6264275" y="3292475"/>
            <a:ext cx="0" cy="433388"/>
          </a:xfrm>
          <a:prstGeom prst="line">
            <a:avLst/>
          </a:prstGeom>
          <a:noFill/>
          <a:ln w="28575">
            <a:solidFill>
              <a:srgbClr val="FF99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9" name="Text Box 22"/>
          <p:cNvSpPr txBox="1">
            <a:spLocks noChangeArrowheads="1"/>
          </p:cNvSpPr>
          <p:nvPr/>
        </p:nvSpPr>
        <p:spPr bwMode="auto">
          <a:xfrm>
            <a:off x="1706563" y="3656013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1</a:t>
            </a:r>
          </a:p>
        </p:txBody>
      </p:sp>
      <p:sp>
        <p:nvSpPr>
          <p:cNvPr id="20500" name="Text Box 24"/>
          <p:cNvSpPr txBox="1">
            <a:spLocks noChangeArrowheads="1"/>
          </p:cNvSpPr>
          <p:nvPr/>
        </p:nvSpPr>
        <p:spPr bwMode="auto">
          <a:xfrm>
            <a:off x="4495800" y="5500688"/>
            <a:ext cx="420052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b="1" dirty="0"/>
              <a:t> Closer islands should have more species</a:t>
            </a:r>
          </a:p>
          <a:p>
            <a:pPr eaLnBrk="1" hangingPunct="1">
              <a:buFontTx/>
              <a:buChar char="•"/>
            </a:pPr>
            <a:endParaRPr lang="en-US" b="1" dirty="0"/>
          </a:p>
          <a:p>
            <a:pPr eaLnBrk="1" hangingPunct="1">
              <a:buFontTx/>
              <a:buChar char="•"/>
            </a:pPr>
            <a:r>
              <a:rPr lang="en-US" b="1" dirty="0"/>
              <a:t> Consistent with </a:t>
            </a:r>
            <a:r>
              <a:rPr lang="en-US" b="1" dirty="0" smtClean="0"/>
              <a:t>a </a:t>
            </a:r>
            <a:r>
              <a:rPr lang="en-US" b="1" dirty="0"/>
              <a:t>distance effect </a:t>
            </a:r>
          </a:p>
        </p:txBody>
      </p:sp>
      <p:sp>
        <p:nvSpPr>
          <p:cNvPr id="20501" name="Freeform 25"/>
          <p:cNvSpPr>
            <a:spLocks/>
          </p:cNvSpPr>
          <p:nvPr/>
        </p:nvSpPr>
        <p:spPr bwMode="auto">
          <a:xfrm>
            <a:off x="3276600" y="4343400"/>
            <a:ext cx="762000" cy="609600"/>
          </a:xfrm>
          <a:custGeom>
            <a:avLst/>
            <a:gdLst>
              <a:gd name="T0" fmla="*/ 2147483647 w 526"/>
              <a:gd name="T1" fmla="*/ 2147483647 h 636"/>
              <a:gd name="T2" fmla="*/ 2147483647 w 526"/>
              <a:gd name="T3" fmla="*/ 2147483647 h 636"/>
              <a:gd name="T4" fmla="*/ 2147483647 w 526"/>
              <a:gd name="T5" fmla="*/ 2147483647 h 636"/>
              <a:gd name="T6" fmla="*/ 2147483647 w 526"/>
              <a:gd name="T7" fmla="*/ 2147483647 h 636"/>
              <a:gd name="T8" fmla="*/ 2147483647 w 526"/>
              <a:gd name="T9" fmla="*/ 2147483647 h 636"/>
              <a:gd name="T10" fmla="*/ 2147483647 w 526"/>
              <a:gd name="T11" fmla="*/ 2147483647 h 636"/>
              <a:gd name="T12" fmla="*/ 2147483647 w 526"/>
              <a:gd name="T13" fmla="*/ 2147483647 h 636"/>
              <a:gd name="T14" fmla="*/ 2147483647 w 526"/>
              <a:gd name="T15" fmla="*/ 2147483647 h 636"/>
              <a:gd name="T16" fmla="*/ 2147483647 w 526"/>
              <a:gd name="T17" fmla="*/ 2147483647 h 636"/>
              <a:gd name="T18" fmla="*/ 2147483647 w 526"/>
              <a:gd name="T19" fmla="*/ 2147483647 h 636"/>
              <a:gd name="T20" fmla="*/ 2147483647 w 526"/>
              <a:gd name="T21" fmla="*/ 2147483647 h 636"/>
              <a:gd name="T22" fmla="*/ 2147483647 w 526"/>
              <a:gd name="T23" fmla="*/ 2147483647 h 636"/>
              <a:gd name="T24" fmla="*/ 2147483647 w 526"/>
              <a:gd name="T25" fmla="*/ 2147483647 h 636"/>
              <a:gd name="T26" fmla="*/ 2147483647 w 526"/>
              <a:gd name="T27" fmla="*/ 2147483647 h 636"/>
              <a:gd name="T28" fmla="*/ 2147483647 w 526"/>
              <a:gd name="T29" fmla="*/ 2147483647 h 636"/>
              <a:gd name="T30" fmla="*/ 2147483647 w 526"/>
              <a:gd name="T31" fmla="*/ 2147483647 h 636"/>
              <a:gd name="T32" fmla="*/ 2147483647 w 526"/>
              <a:gd name="T33" fmla="*/ 2147483647 h 636"/>
              <a:gd name="T34" fmla="*/ 2147483647 w 526"/>
              <a:gd name="T35" fmla="*/ 2147483647 h 636"/>
              <a:gd name="T36" fmla="*/ 0 w 526"/>
              <a:gd name="T37" fmla="*/ 2147483647 h 636"/>
              <a:gd name="T38" fmla="*/ 2147483647 w 526"/>
              <a:gd name="T39" fmla="*/ 2147483647 h 636"/>
              <a:gd name="T40" fmla="*/ 2147483647 w 526"/>
              <a:gd name="T41" fmla="*/ 2147483647 h 6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26"/>
              <a:gd name="T64" fmla="*/ 0 h 636"/>
              <a:gd name="T65" fmla="*/ 526 w 526"/>
              <a:gd name="T66" fmla="*/ 636 h 6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526" h="636">
                <a:moveTo>
                  <a:pt x="114" y="24"/>
                </a:moveTo>
                <a:cubicBezTo>
                  <a:pt x="186" y="0"/>
                  <a:pt x="133" y="13"/>
                  <a:pt x="278" y="24"/>
                </a:cubicBezTo>
                <a:cubicBezTo>
                  <a:pt x="333" y="42"/>
                  <a:pt x="334" y="72"/>
                  <a:pt x="372" y="108"/>
                </a:cubicBezTo>
                <a:cubicBezTo>
                  <a:pt x="394" y="129"/>
                  <a:pt x="425" y="145"/>
                  <a:pt x="452" y="158"/>
                </a:cubicBezTo>
                <a:cubicBezTo>
                  <a:pt x="476" y="183"/>
                  <a:pt x="501" y="208"/>
                  <a:pt x="526" y="233"/>
                </a:cubicBezTo>
                <a:cubicBezTo>
                  <a:pt x="506" y="272"/>
                  <a:pt x="503" y="264"/>
                  <a:pt x="466" y="282"/>
                </a:cubicBezTo>
                <a:cubicBezTo>
                  <a:pt x="458" y="294"/>
                  <a:pt x="450" y="305"/>
                  <a:pt x="442" y="317"/>
                </a:cubicBezTo>
                <a:cubicBezTo>
                  <a:pt x="437" y="324"/>
                  <a:pt x="439" y="334"/>
                  <a:pt x="437" y="342"/>
                </a:cubicBezTo>
                <a:cubicBezTo>
                  <a:pt x="431" y="370"/>
                  <a:pt x="421" y="405"/>
                  <a:pt x="407" y="431"/>
                </a:cubicBezTo>
                <a:cubicBezTo>
                  <a:pt x="390" y="462"/>
                  <a:pt x="367" y="489"/>
                  <a:pt x="352" y="521"/>
                </a:cubicBezTo>
                <a:cubicBezTo>
                  <a:pt x="344" y="538"/>
                  <a:pt x="310" y="613"/>
                  <a:pt x="293" y="625"/>
                </a:cubicBezTo>
                <a:cubicBezTo>
                  <a:pt x="276" y="636"/>
                  <a:pt x="253" y="633"/>
                  <a:pt x="233" y="635"/>
                </a:cubicBezTo>
                <a:cubicBezTo>
                  <a:pt x="195" y="625"/>
                  <a:pt x="193" y="627"/>
                  <a:pt x="159" y="610"/>
                </a:cubicBezTo>
                <a:cubicBezTo>
                  <a:pt x="141" y="601"/>
                  <a:pt x="133" y="586"/>
                  <a:pt x="114" y="580"/>
                </a:cubicBezTo>
                <a:cubicBezTo>
                  <a:pt x="92" y="551"/>
                  <a:pt x="102" y="569"/>
                  <a:pt x="89" y="530"/>
                </a:cubicBezTo>
                <a:cubicBezTo>
                  <a:pt x="87" y="525"/>
                  <a:pt x="84" y="516"/>
                  <a:pt x="84" y="516"/>
                </a:cubicBezTo>
                <a:cubicBezTo>
                  <a:pt x="82" y="461"/>
                  <a:pt x="97" y="392"/>
                  <a:pt x="64" y="342"/>
                </a:cubicBezTo>
                <a:cubicBezTo>
                  <a:pt x="56" y="312"/>
                  <a:pt x="44" y="286"/>
                  <a:pt x="34" y="257"/>
                </a:cubicBezTo>
                <a:cubicBezTo>
                  <a:pt x="28" y="215"/>
                  <a:pt x="9" y="176"/>
                  <a:pt x="0" y="133"/>
                </a:cubicBezTo>
                <a:cubicBezTo>
                  <a:pt x="12" y="53"/>
                  <a:pt x="3" y="67"/>
                  <a:pt x="59" y="29"/>
                </a:cubicBezTo>
                <a:cubicBezTo>
                  <a:pt x="67" y="24"/>
                  <a:pt x="167" y="24"/>
                  <a:pt x="114" y="24"/>
                </a:cubicBezTo>
                <a:close/>
              </a:path>
            </a:pathLst>
          </a:custGeom>
          <a:solidFill>
            <a:srgbClr val="996633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2" name="Text Box 26"/>
          <p:cNvSpPr txBox="1">
            <a:spLocks noChangeArrowheads="1"/>
          </p:cNvSpPr>
          <p:nvPr/>
        </p:nvSpPr>
        <p:spPr bwMode="auto">
          <a:xfrm>
            <a:off x="3459163" y="4418013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2</a:t>
            </a:r>
          </a:p>
        </p:txBody>
      </p:sp>
      <p:sp>
        <p:nvSpPr>
          <p:cNvPr id="20503" name="Line 27"/>
          <p:cNvSpPr>
            <a:spLocks noChangeShapeType="1"/>
          </p:cNvSpPr>
          <p:nvPr/>
        </p:nvSpPr>
        <p:spPr bwMode="auto">
          <a:xfrm>
            <a:off x="5497513" y="3038475"/>
            <a:ext cx="2195512" cy="635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4" name="Text Box 28"/>
          <p:cNvSpPr txBox="1">
            <a:spLocks noChangeArrowheads="1"/>
          </p:cNvSpPr>
          <p:nvPr/>
        </p:nvSpPr>
        <p:spPr bwMode="auto">
          <a:xfrm>
            <a:off x="5181600" y="28194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I</a:t>
            </a:r>
            <a:r>
              <a:rPr lang="en-US" b="1" baseline="-25000"/>
              <a:t>2</a:t>
            </a:r>
            <a:endParaRPr lang="en-US" b="1"/>
          </a:p>
        </p:txBody>
      </p:sp>
      <p:sp>
        <p:nvSpPr>
          <p:cNvPr id="20505" name="Text Box 29"/>
          <p:cNvSpPr txBox="1">
            <a:spLocks noChangeArrowheads="1"/>
          </p:cNvSpPr>
          <p:nvPr/>
        </p:nvSpPr>
        <p:spPr bwMode="auto">
          <a:xfrm>
            <a:off x="288925" y="952500"/>
            <a:ext cx="83216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b="1"/>
              <a:t> Because travel to the near island is easier, the maximum immigration rate (I</a:t>
            </a:r>
            <a:r>
              <a:rPr lang="en-US" b="1" baseline="-25000"/>
              <a:t>1</a:t>
            </a:r>
            <a:r>
              <a:rPr lang="en-US" b="1"/>
              <a:t>), to </a:t>
            </a:r>
          </a:p>
          <a:p>
            <a:pPr eaLnBrk="1" hangingPunct="1"/>
            <a:r>
              <a:rPr lang="en-US" b="1"/>
              <a:t>   this island should exceed that of a more distant island (I</a:t>
            </a:r>
            <a:r>
              <a:rPr lang="en-US" b="1" baseline="-25000"/>
              <a:t>2</a:t>
            </a:r>
            <a:r>
              <a:rPr lang="en-US" b="1"/>
              <a:t>)</a:t>
            </a:r>
          </a:p>
        </p:txBody>
      </p:sp>
      <p:sp>
        <p:nvSpPr>
          <p:cNvPr id="20506" name="Text Box 30"/>
          <p:cNvSpPr txBox="1">
            <a:spLocks noChangeArrowheads="1"/>
          </p:cNvSpPr>
          <p:nvPr/>
        </p:nvSpPr>
        <p:spPr bwMode="auto">
          <a:xfrm rot="-5400000">
            <a:off x="3989388" y="2716212"/>
            <a:ext cx="21415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b="1"/>
              <a:t>Immigration rate (</a:t>
            </a:r>
            <a:r>
              <a:rPr lang="en-US">
                <a:sym typeface="Mathematica1" pitchFamily="2" charset="2"/>
              </a:rPr>
              <a:t></a:t>
            </a:r>
            <a:r>
              <a:rPr lang="en-US" baseline="-25000">
                <a:sym typeface="Mathematica1" pitchFamily="2" charset="2"/>
              </a:rPr>
              <a:t>S</a:t>
            </a:r>
            <a:r>
              <a:rPr lang="en-US">
                <a:sym typeface="Mathematica1" pitchFamily="2" charset="2"/>
              </a:rPr>
              <a:t> </a:t>
            </a:r>
            <a:r>
              <a:rPr lang="en-US" sz="1600" b="1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242888"/>
            <a:ext cx="9144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800" b="1" dirty="0"/>
              <a:t>Summarizing the equilibrium model of island biogeography</a:t>
            </a:r>
          </a:p>
        </p:txBody>
      </p:sp>
      <p:sp>
        <p:nvSpPr>
          <p:cNvPr id="21507" name="Text Box 30"/>
          <p:cNvSpPr txBox="1">
            <a:spLocks noChangeArrowheads="1"/>
          </p:cNvSpPr>
          <p:nvPr/>
        </p:nvSpPr>
        <p:spPr bwMode="auto">
          <a:xfrm>
            <a:off x="250825" y="1492250"/>
            <a:ext cx="5083175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b="1"/>
              <a:t> The species richness of an island represents a balance between extinction and colonization</a:t>
            </a:r>
          </a:p>
          <a:p>
            <a:pPr eaLnBrk="1" hangingPunct="1">
              <a:buFontTx/>
              <a:buChar char="•"/>
            </a:pPr>
            <a:endParaRPr lang="en-US" b="1"/>
          </a:p>
          <a:p>
            <a:pPr eaLnBrk="1" hangingPunct="1">
              <a:buFontTx/>
              <a:buChar char="•"/>
            </a:pPr>
            <a:endParaRPr lang="en-US" b="1"/>
          </a:p>
          <a:p>
            <a:pPr eaLnBrk="1" hangingPunct="1">
              <a:buFontTx/>
              <a:buChar char="•"/>
            </a:pPr>
            <a:endParaRPr lang="en-US" b="1"/>
          </a:p>
          <a:p>
            <a:pPr eaLnBrk="1" hangingPunct="1">
              <a:buFontTx/>
              <a:buChar char="•"/>
            </a:pPr>
            <a:r>
              <a:rPr lang="en-US" b="1"/>
              <a:t> There is continual species turnover</a:t>
            </a:r>
          </a:p>
          <a:p>
            <a:pPr eaLnBrk="1" hangingPunct="1">
              <a:buFontTx/>
              <a:buChar char="•"/>
            </a:pPr>
            <a:endParaRPr lang="en-US" b="1"/>
          </a:p>
          <a:p>
            <a:pPr eaLnBrk="1" hangingPunct="1">
              <a:buFontTx/>
              <a:buChar char="•"/>
            </a:pPr>
            <a:endParaRPr lang="en-US" b="1"/>
          </a:p>
          <a:p>
            <a:pPr eaLnBrk="1" hangingPunct="1">
              <a:buFontTx/>
              <a:buChar char="•"/>
            </a:pPr>
            <a:endParaRPr lang="en-US" b="1"/>
          </a:p>
          <a:p>
            <a:pPr eaLnBrk="1" hangingPunct="1">
              <a:buFontTx/>
              <a:buChar char="•"/>
            </a:pPr>
            <a:endParaRPr lang="en-US" b="1"/>
          </a:p>
          <a:p>
            <a:pPr eaLnBrk="1" hangingPunct="1">
              <a:buFontTx/>
              <a:buChar char="•"/>
            </a:pPr>
            <a:r>
              <a:rPr lang="en-US" b="1"/>
              <a:t> Larger islands have a greater species richness at equilibrium</a:t>
            </a:r>
          </a:p>
          <a:p>
            <a:pPr eaLnBrk="1" hangingPunct="1">
              <a:buFontTx/>
              <a:buChar char="•"/>
            </a:pPr>
            <a:endParaRPr lang="en-US" b="1"/>
          </a:p>
          <a:p>
            <a:pPr eaLnBrk="1" hangingPunct="1">
              <a:buFontTx/>
              <a:buChar char="•"/>
            </a:pPr>
            <a:endParaRPr lang="en-US" b="1"/>
          </a:p>
          <a:p>
            <a:pPr eaLnBrk="1" hangingPunct="1">
              <a:buFontTx/>
              <a:buChar char="•"/>
            </a:pPr>
            <a:endParaRPr lang="en-US" b="1"/>
          </a:p>
          <a:p>
            <a:pPr eaLnBrk="1" hangingPunct="1">
              <a:buFontTx/>
              <a:buChar char="•"/>
            </a:pPr>
            <a:r>
              <a:rPr lang="en-US" b="1"/>
              <a:t> Islands closer to the mainland have a greater species richness at equilibrium</a:t>
            </a:r>
          </a:p>
          <a:p>
            <a:pPr eaLnBrk="1" hangingPunct="1">
              <a:buFontTx/>
              <a:buChar char="•"/>
            </a:pPr>
            <a:endParaRPr lang="en-US" b="1"/>
          </a:p>
        </p:txBody>
      </p:sp>
      <p:sp>
        <p:nvSpPr>
          <p:cNvPr id="21508" name="Rectangle 31"/>
          <p:cNvSpPr>
            <a:spLocks noChangeArrowheads="1"/>
          </p:cNvSpPr>
          <p:nvPr/>
        </p:nvSpPr>
        <p:spPr bwMode="auto">
          <a:xfrm>
            <a:off x="6248400" y="4311650"/>
            <a:ext cx="2209800" cy="1676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Line 32"/>
          <p:cNvSpPr>
            <a:spLocks noChangeShapeType="1"/>
          </p:cNvSpPr>
          <p:nvPr/>
        </p:nvSpPr>
        <p:spPr bwMode="auto">
          <a:xfrm>
            <a:off x="6248400" y="4768850"/>
            <a:ext cx="2190750" cy="12001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0" name="Text Box 33"/>
          <p:cNvSpPr txBox="1">
            <a:spLocks noChangeArrowheads="1"/>
          </p:cNvSpPr>
          <p:nvPr/>
        </p:nvSpPr>
        <p:spPr bwMode="auto">
          <a:xfrm>
            <a:off x="5943600" y="4554538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I</a:t>
            </a:r>
            <a:r>
              <a:rPr lang="en-US" b="1" baseline="-25000"/>
              <a:t>1</a:t>
            </a:r>
            <a:endParaRPr lang="en-US" b="1"/>
          </a:p>
        </p:txBody>
      </p:sp>
      <p:sp>
        <p:nvSpPr>
          <p:cNvPr id="21511" name="Text Box 34"/>
          <p:cNvSpPr txBox="1">
            <a:spLocks noChangeArrowheads="1"/>
          </p:cNvSpPr>
          <p:nvPr/>
        </p:nvSpPr>
        <p:spPr bwMode="auto">
          <a:xfrm>
            <a:off x="8286750" y="5926138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P</a:t>
            </a:r>
          </a:p>
        </p:txBody>
      </p:sp>
      <p:sp>
        <p:nvSpPr>
          <p:cNvPr id="21512" name="Text Box 35"/>
          <p:cNvSpPr txBox="1">
            <a:spLocks noChangeArrowheads="1"/>
          </p:cNvSpPr>
          <p:nvPr/>
        </p:nvSpPr>
        <p:spPr bwMode="auto">
          <a:xfrm>
            <a:off x="6096000" y="59261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0</a:t>
            </a:r>
          </a:p>
        </p:txBody>
      </p:sp>
      <p:sp>
        <p:nvSpPr>
          <p:cNvPr id="21513" name="Text Box 36"/>
          <p:cNvSpPr txBox="1">
            <a:spLocks noChangeArrowheads="1"/>
          </p:cNvSpPr>
          <p:nvPr/>
        </p:nvSpPr>
        <p:spPr bwMode="auto">
          <a:xfrm>
            <a:off x="5988050" y="57737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0</a:t>
            </a:r>
          </a:p>
        </p:txBody>
      </p:sp>
      <p:sp>
        <p:nvSpPr>
          <p:cNvPr id="21514" name="Line 37"/>
          <p:cNvSpPr>
            <a:spLocks noChangeShapeType="1"/>
          </p:cNvSpPr>
          <p:nvPr/>
        </p:nvSpPr>
        <p:spPr bwMode="auto">
          <a:xfrm flipV="1">
            <a:off x="6248400" y="4768850"/>
            <a:ext cx="2209800" cy="1219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5" name="Text Box 38"/>
          <p:cNvSpPr txBox="1">
            <a:spLocks noChangeArrowheads="1"/>
          </p:cNvSpPr>
          <p:nvPr/>
        </p:nvSpPr>
        <p:spPr bwMode="auto">
          <a:xfrm>
            <a:off x="8426450" y="4554538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E</a:t>
            </a:r>
          </a:p>
        </p:txBody>
      </p:sp>
      <p:sp>
        <p:nvSpPr>
          <p:cNvPr id="21516" name="Line 39"/>
          <p:cNvSpPr>
            <a:spLocks noChangeShapeType="1"/>
          </p:cNvSpPr>
          <p:nvPr/>
        </p:nvSpPr>
        <p:spPr bwMode="auto">
          <a:xfrm>
            <a:off x="7359650" y="5381625"/>
            <a:ext cx="0" cy="654050"/>
          </a:xfrm>
          <a:prstGeom prst="line">
            <a:avLst/>
          </a:prstGeom>
          <a:noFill/>
          <a:ln w="28575">
            <a:solidFill>
              <a:srgbClr val="FF99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1517" name="Object 40"/>
          <p:cNvGraphicFramePr>
            <a:graphicFrameLocks noChangeAspect="1"/>
          </p:cNvGraphicFramePr>
          <p:nvPr/>
        </p:nvGraphicFramePr>
        <p:xfrm>
          <a:off x="7243763" y="6011863"/>
          <a:ext cx="265112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6" name="Equation" r:id="rId3" imgW="164957" imgH="241091" progId="Equation.3">
                  <p:embed/>
                </p:oleObj>
              </mc:Choice>
              <mc:Fallback>
                <p:oleObj name="Equation" r:id="rId3" imgW="164957" imgH="241091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3763" y="6011863"/>
                        <a:ext cx="265112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8" name="Text Box 41"/>
          <p:cNvSpPr txBox="1">
            <a:spLocks noChangeArrowheads="1"/>
          </p:cNvSpPr>
          <p:nvPr/>
        </p:nvSpPr>
        <p:spPr bwMode="auto">
          <a:xfrm>
            <a:off x="6240463" y="6292850"/>
            <a:ext cx="22939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b="1"/>
              <a:t># of species on island (S)</a:t>
            </a:r>
          </a:p>
        </p:txBody>
      </p:sp>
      <p:graphicFrame>
        <p:nvGraphicFramePr>
          <p:cNvPr id="21519" name="Object 42"/>
          <p:cNvGraphicFramePr>
            <a:graphicFrameLocks noChangeAspect="1"/>
          </p:cNvGraphicFramePr>
          <p:nvPr/>
        </p:nvGraphicFramePr>
        <p:xfrm>
          <a:off x="6894513" y="6011863"/>
          <a:ext cx="2857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7" name="Equation" r:id="rId5" imgW="177646" imgH="241091" progId="Equation.3">
                  <p:embed/>
                </p:oleObj>
              </mc:Choice>
              <mc:Fallback>
                <p:oleObj name="Equation" r:id="rId5" imgW="177646" imgH="241091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4513" y="6011863"/>
                        <a:ext cx="28575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0" name="Line 43"/>
          <p:cNvSpPr>
            <a:spLocks noChangeShapeType="1"/>
          </p:cNvSpPr>
          <p:nvPr/>
        </p:nvSpPr>
        <p:spPr bwMode="auto">
          <a:xfrm>
            <a:off x="7026275" y="5591175"/>
            <a:ext cx="0" cy="433388"/>
          </a:xfrm>
          <a:prstGeom prst="line">
            <a:avLst/>
          </a:prstGeom>
          <a:noFill/>
          <a:ln w="28575">
            <a:solidFill>
              <a:srgbClr val="FF99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1" name="Line 44"/>
          <p:cNvSpPr>
            <a:spLocks noChangeShapeType="1"/>
          </p:cNvSpPr>
          <p:nvPr/>
        </p:nvSpPr>
        <p:spPr bwMode="auto">
          <a:xfrm>
            <a:off x="6259513" y="5337175"/>
            <a:ext cx="2195512" cy="635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2" name="Text Box 45"/>
          <p:cNvSpPr txBox="1">
            <a:spLocks noChangeArrowheads="1"/>
          </p:cNvSpPr>
          <p:nvPr/>
        </p:nvSpPr>
        <p:spPr bwMode="auto">
          <a:xfrm>
            <a:off x="5943600" y="51181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I</a:t>
            </a:r>
            <a:r>
              <a:rPr lang="en-US" b="1" baseline="-25000"/>
              <a:t>2</a:t>
            </a:r>
            <a:endParaRPr lang="en-US" b="1"/>
          </a:p>
        </p:txBody>
      </p:sp>
      <p:sp>
        <p:nvSpPr>
          <p:cNvPr id="21523" name="Rectangle 46"/>
          <p:cNvSpPr>
            <a:spLocks noChangeArrowheads="1"/>
          </p:cNvSpPr>
          <p:nvPr/>
        </p:nvSpPr>
        <p:spPr bwMode="auto">
          <a:xfrm>
            <a:off x="6197600" y="1644650"/>
            <a:ext cx="2209800" cy="1676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4" name="Line 47"/>
          <p:cNvSpPr>
            <a:spLocks noChangeShapeType="1"/>
          </p:cNvSpPr>
          <p:nvPr/>
        </p:nvSpPr>
        <p:spPr bwMode="auto">
          <a:xfrm>
            <a:off x="6197600" y="2101850"/>
            <a:ext cx="2190750" cy="12001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5" name="Text Box 48"/>
          <p:cNvSpPr txBox="1">
            <a:spLocks noChangeArrowheads="1"/>
          </p:cNvSpPr>
          <p:nvPr/>
        </p:nvSpPr>
        <p:spPr bwMode="auto">
          <a:xfrm>
            <a:off x="5892800" y="1887538"/>
            <a:ext cx="273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I</a:t>
            </a:r>
          </a:p>
        </p:txBody>
      </p:sp>
      <p:sp>
        <p:nvSpPr>
          <p:cNvPr id="21526" name="Text Box 49"/>
          <p:cNvSpPr txBox="1">
            <a:spLocks noChangeArrowheads="1"/>
          </p:cNvSpPr>
          <p:nvPr/>
        </p:nvSpPr>
        <p:spPr bwMode="auto">
          <a:xfrm>
            <a:off x="8235950" y="3259138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P</a:t>
            </a:r>
          </a:p>
        </p:txBody>
      </p:sp>
      <p:sp>
        <p:nvSpPr>
          <p:cNvPr id="21527" name="Text Box 50"/>
          <p:cNvSpPr txBox="1">
            <a:spLocks noChangeArrowheads="1"/>
          </p:cNvSpPr>
          <p:nvPr/>
        </p:nvSpPr>
        <p:spPr bwMode="auto">
          <a:xfrm>
            <a:off x="6045200" y="32591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0</a:t>
            </a:r>
          </a:p>
        </p:txBody>
      </p:sp>
      <p:sp>
        <p:nvSpPr>
          <p:cNvPr id="21528" name="Text Box 51"/>
          <p:cNvSpPr txBox="1">
            <a:spLocks noChangeArrowheads="1"/>
          </p:cNvSpPr>
          <p:nvPr/>
        </p:nvSpPr>
        <p:spPr bwMode="auto">
          <a:xfrm>
            <a:off x="5937250" y="31067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0</a:t>
            </a:r>
          </a:p>
        </p:txBody>
      </p:sp>
      <p:sp>
        <p:nvSpPr>
          <p:cNvPr id="21529" name="Line 52"/>
          <p:cNvSpPr>
            <a:spLocks noChangeShapeType="1"/>
          </p:cNvSpPr>
          <p:nvPr/>
        </p:nvSpPr>
        <p:spPr bwMode="auto">
          <a:xfrm flipV="1">
            <a:off x="6197600" y="2101850"/>
            <a:ext cx="2209800" cy="1219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0" name="Text Box 53"/>
          <p:cNvSpPr txBox="1">
            <a:spLocks noChangeArrowheads="1"/>
          </p:cNvSpPr>
          <p:nvPr/>
        </p:nvSpPr>
        <p:spPr bwMode="auto">
          <a:xfrm>
            <a:off x="8375650" y="188753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E</a:t>
            </a:r>
            <a:r>
              <a:rPr lang="en-US" b="1" baseline="-25000"/>
              <a:t>1</a:t>
            </a:r>
            <a:endParaRPr lang="en-US" b="1"/>
          </a:p>
        </p:txBody>
      </p:sp>
      <p:sp>
        <p:nvSpPr>
          <p:cNvPr id="21531" name="Line 54"/>
          <p:cNvSpPr>
            <a:spLocks noChangeShapeType="1"/>
          </p:cNvSpPr>
          <p:nvPr/>
        </p:nvSpPr>
        <p:spPr bwMode="auto">
          <a:xfrm>
            <a:off x="7308850" y="2714625"/>
            <a:ext cx="0" cy="654050"/>
          </a:xfrm>
          <a:prstGeom prst="line">
            <a:avLst/>
          </a:prstGeom>
          <a:noFill/>
          <a:ln w="28575">
            <a:solidFill>
              <a:srgbClr val="FF99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1532" name="Object 55"/>
          <p:cNvGraphicFramePr>
            <a:graphicFrameLocks noChangeAspect="1"/>
          </p:cNvGraphicFramePr>
          <p:nvPr/>
        </p:nvGraphicFramePr>
        <p:xfrm>
          <a:off x="7192963" y="3344863"/>
          <a:ext cx="265112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8" name="Equation" r:id="rId7" imgW="164957" imgH="241091" progId="Equation.3">
                  <p:embed/>
                </p:oleObj>
              </mc:Choice>
              <mc:Fallback>
                <p:oleObj name="Equation" r:id="rId7" imgW="164957" imgH="241091" progId="Equation.3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2963" y="3344863"/>
                        <a:ext cx="265112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33" name="Text Box 56"/>
          <p:cNvSpPr txBox="1">
            <a:spLocks noChangeArrowheads="1"/>
          </p:cNvSpPr>
          <p:nvPr/>
        </p:nvSpPr>
        <p:spPr bwMode="auto">
          <a:xfrm>
            <a:off x="6248400" y="3625850"/>
            <a:ext cx="22939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b="1"/>
              <a:t># of species on island (S)</a:t>
            </a:r>
          </a:p>
        </p:txBody>
      </p:sp>
      <p:sp>
        <p:nvSpPr>
          <p:cNvPr id="21534" name="Line 57"/>
          <p:cNvSpPr>
            <a:spLocks noChangeShapeType="1"/>
          </p:cNvSpPr>
          <p:nvPr/>
        </p:nvSpPr>
        <p:spPr bwMode="auto">
          <a:xfrm flipV="1">
            <a:off x="6208713" y="2747963"/>
            <a:ext cx="2206625" cy="5730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5" name="Text Box 58"/>
          <p:cNvSpPr txBox="1">
            <a:spLocks noChangeArrowheads="1"/>
          </p:cNvSpPr>
          <p:nvPr/>
        </p:nvSpPr>
        <p:spPr bwMode="auto">
          <a:xfrm>
            <a:off x="8426450" y="253682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E</a:t>
            </a:r>
            <a:r>
              <a:rPr lang="en-US" b="1" baseline="-25000"/>
              <a:t>2</a:t>
            </a:r>
            <a:endParaRPr lang="en-US" b="1"/>
          </a:p>
        </p:txBody>
      </p:sp>
      <p:graphicFrame>
        <p:nvGraphicFramePr>
          <p:cNvPr id="21536" name="Object 59"/>
          <p:cNvGraphicFramePr>
            <a:graphicFrameLocks noChangeAspect="1"/>
          </p:cNvGraphicFramePr>
          <p:nvPr/>
        </p:nvGraphicFramePr>
        <p:xfrm>
          <a:off x="7599363" y="3341688"/>
          <a:ext cx="2857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9" name="Equation" r:id="rId8" imgW="177646" imgH="241091" progId="Equation.3">
                  <p:embed/>
                </p:oleObj>
              </mc:Choice>
              <mc:Fallback>
                <p:oleObj name="Equation" r:id="rId8" imgW="177646" imgH="241091" progId="Equation.3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9363" y="3341688"/>
                        <a:ext cx="28575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37" name="Line 60"/>
          <p:cNvSpPr>
            <a:spLocks noChangeShapeType="1"/>
          </p:cNvSpPr>
          <p:nvPr/>
        </p:nvSpPr>
        <p:spPr bwMode="auto">
          <a:xfrm>
            <a:off x="7721600" y="2924175"/>
            <a:ext cx="0" cy="433388"/>
          </a:xfrm>
          <a:prstGeom prst="line">
            <a:avLst/>
          </a:prstGeom>
          <a:noFill/>
          <a:ln w="28575">
            <a:solidFill>
              <a:srgbClr val="FF99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8" name="Text Box 62"/>
          <p:cNvSpPr txBox="1">
            <a:spLocks noChangeArrowheads="1"/>
          </p:cNvSpPr>
          <p:nvPr/>
        </p:nvSpPr>
        <p:spPr bwMode="auto">
          <a:xfrm rot="-5400000">
            <a:off x="4775201" y="2319337"/>
            <a:ext cx="19415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b="1"/>
              <a:t>Extinction rate (</a:t>
            </a:r>
            <a:r>
              <a:rPr lang="en-US">
                <a:sym typeface="Mathematica1" pitchFamily="2" charset="2"/>
              </a:rPr>
              <a:t></a:t>
            </a:r>
            <a:r>
              <a:rPr lang="en-US" baseline="-25000">
                <a:sym typeface="Mathematica1" pitchFamily="2" charset="2"/>
              </a:rPr>
              <a:t>S</a:t>
            </a:r>
            <a:r>
              <a:rPr lang="en-US">
                <a:sym typeface="Mathematica1" pitchFamily="2" charset="2"/>
              </a:rPr>
              <a:t> </a:t>
            </a:r>
            <a:r>
              <a:rPr lang="en-US" sz="1600" b="1"/>
              <a:t>)</a:t>
            </a:r>
          </a:p>
        </p:txBody>
      </p:sp>
      <p:sp>
        <p:nvSpPr>
          <p:cNvPr id="21539" name="Text Box 63"/>
          <p:cNvSpPr txBox="1">
            <a:spLocks noChangeArrowheads="1"/>
          </p:cNvSpPr>
          <p:nvPr/>
        </p:nvSpPr>
        <p:spPr bwMode="auto">
          <a:xfrm rot="-5400000">
            <a:off x="4689475" y="4970463"/>
            <a:ext cx="21415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b="1"/>
              <a:t>Immigration rate (</a:t>
            </a:r>
            <a:r>
              <a:rPr lang="en-US">
                <a:sym typeface="Mathematica1" pitchFamily="2" charset="2"/>
              </a:rPr>
              <a:t></a:t>
            </a:r>
            <a:r>
              <a:rPr lang="en-US" baseline="-25000">
                <a:sym typeface="Mathematica1" pitchFamily="2" charset="2"/>
              </a:rPr>
              <a:t>S</a:t>
            </a:r>
            <a:r>
              <a:rPr lang="en-US">
                <a:sym typeface="Mathematica1" pitchFamily="2" charset="2"/>
              </a:rPr>
              <a:t> </a:t>
            </a:r>
            <a:r>
              <a:rPr lang="en-US" sz="1600" b="1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242888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800" b="1" dirty="0" smtClean="0"/>
              <a:t>Tests of the equilibrium model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524000"/>
            <a:ext cx="4769254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Is there evidence for a distance effect?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Is there evidence for species turnover?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Is there evidence for “relaxation” of diversity?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7202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0" y="242888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800" b="1" dirty="0" smtClean="0"/>
              <a:t>Evidence for a distance effect</a:t>
            </a:r>
            <a:endParaRPr lang="en-US" sz="2800" b="1" dirty="0"/>
          </a:p>
        </p:txBody>
      </p:sp>
      <p:pic>
        <p:nvPicPr>
          <p:cNvPr id="19460" name="Picture 15" descr="scan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663" y="2106613"/>
            <a:ext cx="3309937" cy="284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16"/>
          <p:cNvSpPr txBox="1">
            <a:spLocks noChangeArrowheads="1"/>
          </p:cNvSpPr>
          <p:nvPr/>
        </p:nvSpPr>
        <p:spPr bwMode="auto">
          <a:xfrm>
            <a:off x="4945063" y="5146675"/>
            <a:ext cx="42751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1400" b="1"/>
              <a:t> Species richness decreases with distance</a:t>
            </a:r>
          </a:p>
          <a:p>
            <a:pPr algn="ctr" eaLnBrk="1" hangingPunct="1"/>
            <a:r>
              <a:rPr lang="en-US" sz="1400" b="1"/>
              <a:t>   from New Guinea (mainland)</a:t>
            </a:r>
          </a:p>
        </p:txBody>
      </p:sp>
      <p:sp>
        <p:nvSpPr>
          <p:cNvPr id="19462" name="Text Box 18"/>
          <p:cNvSpPr txBox="1">
            <a:spLocks noChangeArrowheads="1"/>
          </p:cNvSpPr>
          <p:nvPr/>
        </p:nvSpPr>
        <p:spPr bwMode="auto">
          <a:xfrm>
            <a:off x="2514600" y="1371600"/>
            <a:ext cx="4237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b="1" u="sng"/>
              <a:t>Birds of the Bismarck islands (Diamond, 1972)</a:t>
            </a:r>
          </a:p>
        </p:txBody>
      </p:sp>
      <p:pic>
        <p:nvPicPr>
          <p:cNvPr id="19463" name="Picture 23" descr="png-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4225"/>
            <a:ext cx="4419600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0" y="242888"/>
            <a:ext cx="91440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800" b="1" dirty="0" smtClean="0"/>
              <a:t>Evidence for species turnover: </a:t>
            </a:r>
            <a:r>
              <a:rPr lang="en-US" sz="2800" b="1" dirty="0"/>
              <a:t>Insects on mangrove islands</a:t>
            </a:r>
            <a:r>
              <a:rPr lang="en-US" sz="2800" dirty="0"/>
              <a:t> </a:t>
            </a:r>
          </a:p>
          <a:p>
            <a:pPr algn="ctr" eaLnBrk="1" hangingPunct="1"/>
            <a:r>
              <a:rPr lang="en-US" b="1" dirty="0"/>
              <a:t>(Wilson and </a:t>
            </a:r>
            <a:r>
              <a:rPr lang="en-US" b="1" dirty="0" err="1"/>
              <a:t>Simberloff</a:t>
            </a:r>
            <a:r>
              <a:rPr lang="en-US" b="1" dirty="0"/>
              <a:t> 1969; </a:t>
            </a:r>
            <a:r>
              <a:rPr lang="en-US" b="1" dirty="0" err="1"/>
              <a:t>Simberloff</a:t>
            </a:r>
            <a:r>
              <a:rPr lang="en-US" b="1" dirty="0"/>
              <a:t> and Wilson 1969)</a:t>
            </a:r>
          </a:p>
        </p:txBody>
      </p:sp>
      <p:pic>
        <p:nvPicPr>
          <p:cNvPr id="25603" name="Picture 4" descr="24s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3124200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804863" y="3810000"/>
            <a:ext cx="2319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200" b="1"/>
              <a:t>Everglades National Park Photo </a:t>
            </a:r>
          </a:p>
        </p:txBody>
      </p:sp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4175125" y="1638300"/>
            <a:ext cx="4740275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1600" b="1"/>
              <a:t> Identified 6 mangrove islands of varying size and distance from the mainland</a:t>
            </a:r>
          </a:p>
          <a:p>
            <a:pPr eaLnBrk="1" hangingPunct="1">
              <a:buFontTx/>
              <a:buChar char="•"/>
            </a:pPr>
            <a:endParaRPr lang="en-US" sz="1600" b="1"/>
          </a:p>
          <a:p>
            <a:pPr eaLnBrk="1" hangingPunct="1">
              <a:buFontTx/>
              <a:buChar char="•"/>
            </a:pPr>
            <a:endParaRPr lang="en-US" sz="1600" b="1"/>
          </a:p>
          <a:p>
            <a:pPr eaLnBrk="1" hangingPunct="1">
              <a:buFontTx/>
              <a:buChar char="•"/>
            </a:pPr>
            <a:r>
              <a:rPr lang="en-US" sz="1600" b="1"/>
              <a:t> Carefully censused the arthropod community of each island</a:t>
            </a:r>
          </a:p>
          <a:p>
            <a:pPr eaLnBrk="1" hangingPunct="1">
              <a:buFontTx/>
              <a:buChar char="•"/>
            </a:pPr>
            <a:endParaRPr lang="en-US" sz="1600" b="1"/>
          </a:p>
          <a:p>
            <a:pPr eaLnBrk="1" hangingPunct="1">
              <a:buFontTx/>
              <a:buChar char="•"/>
            </a:pPr>
            <a:endParaRPr lang="en-US" sz="1600" b="1"/>
          </a:p>
          <a:p>
            <a:pPr eaLnBrk="1" hangingPunct="1">
              <a:buFontTx/>
              <a:buChar char="•"/>
            </a:pPr>
            <a:r>
              <a:rPr lang="en-US" sz="1600" b="1"/>
              <a:t> Covered each island with canvas and fumigated to kill all arthropods</a:t>
            </a:r>
          </a:p>
          <a:p>
            <a:pPr eaLnBrk="1" hangingPunct="1">
              <a:buFontTx/>
              <a:buChar char="•"/>
            </a:pPr>
            <a:endParaRPr lang="en-US" sz="1600" b="1"/>
          </a:p>
          <a:p>
            <a:pPr eaLnBrk="1" hangingPunct="1">
              <a:buFontTx/>
              <a:buChar char="•"/>
            </a:pPr>
            <a:endParaRPr lang="en-US" sz="1600" b="1"/>
          </a:p>
          <a:p>
            <a:pPr eaLnBrk="1" hangingPunct="1">
              <a:buFontTx/>
              <a:buChar char="•"/>
            </a:pPr>
            <a:r>
              <a:rPr lang="en-US" sz="1600" b="1"/>
              <a:t> Tracked recolonization of the islands over several years</a:t>
            </a:r>
          </a:p>
          <a:p>
            <a:pPr eaLnBrk="1" hangingPunct="1">
              <a:buFontTx/>
              <a:buChar char="•"/>
            </a:pPr>
            <a:endParaRPr lang="en-US" sz="1600" b="1"/>
          </a:p>
        </p:txBody>
      </p:sp>
    </p:spTree>
    <p:extLst>
      <p:ext uri="{BB962C8B-B14F-4D97-AF65-F5344CB8AC3E}">
        <p14:creationId xmlns:p14="http://schemas.microsoft.com/office/powerpoint/2010/main" val="316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0" y="242888"/>
            <a:ext cx="91440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800" b="1" dirty="0" smtClean="0"/>
              <a:t>Evidence for species turnover: </a:t>
            </a:r>
            <a:r>
              <a:rPr lang="en-US" sz="2800" b="1" dirty="0"/>
              <a:t>Insects on mangrove islands</a:t>
            </a:r>
            <a:r>
              <a:rPr lang="en-US" sz="2800" dirty="0"/>
              <a:t> </a:t>
            </a:r>
          </a:p>
          <a:p>
            <a:pPr algn="ctr" eaLnBrk="1" hangingPunct="1"/>
            <a:r>
              <a:rPr lang="en-US" b="1" dirty="0"/>
              <a:t>(Wilson and </a:t>
            </a:r>
            <a:r>
              <a:rPr lang="en-US" b="1" dirty="0" err="1"/>
              <a:t>Simberloff</a:t>
            </a:r>
            <a:r>
              <a:rPr lang="en-US" b="1" dirty="0"/>
              <a:t> 1969; </a:t>
            </a:r>
            <a:r>
              <a:rPr lang="en-US" b="1" dirty="0" err="1"/>
              <a:t>Simberloff</a:t>
            </a:r>
            <a:r>
              <a:rPr lang="en-US" b="1" dirty="0"/>
              <a:t> and Wilson 1969)</a:t>
            </a:r>
          </a:p>
        </p:txBody>
      </p:sp>
      <p:pic>
        <p:nvPicPr>
          <p:cNvPr id="26627" name="Picture 7" descr="scan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4352925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 Box 8"/>
          <p:cNvSpPr txBox="1">
            <a:spLocks noChangeArrowheads="1"/>
          </p:cNvSpPr>
          <p:nvPr/>
        </p:nvSpPr>
        <p:spPr bwMode="auto">
          <a:xfrm>
            <a:off x="5029200" y="1981200"/>
            <a:ext cx="390207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1600" b="1" dirty="0"/>
              <a:t> Species richness approached its pre-fumigation levels within 280 days</a:t>
            </a:r>
          </a:p>
          <a:p>
            <a:pPr eaLnBrk="1" hangingPunct="1">
              <a:buFontTx/>
              <a:buChar char="•"/>
            </a:pPr>
            <a:endParaRPr lang="en-US" sz="1600" b="1" dirty="0"/>
          </a:p>
          <a:p>
            <a:pPr eaLnBrk="1" hangingPunct="1">
              <a:buFontTx/>
              <a:buChar char="•"/>
            </a:pPr>
            <a:endParaRPr lang="en-US" sz="1600" b="1" dirty="0"/>
          </a:p>
          <a:p>
            <a:pPr eaLnBrk="1" hangingPunct="1">
              <a:buFontTx/>
              <a:buChar char="•"/>
            </a:pPr>
            <a:r>
              <a:rPr lang="en-US" sz="1600" b="1" dirty="0"/>
              <a:t> Species richness was greater on large islands closer to the mainland </a:t>
            </a:r>
          </a:p>
          <a:p>
            <a:pPr eaLnBrk="1" hangingPunct="1">
              <a:buFontTx/>
              <a:buChar char="•"/>
            </a:pPr>
            <a:endParaRPr lang="en-US" b="1" dirty="0"/>
          </a:p>
          <a:p>
            <a:pPr eaLnBrk="1" hangingPunct="1">
              <a:buFontTx/>
              <a:buChar char="•"/>
            </a:pPr>
            <a:endParaRPr lang="en-US" b="1" dirty="0"/>
          </a:p>
          <a:p>
            <a:pPr eaLnBrk="1" hangingPunct="1">
              <a:buFontTx/>
              <a:buChar char="•"/>
            </a:pPr>
            <a:r>
              <a:rPr lang="en-US" sz="1600" b="1" dirty="0"/>
              <a:t> Both results support the </a:t>
            </a:r>
            <a:r>
              <a:rPr lang="en-US" sz="1600" b="1" i="1" dirty="0"/>
              <a:t>equilibrium theory of island biogeography </a:t>
            </a:r>
            <a:r>
              <a:rPr lang="en-US" sz="1600" b="1" dirty="0"/>
              <a:t>but </a:t>
            </a:r>
            <a:r>
              <a:rPr lang="en-US" sz="1600" b="1" dirty="0" smtClean="0"/>
              <a:t>is there turnover?</a:t>
            </a:r>
            <a:endParaRPr lang="en-US" sz="1600" b="1" i="1" dirty="0"/>
          </a:p>
        </p:txBody>
      </p:sp>
      <p:sp>
        <p:nvSpPr>
          <p:cNvPr id="26629" name="Text Box 11"/>
          <p:cNvSpPr txBox="1">
            <a:spLocks noChangeArrowheads="1"/>
          </p:cNvSpPr>
          <p:nvPr/>
        </p:nvSpPr>
        <p:spPr bwMode="auto">
          <a:xfrm>
            <a:off x="0" y="59055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b="1"/>
              <a:t>Species turnover is the critical test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0" y="242888"/>
            <a:ext cx="91440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800" b="1" dirty="0" smtClean="0"/>
              <a:t>Evidence for species turnover: </a:t>
            </a:r>
            <a:r>
              <a:rPr lang="en-US" sz="2800" b="1" dirty="0"/>
              <a:t>Insects on mangrove islands</a:t>
            </a:r>
            <a:r>
              <a:rPr lang="en-US" sz="2800" dirty="0"/>
              <a:t> </a:t>
            </a:r>
          </a:p>
          <a:p>
            <a:pPr algn="ctr" eaLnBrk="1" hangingPunct="1"/>
            <a:r>
              <a:rPr lang="en-US" b="1" dirty="0"/>
              <a:t>(Wilson and </a:t>
            </a:r>
            <a:r>
              <a:rPr lang="en-US" b="1" dirty="0" err="1"/>
              <a:t>Simberloff</a:t>
            </a:r>
            <a:r>
              <a:rPr lang="en-US" b="1" dirty="0"/>
              <a:t> 1969; </a:t>
            </a:r>
            <a:r>
              <a:rPr lang="en-US" b="1" dirty="0" err="1"/>
              <a:t>Simberloff</a:t>
            </a:r>
            <a:r>
              <a:rPr lang="en-US" b="1" dirty="0"/>
              <a:t> and Wilson 1969)</a:t>
            </a: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5165725" y="2209800"/>
            <a:ext cx="390207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1600" b="1"/>
              <a:t> Substantial species turnover occurred over the course of the experiment</a:t>
            </a:r>
          </a:p>
          <a:p>
            <a:pPr eaLnBrk="1" hangingPunct="1">
              <a:buFontTx/>
              <a:buChar char="•"/>
            </a:pPr>
            <a:endParaRPr lang="en-US" sz="1600" b="1"/>
          </a:p>
          <a:p>
            <a:pPr eaLnBrk="1" hangingPunct="1">
              <a:buFontTx/>
              <a:buChar char="•"/>
            </a:pPr>
            <a:r>
              <a:rPr lang="en-US" sz="1600" b="1"/>
              <a:t> Estimated the turnover rate to be .67 species per day! </a:t>
            </a:r>
          </a:p>
          <a:p>
            <a:pPr eaLnBrk="1" hangingPunct="1">
              <a:buFontTx/>
              <a:buChar char="•"/>
            </a:pPr>
            <a:endParaRPr lang="en-US" sz="1600" b="1"/>
          </a:p>
          <a:p>
            <a:pPr eaLnBrk="1" hangingPunct="1">
              <a:buFontTx/>
              <a:buChar char="•"/>
            </a:pPr>
            <a:r>
              <a:rPr lang="en-US" sz="1600" b="1"/>
              <a:t> Provides essential support to the equilibrium theory</a:t>
            </a:r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0" y="59055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b="1"/>
              <a:t>Taken together, these results support the equilibrium model</a:t>
            </a:r>
          </a:p>
        </p:txBody>
      </p:sp>
      <p:pic>
        <p:nvPicPr>
          <p:cNvPr id="27653" name="Picture 6" descr="scan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" t="5797" r="6859" b="13043"/>
          <a:stretch>
            <a:fillRect/>
          </a:stretch>
        </p:blipFill>
        <p:spPr bwMode="auto">
          <a:xfrm>
            <a:off x="228600" y="1981200"/>
            <a:ext cx="4724400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 Box 7"/>
          <p:cNvSpPr txBox="1">
            <a:spLocks noChangeArrowheads="1"/>
          </p:cNvSpPr>
          <p:nvPr/>
        </p:nvSpPr>
        <p:spPr bwMode="auto">
          <a:xfrm>
            <a:off x="838200" y="4343400"/>
            <a:ext cx="3114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b="1"/>
              <a:t>Black squares = species present</a:t>
            </a:r>
          </a:p>
          <a:p>
            <a:pPr eaLnBrk="1" hangingPunct="1"/>
            <a:r>
              <a:rPr lang="en-US" sz="1200" b="1"/>
              <a:t>Grey squares = species inferred to be present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 dirty="0" smtClean="0"/>
              <a:t>In general, larger islands have more species</a:t>
            </a:r>
            <a:endParaRPr lang="en-US" sz="3200" b="1" dirty="0"/>
          </a:p>
        </p:txBody>
      </p:sp>
      <p:sp>
        <p:nvSpPr>
          <p:cNvPr id="4" name="Oval 3"/>
          <p:cNvSpPr/>
          <p:nvPr/>
        </p:nvSpPr>
        <p:spPr>
          <a:xfrm>
            <a:off x="4724400" y="1295400"/>
            <a:ext cx="3810000" cy="3276600"/>
          </a:xfrm>
          <a:prstGeom prst="ellipse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514600" y="5029200"/>
            <a:ext cx="1828800" cy="1447800"/>
          </a:xfrm>
          <a:prstGeom prst="ellipse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40458" y="1736823"/>
            <a:ext cx="2362200" cy="2393754"/>
          </a:xfrm>
          <a:prstGeom prst="ellipse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59372" y="2749034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28 species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924937" y="5568434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8 species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293707" y="2735379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17 species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1197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242888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800" b="1" dirty="0" smtClean="0"/>
              <a:t>Evidence for relaxation of diversity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85801" y="16764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Does diversity decrease after geographic isolation?</a:t>
            </a:r>
            <a:endParaRPr lang="en-US" b="1" dirty="0"/>
          </a:p>
        </p:txBody>
      </p:sp>
      <p:sp>
        <p:nvSpPr>
          <p:cNvPr id="5" name="Freeform 4"/>
          <p:cNvSpPr/>
          <p:nvPr/>
        </p:nvSpPr>
        <p:spPr>
          <a:xfrm>
            <a:off x="563315" y="3505200"/>
            <a:ext cx="3018085" cy="3088982"/>
          </a:xfrm>
          <a:custGeom>
            <a:avLst/>
            <a:gdLst>
              <a:gd name="connsiteX0" fmla="*/ 2464834 w 3018085"/>
              <a:gd name="connsiteY0" fmla="*/ 1121869 h 3088982"/>
              <a:gd name="connsiteX1" fmla="*/ 2464834 w 3018085"/>
              <a:gd name="connsiteY1" fmla="*/ 1121869 h 3088982"/>
              <a:gd name="connsiteX2" fmla="*/ 2533990 w 3018085"/>
              <a:gd name="connsiteY2" fmla="*/ 1091133 h 3088982"/>
              <a:gd name="connsiteX3" fmla="*/ 2557043 w 3018085"/>
              <a:gd name="connsiteY3" fmla="*/ 1083449 h 3088982"/>
              <a:gd name="connsiteX4" fmla="*/ 2603147 w 3018085"/>
              <a:gd name="connsiteY4" fmla="*/ 1052713 h 3088982"/>
              <a:gd name="connsiteX5" fmla="*/ 2633883 w 3018085"/>
              <a:gd name="connsiteY5" fmla="*/ 1037345 h 3088982"/>
              <a:gd name="connsiteX6" fmla="*/ 2656935 w 3018085"/>
              <a:gd name="connsiteY6" fmla="*/ 1014293 h 3088982"/>
              <a:gd name="connsiteX7" fmla="*/ 2679987 w 3018085"/>
              <a:gd name="connsiteY7" fmla="*/ 998925 h 3088982"/>
              <a:gd name="connsiteX8" fmla="*/ 2718407 w 3018085"/>
              <a:gd name="connsiteY8" fmla="*/ 952820 h 3088982"/>
              <a:gd name="connsiteX9" fmla="*/ 2772195 w 3018085"/>
              <a:gd name="connsiteY9" fmla="*/ 883664 h 3088982"/>
              <a:gd name="connsiteX10" fmla="*/ 2795248 w 3018085"/>
              <a:gd name="connsiteY10" fmla="*/ 837560 h 3088982"/>
              <a:gd name="connsiteX11" fmla="*/ 2802932 w 3018085"/>
              <a:gd name="connsiteY11" fmla="*/ 814508 h 3088982"/>
              <a:gd name="connsiteX12" fmla="*/ 2825984 w 3018085"/>
              <a:gd name="connsiteY12" fmla="*/ 753035 h 3088982"/>
              <a:gd name="connsiteX13" fmla="*/ 2833668 w 3018085"/>
              <a:gd name="connsiteY13" fmla="*/ 699247 h 3088982"/>
              <a:gd name="connsiteX14" fmla="*/ 2841352 w 3018085"/>
              <a:gd name="connsiteY14" fmla="*/ 668511 h 3088982"/>
              <a:gd name="connsiteX15" fmla="*/ 2833668 w 3018085"/>
              <a:gd name="connsiteY15" fmla="*/ 522514 h 3088982"/>
              <a:gd name="connsiteX16" fmla="*/ 2818300 w 3018085"/>
              <a:gd name="connsiteY16" fmla="*/ 499462 h 3088982"/>
              <a:gd name="connsiteX17" fmla="*/ 2810616 w 3018085"/>
              <a:gd name="connsiteY17" fmla="*/ 468726 h 3088982"/>
              <a:gd name="connsiteX18" fmla="*/ 2802932 w 3018085"/>
              <a:gd name="connsiteY18" fmla="*/ 430306 h 3088982"/>
              <a:gd name="connsiteX19" fmla="*/ 2795248 w 3018085"/>
              <a:gd name="connsiteY19" fmla="*/ 407254 h 3088982"/>
              <a:gd name="connsiteX20" fmla="*/ 2779879 w 3018085"/>
              <a:gd name="connsiteY20" fmla="*/ 391886 h 3088982"/>
              <a:gd name="connsiteX21" fmla="*/ 2733775 w 3018085"/>
              <a:gd name="connsiteY21" fmla="*/ 315046 h 3088982"/>
              <a:gd name="connsiteX22" fmla="*/ 2703039 w 3018085"/>
              <a:gd name="connsiteY22" fmla="*/ 268941 h 3088982"/>
              <a:gd name="connsiteX23" fmla="*/ 2679987 w 3018085"/>
              <a:gd name="connsiteY23" fmla="*/ 253573 h 3088982"/>
              <a:gd name="connsiteX24" fmla="*/ 2633883 w 3018085"/>
              <a:gd name="connsiteY24" fmla="*/ 215153 h 3088982"/>
              <a:gd name="connsiteX25" fmla="*/ 2587779 w 3018085"/>
              <a:gd name="connsiteY25" fmla="*/ 176733 h 3088982"/>
              <a:gd name="connsiteX26" fmla="*/ 2557043 w 3018085"/>
              <a:gd name="connsiteY26" fmla="*/ 161365 h 3088982"/>
              <a:gd name="connsiteX27" fmla="*/ 2541674 w 3018085"/>
              <a:gd name="connsiteY27" fmla="*/ 145997 h 3088982"/>
              <a:gd name="connsiteX28" fmla="*/ 2480202 w 3018085"/>
              <a:gd name="connsiteY28" fmla="*/ 122945 h 3088982"/>
              <a:gd name="connsiteX29" fmla="*/ 2426414 w 3018085"/>
              <a:gd name="connsiteY29" fmla="*/ 99893 h 3088982"/>
              <a:gd name="connsiteX30" fmla="*/ 2403362 w 3018085"/>
              <a:gd name="connsiteY30" fmla="*/ 84525 h 3088982"/>
              <a:gd name="connsiteX31" fmla="*/ 2372626 w 3018085"/>
              <a:gd name="connsiteY31" fmla="*/ 76841 h 3088982"/>
              <a:gd name="connsiteX32" fmla="*/ 2288101 w 3018085"/>
              <a:gd name="connsiteY32" fmla="*/ 46104 h 3088982"/>
              <a:gd name="connsiteX33" fmla="*/ 2226629 w 3018085"/>
              <a:gd name="connsiteY33" fmla="*/ 30736 h 3088982"/>
              <a:gd name="connsiteX34" fmla="*/ 2195893 w 3018085"/>
              <a:gd name="connsiteY34" fmla="*/ 23052 h 3088982"/>
              <a:gd name="connsiteX35" fmla="*/ 2157473 w 3018085"/>
              <a:gd name="connsiteY35" fmla="*/ 15368 h 3088982"/>
              <a:gd name="connsiteX36" fmla="*/ 2134421 w 3018085"/>
              <a:gd name="connsiteY36" fmla="*/ 7684 h 3088982"/>
              <a:gd name="connsiteX37" fmla="*/ 2011476 w 3018085"/>
              <a:gd name="connsiteY37" fmla="*/ 0 h 3088982"/>
              <a:gd name="connsiteX38" fmla="*/ 1919268 w 3018085"/>
              <a:gd name="connsiteY38" fmla="*/ 7684 h 3088982"/>
              <a:gd name="connsiteX39" fmla="*/ 1865479 w 3018085"/>
              <a:gd name="connsiteY39" fmla="*/ 38420 h 3088982"/>
              <a:gd name="connsiteX40" fmla="*/ 1842427 w 3018085"/>
              <a:gd name="connsiteY40" fmla="*/ 46104 h 3088982"/>
              <a:gd name="connsiteX41" fmla="*/ 1811691 w 3018085"/>
              <a:gd name="connsiteY41" fmla="*/ 61472 h 3088982"/>
              <a:gd name="connsiteX42" fmla="*/ 1765587 w 3018085"/>
              <a:gd name="connsiteY42" fmla="*/ 92209 h 3088982"/>
              <a:gd name="connsiteX43" fmla="*/ 1711799 w 3018085"/>
              <a:gd name="connsiteY43" fmla="*/ 122945 h 3088982"/>
              <a:gd name="connsiteX44" fmla="*/ 1665695 w 3018085"/>
              <a:gd name="connsiteY44" fmla="*/ 161365 h 3088982"/>
              <a:gd name="connsiteX45" fmla="*/ 1642643 w 3018085"/>
              <a:gd name="connsiteY45" fmla="*/ 184417 h 3088982"/>
              <a:gd name="connsiteX46" fmla="*/ 1596538 w 3018085"/>
              <a:gd name="connsiteY46" fmla="*/ 215153 h 3088982"/>
              <a:gd name="connsiteX47" fmla="*/ 1588854 w 3018085"/>
              <a:gd name="connsiteY47" fmla="*/ 238205 h 3088982"/>
              <a:gd name="connsiteX48" fmla="*/ 1542750 w 3018085"/>
              <a:gd name="connsiteY48" fmla="*/ 268941 h 3088982"/>
              <a:gd name="connsiteX49" fmla="*/ 1535066 w 3018085"/>
              <a:gd name="connsiteY49" fmla="*/ 291993 h 3088982"/>
              <a:gd name="connsiteX50" fmla="*/ 1488962 w 3018085"/>
              <a:gd name="connsiteY50" fmla="*/ 322730 h 3088982"/>
              <a:gd name="connsiteX51" fmla="*/ 1442858 w 3018085"/>
              <a:gd name="connsiteY51" fmla="*/ 345782 h 3088982"/>
              <a:gd name="connsiteX52" fmla="*/ 1327597 w 3018085"/>
              <a:gd name="connsiteY52" fmla="*/ 338098 h 3088982"/>
              <a:gd name="connsiteX53" fmla="*/ 1304545 w 3018085"/>
              <a:gd name="connsiteY53" fmla="*/ 322730 h 3088982"/>
              <a:gd name="connsiteX54" fmla="*/ 1250757 w 3018085"/>
              <a:gd name="connsiteY54" fmla="*/ 299678 h 3088982"/>
              <a:gd name="connsiteX55" fmla="*/ 1227705 w 3018085"/>
              <a:gd name="connsiteY55" fmla="*/ 284309 h 3088982"/>
              <a:gd name="connsiteX56" fmla="*/ 1181600 w 3018085"/>
              <a:gd name="connsiteY56" fmla="*/ 268941 h 3088982"/>
              <a:gd name="connsiteX57" fmla="*/ 1158548 w 3018085"/>
              <a:gd name="connsiteY57" fmla="*/ 261257 h 3088982"/>
              <a:gd name="connsiteX58" fmla="*/ 1050972 w 3018085"/>
              <a:gd name="connsiteY58" fmla="*/ 230521 h 3088982"/>
              <a:gd name="connsiteX59" fmla="*/ 1020236 w 3018085"/>
              <a:gd name="connsiteY59" fmla="*/ 222837 h 3088982"/>
              <a:gd name="connsiteX60" fmla="*/ 851187 w 3018085"/>
              <a:gd name="connsiteY60" fmla="*/ 207469 h 3088982"/>
              <a:gd name="connsiteX61" fmla="*/ 282569 w 3018085"/>
              <a:gd name="connsiteY61" fmla="*/ 215153 h 3088982"/>
              <a:gd name="connsiteX62" fmla="*/ 213412 w 3018085"/>
              <a:gd name="connsiteY62" fmla="*/ 238205 h 3088982"/>
              <a:gd name="connsiteX63" fmla="*/ 174992 w 3018085"/>
              <a:gd name="connsiteY63" fmla="*/ 245889 h 3088982"/>
              <a:gd name="connsiteX64" fmla="*/ 144256 w 3018085"/>
              <a:gd name="connsiteY64" fmla="*/ 253573 h 3088982"/>
              <a:gd name="connsiteX65" fmla="*/ 113520 w 3018085"/>
              <a:gd name="connsiteY65" fmla="*/ 307362 h 3088982"/>
              <a:gd name="connsiteX66" fmla="*/ 82784 w 3018085"/>
              <a:gd name="connsiteY66" fmla="*/ 376518 h 3088982"/>
              <a:gd name="connsiteX67" fmla="*/ 59732 w 3018085"/>
              <a:gd name="connsiteY67" fmla="*/ 414938 h 3088982"/>
              <a:gd name="connsiteX68" fmla="*/ 52048 w 3018085"/>
              <a:gd name="connsiteY68" fmla="*/ 453358 h 3088982"/>
              <a:gd name="connsiteX69" fmla="*/ 21311 w 3018085"/>
              <a:gd name="connsiteY69" fmla="*/ 514830 h 3088982"/>
              <a:gd name="connsiteX70" fmla="*/ 13627 w 3018085"/>
              <a:gd name="connsiteY70" fmla="*/ 545567 h 3088982"/>
              <a:gd name="connsiteX71" fmla="*/ 5943 w 3018085"/>
              <a:gd name="connsiteY71" fmla="*/ 568619 h 3088982"/>
              <a:gd name="connsiteX72" fmla="*/ 28995 w 3018085"/>
              <a:gd name="connsiteY72" fmla="*/ 699247 h 3088982"/>
              <a:gd name="connsiteX73" fmla="*/ 36679 w 3018085"/>
              <a:gd name="connsiteY73" fmla="*/ 737667 h 3088982"/>
              <a:gd name="connsiteX74" fmla="*/ 44364 w 3018085"/>
              <a:gd name="connsiteY74" fmla="*/ 952820 h 3088982"/>
              <a:gd name="connsiteX75" fmla="*/ 59732 w 3018085"/>
              <a:gd name="connsiteY75" fmla="*/ 1006609 h 3088982"/>
              <a:gd name="connsiteX76" fmla="*/ 75100 w 3018085"/>
              <a:gd name="connsiteY76" fmla="*/ 1052713 h 3088982"/>
              <a:gd name="connsiteX77" fmla="*/ 67416 w 3018085"/>
              <a:gd name="connsiteY77" fmla="*/ 1375442 h 3088982"/>
              <a:gd name="connsiteX78" fmla="*/ 59732 w 3018085"/>
              <a:gd name="connsiteY78" fmla="*/ 1398494 h 3088982"/>
              <a:gd name="connsiteX79" fmla="*/ 52048 w 3018085"/>
              <a:gd name="connsiteY79" fmla="*/ 1436914 h 3088982"/>
              <a:gd name="connsiteX80" fmla="*/ 36679 w 3018085"/>
              <a:gd name="connsiteY80" fmla="*/ 1552175 h 3088982"/>
              <a:gd name="connsiteX81" fmla="*/ 13627 w 3018085"/>
              <a:gd name="connsiteY81" fmla="*/ 1621331 h 3088982"/>
              <a:gd name="connsiteX82" fmla="*/ 13627 w 3018085"/>
              <a:gd name="connsiteY82" fmla="*/ 2097741 h 3088982"/>
              <a:gd name="connsiteX83" fmla="*/ 28995 w 3018085"/>
              <a:gd name="connsiteY83" fmla="*/ 2151530 h 3088982"/>
              <a:gd name="connsiteX84" fmla="*/ 36679 w 3018085"/>
              <a:gd name="connsiteY84" fmla="*/ 2189950 h 3088982"/>
              <a:gd name="connsiteX85" fmla="*/ 67416 w 3018085"/>
              <a:gd name="connsiteY85" fmla="*/ 2289842 h 3088982"/>
              <a:gd name="connsiteX86" fmla="*/ 90468 w 3018085"/>
              <a:gd name="connsiteY86" fmla="*/ 2328262 h 3088982"/>
              <a:gd name="connsiteX87" fmla="*/ 105836 w 3018085"/>
              <a:gd name="connsiteY87" fmla="*/ 2358999 h 3088982"/>
              <a:gd name="connsiteX88" fmla="*/ 113520 w 3018085"/>
              <a:gd name="connsiteY88" fmla="*/ 2397419 h 3088982"/>
              <a:gd name="connsiteX89" fmla="*/ 159624 w 3018085"/>
              <a:gd name="connsiteY89" fmla="*/ 2481943 h 3088982"/>
              <a:gd name="connsiteX90" fmla="*/ 174992 w 3018085"/>
              <a:gd name="connsiteY90" fmla="*/ 2512679 h 3088982"/>
              <a:gd name="connsiteX91" fmla="*/ 213412 w 3018085"/>
              <a:gd name="connsiteY91" fmla="*/ 2574151 h 3088982"/>
              <a:gd name="connsiteX92" fmla="*/ 236464 w 3018085"/>
              <a:gd name="connsiteY92" fmla="*/ 2612572 h 3088982"/>
              <a:gd name="connsiteX93" fmla="*/ 259516 w 3018085"/>
              <a:gd name="connsiteY93" fmla="*/ 2643308 h 3088982"/>
              <a:gd name="connsiteX94" fmla="*/ 297937 w 3018085"/>
              <a:gd name="connsiteY94" fmla="*/ 2720148 h 3088982"/>
              <a:gd name="connsiteX95" fmla="*/ 344041 w 3018085"/>
              <a:gd name="connsiteY95" fmla="*/ 2781620 h 3088982"/>
              <a:gd name="connsiteX96" fmla="*/ 428565 w 3018085"/>
              <a:gd name="connsiteY96" fmla="*/ 2896881 h 3088982"/>
              <a:gd name="connsiteX97" fmla="*/ 474669 w 3018085"/>
              <a:gd name="connsiteY97" fmla="*/ 2927617 h 3088982"/>
              <a:gd name="connsiteX98" fmla="*/ 520774 w 3018085"/>
              <a:gd name="connsiteY98" fmla="*/ 2958353 h 3088982"/>
              <a:gd name="connsiteX99" fmla="*/ 620666 w 3018085"/>
              <a:gd name="connsiteY99" fmla="*/ 3012141 h 3088982"/>
              <a:gd name="connsiteX100" fmla="*/ 674454 w 3018085"/>
              <a:gd name="connsiteY100" fmla="*/ 3035193 h 3088982"/>
              <a:gd name="connsiteX101" fmla="*/ 720558 w 3018085"/>
              <a:gd name="connsiteY101" fmla="*/ 3042878 h 3088982"/>
              <a:gd name="connsiteX102" fmla="*/ 858871 w 3018085"/>
              <a:gd name="connsiteY102" fmla="*/ 3081298 h 3088982"/>
              <a:gd name="connsiteX103" fmla="*/ 1158548 w 3018085"/>
              <a:gd name="connsiteY103" fmla="*/ 3088982 h 3088982"/>
              <a:gd name="connsiteX104" fmla="*/ 1473594 w 3018085"/>
              <a:gd name="connsiteY104" fmla="*/ 3081298 h 3088982"/>
              <a:gd name="connsiteX105" fmla="*/ 1527382 w 3018085"/>
              <a:gd name="connsiteY105" fmla="*/ 3058246 h 3088982"/>
              <a:gd name="connsiteX106" fmla="*/ 1565802 w 3018085"/>
              <a:gd name="connsiteY106" fmla="*/ 3042878 h 3088982"/>
              <a:gd name="connsiteX107" fmla="*/ 1611906 w 3018085"/>
              <a:gd name="connsiteY107" fmla="*/ 3004457 h 3088982"/>
              <a:gd name="connsiteX108" fmla="*/ 1642643 w 3018085"/>
              <a:gd name="connsiteY108" fmla="*/ 2989089 h 3088982"/>
              <a:gd name="connsiteX109" fmla="*/ 1665695 w 3018085"/>
              <a:gd name="connsiteY109" fmla="*/ 2973721 h 3088982"/>
              <a:gd name="connsiteX110" fmla="*/ 1688747 w 3018085"/>
              <a:gd name="connsiteY110" fmla="*/ 2966037 h 3088982"/>
              <a:gd name="connsiteX111" fmla="*/ 1711799 w 3018085"/>
              <a:gd name="connsiteY111" fmla="*/ 2950669 h 3088982"/>
              <a:gd name="connsiteX112" fmla="*/ 1750219 w 3018085"/>
              <a:gd name="connsiteY112" fmla="*/ 2935301 h 3088982"/>
              <a:gd name="connsiteX113" fmla="*/ 1796323 w 3018085"/>
              <a:gd name="connsiteY113" fmla="*/ 2919933 h 3088982"/>
              <a:gd name="connsiteX114" fmla="*/ 1896216 w 3018085"/>
              <a:gd name="connsiteY114" fmla="*/ 2904565 h 3088982"/>
              <a:gd name="connsiteX115" fmla="*/ 1919268 w 3018085"/>
              <a:gd name="connsiteY115" fmla="*/ 2896881 h 3088982"/>
              <a:gd name="connsiteX116" fmla="*/ 2011476 w 3018085"/>
              <a:gd name="connsiteY116" fmla="*/ 2881513 h 3088982"/>
              <a:gd name="connsiteX117" fmla="*/ 2057580 w 3018085"/>
              <a:gd name="connsiteY117" fmla="*/ 2858461 h 3088982"/>
              <a:gd name="connsiteX118" fmla="*/ 2119053 w 3018085"/>
              <a:gd name="connsiteY118" fmla="*/ 2827725 h 3088982"/>
              <a:gd name="connsiteX119" fmla="*/ 2188209 w 3018085"/>
              <a:gd name="connsiteY119" fmla="*/ 2820041 h 3088982"/>
              <a:gd name="connsiteX120" fmla="*/ 2211261 w 3018085"/>
              <a:gd name="connsiteY120" fmla="*/ 2812357 h 3088982"/>
              <a:gd name="connsiteX121" fmla="*/ 2288101 w 3018085"/>
              <a:gd name="connsiteY121" fmla="*/ 2796988 h 3088982"/>
              <a:gd name="connsiteX122" fmla="*/ 2341890 w 3018085"/>
              <a:gd name="connsiteY122" fmla="*/ 2766252 h 3088982"/>
              <a:gd name="connsiteX123" fmla="*/ 2380310 w 3018085"/>
              <a:gd name="connsiteY123" fmla="*/ 2750884 h 3088982"/>
              <a:gd name="connsiteX124" fmla="*/ 2411046 w 3018085"/>
              <a:gd name="connsiteY124" fmla="*/ 2743200 h 3088982"/>
              <a:gd name="connsiteX125" fmla="*/ 2487886 w 3018085"/>
              <a:gd name="connsiteY125" fmla="*/ 2727832 h 3088982"/>
              <a:gd name="connsiteX126" fmla="*/ 2572411 w 3018085"/>
              <a:gd name="connsiteY126" fmla="*/ 2704780 h 3088982"/>
              <a:gd name="connsiteX127" fmla="*/ 2595463 w 3018085"/>
              <a:gd name="connsiteY127" fmla="*/ 2689412 h 3088982"/>
              <a:gd name="connsiteX128" fmla="*/ 2679987 w 3018085"/>
              <a:gd name="connsiteY128" fmla="*/ 2650992 h 3088982"/>
              <a:gd name="connsiteX129" fmla="*/ 2710723 w 3018085"/>
              <a:gd name="connsiteY129" fmla="*/ 2627940 h 3088982"/>
              <a:gd name="connsiteX130" fmla="*/ 2787564 w 3018085"/>
              <a:gd name="connsiteY130" fmla="*/ 2597204 h 3088982"/>
              <a:gd name="connsiteX131" fmla="*/ 2841352 w 3018085"/>
              <a:gd name="connsiteY131" fmla="*/ 2543415 h 3088982"/>
              <a:gd name="connsiteX132" fmla="*/ 2864404 w 3018085"/>
              <a:gd name="connsiteY132" fmla="*/ 2520363 h 3088982"/>
              <a:gd name="connsiteX133" fmla="*/ 2910508 w 3018085"/>
              <a:gd name="connsiteY133" fmla="*/ 2466575 h 3088982"/>
              <a:gd name="connsiteX134" fmla="*/ 2933560 w 3018085"/>
              <a:gd name="connsiteY134" fmla="*/ 2397419 h 3088982"/>
              <a:gd name="connsiteX135" fmla="*/ 2956612 w 3018085"/>
              <a:gd name="connsiteY135" fmla="*/ 2335946 h 3088982"/>
              <a:gd name="connsiteX136" fmla="*/ 2979664 w 3018085"/>
              <a:gd name="connsiteY136" fmla="*/ 2259106 h 3088982"/>
              <a:gd name="connsiteX137" fmla="*/ 3010400 w 3018085"/>
              <a:gd name="connsiteY137" fmla="*/ 2189950 h 3088982"/>
              <a:gd name="connsiteX138" fmla="*/ 3018085 w 3018085"/>
              <a:gd name="connsiteY138" fmla="*/ 2159214 h 3088982"/>
              <a:gd name="connsiteX139" fmla="*/ 3010400 w 3018085"/>
              <a:gd name="connsiteY139" fmla="*/ 2005533 h 3088982"/>
              <a:gd name="connsiteX140" fmla="*/ 3002716 w 3018085"/>
              <a:gd name="connsiteY140" fmla="*/ 1974797 h 3088982"/>
              <a:gd name="connsiteX141" fmla="*/ 2987348 w 3018085"/>
              <a:gd name="connsiteY141" fmla="*/ 1951745 h 3088982"/>
              <a:gd name="connsiteX142" fmla="*/ 2979664 w 3018085"/>
              <a:gd name="connsiteY142" fmla="*/ 1928693 h 3088982"/>
              <a:gd name="connsiteX143" fmla="*/ 2971980 w 3018085"/>
              <a:gd name="connsiteY143" fmla="*/ 1897957 h 3088982"/>
              <a:gd name="connsiteX144" fmla="*/ 2956612 w 3018085"/>
              <a:gd name="connsiteY144" fmla="*/ 1882588 h 3088982"/>
              <a:gd name="connsiteX145" fmla="*/ 2941244 w 3018085"/>
              <a:gd name="connsiteY145" fmla="*/ 1859536 h 3088982"/>
              <a:gd name="connsiteX146" fmla="*/ 2918192 w 3018085"/>
              <a:gd name="connsiteY146" fmla="*/ 1836484 h 3088982"/>
              <a:gd name="connsiteX147" fmla="*/ 2902824 w 3018085"/>
              <a:gd name="connsiteY147" fmla="*/ 1813432 h 3088982"/>
              <a:gd name="connsiteX148" fmla="*/ 2879772 w 3018085"/>
              <a:gd name="connsiteY148" fmla="*/ 1798064 h 3088982"/>
              <a:gd name="connsiteX149" fmla="*/ 2856720 w 3018085"/>
              <a:gd name="connsiteY149" fmla="*/ 1775012 h 3088982"/>
              <a:gd name="connsiteX150" fmla="*/ 2833668 w 3018085"/>
              <a:gd name="connsiteY150" fmla="*/ 1759644 h 3088982"/>
              <a:gd name="connsiteX151" fmla="*/ 2810616 w 3018085"/>
              <a:gd name="connsiteY151" fmla="*/ 1736592 h 3088982"/>
              <a:gd name="connsiteX152" fmla="*/ 2756827 w 3018085"/>
              <a:gd name="connsiteY152" fmla="*/ 1705856 h 3088982"/>
              <a:gd name="connsiteX153" fmla="*/ 2710723 w 3018085"/>
              <a:gd name="connsiteY153" fmla="*/ 1675120 h 3088982"/>
              <a:gd name="connsiteX154" fmla="*/ 2672303 w 3018085"/>
              <a:gd name="connsiteY154" fmla="*/ 1644383 h 3088982"/>
              <a:gd name="connsiteX155" fmla="*/ 2649251 w 3018085"/>
              <a:gd name="connsiteY155" fmla="*/ 1636699 h 3088982"/>
              <a:gd name="connsiteX156" fmla="*/ 2626199 w 3018085"/>
              <a:gd name="connsiteY156" fmla="*/ 1613647 h 3088982"/>
              <a:gd name="connsiteX157" fmla="*/ 2572411 w 3018085"/>
              <a:gd name="connsiteY157" fmla="*/ 1590595 h 3088982"/>
              <a:gd name="connsiteX158" fmla="*/ 2541674 w 3018085"/>
              <a:gd name="connsiteY158" fmla="*/ 1559859 h 3088982"/>
              <a:gd name="connsiteX159" fmla="*/ 2495570 w 3018085"/>
              <a:gd name="connsiteY159" fmla="*/ 1529123 h 3088982"/>
              <a:gd name="connsiteX160" fmla="*/ 2480202 w 3018085"/>
              <a:gd name="connsiteY160" fmla="*/ 1506071 h 3088982"/>
              <a:gd name="connsiteX161" fmla="*/ 2457150 w 3018085"/>
              <a:gd name="connsiteY161" fmla="*/ 1498387 h 3088982"/>
              <a:gd name="connsiteX162" fmla="*/ 2411046 w 3018085"/>
              <a:gd name="connsiteY162" fmla="*/ 1467651 h 3088982"/>
              <a:gd name="connsiteX163" fmla="*/ 2372626 w 3018085"/>
              <a:gd name="connsiteY163" fmla="*/ 1429230 h 3088982"/>
              <a:gd name="connsiteX164" fmla="*/ 2349574 w 3018085"/>
              <a:gd name="connsiteY164" fmla="*/ 1421546 h 3088982"/>
              <a:gd name="connsiteX165" fmla="*/ 2295785 w 3018085"/>
              <a:gd name="connsiteY165" fmla="*/ 1383126 h 3088982"/>
              <a:gd name="connsiteX166" fmla="*/ 2249681 w 3018085"/>
              <a:gd name="connsiteY166" fmla="*/ 1352390 h 3088982"/>
              <a:gd name="connsiteX167" fmla="*/ 2226629 w 3018085"/>
              <a:gd name="connsiteY167" fmla="*/ 1337022 h 3088982"/>
              <a:gd name="connsiteX168" fmla="*/ 2203577 w 3018085"/>
              <a:gd name="connsiteY168" fmla="*/ 1321654 h 3088982"/>
              <a:gd name="connsiteX169" fmla="*/ 2180525 w 3018085"/>
              <a:gd name="connsiteY169" fmla="*/ 1298602 h 3088982"/>
              <a:gd name="connsiteX170" fmla="*/ 2165157 w 3018085"/>
              <a:gd name="connsiteY170" fmla="*/ 1267866 h 3088982"/>
              <a:gd name="connsiteX171" fmla="*/ 2149789 w 3018085"/>
              <a:gd name="connsiteY171" fmla="*/ 1244814 h 3088982"/>
              <a:gd name="connsiteX172" fmla="*/ 2157473 w 3018085"/>
              <a:gd name="connsiteY172" fmla="*/ 1214078 h 3088982"/>
              <a:gd name="connsiteX173" fmla="*/ 2218945 w 3018085"/>
              <a:gd name="connsiteY173" fmla="*/ 1183341 h 3088982"/>
              <a:gd name="connsiteX174" fmla="*/ 2272733 w 3018085"/>
              <a:gd name="connsiteY174" fmla="*/ 1167973 h 3088982"/>
              <a:gd name="connsiteX175" fmla="*/ 2349574 w 3018085"/>
              <a:gd name="connsiteY175" fmla="*/ 1144921 h 3088982"/>
              <a:gd name="connsiteX176" fmla="*/ 2372626 w 3018085"/>
              <a:gd name="connsiteY176" fmla="*/ 1137237 h 3088982"/>
              <a:gd name="connsiteX177" fmla="*/ 2395678 w 3018085"/>
              <a:gd name="connsiteY177" fmla="*/ 1129553 h 3088982"/>
              <a:gd name="connsiteX178" fmla="*/ 2464834 w 3018085"/>
              <a:gd name="connsiteY178" fmla="*/ 1121869 h 3088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</a:cxnLst>
            <a:rect l="l" t="t" r="r" b="b"/>
            <a:pathLst>
              <a:path w="3018085" h="3088982">
                <a:moveTo>
                  <a:pt x="2464834" y="1121869"/>
                </a:moveTo>
                <a:lnTo>
                  <a:pt x="2464834" y="1121869"/>
                </a:lnTo>
                <a:cubicBezTo>
                  <a:pt x="2487886" y="1111624"/>
                  <a:pt x="2510704" y="1100835"/>
                  <a:pt x="2533990" y="1091133"/>
                </a:cubicBezTo>
                <a:cubicBezTo>
                  <a:pt x="2541467" y="1088018"/>
                  <a:pt x="2549962" y="1087383"/>
                  <a:pt x="2557043" y="1083449"/>
                </a:cubicBezTo>
                <a:cubicBezTo>
                  <a:pt x="2573189" y="1074479"/>
                  <a:pt x="2586627" y="1060973"/>
                  <a:pt x="2603147" y="1052713"/>
                </a:cubicBezTo>
                <a:cubicBezTo>
                  <a:pt x="2613392" y="1047590"/>
                  <a:pt x="2624562" y="1044003"/>
                  <a:pt x="2633883" y="1037345"/>
                </a:cubicBezTo>
                <a:cubicBezTo>
                  <a:pt x="2642726" y="1031029"/>
                  <a:pt x="2648587" y="1021250"/>
                  <a:pt x="2656935" y="1014293"/>
                </a:cubicBezTo>
                <a:cubicBezTo>
                  <a:pt x="2664030" y="1008381"/>
                  <a:pt x="2672303" y="1004048"/>
                  <a:pt x="2679987" y="998925"/>
                </a:cubicBezTo>
                <a:cubicBezTo>
                  <a:pt x="2734894" y="916561"/>
                  <a:pt x="2649394" y="1041552"/>
                  <a:pt x="2718407" y="952820"/>
                </a:cubicBezTo>
                <a:cubicBezTo>
                  <a:pt x="2782744" y="870101"/>
                  <a:pt x="2719860" y="935999"/>
                  <a:pt x="2772195" y="883664"/>
                </a:cubicBezTo>
                <a:cubicBezTo>
                  <a:pt x="2791509" y="825723"/>
                  <a:pt x="2765456" y="897142"/>
                  <a:pt x="2795248" y="837560"/>
                </a:cubicBezTo>
                <a:cubicBezTo>
                  <a:pt x="2798870" y="830316"/>
                  <a:pt x="2800088" y="822092"/>
                  <a:pt x="2802932" y="814508"/>
                </a:cubicBezTo>
                <a:cubicBezTo>
                  <a:pt x="2830493" y="741013"/>
                  <a:pt x="2808545" y="805355"/>
                  <a:pt x="2825984" y="753035"/>
                </a:cubicBezTo>
                <a:cubicBezTo>
                  <a:pt x="2828545" y="735106"/>
                  <a:pt x="2830428" y="717066"/>
                  <a:pt x="2833668" y="699247"/>
                </a:cubicBezTo>
                <a:cubicBezTo>
                  <a:pt x="2835557" y="688857"/>
                  <a:pt x="2841352" y="679072"/>
                  <a:pt x="2841352" y="668511"/>
                </a:cubicBezTo>
                <a:cubicBezTo>
                  <a:pt x="2841352" y="619778"/>
                  <a:pt x="2840252" y="570800"/>
                  <a:pt x="2833668" y="522514"/>
                </a:cubicBezTo>
                <a:cubicBezTo>
                  <a:pt x="2832420" y="513364"/>
                  <a:pt x="2823423" y="507146"/>
                  <a:pt x="2818300" y="499462"/>
                </a:cubicBezTo>
                <a:cubicBezTo>
                  <a:pt x="2815739" y="489217"/>
                  <a:pt x="2812907" y="479035"/>
                  <a:pt x="2810616" y="468726"/>
                </a:cubicBezTo>
                <a:cubicBezTo>
                  <a:pt x="2807783" y="455977"/>
                  <a:pt x="2806100" y="442976"/>
                  <a:pt x="2802932" y="430306"/>
                </a:cubicBezTo>
                <a:cubicBezTo>
                  <a:pt x="2800968" y="422448"/>
                  <a:pt x="2799415" y="414199"/>
                  <a:pt x="2795248" y="407254"/>
                </a:cubicBezTo>
                <a:cubicBezTo>
                  <a:pt x="2791520" y="401042"/>
                  <a:pt x="2785002" y="397009"/>
                  <a:pt x="2779879" y="391886"/>
                </a:cubicBezTo>
                <a:cubicBezTo>
                  <a:pt x="2756250" y="344628"/>
                  <a:pt x="2770866" y="370684"/>
                  <a:pt x="2733775" y="315046"/>
                </a:cubicBezTo>
                <a:cubicBezTo>
                  <a:pt x="2733774" y="315045"/>
                  <a:pt x="2703041" y="268942"/>
                  <a:pt x="2703039" y="268941"/>
                </a:cubicBezTo>
                <a:cubicBezTo>
                  <a:pt x="2695355" y="263818"/>
                  <a:pt x="2686517" y="260103"/>
                  <a:pt x="2679987" y="253573"/>
                </a:cubicBezTo>
                <a:cubicBezTo>
                  <a:pt x="2638119" y="211705"/>
                  <a:pt x="2677911" y="229829"/>
                  <a:pt x="2633883" y="215153"/>
                </a:cubicBezTo>
                <a:cubicBezTo>
                  <a:pt x="2612693" y="193963"/>
                  <a:pt x="2612741" y="190997"/>
                  <a:pt x="2587779" y="176733"/>
                </a:cubicBezTo>
                <a:cubicBezTo>
                  <a:pt x="2577834" y="171050"/>
                  <a:pt x="2566574" y="167719"/>
                  <a:pt x="2557043" y="161365"/>
                </a:cubicBezTo>
                <a:cubicBezTo>
                  <a:pt x="2551015" y="157346"/>
                  <a:pt x="2547702" y="150016"/>
                  <a:pt x="2541674" y="145997"/>
                </a:cubicBezTo>
                <a:cubicBezTo>
                  <a:pt x="2517564" y="129924"/>
                  <a:pt x="2507233" y="129703"/>
                  <a:pt x="2480202" y="122945"/>
                </a:cubicBezTo>
                <a:cubicBezTo>
                  <a:pt x="2422329" y="84363"/>
                  <a:pt x="2495881" y="129664"/>
                  <a:pt x="2426414" y="99893"/>
                </a:cubicBezTo>
                <a:cubicBezTo>
                  <a:pt x="2417926" y="96255"/>
                  <a:pt x="2411850" y="88163"/>
                  <a:pt x="2403362" y="84525"/>
                </a:cubicBezTo>
                <a:cubicBezTo>
                  <a:pt x="2393655" y="80365"/>
                  <a:pt x="2382645" y="80181"/>
                  <a:pt x="2372626" y="76841"/>
                </a:cubicBezTo>
                <a:cubicBezTo>
                  <a:pt x="2326782" y="61559"/>
                  <a:pt x="2338346" y="58665"/>
                  <a:pt x="2288101" y="46104"/>
                </a:cubicBezTo>
                <a:lnTo>
                  <a:pt x="2226629" y="30736"/>
                </a:lnTo>
                <a:cubicBezTo>
                  <a:pt x="2216384" y="28175"/>
                  <a:pt x="2206249" y="25123"/>
                  <a:pt x="2195893" y="23052"/>
                </a:cubicBezTo>
                <a:cubicBezTo>
                  <a:pt x="2183086" y="20491"/>
                  <a:pt x="2170143" y="18536"/>
                  <a:pt x="2157473" y="15368"/>
                </a:cubicBezTo>
                <a:cubicBezTo>
                  <a:pt x="2149615" y="13404"/>
                  <a:pt x="2142476" y="8532"/>
                  <a:pt x="2134421" y="7684"/>
                </a:cubicBezTo>
                <a:cubicBezTo>
                  <a:pt x="2093585" y="3386"/>
                  <a:pt x="2052458" y="2561"/>
                  <a:pt x="2011476" y="0"/>
                </a:cubicBezTo>
                <a:cubicBezTo>
                  <a:pt x="1980740" y="2561"/>
                  <a:pt x="1949582" y="2000"/>
                  <a:pt x="1919268" y="7684"/>
                </a:cubicBezTo>
                <a:cubicBezTo>
                  <a:pt x="1897717" y="11725"/>
                  <a:pt x="1883998" y="29161"/>
                  <a:pt x="1865479" y="38420"/>
                </a:cubicBezTo>
                <a:cubicBezTo>
                  <a:pt x="1858234" y="42042"/>
                  <a:pt x="1849872" y="42913"/>
                  <a:pt x="1842427" y="46104"/>
                </a:cubicBezTo>
                <a:cubicBezTo>
                  <a:pt x="1831899" y="50616"/>
                  <a:pt x="1821936" y="56349"/>
                  <a:pt x="1811691" y="61472"/>
                </a:cubicBezTo>
                <a:cubicBezTo>
                  <a:pt x="1758048" y="115118"/>
                  <a:pt x="1817481" y="62556"/>
                  <a:pt x="1765587" y="92209"/>
                </a:cubicBezTo>
                <a:cubicBezTo>
                  <a:pt x="1700459" y="129425"/>
                  <a:pt x="1764653" y="105327"/>
                  <a:pt x="1711799" y="122945"/>
                </a:cubicBezTo>
                <a:cubicBezTo>
                  <a:pt x="1644452" y="190292"/>
                  <a:pt x="1729882" y="107875"/>
                  <a:pt x="1665695" y="161365"/>
                </a:cubicBezTo>
                <a:cubicBezTo>
                  <a:pt x="1657347" y="168322"/>
                  <a:pt x="1651221" y="177745"/>
                  <a:pt x="1642643" y="184417"/>
                </a:cubicBezTo>
                <a:cubicBezTo>
                  <a:pt x="1628063" y="195757"/>
                  <a:pt x="1596538" y="215153"/>
                  <a:pt x="1596538" y="215153"/>
                </a:cubicBezTo>
                <a:cubicBezTo>
                  <a:pt x="1593977" y="222837"/>
                  <a:pt x="1594581" y="232478"/>
                  <a:pt x="1588854" y="238205"/>
                </a:cubicBezTo>
                <a:cubicBezTo>
                  <a:pt x="1575794" y="251265"/>
                  <a:pt x="1542750" y="268941"/>
                  <a:pt x="1542750" y="268941"/>
                </a:cubicBezTo>
                <a:cubicBezTo>
                  <a:pt x="1540189" y="276625"/>
                  <a:pt x="1540793" y="286266"/>
                  <a:pt x="1535066" y="291993"/>
                </a:cubicBezTo>
                <a:cubicBezTo>
                  <a:pt x="1522006" y="305054"/>
                  <a:pt x="1504330" y="312484"/>
                  <a:pt x="1488962" y="322730"/>
                </a:cubicBezTo>
                <a:cubicBezTo>
                  <a:pt x="1459172" y="342590"/>
                  <a:pt x="1474670" y="335178"/>
                  <a:pt x="1442858" y="345782"/>
                </a:cubicBezTo>
                <a:cubicBezTo>
                  <a:pt x="1404438" y="343221"/>
                  <a:pt x="1365579" y="344428"/>
                  <a:pt x="1327597" y="338098"/>
                </a:cubicBezTo>
                <a:cubicBezTo>
                  <a:pt x="1318488" y="336580"/>
                  <a:pt x="1312563" y="327312"/>
                  <a:pt x="1304545" y="322730"/>
                </a:cubicBezTo>
                <a:cubicBezTo>
                  <a:pt x="1277959" y="307538"/>
                  <a:pt x="1276619" y="308299"/>
                  <a:pt x="1250757" y="299678"/>
                </a:cubicBezTo>
                <a:cubicBezTo>
                  <a:pt x="1243073" y="294555"/>
                  <a:pt x="1236144" y="288060"/>
                  <a:pt x="1227705" y="284309"/>
                </a:cubicBezTo>
                <a:cubicBezTo>
                  <a:pt x="1212902" y="277730"/>
                  <a:pt x="1196968" y="274064"/>
                  <a:pt x="1181600" y="268941"/>
                </a:cubicBezTo>
                <a:cubicBezTo>
                  <a:pt x="1173916" y="266380"/>
                  <a:pt x="1165793" y="264879"/>
                  <a:pt x="1158548" y="261257"/>
                </a:cubicBezTo>
                <a:cubicBezTo>
                  <a:pt x="1096725" y="230345"/>
                  <a:pt x="1156659" y="256943"/>
                  <a:pt x="1050972" y="230521"/>
                </a:cubicBezTo>
                <a:cubicBezTo>
                  <a:pt x="1040727" y="227960"/>
                  <a:pt x="1030691" y="224330"/>
                  <a:pt x="1020236" y="222837"/>
                </a:cubicBezTo>
                <a:cubicBezTo>
                  <a:pt x="990129" y="218536"/>
                  <a:pt x="876281" y="209560"/>
                  <a:pt x="851187" y="207469"/>
                </a:cubicBezTo>
                <a:lnTo>
                  <a:pt x="282569" y="215153"/>
                </a:lnTo>
                <a:cubicBezTo>
                  <a:pt x="234904" y="216360"/>
                  <a:pt x="254086" y="224647"/>
                  <a:pt x="213412" y="238205"/>
                </a:cubicBezTo>
                <a:cubicBezTo>
                  <a:pt x="201022" y="242335"/>
                  <a:pt x="187741" y="243056"/>
                  <a:pt x="174992" y="245889"/>
                </a:cubicBezTo>
                <a:cubicBezTo>
                  <a:pt x="164683" y="248180"/>
                  <a:pt x="154501" y="251012"/>
                  <a:pt x="144256" y="253573"/>
                </a:cubicBezTo>
                <a:cubicBezTo>
                  <a:pt x="97816" y="346453"/>
                  <a:pt x="156963" y="231335"/>
                  <a:pt x="113520" y="307362"/>
                </a:cubicBezTo>
                <a:cubicBezTo>
                  <a:pt x="80925" y="364404"/>
                  <a:pt x="115722" y="310642"/>
                  <a:pt x="82784" y="376518"/>
                </a:cubicBezTo>
                <a:cubicBezTo>
                  <a:pt x="76105" y="389876"/>
                  <a:pt x="67416" y="402131"/>
                  <a:pt x="59732" y="414938"/>
                </a:cubicBezTo>
                <a:cubicBezTo>
                  <a:pt x="57171" y="427745"/>
                  <a:pt x="56736" y="441168"/>
                  <a:pt x="52048" y="453358"/>
                </a:cubicBezTo>
                <a:cubicBezTo>
                  <a:pt x="43824" y="474740"/>
                  <a:pt x="21311" y="514830"/>
                  <a:pt x="21311" y="514830"/>
                </a:cubicBezTo>
                <a:cubicBezTo>
                  <a:pt x="18750" y="525076"/>
                  <a:pt x="16528" y="535412"/>
                  <a:pt x="13627" y="545567"/>
                </a:cubicBezTo>
                <a:cubicBezTo>
                  <a:pt x="11402" y="553355"/>
                  <a:pt x="5438" y="560535"/>
                  <a:pt x="5943" y="568619"/>
                </a:cubicBezTo>
                <a:cubicBezTo>
                  <a:pt x="11094" y="651035"/>
                  <a:pt x="16846" y="644578"/>
                  <a:pt x="28995" y="699247"/>
                </a:cubicBezTo>
                <a:cubicBezTo>
                  <a:pt x="31828" y="711996"/>
                  <a:pt x="34118" y="724860"/>
                  <a:pt x="36679" y="737667"/>
                </a:cubicBezTo>
                <a:cubicBezTo>
                  <a:pt x="39241" y="809385"/>
                  <a:pt x="38235" y="881319"/>
                  <a:pt x="44364" y="952820"/>
                </a:cubicBezTo>
                <a:cubicBezTo>
                  <a:pt x="45957" y="971399"/>
                  <a:pt x="54248" y="988786"/>
                  <a:pt x="59732" y="1006609"/>
                </a:cubicBezTo>
                <a:cubicBezTo>
                  <a:pt x="64496" y="1022092"/>
                  <a:pt x="75100" y="1052713"/>
                  <a:pt x="75100" y="1052713"/>
                </a:cubicBezTo>
                <a:cubicBezTo>
                  <a:pt x="72539" y="1160289"/>
                  <a:pt x="72194" y="1267941"/>
                  <a:pt x="67416" y="1375442"/>
                </a:cubicBezTo>
                <a:cubicBezTo>
                  <a:pt x="67056" y="1383534"/>
                  <a:pt x="61696" y="1390636"/>
                  <a:pt x="59732" y="1398494"/>
                </a:cubicBezTo>
                <a:cubicBezTo>
                  <a:pt x="56564" y="1411164"/>
                  <a:pt x="54609" y="1424107"/>
                  <a:pt x="52048" y="1436914"/>
                </a:cubicBezTo>
                <a:cubicBezTo>
                  <a:pt x="36912" y="1603413"/>
                  <a:pt x="53651" y="1467319"/>
                  <a:pt x="36679" y="1552175"/>
                </a:cubicBezTo>
                <a:cubicBezTo>
                  <a:pt x="24846" y="1611334"/>
                  <a:pt x="39196" y="1582977"/>
                  <a:pt x="13627" y="1621331"/>
                </a:cubicBezTo>
                <a:cubicBezTo>
                  <a:pt x="-5590" y="1813500"/>
                  <a:pt x="-3466" y="1761577"/>
                  <a:pt x="13627" y="2097741"/>
                </a:cubicBezTo>
                <a:cubicBezTo>
                  <a:pt x="14574" y="2116364"/>
                  <a:pt x="24472" y="2133440"/>
                  <a:pt x="28995" y="2151530"/>
                </a:cubicBezTo>
                <a:cubicBezTo>
                  <a:pt x="32163" y="2164200"/>
                  <a:pt x="33511" y="2177280"/>
                  <a:pt x="36679" y="2189950"/>
                </a:cubicBezTo>
                <a:cubicBezTo>
                  <a:pt x="40112" y="2203681"/>
                  <a:pt x="60387" y="2274378"/>
                  <a:pt x="67416" y="2289842"/>
                </a:cubicBezTo>
                <a:cubicBezTo>
                  <a:pt x="73596" y="2303438"/>
                  <a:pt x="83215" y="2315206"/>
                  <a:pt x="90468" y="2328262"/>
                </a:cubicBezTo>
                <a:cubicBezTo>
                  <a:pt x="96031" y="2338275"/>
                  <a:pt x="100713" y="2348753"/>
                  <a:pt x="105836" y="2358999"/>
                </a:cubicBezTo>
                <a:cubicBezTo>
                  <a:pt x="108397" y="2371806"/>
                  <a:pt x="108832" y="2385229"/>
                  <a:pt x="113520" y="2397419"/>
                </a:cubicBezTo>
                <a:cubicBezTo>
                  <a:pt x="144259" y="2477341"/>
                  <a:pt x="133212" y="2435722"/>
                  <a:pt x="159624" y="2481943"/>
                </a:cubicBezTo>
                <a:cubicBezTo>
                  <a:pt x="165307" y="2491888"/>
                  <a:pt x="169429" y="2502666"/>
                  <a:pt x="174992" y="2512679"/>
                </a:cubicBezTo>
                <a:cubicBezTo>
                  <a:pt x="203390" y="2563796"/>
                  <a:pt x="189392" y="2535718"/>
                  <a:pt x="213412" y="2574151"/>
                </a:cubicBezTo>
                <a:cubicBezTo>
                  <a:pt x="221328" y="2586816"/>
                  <a:pt x="228179" y="2600145"/>
                  <a:pt x="236464" y="2612572"/>
                </a:cubicBezTo>
                <a:cubicBezTo>
                  <a:pt x="243568" y="2623228"/>
                  <a:pt x="252412" y="2632652"/>
                  <a:pt x="259516" y="2643308"/>
                </a:cubicBezTo>
                <a:cubicBezTo>
                  <a:pt x="302264" y="2707428"/>
                  <a:pt x="265387" y="2655049"/>
                  <a:pt x="297937" y="2720148"/>
                </a:cubicBezTo>
                <a:cubicBezTo>
                  <a:pt x="331693" y="2787660"/>
                  <a:pt x="306708" y="2733620"/>
                  <a:pt x="344041" y="2781620"/>
                </a:cubicBezTo>
                <a:cubicBezTo>
                  <a:pt x="366034" y="2809897"/>
                  <a:pt x="402874" y="2879754"/>
                  <a:pt x="428565" y="2896881"/>
                </a:cubicBezTo>
                <a:cubicBezTo>
                  <a:pt x="443933" y="2907126"/>
                  <a:pt x="460090" y="2916277"/>
                  <a:pt x="474669" y="2927617"/>
                </a:cubicBezTo>
                <a:cubicBezTo>
                  <a:pt x="517838" y="2961193"/>
                  <a:pt x="476686" y="2943658"/>
                  <a:pt x="520774" y="2958353"/>
                </a:cubicBezTo>
                <a:cubicBezTo>
                  <a:pt x="655397" y="3048101"/>
                  <a:pt x="541447" y="2983334"/>
                  <a:pt x="620666" y="3012141"/>
                </a:cubicBezTo>
                <a:cubicBezTo>
                  <a:pt x="638998" y="3018807"/>
                  <a:pt x="655810" y="3029456"/>
                  <a:pt x="674454" y="3035193"/>
                </a:cubicBezTo>
                <a:cubicBezTo>
                  <a:pt x="689345" y="3039775"/>
                  <a:pt x="705546" y="3038708"/>
                  <a:pt x="720558" y="3042878"/>
                </a:cubicBezTo>
                <a:cubicBezTo>
                  <a:pt x="767987" y="3056053"/>
                  <a:pt x="809450" y="3079102"/>
                  <a:pt x="858871" y="3081298"/>
                </a:cubicBezTo>
                <a:cubicBezTo>
                  <a:pt x="958698" y="3085735"/>
                  <a:pt x="1058656" y="3086421"/>
                  <a:pt x="1158548" y="3088982"/>
                </a:cubicBezTo>
                <a:cubicBezTo>
                  <a:pt x="1263563" y="3086421"/>
                  <a:pt x="1368656" y="3086068"/>
                  <a:pt x="1473594" y="3081298"/>
                </a:cubicBezTo>
                <a:cubicBezTo>
                  <a:pt x="1486779" y="3080699"/>
                  <a:pt x="1518723" y="3062094"/>
                  <a:pt x="1527382" y="3058246"/>
                </a:cubicBezTo>
                <a:cubicBezTo>
                  <a:pt x="1539986" y="3052644"/>
                  <a:pt x="1552995" y="3048001"/>
                  <a:pt x="1565802" y="3042878"/>
                </a:cubicBezTo>
                <a:cubicBezTo>
                  <a:pt x="1583337" y="3025341"/>
                  <a:pt x="1587550" y="3019679"/>
                  <a:pt x="1611906" y="3004457"/>
                </a:cubicBezTo>
                <a:cubicBezTo>
                  <a:pt x="1621620" y="2998386"/>
                  <a:pt x="1632697" y="2994772"/>
                  <a:pt x="1642643" y="2989089"/>
                </a:cubicBezTo>
                <a:cubicBezTo>
                  <a:pt x="1650661" y="2984507"/>
                  <a:pt x="1657435" y="2977851"/>
                  <a:pt x="1665695" y="2973721"/>
                </a:cubicBezTo>
                <a:cubicBezTo>
                  <a:pt x="1672940" y="2970099"/>
                  <a:pt x="1681502" y="2969659"/>
                  <a:pt x="1688747" y="2966037"/>
                </a:cubicBezTo>
                <a:cubicBezTo>
                  <a:pt x="1697007" y="2961907"/>
                  <a:pt x="1703539" y="2954799"/>
                  <a:pt x="1711799" y="2950669"/>
                </a:cubicBezTo>
                <a:cubicBezTo>
                  <a:pt x="1724136" y="2944500"/>
                  <a:pt x="1737256" y="2940015"/>
                  <a:pt x="1750219" y="2935301"/>
                </a:cubicBezTo>
                <a:cubicBezTo>
                  <a:pt x="1765443" y="2929765"/>
                  <a:pt x="1780438" y="2923110"/>
                  <a:pt x="1796323" y="2919933"/>
                </a:cubicBezTo>
                <a:cubicBezTo>
                  <a:pt x="1854992" y="2908199"/>
                  <a:pt x="1821784" y="2913869"/>
                  <a:pt x="1896216" y="2904565"/>
                </a:cubicBezTo>
                <a:cubicBezTo>
                  <a:pt x="1903900" y="2902004"/>
                  <a:pt x="1911326" y="2898469"/>
                  <a:pt x="1919268" y="2896881"/>
                </a:cubicBezTo>
                <a:cubicBezTo>
                  <a:pt x="1949823" y="2890770"/>
                  <a:pt x="2011476" y="2881513"/>
                  <a:pt x="2011476" y="2881513"/>
                </a:cubicBezTo>
                <a:cubicBezTo>
                  <a:pt x="2061993" y="2847835"/>
                  <a:pt x="2007589" y="2881184"/>
                  <a:pt x="2057580" y="2858461"/>
                </a:cubicBezTo>
                <a:cubicBezTo>
                  <a:pt x="2078436" y="2848981"/>
                  <a:pt x="2096284" y="2830255"/>
                  <a:pt x="2119053" y="2827725"/>
                </a:cubicBezTo>
                <a:lnTo>
                  <a:pt x="2188209" y="2820041"/>
                </a:lnTo>
                <a:cubicBezTo>
                  <a:pt x="2195893" y="2817480"/>
                  <a:pt x="2203354" y="2814114"/>
                  <a:pt x="2211261" y="2812357"/>
                </a:cubicBezTo>
                <a:cubicBezTo>
                  <a:pt x="2232984" y="2807529"/>
                  <a:pt x="2265837" y="2805337"/>
                  <a:pt x="2288101" y="2796988"/>
                </a:cubicBezTo>
                <a:cubicBezTo>
                  <a:pt x="2341981" y="2776783"/>
                  <a:pt x="2297306" y="2788544"/>
                  <a:pt x="2341890" y="2766252"/>
                </a:cubicBezTo>
                <a:cubicBezTo>
                  <a:pt x="2354227" y="2760084"/>
                  <a:pt x="2367225" y="2755246"/>
                  <a:pt x="2380310" y="2750884"/>
                </a:cubicBezTo>
                <a:cubicBezTo>
                  <a:pt x="2390329" y="2747544"/>
                  <a:pt x="2400720" y="2745413"/>
                  <a:pt x="2411046" y="2743200"/>
                </a:cubicBezTo>
                <a:cubicBezTo>
                  <a:pt x="2436587" y="2737727"/>
                  <a:pt x="2487886" y="2727832"/>
                  <a:pt x="2487886" y="2727832"/>
                </a:cubicBezTo>
                <a:cubicBezTo>
                  <a:pt x="2567184" y="2688183"/>
                  <a:pt x="2456111" y="2739669"/>
                  <a:pt x="2572411" y="2704780"/>
                </a:cubicBezTo>
                <a:cubicBezTo>
                  <a:pt x="2581257" y="2702126"/>
                  <a:pt x="2587203" y="2693542"/>
                  <a:pt x="2595463" y="2689412"/>
                </a:cubicBezTo>
                <a:cubicBezTo>
                  <a:pt x="2645811" y="2664238"/>
                  <a:pt x="2595538" y="2714328"/>
                  <a:pt x="2679987" y="2650992"/>
                </a:cubicBezTo>
                <a:cubicBezTo>
                  <a:pt x="2690232" y="2643308"/>
                  <a:pt x="2699268" y="2633667"/>
                  <a:pt x="2710723" y="2627940"/>
                </a:cubicBezTo>
                <a:cubicBezTo>
                  <a:pt x="2735397" y="2615603"/>
                  <a:pt x="2787564" y="2597204"/>
                  <a:pt x="2787564" y="2597204"/>
                </a:cubicBezTo>
                <a:lnTo>
                  <a:pt x="2841352" y="2543415"/>
                </a:lnTo>
                <a:cubicBezTo>
                  <a:pt x="2849036" y="2535731"/>
                  <a:pt x="2857884" y="2529056"/>
                  <a:pt x="2864404" y="2520363"/>
                </a:cubicBezTo>
                <a:cubicBezTo>
                  <a:pt x="2893976" y="2480934"/>
                  <a:pt x="2878400" y="2498683"/>
                  <a:pt x="2910508" y="2466575"/>
                </a:cubicBezTo>
                <a:cubicBezTo>
                  <a:pt x="2958609" y="2346323"/>
                  <a:pt x="2900472" y="2496683"/>
                  <a:pt x="2933560" y="2397419"/>
                </a:cubicBezTo>
                <a:cubicBezTo>
                  <a:pt x="2949803" y="2348689"/>
                  <a:pt x="2945819" y="2373722"/>
                  <a:pt x="2956612" y="2335946"/>
                </a:cubicBezTo>
                <a:cubicBezTo>
                  <a:pt x="2963965" y="2310210"/>
                  <a:pt x="2967491" y="2283452"/>
                  <a:pt x="2979664" y="2259106"/>
                </a:cubicBezTo>
                <a:cubicBezTo>
                  <a:pt x="2993054" y="2232326"/>
                  <a:pt x="3000588" y="2219386"/>
                  <a:pt x="3010400" y="2189950"/>
                </a:cubicBezTo>
                <a:cubicBezTo>
                  <a:pt x="3013740" y="2179931"/>
                  <a:pt x="3015523" y="2169459"/>
                  <a:pt x="3018085" y="2159214"/>
                </a:cubicBezTo>
                <a:cubicBezTo>
                  <a:pt x="3015523" y="2107987"/>
                  <a:pt x="3014660" y="2056647"/>
                  <a:pt x="3010400" y="2005533"/>
                </a:cubicBezTo>
                <a:cubicBezTo>
                  <a:pt x="3009523" y="1995009"/>
                  <a:pt x="3006876" y="1984504"/>
                  <a:pt x="3002716" y="1974797"/>
                </a:cubicBezTo>
                <a:cubicBezTo>
                  <a:pt x="2999078" y="1966309"/>
                  <a:pt x="2991478" y="1960005"/>
                  <a:pt x="2987348" y="1951745"/>
                </a:cubicBezTo>
                <a:cubicBezTo>
                  <a:pt x="2983726" y="1944500"/>
                  <a:pt x="2981889" y="1936481"/>
                  <a:pt x="2979664" y="1928693"/>
                </a:cubicBezTo>
                <a:cubicBezTo>
                  <a:pt x="2976763" y="1918539"/>
                  <a:pt x="2976703" y="1907403"/>
                  <a:pt x="2971980" y="1897957"/>
                </a:cubicBezTo>
                <a:cubicBezTo>
                  <a:pt x="2968740" y="1891477"/>
                  <a:pt x="2961138" y="1888245"/>
                  <a:pt x="2956612" y="1882588"/>
                </a:cubicBezTo>
                <a:cubicBezTo>
                  <a:pt x="2950843" y="1875377"/>
                  <a:pt x="2947156" y="1866631"/>
                  <a:pt x="2941244" y="1859536"/>
                </a:cubicBezTo>
                <a:cubicBezTo>
                  <a:pt x="2934287" y="1851188"/>
                  <a:pt x="2925149" y="1844832"/>
                  <a:pt x="2918192" y="1836484"/>
                </a:cubicBezTo>
                <a:cubicBezTo>
                  <a:pt x="2912280" y="1829389"/>
                  <a:pt x="2909354" y="1819962"/>
                  <a:pt x="2902824" y="1813432"/>
                </a:cubicBezTo>
                <a:cubicBezTo>
                  <a:pt x="2896294" y="1806902"/>
                  <a:pt x="2886867" y="1803976"/>
                  <a:pt x="2879772" y="1798064"/>
                </a:cubicBezTo>
                <a:cubicBezTo>
                  <a:pt x="2871424" y="1791107"/>
                  <a:pt x="2865068" y="1781969"/>
                  <a:pt x="2856720" y="1775012"/>
                </a:cubicBezTo>
                <a:cubicBezTo>
                  <a:pt x="2849625" y="1769100"/>
                  <a:pt x="2840763" y="1765556"/>
                  <a:pt x="2833668" y="1759644"/>
                </a:cubicBezTo>
                <a:cubicBezTo>
                  <a:pt x="2825320" y="1752687"/>
                  <a:pt x="2818964" y="1743549"/>
                  <a:pt x="2810616" y="1736592"/>
                </a:cubicBezTo>
                <a:cubicBezTo>
                  <a:pt x="2787831" y="1717604"/>
                  <a:pt x="2783671" y="1721962"/>
                  <a:pt x="2756827" y="1705856"/>
                </a:cubicBezTo>
                <a:cubicBezTo>
                  <a:pt x="2740989" y="1696353"/>
                  <a:pt x="2723783" y="1688181"/>
                  <a:pt x="2710723" y="1675120"/>
                </a:cubicBezTo>
                <a:cubicBezTo>
                  <a:pt x="2696428" y="1660824"/>
                  <a:pt x="2691691" y="1654077"/>
                  <a:pt x="2672303" y="1644383"/>
                </a:cubicBezTo>
                <a:cubicBezTo>
                  <a:pt x="2665058" y="1640761"/>
                  <a:pt x="2656935" y="1639260"/>
                  <a:pt x="2649251" y="1636699"/>
                </a:cubicBezTo>
                <a:cubicBezTo>
                  <a:pt x="2641567" y="1629015"/>
                  <a:pt x="2635042" y="1619963"/>
                  <a:pt x="2626199" y="1613647"/>
                </a:cubicBezTo>
                <a:cubicBezTo>
                  <a:pt x="2609583" y="1601778"/>
                  <a:pt x="2591223" y="1596866"/>
                  <a:pt x="2572411" y="1590595"/>
                </a:cubicBezTo>
                <a:cubicBezTo>
                  <a:pt x="2555646" y="1540300"/>
                  <a:pt x="2578931" y="1589664"/>
                  <a:pt x="2541674" y="1559859"/>
                </a:cubicBezTo>
                <a:cubicBezTo>
                  <a:pt x="2493431" y="1521266"/>
                  <a:pt x="2566160" y="1546771"/>
                  <a:pt x="2495570" y="1529123"/>
                </a:cubicBezTo>
                <a:cubicBezTo>
                  <a:pt x="2490447" y="1521439"/>
                  <a:pt x="2487413" y="1511840"/>
                  <a:pt x="2480202" y="1506071"/>
                </a:cubicBezTo>
                <a:cubicBezTo>
                  <a:pt x="2473877" y="1501011"/>
                  <a:pt x="2464230" y="1502321"/>
                  <a:pt x="2457150" y="1498387"/>
                </a:cubicBezTo>
                <a:cubicBezTo>
                  <a:pt x="2441004" y="1489417"/>
                  <a:pt x="2424106" y="1480711"/>
                  <a:pt x="2411046" y="1467651"/>
                </a:cubicBezTo>
                <a:cubicBezTo>
                  <a:pt x="2398239" y="1454844"/>
                  <a:pt x="2389808" y="1434957"/>
                  <a:pt x="2372626" y="1429230"/>
                </a:cubicBezTo>
                <a:cubicBezTo>
                  <a:pt x="2364942" y="1426669"/>
                  <a:pt x="2356819" y="1425168"/>
                  <a:pt x="2349574" y="1421546"/>
                </a:cubicBezTo>
                <a:cubicBezTo>
                  <a:pt x="2337078" y="1415298"/>
                  <a:pt x="2304492" y="1389221"/>
                  <a:pt x="2295785" y="1383126"/>
                </a:cubicBezTo>
                <a:cubicBezTo>
                  <a:pt x="2280654" y="1372534"/>
                  <a:pt x="2265049" y="1362635"/>
                  <a:pt x="2249681" y="1352390"/>
                </a:cubicBezTo>
                <a:lnTo>
                  <a:pt x="2226629" y="1337022"/>
                </a:lnTo>
                <a:cubicBezTo>
                  <a:pt x="2218945" y="1331899"/>
                  <a:pt x="2210107" y="1328184"/>
                  <a:pt x="2203577" y="1321654"/>
                </a:cubicBezTo>
                <a:cubicBezTo>
                  <a:pt x="2195893" y="1313970"/>
                  <a:pt x="2186841" y="1307445"/>
                  <a:pt x="2180525" y="1298602"/>
                </a:cubicBezTo>
                <a:cubicBezTo>
                  <a:pt x="2173867" y="1289281"/>
                  <a:pt x="2170840" y="1277811"/>
                  <a:pt x="2165157" y="1267866"/>
                </a:cubicBezTo>
                <a:cubicBezTo>
                  <a:pt x="2160575" y="1259848"/>
                  <a:pt x="2154912" y="1252498"/>
                  <a:pt x="2149789" y="1244814"/>
                </a:cubicBezTo>
                <a:cubicBezTo>
                  <a:pt x="2152350" y="1234569"/>
                  <a:pt x="2152750" y="1223524"/>
                  <a:pt x="2157473" y="1214078"/>
                </a:cubicBezTo>
                <a:cubicBezTo>
                  <a:pt x="2167841" y="1193342"/>
                  <a:pt x="2202760" y="1187387"/>
                  <a:pt x="2218945" y="1183341"/>
                </a:cubicBezTo>
                <a:cubicBezTo>
                  <a:pt x="2315031" y="1159320"/>
                  <a:pt x="2195568" y="1190020"/>
                  <a:pt x="2272733" y="1167973"/>
                </a:cubicBezTo>
                <a:cubicBezTo>
                  <a:pt x="2354026" y="1144747"/>
                  <a:pt x="2240006" y="1181443"/>
                  <a:pt x="2349574" y="1144921"/>
                </a:cubicBezTo>
                <a:lnTo>
                  <a:pt x="2372626" y="1137237"/>
                </a:lnTo>
                <a:cubicBezTo>
                  <a:pt x="2380310" y="1134676"/>
                  <a:pt x="2387820" y="1131517"/>
                  <a:pt x="2395678" y="1129553"/>
                </a:cubicBezTo>
                <a:lnTo>
                  <a:pt x="2464834" y="1121869"/>
                </a:lnTo>
                <a:close/>
              </a:path>
            </a:pathLst>
          </a:cu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4906715" y="3429000"/>
            <a:ext cx="3018085" cy="3088982"/>
          </a:xfrm>
          <a:custGeom>
            <a:avLst/>
            <a:gdLst>
              <a:gd name="connsiteX0" fmla="*/ 2464834 w 3018085"/>
              <a:gd name="connsiteY0" fmla="*/ 1121869 h 3088982"/>
              <a:gd name="connsiteX1" fmla="*/ 2464834 w 3018085"/>
              <a:gd name="connsiteY1" fmla="*/ 1121869 h 3088982"/>
              <a:gd name="connsiteX2" fmla="*/ 2533990 w 3018085"/>
              <a:gd name="connsiteY2" fmla="*/ 1091133 h 3088982"/>
              <a:gd name="connsiteX3" fmla="*/ 2557043 w 3018085"/>
              <a:gd name="connsiteY3" fmla="*/ 1083449 h 3088982"/>
              <a:gd name="connsiteX4" fmla="*/ 2603147 w 3018085"/>
              <a:gd name="connsiteY4" fmla="*/ 1052713 h 3088982"/>
              <a:gd name="connsiteX5" fmla="*/ 2633883 w 3018085"/>
              <a:gd name="connsiteY5" fmla="*/ 1037345 h 3088982"/>
              <a:gd name="connsiteX6" fmla="*/ 2656935 w 3018085"/>
              <a:gd name="connsiteY6" fmla="*/ 1014293 h 3088982"/>
              <a:gd name="connsiteX7" fmla="*/ 2679987 w 3018085"/>
              <a:gd name="connsiteY7" fmla="*/ 998925 h 3088982"/>
              <a:gd name="connsiteX8" fmla="*/ 2718407 w 3018085"/>
              <a:gd name="connsiteY8" fmla="*/ 952820 h 3088982"/>
              <a:gd name="connsiteX9" fmla="*/ 2772195 w 3018085"/>
              <a:gd name="connsiteY9" fmla="*/ 883664 h 3088982"/>
              <a:gd name="connsiteX10" fmla="*/ 2795248 w 3018085"/>
              <a:gd name="connsiteY10" fmla="*/ 837560 h 3088982"/>
              <a:gd name="connsiteX11" fmla="*/ 2802932 w 3018085"/>
              <a:gd name="connsiteY11" fmla="*/ 814508 h 3088982"/>
              <a:gd name="connsiteX12" fmla="*/ 2825984 w 3018085"/>
              <a:gd name="connsiteY12" fmla="*/ 753035 h 3088982"/>
              <a:gd name="connsiteX13" fmla="*/ 2833668 w 3018085"/>
              <a:gd name="connsiteY13" fmla="*/ 699247 h 3088982"/>
              <a:gd name="connsiteX14" fmla="*/ 2841352 w 3018085"/>
              <a:gd name="connsiteY14" fmla="*/ 668511 h 3088982"/>
              <a:gd name="connsiteX15" fmla="*/ 2833668 w 3018085"/>
              <a:gd name="connsiteY15" fmla="*/ 522514 h 3088982"/>
              <a:gd name="connsiteX16" fmla="*/ 2818300 w 3018085"/>
              <a:gd name="connsiteY16" fmla="*/ 499462 h 3088982"/>
              <a:gd name="connsiteX17" fmla="*/ 2810616 w 3018085"/>
              <a:gd name="connsiteY17" fmla="*/ 468726 h 3088982"/>
              <a:gd name="connsiteX18" fmla="*/ 2802932 w 3018085"/>
              <a:gd name="connsiteY18" fmla="*/ 430306 h 3088982"/>
              <a:gd name="connsiteX19" fmla="*/ 2795248 w 3018085"/>
              <a:gd name="connsiteY19" fmla="*/ 407254 h 3088982"/>
              <a:gd name="connsiteX20" fmla="*/ 2779879 w 3018085"/>
              <a:gd name="connsiteY20" fmla="*/ 391886 h 3088982"/>
              <a:gd name="connsiteX21" fmla="*/ 2733775 w 3018085"/>
              <a:gd name="connsiteY21" fmla="*/ 315046 h 3088982"/>
              <a:gd name="connsiteX22" fmla="*/ 2703039 w 3018085"/>
              <a:gd name="connsiteY22" fmla="*/ 268941 h 3088982"/>
              <a:gd name="connsiteX23" fmla="*/ 2679987 w 3018085"/>
              <a:gd name="connsiteY23" fmla="*/ 253573 h 3088982"/>
              <a:gd name="connsiteX24" fmla="*/ 2633883 w 3018085"/>
              <a:gd name="connsiteY24" fmla="*/ 215153 h 3088982"/>
              <a:gd name="connsiteX25" fmla="*/ 2587779 w 3018085"/>
              <a:gd name="connsiteY25" fmla="*/ 176733 h 3088982"/>
              <a:gd name="connsiteX26" fmla="*/ 2557043 w 3018085"/>
              <a:gd name="connsiteY26" fmla="*/ 161365 h 3088982"/>
              <a:gd name="connsiteX27" fmla="*/ 2541674 w 3018085"/>
              <a:gd name="connsiteY27" fmla="*/ 145997 h 3088982"/>
              <a:gd name="connsiteX28" fmla="*/ 2480202 w 3018085"/>
              <a:gd name="connsiteY28" fmla="*/ 122945 h 3088982"/>
              <a:gd name="connsiteX29" fmla="*/ 2426414 w 3018085"/>
              <a:gd name="connsiteY29" fmla="*/ 99893 h 3088982"/>
              <a:gd name="connsiteX30" fmla="*/ 2403362 w 3018085"/>
              <a:gd name="connsiteY30" fmla="*/ 84525 h 3088982"/>
              <a:gd name="connsiteX31" fmla="*/ 2372626 w 3018085"/>
              <a:gd name="connsiteY31" fmla="*/ 76841 h 3088982"/>
              <a:gd name="connsiteX32" fmla="*/ 2288101 w 3018085"/>
              <a:gd name="connsiteY32" fmla="*/ 46104 h 3088982"/>
              <a:gd name="connsiteX33" fmla="*/ 2226629 w 3018085"/>
              <a:gd name="connsiteY33" fmla="*/ 30736 h 3088982"/>
              <a:gd name="connsiteX34" fmla="*/ 2195893 w 3018085"/>
              <a:gd name="connsiteY34" fmla="*/ 23052 h 3088982"/>
              <a:gd name="connsiteX35" fmla="*/ 2157473 w 3018085"/>
              <a:gd name="connsiteY35" fmla="*/ 15368 h 3088982"/>
              <a:gd name="connsiteX36" fmla="*/ 2134421 w 3018085"/>
              <a:gd name="connsiteY36" fmla="*/ 7684 h 3088982"/>
              <a:gd name="connsiteX37" fmla="*/ 2011476 w 3018085"/>
              <a:gd name="connsiteY37" fmla="*/ 0 h 3088982"/>
              <a:gd name="connsiteX38" fmla="*/ 1919268 w 3018085"/>
              <a:gd name="connsiteY38" fmla="*/ 7684 h 3088982"/>
              <a:gd name="connsiteX39" fmla="*/ 1865479 w 3018085"/>
              <a:gd name="connsiteY39" fmla="*/ 38420 h 3088982"/>
              <a:gd name="connsiteX40" fmla="*/ 1842427 w 3018085"/>
              <a:gd name="connsiteY40" fmla="*/ 46104 h 3088982"/>
              <a:gd name="connsiteX41" fmla="*/ 1811691 w 3018085"/>
              <a:gd name="connsiteY41" fmla="*/ 61472 h 3088982"/>
              <a:gd name="connsiteX42" fmla="*/ 1765587 w 3018085"/>
              <a:gd name="connsiteY42" fmla="*/ 92209 h 3088982"/>
              <a:gd name="connsiteX43" fmla="*/ 1711799 w 3018085"/>
              <a:gd name="connsiteY43" fmla="*/ 122945 h 3088982"/>
              <a:gd name="connsiteX44" fmla="*/ 1665695 w 3018085"/>
              <a:gd name="connsiteY44" fmla="*/ 161365 h 3088982"/>
              <a:gd name="connsiteX45" fmla="*/ 1642643 w 3018085"/>
              <a:gd name="connsiteY45" fmla="*/ 184417 h 3088982"/>
              <a:gd name="connsiteX46" fmla="*/ 1596538 w 3018085"/>
              <a:gd name="connsiteY46" fmla="*/ 215153 h 3088982"/>
              <a:gd name="connsiteX47" fmla="*/ 1588854 w 3018085"/>
              <a:gd name="connsiteY47" fmla="*/ 238205 h 3088982"/>
              <a:gd name="connsiteX48" fmla="*/ 1542750 w 3018085"/>
              <a:gd name="connsiteY48" fmla="*/ 268941 h 3088982"/>
              <a:gd name="connsiteX49" fmla="*/ 1535066 w 3018085"/>
              <a:gd name="connsiteY49" fmla="*/ 291993 h 3088982"/>
              <a:gd name="connsiteX50" fmla="*/ 1488962 w 3018085"/>
              <a:gd name="connsiteY50" fmla="*/ 322730 h 3088982"/>
              <a:gd name="connsiteX51" fmla="*/ 1442858 w 3018085"/>
              <a:gd name="connsiteY51" fmla="*/ 345782 h 3088982"/>
              <a:gd name="connsiteX52" fmla="*/ 1327597 w 3018085"/>
              <a:gd name="connsiteY52" fmla="*/ 338098 h 3088982"/>
              <a:gd name="connsiteX53" fmla="*/ 1304545 w 3018085"/>
              <a:gd name="connsiteY53" fmla="*/ 322730 h 3088982"/>
              <a:gd name="connsiteX54" fmla="*/ 1250757 w 3018085"/>
              <a:gd name="connsiteY54" fmla="*/ 299678 h 3088982"/>
              <a:gd name="connsiteX55" fmla="*/ 1227705 w 3018085"/>
              <a:gd name="connsiteY55" fmla="*/ 284309 h 3088982"/>
              <a:gd name="connsiteX56" fmla="*/ 1181600 w 3018085"/>
              <a:gd name="connsiteY56" fmla="*/ 268941 h 3088982"/>
              <a:gd name="connsiteX57" fmla="*/ 1158548 w 3018085"/>
              <a:gd name="connsiteY57" fmla="*/ 261257 h 3088982"/>
              <a:gd name="connsiteX58" fmla="*/ 1050972 w 3018085"/>
              <a:gd name="connsiteY58" fmla="*/ 230521 h 3088982"/>
              <a:gd name="connsiteX59" fmla="*/ 1020236 w 3018085"/>
              <a:gd name="connsiteY59" fmla="*/ 222837 h 3088982"/>
              <a:gd name="connsiteX60" fmla="*/ 851187 w 3018085"/>
              <a:gd name="connsiteY60" fmla="*/ 207469 h 3088982"/>
              <a:gd name="connsiteX61" fmla="*/ 282569 w 3018085"/>
              <a:gd name="connsiteY61" fmla="*/ 215153 h 3088982"/>
              <a:gd name="connsiteX62" fmla="*/ 213412 w 3018085"/>
              <a:gd name="connsiteY62" fmla="*/ 238205 h 3088982"/>
              <a:gd name="connsiteX63" fmla="*/ 174992 w 3018085"/>
              <a:gd name="connsiteY63" fmla="*/ 245889 h 3088982"/>
              <a:gd name="connsiteX64" fmla="*/ 144256 w 3018085"/>
              <a:gd name="connsiteY64" fmla="*/ 253573 h 3088982"/>
              <a:gd name="connsiteX65" fmla="*/ 113520 w 3018085"/>
              <a:gd name="connsiteY65" fmla="*/ 307362 h 3088982"/>
              <a:gd name="connsiteX66" fmla="*/ 82784 w 3018085"/>
              <a:gd name="connsiteY66" fmla="*/ 376518 h 3088982"/>
              <a:gd name="connsiteX67" fmla="*/ 59732 w 3018085"/>
              <a:gd name="connsiteY67" fmla="*/ 414938 h 3088982"/>
              <a:gd name="connsiteX68" fmla="*/ 52048 w 3018085"/>
              <a:gd name="connsiteY68" fmla="*/ 453358 h 3088982"/>
              <a:gd name="connsiteX69" fmla="*/ 21311 w 3018085"/>
              <a:gd name="connsiteY69" fmla="*/ 514830 h 3088982"/>
              <a:gd name="connsiteX70" fmla="*/ 13627 w 3018085"/>
              <a:gd name="connsiteY70" fmla="*/ 545567 h 3088982"/>
              <a:gd name="connsiteX71" fmla="*/ 5943 w 3018085"/>
              <a:gd name="connsiteY71" fmla="*/ 568619 h 3088982"/>
              <a:gd name="connsiteX72" fmla="*/ 28995 w 3018085"/>
              <a:gd name="connsiteY72" fmla="*/ 699247 h 3088982"/>
              <a:gd name="connsiteX73" fmla="*/ 36679 w 3018085"/>
              <a:gd name="connsiteY73" fmla="*/ 737667 h 3088982"/>
              <a:gd name="connsiteX74" fmla="*/ 44364 w 3018085"/>
              <a:gd name="connsiteY74" fmla="*/ 952820 h 3088982"/>
              <a:gd name="connsiteX75" fmla="*/ 59732 w 3018085"/>
              <a:gd name="connsiteY75" fmla="*/ 1006609 h 3088982"/>
              <a:gd name="connsiteX76" fmla="*/ 75100 w 3018085"/>
              <a:gd name="connsiteY76" fmla="*/ 1052713 h 3088982"/>
              <a:gd name="connsiteX77" fmla="*/ 67416 w 3018085"/>
              <a:gd name="connsiteY77" fmla="*/ 1375442 h 3088982"/>
              <a:gd name="connsiteX78" fmla="*/ 59732 w 3018085"/>
              <a:gd name="connsiteY78" fmla="*/ 1398494 h 3088982"/>
              <a:gd name="connsiteX79" fmla="*/ 52048 w 3018085"/>
              <a:gd name="connsiteY79" fmla="*/ 1436914 h 3088982"/>
              <a:gd name="connsiteX80" fmla="*/ 36679 w 3018085"/>
              <a:gd name="connsiteY80" fmla="*/ 1552175 h 3088982"/>
              <a:gd name="connsiteX81" fmla="*/ 13627 w 3018085"/>
              <a:gd name="connsiteY81" fmla="*/ 1621331 h 3088982"/>
              <a:gd name="connsiteX82" fmla="*/ 13627 w 3018085"/>
              <a:gd name="connsiteY82" fmla="*/ 2097741 h 3088982"/>
              <a:gd name="connsiteX83" fmla="*/ 28995 w 3018085"/>
              <a:gd name="connsiteY83" fmla="*/ 2151530 h 3088982"/>
              <a:gd name="connsiteX84" fmla="*/ 36679 w 3018085"/>
              <a:gd name="connsiteY84" fmla="*/ 2189950 h 3088982"/>
              <a:gd name="connsiteX85" fmla="*/ 67416 w 3018085"/>
              <a:gd name="connsiteY85" fmla="*/ 2289842 h 3088982"/>
              <a:gd name="connsiteX86" fmla="*/ 90468 w 3018085"/>
              <a:gd name="connsiteY86" fmla="*/ 2328262 h 3088982"/>
              <a:gd name="connsiteX87" fmla="*/ 105836 w 3018085"/>
              <a:gd name="connsiteY87" fmla="*/ 2358999 h 3088982"/>
              <a:gd name="connsiteX88" fmla="*/ 113520 w 3018085"/>
              <a:gd name="connsiteY88" fmla="*/ 2397419 h 3088982"/>
              <a:gd name="connsiteX89" fmla="*/ 159624 w 3018085"/>
              <a:gd name="connsiteY89" fmla="*/ 2481943 h 3088982"/>
              <a:gd name="connsiteX90" fmla="*/ 174992 w 3018085"/>
              <a:gd name="connsiteY90" fmla="*/ 2512679 h 3088982"/>
              <a:gd name="connsiteX91" fmla="*/ 213412 w 3018085"/>
              <a:gd name="connsiteY91" fmla="*/ 2574151 h 3088982"/>
              <a:gd name="connsiteX92" fmla="*/ 236464 w 3018085"/>
              <a:gd name="connsiteY92" fmla="*/ 2612572 h 3088982"/>
              <a:gd name="connsiteX93" fmla="*/ 259516 w 3018085"/>
              <a:gd name="connsiteY93" fmla="*/ 2643308 h 3088982"/>
              <a:gd name="connsiteX94" fmla="*/ 297937 w 3018085"/>
              <a:gd name="connsiteY94" fmla="*/ 2720148 h 3088982"/>
              <a:gd name="connsiteX95" fmla="*/ 344041 w 3018085"/>
              <a:gd name="connsiteY95" fmla="*/ 2781620 h 3088982"/>
              <a:gd name="connsiteX96" fmla="*/ 428565 w 3018085"/>
              <a:gd name="connsiteY96" fmla="*/ 2896881 h 3088982"/>
              <a:gd name="connsiteX97" fmla="*/ 474669 w 3018085"/>
              <a:gd name="connsiteY97" fmla="*/ 2927617 h 3088982"/>
              <a:gd name="connsiteX98" fmla="*/ 520774 w 3018085"/>
              <a:gd name="connsiteY98" fmla="*/ 2958353 h 3088982"/>
              <a:gd name="connsiteX99" fmla="*/ 620666 w 3018085"/>
              <a:gd name="connsiteY99" fmla="*/ 3012141 h 3088982"/>
              <a:gd name="connsiteX100" fmla="*/ 674454 w 3018085"/>
              <a:gd name="connsiteY100" fmla="*/ 3035193 h 3088982"/>
              <a:gd name="connsiteX101" fmla="*/ 720558 w 3018085"/>
              <a:gd name="connsiteY101" fmla="*/ 3042878 h 3088982"/>
              <a:gd name="connsiteX102" fmla="*/ 858871 w 3018085"/>
              <a:gd name="connsiteY102" fmla="*/ 3081298 h 3088982"/>
              <a:gd name="connsiteX103" fmla="*/ 1158548 w 3018085"/>
              <a:gd name="connsiteY103" fmla="*/ 3088982 h 3088982"/>
              <a:gd name="connsiteX104" fmla="*/ 1473594 w 3018085"/>
              <a:gd name="connsiteY104" fmla="*/ 3081298 h 3088982"/>
              <a:gd name="connsiteX105" fmla="*/ 1527382 w 3018085"/>
              <a:gd name="connsiteY105" fmla="*/ 3058246 h 3088982"/>
              <a:gd name="connsiteX106" fmla="*/ 1565802 w 3018085"/>
              <a:gd name="connsiteY106" fmla="*/ 3042878 h 3088982"/>
              <a:gd name="connsiteX107" fmla="*/ 1611906 w 3018085"/>
              <a:gd name="connsiteY107" fmla="*/ 3004457 h 3088982"/>
              <a:gd name="connsiteX108" fmla="*/ 1642643 w 3018085"/>
              <a:gd name="connsiteY108" fmla="*/ 2989089 h 3088982"/>
              <a:gd name="connsiteX109" fmla="*/ 1665695 w 3018085"/>
              <a:gd name="connsiteY109" fmla="*/ 2973721 h 3088982"/>
              <a:gd name="connsiteX110" fmla="*/ 1688747 w 3018085"/>
              <a:gd name="connsiteY110" fmla="*/ 2966037 h 3088982"/>
              <a:gd name="connsiteX111" fmla="*/ 1711799 w 3018085"/>
              <a:gd name="connsiteY111" fmla="*/ 2950669 h 3088982"/>
              <a:gd name="connsiteX112" fmla="*/ 1750219 w 3018085"/>
              <a:gd name="connsiteY112" fmla="*/ 2935301 h 3088982"/>
              <a:gd name="connsiteX113" fmla="*/ 1796323 w 3018085"/>
              <a:gd name="connsiteY113" fmla="*/ 2919933 h 3088982"/>
              <a:gd name="connsiteX114" fmla="*/ 1896216 w 3018085"/>
              <a:gd name="connsiteY114" fmla="*/ 2904565 h 3088982"/>
              <a:gd name="connsiteX115" fmla="*/ 1919268 w 3018085"/>
              <a:gd name="connsiteY115" fmla="*/ 2896881 h 3088982"/>
              <a:gd name="connsiteX116" fmla="*/ 2011476 w 3018085"/>
              <a:gd name="connsiteY116" fmla="*/ 2881513 h 3088982"/>
              <a:gd name="connsiteX117" fmla="*/ 2057580 w 3018085"/>
              <a:gd name="connsiteY117" fmla="*/ 2858461 h 3088982"/>
              <a:gd name="connsiteX118" fmla="*/ 2119053 w 3018085"/>
              <a:gd name="connsiteY118" fmla="*/ 2827725 h 3088982"/>
              <a:gd name="connsiteX119" fmla="*/ 2188209 w 3018085"/>
              <a:gd name="connsiteY119" fmla="*/ 2820041 h 3088982"/>
              <a:gd name="connsiteX120" fmla="*/ 2211261 w 3018085"/>
              <a:gd name="connsiteY120" fmla="*/ 2812357 h 3088982"/>
              <a:gd name="connsiteX121" fmla="*/ 2288101 w 3018085"/>
              <a:gd name="connsiteY121" fmla="*/ 2796988 h 3088982"/>
              <a:gd name="connsiteX122" fmla="*/ 2341890 w 3018085"/>
              <a:gd name="connsiteY122" fmla="*/ 2766252 h 3088982"/>
              <a:gd name="connsiteX123" fmla="*/ 2380310 w 3018085"/>
              <a:gd name="connsiteY123" fmla="*/ 2750884 h 3088982"/>
              <a:gd name="connsiteX124" fmla="*/ 2411046 w 3018085"/>
              <a:gd name="connsiteY124" fmla="*/ 2743200 h 3088982"/>
              <a:gd name="connsiteX125" fmla="*/ 2487886 w 3018085"/>
              <a:gd name="connsiteY125" fmla="*/ 2727832 h 3088982"/>
              <a:gd name="connsiteX126" fmla="*/ 2572411 w 3018085"/>
              <a:gd name="connsiteY126" fmla="*/ 2704780 h 3088982"/>
              <a:gd name="connsiteX127" fmla="*/ 2595463 w 3018085"/>
              <a:gd name="connsiteY127" fmla="*/ 2689412 h 3088982"/>
              <a:gd name="connsiteX128" fmla="*/ 2679987 w 3018085"/>
              <a:gd name="connsiteY128" fmla="*/ 2650992 h 3088982"/>
              <a:gd name="connsiteX129" fmla="*/ 2710723 w 3018085"/>
              <a:gd name="connsiteY129" fmla="*/ 2627940 h 3088982"/>
              <a:gd name="connsiteX130" fmla="*/ 2787564 w 3018085"/>
              <a:gd name="connsiteY130" fmla="*/ 2597204 h 3088982"/>
              <a:gd name="connsiteX131" fmla="*/ 2841352 w 3018085"/>
              <a:gd name="connsiteY131" fmla="*/ 2543415 h 3088982"/>
              <a:gd name="connsiteX132" fmla="*/ 2864404 w 3018085"/>
              <a:gd name="connsiteY132" fmla="*/ 2520363 h 3088982"/>
              <a:gd name="connsiteX133" fmla="*/ 2910508 w 3018085"/>
              <a:gd name="connsiteY133" fmla="*/ 2466575 h 3088982"/>
              <a:gd name="connsiteX134" fmla="*/ 2933560 w 3018085"/>
              <a:gd name="connsiteY134" fmla="*/ 2397419 h 3088982"/>
              <a:gd name="connsiteX135" fmla="*/ 2956612 w 3018085"/>
              <a:gd name="connsiteY135" fmla="*/ 2335946 h 3088982"/>
              <a:gd name="connsiteX136" fmla="*/ 2979664 w 3018085"/>
              <a:gd name="connsiteY136" fmla="*/ 2259106 h 3088982"/>
              <a:gd name="connsiteX137" fmla="*/ 3010400 w 3018085"/>
              <a:gd name="connsiteY137" fmla="*/ 2189950 h 3088982"/>
              <a:gd name="connsiteX138" fmla="*/ 3018085 w 3018085"/>
              <a:gd name="connsiteY138" fmla="*/ 2159214 h 3088982"/>
              <a:gd name="connsiteX139" fmla="*/ 3010400 w 3018085"/>
              <a:gd name="connsiteY139" fmla="*/ 2005533 h 3088982"/>
              <a:gd name="connsiteX140" fmla="*/ 3002716 w 3018085"/>
              <a:gd name="connsiteY140" fmla="*/ 1974797 h 3088982"/>
              <a:gd name="connsiteX141" fmla="*/ 2987348 w 3018085"/>
              <a:gd name="connsiteY141" fmla="*/ 1951745 h 3088982"/>
              <a:gd name="connsiteX142" fmla="*/ 2979664 w 3018085"/>
              <a:gd name="connsiteY142" fmla="*/ 1928693 h 3088982"/>
              <a:gd name="connsiteX143" fmla="*/ 2971980 w 3018085"/>
              <a:gd name="connsiteY143" fmla="*/ 1897957 h 3088982"/>
              <a:gd name="connsiteX144" fmla="*/ 2956612 w 3018085"/>
              <a:gd name="connsiteY144" fmla="*/ 1882588 h 3088982"/>
              <a:gd name="connsiteX145" fmla="*/ 2941244 w 3018085"/>
              <a:gd name="connsiteY145" fmla="*/ 1859536 h 3088982"/>
              <a:gd name="connsiteX146" fmla="*/ 2918192 w 3018085"/>
              <a:gd name="connsiteY146" fmla="*/ 1836484 h 3088982"/>
              <a:gd name="connsiteX147" fmla="*/ 2902824 w 3018085"/>
              <a:gd name="connsiteY147" fmla="*/ 1813432 h 3088982"/>
              <a:gd name="connsiteX148" fmla="*/ 2879772 w 3018085"/>
              <a:gd name="connsiteY148" fmla="*/ 1798064 h 3088982"/>
              <a:gd name="connsiteX149" fmla="*/ 2856720 w 3018085"/>
              <a:gd name="connsiteY149" fmla="*/ 1775012 h 3088982"/>
              <a:gd name="connsiteX150" fmla="*/ 2833668 w 3018085"/>
              <a:gd name="connsiteY150" fmla="*/ 1759644 h 3088982"/>
              <a:gd name="connsiteX151" fmla="*/ 2810616 w 3018085"/>
              <a:gd name="connsiteY151" fmla="*/ 1736592 h 3088982"/>
              <a:gd name="connsiteX152" fmla="*/ 2756827 w 3018085"/>
              <a:gd name="connsiteY152" fmla="*/ 1705856 h 3088982"/>
              <a:gd name="connsiteX153" fmla="*/ 2710723 w 3018085"/>
              <a:gd name="connsiteY153" fmla="*/ 1675120 h 3088982"/>
              <a:gd name="connsiteX154" fmla="*/ 2672303 w 3018085"/>
              <a:gd name="connsiteY154" fmla="*/ 1644383 h 3088982"/>
              <a:gd name="connsiteX155" fmla="*/ 2649251 w 3018085"/>
              <a:gd name="connsiteY155" fmla="*/ 1636699 h 3088982"/>
              <a:gd name="connsiteX156" fmla="*/ 2626199 w 3018085"/>
              <a:gd name="connsiteY156" fmla="*/ 1613647 h 3088982"/>
              <a:gd name="connsiteX157" fmla="*/ 2572411 w 3018085"/>
              <a:gd name="connsiteY157" fmla="*/ 1590595 h 3088982"/>
              <a:gd name="connsiteX158" fmla="*/ 2541674 w 3018085"/>
              <a:gd name="connsiteY158" fmla="*/ 1559859 h 3088982"/>
              <a:gd name="connsiteX159" fmla="*/ 2495570 w 3018085"/>
              <a:gd name="connsiteY159" fmla="*/ 1529123 h 3088982"/>
              <a:gd name="connsiteX160" fmla="*/ 2480202 w 3018085"/>
              <a:gd name="connsiteY160" fmla="*/ 1506071 h 3088982"/>
              <a:gd name="connsiteX161" fmla="*/ 2457150 w 3018085"/>
              <a:gd name="connsiteY161" fmla="*/ 1498387 h 3088982"/>
              <a:gd name="connsiteX162" fmla="*/ 2411046 w 3018085"/>
              <a:gd name="connsiteY162" fmla="*/ 1467651 h 3088982"/>
              <a:gd name="connsiteX163" fmla="*/ 2372626 w 3018085"/>
              <a:gd name="connsiteY163" fmla="*/ 1429230 h 3088982"/>
              <a:gd name="connsiteX164" fmla="*/ 2349574 w 3018085"/>
              <a:gd name="connsiteY164" fmla="*/ 1421546 h 3088982"/>
              <a:gd name="connsiteX165" fmla="*/ 2295785 w 3018085"/>
              <a:gd name="connsiteY165" fmla="*/ 1383126 h 3088982"/>
              <a:gd name="connsiteX166" fmla="*/ 2249681 w 3018085"/>
              <a:gd name="connsiteY166" fmla="*/ 1352390 h 3088982"/>
              <a:gd name="connsiteX167" fmla="*/ 2226629 w 3018085"/>
              <a:gd name="connsiteY167" fmla="*/ 1337022 h 3088982"/>
              <a:gd name="connsiteX168" fmla="*/ 2203577 w 3018085"/>
              <a:gd name="connsiteY168" fmla="*/ 1321654 h 3088982"/>
              <a:gd name="connsiteX169" fmla="*/ 2180525 w 3018085"/>
              <a:gd name="connsiteY169" fmla="*/ 1298602 h 3088982"/>
              <a:gd name="connsiteX170" fmla="*/ 2165157 w 3018085"/>
              <a:gd name="connsiteY170" fmla="*/ 1267866 h 3088982"/>
              <a:gd name="connsiteX171" fmla="*/ 2149789 w 3018085"/>
              <a:gd name="connsiteY171" fmla="*/ 1244814 h 3088982"/>
              <a:gd name="connsiteX172" fmla="*/ 2157473 w 3018085"/>
              <a:gd name="connsiteY172" fmla="*/ 1214078 h 3088982"/>
              <a:gd name="connsiteX173" fmla="*/ 2218945 w 3018085"/>
              <a:gd name="connsiteY173" fmla="*/ 1183341 h 3088982"/>
              <a:gd name="connsiteX174" fmla="*/ 2272733 w 3018085"/>
              <a:gd name="connsiteY174" fmla="*/ 1167973 h 3088982"/>
              <a:gd name="connsiteX175" fmla="*/ 2349574 w 3018085"/>
              <a:gd name="connsiteY175" fmla="*/ 1144921 h 3088982"/>
              <a:gd name="connsiteX176" fmla="*/ 2372626 w 3018085"/>
              <a:gd name="connsiteY176" fmla="*/ 1137237 h 3088982"/>
              <a:gd name="connsiteX177" fmla="*/ 2395678 w 3018085"/>
              <a:gd name="connsiteY177" fmla="*/ 1129553 h 3088982"/>
              <a:gd name="connsiteX178" fmla="*/ 2464834 w 3018085"/>
              <a:gd name="connsiteY178" fmla="*/ 1121869 h 3088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</a:cxnLst>
            <a:rect l="l" t="t" r="r" b="b"/>
            <a:pathLst>
              <a:path w="3018085" h="3088982">
                <a:moveTo>
                  <a:pt x="2464834" y="1121869"/>
                </a:moveTo>
                <a:lnTo>
                  <a:pt x="2464834" y="1121869"/>
                </a:lnTo>
                <a:cubicBezTo>
                  <a:pt x="2487886" y="1111624"/>
                  <a:pt x="2510704" y="1100835"/>
                  <a:pt x="2533990" y="1091133"/>
                </a:cubicBezTo>
                <a:cubicBezTo>
                  <a:pt x="2541467" y="1088018"/>
                  <a:pt x="2549962" y="1087383"/>
                  <a:pt x="2557043" y="1083449"/>
                </a:cubicBezTo>
                <a:cubicBezTo>
                  <a:pt x="2573189" y="1074479"/>
                  <a:pt x="2586627" y="1060973"/>
                  <a:pt x="2603147" y="1052713"/>
                </a:cubicBezTo>
                <a:cubicBezTo>
                  <a:pt x="2613392" y="1047590"/>
                  <a:pt x="2624562" y="1044003"/>
                  <a:pt x="2633883" y="1037345"/>
                </a:cubicBezTo>
                <a:cubicBezTo>
                  <a:pt x="2642726" y="1031029"/>
                  <a:pt x="2648587" y="1021250"/>
                  <a:pt x="2656935" y="1014293"/>
                </a:cubicBezTo>
                <a:cubicBezTo>
                  <a:pt x="2664030" y="1008381"/>
                  <a:pt x="2672303" y="1004048"/>
                  <a:pt x="2679987" y="998925"/>
                </a:cubicBezTo>
                <a:cubicBezTo>
                  <a:pt x="2734894" y="916561"/>
                  <a:pt x="2649394" y="1041552"/>
                  <a:pt x="2718407" y="952820"/>
                </a:cubicBezTo>
                <a:cubicBezTo>
                  <a:pt x="2782744" y="870101"/>
                  <a:pt x="2719860" y="935999"/>
                  <a:pt x="2772195" y="883664"/>
                </a:cubicBezTo>
                <a:cubicBezTo>
                  <a:pt x="2791509" y="825723"/>
                  <a:pt x="2765456" y="897142"/>
                  <a:pt x="2795248" y="837560"/>
                </a:cubicBezTo>
                <a:cubicBezTo>
                  <a:pt x="2798870" y="830316"/>
                  <a:pt x="2800088" y="822092"/>
                  <a:pt x="2802932" y="814508"/>
                </a:cubicBezTo>
                <a:cubicBezTo>
                  <a:pt x="2830493" y="741013"/>
                  <a:pt x="2808545" y="805355"/>
                  <a:pt x="2825984" y="753035"/>
                </a:cubicBezTo>
                <a:cubicBezTo>
                  <a:pt x="2828545" y="735106"/>
                  <a:pt x="2830428" y="717066"/>
                  <a:pt x="2833668" y="699247"/>
                </a:cubicBezTo>
                <a:cubicBezTo>
                  <a:pt x="2835557" y="688857"/>
                  <a:pt x="2841352" y="679072"/>
                  <a:pt x="2841352" y="668511"/>
                </a:cubicBezTo>
                <a:cubicBezTo>
                  <a:pt x="2841352" y="619778"/>
                  <a:pt x="2840252" y="570800"/>
                  <a:pt x="2833668" y="522514"/>
                </a:cubicBezTo>
                <a:cubicBezTo>
                  <a:pt x="2832420" y="513364"/>
                  <a:pt x="2823423" y="507146"/>
                  <a:pt x="2818300" y="499462"/>
                </a:cubicBezTo>
                <a:cubicBezTo>
                  <a:pt x="2815739" y="489217"/>
                  <a:pt x="2812907" y="479035"/>
                  <a:pt x="2810616" y="468726"/>
                </a:cubicBezTo>
                <a:cubicBezTo>
                  <a:pt x="2807783" y="455977"/>
                  <a:pt x="2806100" y="442976"/>
                  <a:pt x="2802932" y="430306"/>
                </a:cubicBezTo>
                <a:cubicBezTo>
                  <a:pt x="2800968" y="422448"/>
                  <a:pt x="2799415" y="414199"/>
                  <a:pt x="2795248" y="407254"/>
                </a:cubicBezTo>
                <a:cubicBezTo>
                  <a:pt x="2791520" y="401042"/>
                  <a:pt x="2785002" y="397009"/>
                  <a:pt x="2779879" y="391886"/>
                </a:cubicBezTo>
                <a:cubicBezTo>
                  <a:pt x="2756250" y="344628"/>
                  <a:pt x="2770866" y="370684"/>
                  <a:pt x="2733775" y="315046"/>
                </a:cubicBezTo>
                <a:cubicBezTo>
                  <a:pt x="2733774" y="315045"/>
                  <a:pt x="2703041" y="268942"/>
                  <a:pt x="2703039" y="268941"/>
                </a:cubicBezTo>
                <a:cubicBezTo>
                  <a:pt x="2695355" y="263818"/>
                  <a:pt x="2686517" y="260103"/>
                  <a:pt x="2679987" y="253573"/>
                </a:cubicBezTo>
                <a:cubicBezTo>
                  <a:pt x="2638119" y="211705"/>
                  <a:pt x="2677911" y="229829"/>
                  <a:pt x="2633883" y="215153"/>
                </a:cubicBezTo>
                <a:cubicBezTo>
                  <a:pt x="2612693" y="193963"/>
                  <a:pt x="2612741" y="190997"/>
                  <a:pt x="2587779" y="176733"/>
                </a:cubicBezTo>
                <a:cubicBezTo>
                  <a:pt x="2577834" y="171050"/>
                  <a:pt x="2566574" y="167719"/>
                  <a:pt x="2557043" y="161365"/>
                </a:cubicBezTo>
                <a:cubicBezTo>
                  <a:pt x="2551015" y="157346"/>
                  <a:pt x="2547702" y="150016"/>
                  <a:pt x="2541674" y="145997"/>
                </a:cubicBezTo>
                <a:cubicBezTo>
                  <a:pt x="2517564" y="129924"/>
                  <a:pt x="2507233" y="129703"/>
                  <a:pt x="2480202" y="122945"/>
                </a:cubicBezTo>
                <a:cubicBezTo>
                  <a:pt x="2422329" y="84363"/>
                  <a:pt x="2495881" y="129664"/>
                  <a:pt x="2426414" y="99893"/>
                </a:cubicBezTo>
                <a:cubicBezTo>
                  <a:pt x="2417926" y="96255"/>
                  <a:pt x="2411850" y="88163"/>
                  <a:pt x="2403362" y="84525"/>
                </a:cubicBezTo>
                <a:cubicBezTo>
                  <a:pt x="2393655" y="80365"/>
                  <a:pt x="2382645" y="80181"/>
                  <a:pt x="2372626" y="76841"/>
                </a:cubicBezTo>
                <a:cubicBezTo>
                  <a:pt x="2326782" y="61559"/>
                  <a:pt x="2338346" y="58665"/>
                  <a:pt x="2288101" y="46104"/>
                </a:cubicBezTo>
                <a:lnTo>
                  <a:pt x="2226629" y="30736"/>
                </a:lnTo>
                <a:cubicBezTo>
                  <a:pt x="2216384" y="28175"/>
                  <a:pt x="2206249" y="25123"/>
                  <a:pt x="2195893" y="23052"/>
                </a:cubicBezTo>
                <a:cubicBezTo>
                  <a:pt x="2183086" y="20491"/>
                  <a:pt x="2170143" y="18536"/>
                  <a:pt x="2157473" y="15368"/>
                </a:cubicBezTo>
                <a:cubicBezTo>
                  <a:pt x="2149615" y="13404"/>
                  <a:pt x="2142476" y="8532"/>
                  <a:pt x="2134421" y="7684"/>
                </a:cubicBezTo>
                <a:cubicBezTo>
                  <a:pt x="2093585" y="3386"/>
                  <a:pt x="2052458" y="2561"/>
                  <a:pt x="2011476" y="0"/>
                </a:cubicBezTo>
                <a:cubicBezTo>
                  <a:pt x="1980740" y="2561"/>
                  <a:pt x="1949582" y="2000"/>
                  <a:pt x="1919268" y="7684"/>
                </a:cubicBezTo>
                <a:cubicBezTo>
                  <a:pt x="1897717" y="11725"/>
                  <a:pt x="1883998" y="29161"/>
                  <a:pt x="1865479" y="38420"/>
                </a:cubicBezTo>
                <a:cubicBezTo>
                  <a:pt x="1858234" y="42042"/>
                  <a:pt x="1849872" y="42913"/>
                  <a:pt x="1842427" y="46104"/>
                </a:cubicBezTo>
                <a:cubicBezTo>
                  <a:pt x="1831899" y="50616"/>
                  <a:pt x="1821936" y="56349"/>
                  <a:pt x="1811691" y="61472"/>
                </a:cubicBezTo>
                <a:cubicBezTo>
                  <a:pt x="1758048" y="115118"/>
                  <a:pt x="1817481" y="62556"/>
                  <a:pt x="1765587" y="92209"/>
                </a:cubicBezTo>
                <a:cubicBezTo>
                  <a:pt x="1700459" y="129425"/>
                  <a:pt x="1764653" y="105327"/>
                  <a:pt x="1711799" y="122945"/>
                </a:cubicBezTo>
                <a:cubicBezTo>
                  <a:pt x="1644452" y="190292"/>
                  <a:pt x="1729882" y="107875"/>
                  <a:pt x="1665695" y="161365"/>
                </a:cubicBezTo>
                <a:cubicBezTo>
                  <a:pt x="1657347" y="168322"/>
                  <a:pt x="1651221" y="177745"/>
                  <a:pt x="1642643" y="184417"/>
                </a:cubicBezTo>
                <a:cubicBezTo>
                  <a:pt x="1628063" y="195757"/>
                  <a:pt x="1596538" y="215153"/>
                  <a:pt x="1596538" y="215153"/>
                </a:cubicBezTo>
                <a:cubicBezTo>
                  <a:pt x="1593977" y="222837"/>
                  <a:pt x="1594581" y="232478"/>
                  <a:pt x="1588854" y="238205"/>
                </a:cubicBezTo>
                <a:cubicBezTo>
                  <a:pt x="1575794" y="251265"/>
                  <a:pt x="1542750" y="268941"/>
                  <a:pt x="1542750" y="268941"/>
                </a:cubicBezTo>
                <a:cubicBezTo>
                  <a:pt x="1540189" y="276625"/>
                  <a:pt x="1540793" y="286266"/>
                  <a:pt x="1535066" y="291993"/>
                </a:cubicBezTo>
                <a:cubicBezTo>
                  <a:pt x="1522006" y="305054"/>
                  <a:pt x="1504330" y="312484"/>
                  <a:pt x="1488962" y="322730"/>
                </a:cubicBezTo>
                <a:cubicBezTo>
                  <a:pt x="1459172" y="342590"/>
                  <a:pt x="1474670" y="335178"/>
                  <a:pt x="1442858" y="345782"/>
                </a:cubicBezTo>
                <a:cubicBezTo>
                  <a:pt x="1404438" y="343221"/>
                  <a:pt x="1365579" y="344428"/>
                  <a:pt x="1327597" y="338098"/>
                </a:cubicBezTo>
                <a:cubicBezTo>
                  <a:pt x="1318488" y="336580"/>
                  <a:pt x="1312563" y="327312"/>
                  <a:pt x="1304545" y="322730"/>
                </a:cubicBezTo>
                <a:cubicBezTo>
                  <a:pt x="1277959" y="307538"/>
                  <a:pt x="1276619" y="308299"/>
                  <a:pt x="1250757" y="299678"/>
                </a:cubicBezTo>
                <a:cubicBezTo>
                  <a:pt x="1243073" y="294555"/>
                  <a:pt x="1236144" y="288060"/>
                  <a:pt x="1227705" y="284309"/>
                </a:cubicBezTo>
                <a:cubicBezTo>
                  <a:pt x="1212902" y="277730"/>
                  <a:pt x="1196968" y="274064"/>
                  <a:pt x="1181600" y="268941"/>
                </a:cubicBezTo>
                <a:cubicBezTo>
                  <a:pt x="1173916" y="266380"/>
                  <a:pt x="1165793" y="264879"/>
                  <a:pt x="1158548" y="261257"/>
                </a:cubicBezTo>
                <a:cubicBezTo>
                  <a:pt x="1096725" y="230345"/>
                  <a:pt x="1156659" y="256943"/>
                  <a:pt x="1050972" y="230521"/>
                </a:cubicBezTo>
                <a:cubicBezTo>
                  <a:pt x="1040727" y="227960"/>
                  <a:pt x="1030691" y="224330"/>
                  <a:pt x="1020236" y="222837"/>
                </a:cubicBezTo>
                <a:cubicBezTo>
                  <a:pt x="990129" y="218536"/>
                  <a:pt x="876281" y="209560"/>
                  <a:pt x="851187" y="207469"/>
                </a:cubicBezTo>
                <a:lnTo>
                  <a:pt x="282569" y="215153"/>
                </a:lnTo>
                <a:cubicBezTo>
                  <a:pt x="234904" y="216360"/>
                  <a:pt x="254086" y="224647"/>
                  <a:pt x="213412" y="238205"/>
                </a:cubicBezTo>
                <a:cubicBezTo>
                  <a:pt x="201022" y="242335"/>
                  <a:pt x="187741" y="243056"/>
                  <a:pt x="174992" y="245889"/>
                </a:cubicBezTo>
                <a:cubicBezTo>
                  <a:pt x="164683" y="248180"/>
                  <a:pt x="154501" y="251012"/>
                  <a:pt x="144256" y="253573"/>
                </a:cubicBezTo>
                <a:cubicBezTo>
                  <a:pt x="97816" y="346453"/>
                  <a:pt x="156963" y="231335"/>
                  <a:pt x="113520" y="307362"/>
                </a:cubicBezTo>
                <a:cubicBezTo>
                  <a:pt x="80925" y="364404"/>
                  <a:pt x="115722" y="310642"/>
                  <a:pt x="82784" y="376518"/>
                </a:cubicBezTo>
                <a:cubicBezTo>
                  <a:pt x="76105" y="389876"/>
                  <a:pt x="67416" y="402131"/>
                  <a:pt x="59732" y="414938"/>
                </a:cubicBezTo>
                <a:cubicBezTo>
                  <a:pt x="57171" y="427745"/>
                  <a:pt x="56736" y="441168"/>
                  <a:pt x="52048" y="453358"/>
                </a:cubicBezTo>
                <a:cubicBezTo>
                  <a:pt x="43824" y="474740"/>
                  <a:pt x="21311" y="514830"/>
                  <a:pt x="21311" y="514830"/>
                </a:cubicBezTo>
                <a:cubicBezTo>
                  <a:pt x="18750" y="525076"/>
                  <a:pt x="16528" y="535412"/>
                  <a:pt x="13627" y="545567"/>
                </a:cubicBezTo>
                <a:cubicBezTo>
                  <a:pt x="11402" y="553355"/>
                  <a:pt x="5438" y="560535"/>
                  <a:pt x="5943" y="568619"/>
                </a:cubicBezTo>
                <a:cubicBezTo>
                  <a:pt x="11094" y="651035"/>
                  <a:pt x="16846" y="644578"/>
                  <a:pt x="28995" y="699247"/>
                </a:cubicBezTo>
                <a:cubicBezTo>
                  <a:pt x="31828" y="711996"/>
                  <a:pt x="34118" y="724860"/>
                  <a:pt x="36679" y="737667"/>
                </a:cubicBezTo>
                <a:cubicBezTo>
                  <a:pt x="39241" y="809385"/>
                  <a:pt x="38235" y="881319"/>
                  <a:pt x="44364" y="952820"/>
                </a:cubicBezTo>
                <a:cubicBezTo>
                  <a:pt x="45957" y="971399"/>
                  <a:pt x="54248" y="988786"/>
                  <a:pt x="59732" y="1006609"/>
                </a:cubicBezTo>
                <a:cubicBezTo>
                  <a:pt x="64496" y="1022092"/>
                  <a:pt x="75100" y="1052713"/>
                  <a:pt x="75100" y="1052713"/>
                </a:cubicBezTo>
                <a:cubicBezTo>
                  <a:pt x="72539" y="1160289"/>
                  <a:pt x="72194" y="1267941"/>
                  <a:pt x="67416" y="1375442"/>
                </a:cubicBezTo>
                <a:cubicBezTo>
                  <a:pt x="67056" y="1383534"/>
                  <a:pt x="61696" y="1390636"/>
                  <a:pt x="59732" y="1398494"/>
                </a:cubicBezTo>
                <a:cubicBezTo>
                  <a:pt x="56564" y="1411164"/>
                  <a:pt x="54609" y="1424107"/>
                  <a:pt x="52048" y="1436914"/>
                </a:cubicBezTo>
                <a:cubicBezTo>
                  <a:pt x="36912" y="1603413"/>
                  <a:pt x="53651" y="1467319"/>
                  <a:pt x="36679" y="1552175"/>
                </a:cubicBezTo>
                <a:cubicBezTo>
                  <a:pt x="24846" y="1611334"/>
                  <a:pt x="39196" y="1582977"/>
                  <a:pt x="13627" y="1621331"/>
                </a:cubicBezTo>
                <a:cubicBezTo>
                  <a:pt x="-5590" y="1813500"/>
                  <a:pt x="-3466" y="1761577"/>
                  <a:pt x="13627" y="2097741"/>
                </a:cubicBezTo>
                <a:cubicBezTo>
                  <a:pt x="14574" y="2116364"/>
                  <a:pt x="24472" y="2133440"/>
                  <a:pt x="28995" y="2151530"/>
                </a:cubicBezTo>
                <a:cubicBezTo>
                  <a:pt x="32163" y="2164200"/>
                  <a:pt x="33511" y="2177280"/>
                  <a:pt x="36679" y="2189950"/>
                </a:cubicBezTo>
                <a:cubicBezTo>
                  <a:pt x="40112" y="2203681"/>
                  <a:pt x="60387" y="2274378"/>
                  <a:pt x="67416" y="2289842"/>
                </a:cubicBezTo>
                <a:cubicBezTo>
                  <a:pt x="73596" y="2303438"/>
                  <a:pt x="83215" y="2315206"/>
                  <a:pt x="90468" y="2328262"/>
                </a:cubicBezTo>
                <a:cubicBezTo>
                  <a:pt x="96031" y="2338275"/>
                  <a:pt x="100713" y="2348753"/>
                  <a:pt x="105836" y="2358999"/>
                </a:cubicBezTo>
                <a:cubicBezTo>
                  <a:pt x="108397" y="2371806"/>
                  <a:pt x="108832" y="2385229"/>
                  <a:pt x="113520" y="2397419"/>
                </a:cubicBezTo>
                <a:cubicBezTo>
                  <a:pt x="144259" y="2477341"/>
                  <a:pt x="133212" y="2435722"/>
                  <a:pt x="159624" y="2481943"/>
                </a:cubicBezTo>
                <a:cubicBezTo>
                  <a:pt x="165307" y="2491888"/>
                  <a:pt x="169429" y="2502666"/>
                  <a:pt x="174992" y="2512679"/>
                </a:cubicBezTo>
                <a:cubicBezTo>
                  <a:pt x="203390" y="2563796"/>
                  <a:pt x="189392" y="2535718"/>
                  <a:pt x="213412" y="2574151"/>
                </a:cubicBezTo>
                <a:cubicBezTo>
                  <a:pt x="221328" y="2586816"/>
                  <a:pt x="228179" y="2600145"/>
                  <a:pt x="236464" y="2612572"/>
                </a:cubicBezTo>
                <a:cubicBezTo>
                  <a:pt x="243568" y="2623228"/>
                  <a:pt x="252412" y="2632652"/>
                  <a:pt x="259516" y="2643308"/>
                </a:cubicBezTo>
                <a:cubicBezTo>
                  <a:pt x="302264" y="2707428"/>
                  <a:pt x="265387" y="2655049"/>
                  <a:pt x="297937" y="2720148"/>
                </a:cubicBezTo>
                <a:cubicBezTo>
                  <a:pt x="331693" y="2787660"/>
                  <a:pt x="306708" y="2733620"/>
                  <a:pt x="344041" y="2781620"/>
                </a:cubicBezTo>
                <a:cubicBezTo>
                  <a:pt x="366034" y="2809897"/>
                  <a:pt x="402874" y="2879754"/>
                  <a:pt x="428565" y="2896881"/>
                </a:cubicBezTo>
                <a:cubicBezTo>
                  <a:pt x="443933" y="2907126"/>
                  <a:pt x="460090" y="2916277"/>
                  <a:pt x="474669" y="2927617"/>
                </a:cubicBezTo>
                <a:cubicBezTo>
                  <a:pt x="517838" y="2961193"/>
                  <a:pt x="476686" y="2943658"/>
                  <a:pt x="520774" y="2958353"/>
                </a:cubicBezTo>
                <a:cubicBezTo>
                  <a:pt x="655397" y="3048101"/>
                  <a:pt x="541447" y="2983334"/>
                  <a:pt x="620666" y="3012141"/>
                </a:cubicBezTo>
                <a:cubicBezTo>
                  <a:pt x="638998" y="3018807"/>
                  <a:pt x="655810" y="3029456"/>
                  <a:pt x="674454" y="3035193"/>
                </a:cubicBezTo>
                <a:cubicBezTo>
                  <a:pt x="689345" y="3039775"/>
                  <a:pt x="705546" y="3038708"/>
                  <a:pt x="720558" y="3042878"/>
                </a:cubicBezTo>
                <a:cubicBezTo>
                  <a:pt x="767987" y="3056053"/>
                  <a:pt x="809450" y="3079102"/>
                  <a:pt x="858871" y="3081298"/>
                </a:cubicBezTo>
                <a:cubicBezTo>
                  <a:pt x="958698" y="3085735"/>
                  <a:pt x="1058656" y="3086421"/>
                  <a:pt x="1158548" y="3088982"/>
                </a:cubicBezTo>
                <a:cubicBezTo>
                  <a:pt x="1263563" y="3086421"/>
                  <a:pt x="1368656" y="3086068"/>
                  <a:pt x="1473594" y="3081298"/>
                </a:cubicBezTo>
                <a:cubicBezTo>
                  <a:pt x="1486779" y="3080699"/>
                  <a:pt x="1518723" y="3062094"/>
                  <a:pt x="1527382" y="3058246"/>
                </a:cubicBezTo>
                <a:cubicBezTo>
                  <a:pt x="1539986" y="3052644"/>
                  <a:pt x="1552995" y="3048001"/>
                  <a:pt x="1565802" y="3042878"/>
                </a:cubicBezTo>
                <a:cubicBezTo>
                  <a:pt x="1583337" y="3025341"/>
                  <a:pt x="1587550" y="3019679"/>
                  <a:pt x="1611906" y="3004457"/>
                </a:cubicBezTo>
                <a:cubicBezTo>
                  <a:pt x="1621620" y="2998386"/>
                  <a:pt x="1632697" y="2994772"/>
                  <a:pt x="1642643" y="2989089"/>
                </a:cubicBezTo>
                <a:cubicBezTo>
                  <a:pt x="1650661" y="2984507"/>
                  <a:pt x="1657435" y="2977851"/>
                  <a:pt x="1665695" y="2973721"/>
                </a:cubicBezTo>
                <a:cubicBezTo>
                  <a:pt x="1672940" y="2970099"/>
                  <a:pt x="1681502" y="2969659"/>
                  <a:pt x="1688747" y="2966037"/>
                </a:cubicBezTo>
                <a:cubicBezTo>
                  <a:pt x="1697007" y="2961907"/>
                  <a:pt x="1703539" y="2954799"/>
                  <a:pt x="1711799" y="2950669"/>
                </a:cubicBezTo>
                <a:cubicBezTo>
                  <a:pt x="1724136" y="2944500"/>
                  <a:pt x="1737256" y="2940015"/>
                  <a:pt x="1750219" y="2935301"/>
                </a:cubicBezTo>
                <a:cubicBezTo>
                  <a:pt x="1765443" y="2929765"/>
                  <a:pt x="1780438" y="2923110"/>
                  <a:pt x="1796323" y="2919933"/>
                </a:cubicBezTo>
                <a:cubicBezTo>
                  <a:pt x="1854992" y="2908199"/>
                  <a:pt x="1821784" y="2913869"/>
                  <a:pt x="1896216" y="2904565"/>
                </a:cubicBezTo>
                <a:cubicBezTo>
                  <a:pt x="1903900" y="2902004"/>
                  <a:pt x="1911326" y="2898469"/>
                  <a:pt x="1919268" y="2896881"/>
                </a:cubicBezTo>
                <a:cubicBezTo>
                  <a:pt x="1949823" y="2890770"/>
                  <a:pt x="2011476" y="2881513"/>
                  <a:pt x="2011476" y="2881513"/>
                </a:cubicBezTo>
                <a:cubicBezTo>
                  <a:pt x="2061993" y="2847835"/>
                  <a:pt x="2007589" y="2881184"/>
                  <a:pt x="2057580" y="2858461"/>
                </a:cubicBezTo>
                <a:cubicBezTo>
                  <a:pt x="2078436" y="2848981"/>
                  <a:pt x="2096284" y="2830255"/>
                  <a:pt x="2119053" y="2827725"/>
                </a:cubicBezTo>
                <a:lnTo>
                  <a:pt x="2188209" y="2820041"/>
                </a:lnTo>
                <a:cubicBezTo>
                  <a:pt x="2195893" y="2817480"/>
                  <a:pt x="2203354" y="2814114"/>
                  <a:pt x="2211261" y="2812357"/>
                </a:cubicBezTo>
                <a:cubicBezTo>
                  <a:pt x="2232984" y="2807529"/>
                  <a:pt x="2265837" y="2805337"/>
                  <a:pt x="2288101" y="2796988"/>
                </a:cubicBezTo>
                <a:cubicBezTo>
                  <a:pt x="2341981" y="2776783"/>
                  <a:pt x="2297306" y="2788544"/>
                  <a:pt x="2341890" y="2766252"/>
                </a:cubicBezTo>
                <a:cubicBezTo>
                  <a:pt x="2354227" y="2760084"/>
                  <a:pt x="2367225" y="2755246"/>
                  <a:pt x="2380310" y="2750884"/>
                </a:cubicBezTo>
                <a:cubicBezTo>
                  <a:pt x="2390329" y="2747544"/>
                  <a:pt x="2400720" y="2745413"/>
                  <a:pt x="2411046" y="2743200"/>
                </a:cubicBezTo>
                <a:cubicBezTo>
                  <a:pt x="2436587" y="2737727"/>
                  <a:pt x="2487886" y="2727832"/>
                  <a:pt x="2487886" y="2727832"/>
                </a:cubicBezTo>
                <a:cubicBezTo>
                  <a:pt x="2567184" y="2688183"/>
                  <a:pt x="2456111" y="2739669"/>
                  <a:pt x="2572411" y="2704780"/>
                </a:cubicBezTo>
                <a:cubicBezTo>
                  <a:pt x="2581257" y="2702126"/>
                  <a:pt x="2587203" y="2693542"/>
                  <a:pt x="2595463" y="2689412"/>
                </a:cubicBezTo>
                <a:cubicBezTo>
                  <a:pt x="2645811" y="2664238"/>
                  <a:pt x="2595538" y="2714328"/>
                  <a:pt x="2679987" y="2650992"/>
                </a:cubicBezTo>
                <a:cubicBezTo>
                  <a:pt x="2690232" y="2643308"/>
                  <a:pt x="2699268" y="2633667"/>
                  <a:pt x="2710723" y="2627940"/>
                </a:cubicBezTo>
                <a:cubicBezTo>
                  <a:pt x="2735397" y="2615603"/>
                  <a:pt x="2787564" y="2597204"/>
                  <a:pt x="2787564" y="2597204"/>
                </a:cubicBezTo>
                <a:lnTo>
                  <a:pt x="2841352" y="2543415"/>
                </a:lnTo>
                <a:cubicBezTo>
                  <a:pt x="2849036" y="2535731"/>
                  <a:pt x="2857884" y="2529056"/>
                  <a:pt x="2864404" y="2520363"/>
                </a:cubicBezTo>
                <a:cubicBezTo>
                  <a:pt x="2893976" y="2480934"/>
                  <a:pt x="2878400" y="2498683"/>
                  <a:pt x="2910508" y="2466575"/>
                </a:cubicBezTo>
                <a:cubicBezTo>
                  <a:pt x="2958609" y="2346323"/>
                  <a:pt x="2900472" y="2496683"/>
                  <a:pt x="2933560" y="2397419"/>
                </a:cubicBezTo>
                <a:cubicBezTo>
                  <a:pt x="2949803" y="2348689"/>
                  <a:pt x="2945819" y="2373722"/>
                  <a:pt x="2956612" y="2335946"/>
                </a:cubicBezTo>
                <a:cubicBezTo>
                  <a:pt x="2963965" y="2310210"/>
                  <a:pt x="2967491" y="2283452"/>
                  <a:pt x="2979664" y="2259106"/>
                </a:cubicBezTo>
                <a:cubicBezTo>
                  <a:pt x="2993054" y="2232326"/>
                  <a:pt x="3000588" y="2219386"/>
                  <a:pt x="3010400" y="2189950"/>
                </a:cubicBezTo>
                <a:cubicBezTo>
                  <a:pt x="3013740" y="2179931"/>
                  <a:pt x="3015523" y="2169459"/>
                  <a:pt x="3018085" y="2159214"/>
                </a:cubicBezTo>
                <a:cubicBezTo>
                  <a:pt x="3015523" y="2107987"/>
                  <a:pt x="3014660" y="2056647"/>
                  <a:pt x="3010400" y="2005533"/>
                </a:cubicBezTo>
                <a:cubicBezTo>
                  <a:pt x="3009523" y="1995009"/>
                  <a:pt x="3006876" y="1984504"/>
                  <a:pt x="3002716" y="1974797"/>
                </a:cubicBezTo>
                <a:cubicBezTo>
                  <a:pt x="2999078" y="1966309"/>
                  <a:pt x="2991478" y="1960005"/>
                  <a:pt x="2987348" y="1951745"/>
                </a:cubicBezTo>
                <a:cubicBezTo>
                  <a:pt x="2983726" y="1944500"/>
                  <a:pt x="2981889" y="1936481"/>
                  <a:pt x="2979664" y="1928693"/>
                </a:cubicBezTo>
                <a:cubicBezTo>
                  <a:pt x="2976763" y="1918539"/>
                  <a:pt x="2976703" y="1907403"/>
                  <a:pt x="2971980" y="1897957"/>
                </a:cubicBezTo>
                <a:cubicBezTo>
                  <a:pt x="2968740" y="1891477"/>
                  <a:pt x="2961138" y="1888245"/>
                  <a:pt x="2956612" y="1882588"/>
                </a:cubicBezTo>
                <a:cubicBezTo>
                  <a:pt x="2950843" y="1875377"/>
                  <a:pt x="2947156" y="1866631"/>
                  <a:pt x="2941244" y="1859536"/>
                </a:cubicBezTo>
                <a:cubicBezTo>
                  <a:pt x="2934287" y="1851188"/>
                  <a:pt x="2925149" y="1844832"/>
                  <a:pt x="2918192" y="1836484"/>
                </a:cubicBezTo>
                <a:cubicBezTo>
                  <a:pt x="2912280" y="1829389"/>
                  <a:pt x="2909354" y="1819962"/>
                  <a:pt x="2902824" y="1813432"/>
                </a:cubicBezTo>
                <a:cubicBezTo>
                  <a:pt x="2896294" y="1806902"/>
                  <a:pt x="2886867" y="1803976"/>
                  <a:pt x="2879772" y="1798064"/>
                </a:cubicBezTo>
                <a:cubicBezTo>
                  <a:pt x="2871424" y="1791107"/>
                  <a:pt x="2865068" y="1781969"/>
                  <a:pt x="2856720" y="1775012"/>
                </a:cubicBezTo>
                <a:cubicBezTo>
                  <a:pt x="2849625" y="1769100"/>
                  <a:pt x="2840763" y="1765556"/>
                  <a:pt x="2833668" y="1759644"/>
                </a:cubicBezTo>
                <a:cubicBezTo>
                  <a:pt x="2825320" y="1752687"/>
                  <a:pt x="2818964" y="1743549"/>
                  <a:pt x="2810616" y="1736592"/>
                </a:cubicBezTo>
                <a:cubicBezTo>
                  <a:pt x="2787831" y="1717604"/>
                  <a:pt x="2783671" y="1721962"/>
                  <a:pt x="2756827" y="1705856"/>
                </a:cubicBezTo>
                <a:cubicBezTo>
                  <a:pt x="2740989" y="1696353"/>
                  <a:pt x="2723783" y="1688181"/>
                  <a:pt x="2710723" y="1675120"/>
                </a:cubicBezTo>
                <a:cubicBezTo>
                  <a:pt x="2696428" y="1660824"/>
                  <a:pt x="2691691" y="1654077"/>
                  <a:pt x="2672303" y="1644383"/>
                </a:cubicBezTo>
                <a:cubicBezTo>
                  <a:pt x="2665058" y="1640761"/>
                  <a:pt x="2656935" y="1639260"/>
                  <a:pt x="2649251" y="1636699"/>
                </a:cubicBezTo>
                <a:cubicBezTo>
                  <a:pt x="2641567" y="1629015"/>
                  <a:pt x="2635042" y="1619963"/>
                  <a:pt x="2626199" y="1613647"/>
                </a:cubicBezTo>
                <a:cubicBezTo>
                  <a:pt x="2609583" y="1601778"/>
                  <a:pt x="2591223" y="1596866"/>
                  <a:pt x="2572411" y="1590595"/>
                </a:cubicBezTo>
                <a:cubicBezTo>
                  <a:pt x="2555646" y="1540300"/>
                  <a:pt x="2578931" y="1589664"/>
                  <a:pt x="2541674" y="1559859"/>
                </a:cubicBezTo>
                <a:cubicBezTo>
                  <a:pt x="2493431" y="1521266"/>
                  <a:pt x="2566160" y="1546771"/>
                  <a:pt x="2495570" y="1529123"/>
                </a:cubicBezTo>
                <a:cubicBezTo>
                  <a:pt x="2490447" y="1521439"/>
                  <a:pt x="2487413" y="1511840"/>
                  <a:pt x="2480202" y="1506071"/>
                </a:cubicBezTo>
                <a:cubicBezTo>
                  <a:pt x="2473877" y="1501011"/>
                  <a:pt x="2464230" y="1502321"/>
                  <a:pt x="2457150" y="1498387"/>
                </a:cubicBezTo>
                <a:cubicBezTo>
                  <a:pt x="2441004" y="1489417"/>
                  <a:pt x="2424106" y="1480711"/>
                  <a:pt x="2411046" y="1467651"/>
                </a:cubicBezTo>
                <a:cubicBezTo>
                  <a:pt x="2398239" y="1454844"/>
                  <a:pt x="2389808" y="1434957"/>
                  <a:pt x="2372626" y="1429230"/>
                </a:cubicBezTo>
                <a:cubicBezTo>
                  <a:pt x="2364942" y="1426669"/>
                  <a:pt x="2356819" y="1425168"/>
                  <a:pt x="2349574" y="1421546"/>
                </a:cubicBezTo>
                <a:cubicBezTo>
                  <a:pt x="2337078" y="1415298"/>
                  <a:pt x="2304492" y="1389221"/>
                  <a:pt x="2295785" y="1383126"/>
                </a:cubicBezTo>
                <a:cubicBezTo>
                  <a:pt x="2280654" y="1372534"/>
                  <a:pt x="2265049" y="1362635"/>
                  <a:pt x="2249681" y="1352390"/>
                </a:cubicBezTo>
                <a:lnTo>
                  <a:pt x="2226629" y="1337022"/>
                </a:lnTo>
                <a:cubicBezTo>
                  <a:pt x="2218945" y="1331899"/>
                  <a:pt x="2210107" y="1328184"/>
                  <a:pt x="2203577" y="1321654"/>
                </a:cubicBezTo>
                <a:cubicBezTo>
                  <a:pt x="2195893" y="1313970"/>
                  <a:pt x="2186841" y="1307445"/>
                  <a:pt x="2180525" y="1298602"/>
                </a:cubicBezTo>
                <a:cubicBezTo>
                  <a:pt x="2173867" y="1289281"/>
                  <a:pt x="2170840" y="1277811"/>
                  <a:pt x="2165157" y="1267866"/>
                </a:cubicBezTo>
                <a:cubicBezTo>
                  <a:pt x="2160575" y="1259848"/>
                  <a:pt x="2154912" y="1252498"/>
                  <a:pt x="2149789" y="1244814"/>
                </a:cubicBezTo>
                <a:cubicBezTo>
                  <a:pt x="2152350" y="1234569"/>
                  <a:pt x="2152750" y="1223524"/>
                  <a:pt x="2157473" y="1214078"/>
                </a:cubicBezTo>
                <a:cubicBezTo>
                  <a:pt x="2167841" y="1193342"/>
                  <a:pt x="2202760" y="1187387"/>
                  <a:pt x="2218945" y="1183341"/>
                </a:cubicBezTo>
                <a:cubicBezTo>
                  <a:pt x="2315031" y="1159320"/>
                  <a:pt x="2195568" y="1190020"/>
                  <a:pt x="2272733" y="1167973"/>
                </a:cubicBezTo>
                <a:cubicBezTo>
                  <a:pt x="2354026" y="1144747"/>
                  <a:pt x="2240006" y="1181443"/>
                  <a:pt x="2349574" y="1144921"/>
                </a:cubicBezTo>
                <a:lnTo>
                  <a:pt x="2372626" y="1137237"/>
                </a:lnTo>
                <a:cubicBezTo>
                  <a:pt x="2380310" y="1134676"/>
                  <a:pt x="2387820" y="1131517"/>
                  <a:pt x="2395678" y="1129553"/>
                </a:cubicBezTo>
                <a:lnTo>
                  <a:pt x="2464834" y="1121869"/>
                </a:lnTo>
                <a:close/>
              </a:path>
            </a:pathLst>
          </a:cu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6224066" y="3581400"/>
            <a:ext cx="1014933" cy="1282593"/>
          </a:xfrm>
          <a:custGeom>
            <a:avLst/>
            <a:gdLst>
              <a:gd name="connsiteX0" fmla="*/ 0 w 868296"/>
              <a:gd name="connsiteY0" fmla="*/ 53788 h 1167973"/>
              <a:gd name="connsiteX1" fmla="*/ 0 w 868296"/>
              <a:gd name="connsiteY1" fmla="*/ 53788 h 1167973"/>
              <a:gd name="connsiteX2" fmla="*/ 15368 w 868296"/>
              <a:gd name="connsiteY2" fmla="*/ 138313 h 1167973"/>
              <a:gd name="connsiteX3" fmla="*/ 23052 w 868296"/>
              <a:gd name="connsiteY3" fmla="*/ 161365 h 1167973"/>
              <a:gd name="connsiteX4" fmla="*/ 30736 w 868296"/>
              <a:gd name="connsiteY4" fmla="*/ 192101 h 1167973"/>
              <a:gd name="connsiteX5" fmla="*/ 46104 w 868296"/>
              <a:gd name="connsiteY5" fmla="*/ 238205 h 1167973"/>
              <a:gd name="connsiteX6" fmla="*/ 61472 w 868296"/>
              <a:gd name="connsiteY6" fmla="*/ 261257 h 1167973"/>
              <a:gd name="connsiteX7" fmla="*/ 76841 w 868296"/>
              <a:gd name="connsiteY7" fmla="*/ 307362 h 1167973"/>
              <a:gd name="connsiteX8" fmla="*/ 92209 w 868296"/>
              <a:gd name="connsiteY8" fmla="*/ 330414 h 1167973"/>
              <a:gd name="connsiteX9" fmla="*/ 107577 w 868296"/>
              <a:gd name="connsiteY9" fmla="*/ 376518 h 1167973"/>
              <a:gd name="connsiteX10" fmla="*/ 115261 w 868296"/>
              <a:gd name="connsiteY10" fmla="*/ 399570 h 1167973"/>
              <a:gd name="connsiteX11" fmla="*/ 130629 w 868296"/>
              <a:gd name="connsiteY11" fmla="*/ 422622 h 1167973"/>
              <a:gd name="connsiteX12" fmla="*/ 153681 w 868296"/>
              <a:gd name="connsiteY12" fmla="*/ 507146 h 1167973"/>
              <a:gd name="connsiteX13" fmla="*/ 169049 w 868296"/>
              <a:gd name="connsiteY13" fmla="*/ 530198 h 1167973"/>
              <a:gd name="connsiteX14" fmla="*/ 184417 w 868296"/>
              <a:gd name="connsiteY14" fmla="*/ 576303 h 1167973"/>
              <a:gd name="connsiteX15" fmla="*/ 192101 w 868296"/>
              <a:gd name="connsiteY15" fmla="*/ 607039 h 1167973"/>
              <a:gd name="connsiteX16" fmla="*/ 215153 w 868296"/>
              <a:gd name="connsiteY16" fmla="*/ 683879 h 1167973"/>
              <a:gd name="connsiteX17" fmla="*/ 222837 w 868296"/>
              <a:gd name="connsiteY17" fmla="*/ 737667 h 1167973"/>
              <a:gd name="connsiteX18" fmla="*/ 230521 w 868296"/>
              <a:gd name="connsiteY18" fmla="*/ 760719 h 1167973"/>
              <a:gd name="connsiteX19" fmla="*/ 238205 w 868296"/>
              <a:gd name="connsiteY19" fmla="*/ 799140 h 1167973"/>
              <a:gd name="connsiteX20" fmla="*/ 253573 w 868296"/>
              <a:gd name="connsiteY20" fmla="*/ 845244 h 1167973"/>
              <a:gd name="connsiteX21" fmla="*/ 261257 w 868296"/>
              <a:gd name="connsiteY21" fmla="*/ 868296 h 1167973"/>
              <a:gd name="connsiteX22" fmla="*/ 268941 w 868296"/>
              <a:gd name="connsiteY22" fmla="*/ 891348 h 1167973"/>
              <a:gd name="connsiteX23" fmla="*/ 276625 w 868296"/>
              <a:gd name="connsiteY23" fmla="*/ 914400 h 1167973"/>
              <a:gd name="connsiteX24" fmla="*/ 291994 w 868296"/>
              <a:gd name="connsiteY24" fmla="*/ 929768 h 1167973"/>
              <a:gd name="connsiteX25" fmla="*/ 299678 w 868296"/>
              <a:gd name="connsiteY25" fmla="*/ 952820 h 1167973"/>
              <a:gd name="connsiteX26" fmla="*/ 330414 w 868296"/>
              <a:gd name="connsiteY26" fmla="*/ 991241 h 1167973"/>
              <a:gd name="connsiteX27" fmla="*/ 361150 w 868296"/>
              <a:gd name="connsiteY27" fmla="*/ 1037345 h 1167973"/>
              <a:gd name="connsiteX28" fmla="*/ 399570 w 868296"/>
              <a:gd name="connsiteY28" fmla="*/ 1091133 h 1167973"/>
              <a:gd name="connsiteX29" fmla="*/ 445674 w 868296"/>
              <a:gd name="connsiteY29" fmla="*/ 1121869 h 1167973"/>
              <a:gd name="connsiteX30" fmla="*/ 468726 w 868296"/>
              <a:gd name="connsiteY30" fmla="*/ 1137237 h 1167973"/>
              <a:gd name="connsiteX31" fmla="*/ 484094 w 868296"/>
              <a:gd name="connsiteY31" fmla="*/ 1160289 h 1167973"/>
              <a:gd name="connsiteX32" fmla="*/ 507146 w 868296"/>
              <a:gd name="connsiteY32" fmla="*/ 1167973 h 1167973"/>
              <a:gd name="connsiteX33" fmla="*/ 637775 w 868296"/>
              <a:gd name="connsiteY33" fmla="*/ 1160289 h 1167973"/>
              <a:gd name="connsiteX34" fmla="*/ 691563 w 868296"/>
              <a:gd name="connsiteY34" fmla="*/ 1144921 h 1167973"/>
              <a:gd name="connsiteX35" fmla="*/ 768404 w 868296"/>
              <a:gd name="connsiteY35" fmla="*/ 1129553 h 1167973"/>
              <a:gd name="connsiteX36" fmla="*/ 791456 w 868296"/>
              <a:gd name="connsiteY36" fmla="*/ 1121869 h 1167973"/>
              <a:gd name="connsiteX37" fmla="*/ 814508 w 868296"/>
              <a:gd name="connsiteY37" fmla="*/ 1106501 h 1167973"/>
              <a:gd name="connsiteX38" fmla="*/ 852928 w 868296"/>
              <a:gd name="connsiteY38" fmla="*/ 1037345 h 1167973"/>
              <a:gd name="connsiteX39" fmla="*/ 845244 w 868296"/>
              <a:gd name="connsiteY39" fmla="*/ 998925 h 1167973"/>
              <a:gd name="connsiteX40" fmla="*/ 829876 w 868296"/>
              <a:gd name="connsiteY40" fmla="*/ 975872 h 1167973"/>
              <a:gd name="connsiteX41" fmla="*/ 822192 w 868296"/>
              <a:gd name="connsiteY41" fmla="*/ 952820 h 1167973"/>
              <a:gd name="connsiteX42" fmla="*/ 852928 w 868296"/>
              <a:gd name="connsiteY42" fmla="*/ 922084 h 1167973"/>
              <a:gd name="connsiteX43" fmla="*/ 868296 w 868296"/>
              <a:gd name="connsiteY43" fmla="*/ 899032 h 1167973"/>
              <a:gd name="connsiteX44" fmla="*/ 845244 w 868296"/>
              <a:gd name="connsiteY44" fmla="*/ 852928 h 1167973"/>
              <a:gd name="connsiteX45" fmla="*/ 799140 w 868296"/>
              <a:gd name="connsiteY45" fmla="*/ 822192 h 1167973"/>
              <a:gd name="connsiteX46" fmla="*/ 776088 w 868296"/>
              <a:gd name="connsiteY46" fmla="*/ 806824 h 1167973"/>
              <a:gd name="connsiteX47" fmla="*/ 737667 w 868296"/>
              <a:gd name="connsiteY47" fmla="*/ 768404 h 1167973"/>
              <a:gd name="connsiteX48" fmla="*/ 714615 w 868296"/>
              <a:gd name="connsiteY48" fmla="*/ 745351 h 1167973"/>
              <a:gd name="connsiteX49" fmla="*/ 691563 w 868296"/>
              <a:gd name="connsiteY49" fmla="*/ 729983 h 1167973"/>
              <a:gd name="connsiteX50" fmla="*/ 683879 w 868296"/>
              <a:gd name="connsiteY50" fmla="*/ 706931 h 1167973"/>
              <a:gd name="connsiteX51" fmla="*/ 645459 w 868296"/>
              <a:gd name="connsiteY51" fmla="*/ 653143 h 1167973"/>
              <a:gd name="connsiteX52" fmla="*/ 607039 w 868296"/>
              <a:gd name="connsiteY52" fmla="*/ 583987 h 1167973"/>
              <a:gd name="connsiteX53" fmla="*/ 591671 w 868296"/>
              <a:gd name="connsiteY53" fmla="*/ 560935 h 1167973"/>
              <a:gd name="connsiteX54" fmla="*/ 568619 w 868296"/>
              <a:gd name="connsiteY54" fmla="*/ 522514 h 1167973"/>
              <a:gd name="connsiteX55" fmla="*/ 560935 w 868296"/>
              <a:gd name="connsiteY55" fmla="*/ 499462 h 1167973"/>
              <a:gd name="connsiteX56" fmla="*/ 514830 w 868296"/>
              <a:gd name="connsiteY56" fmla="*/ 437990 h 1167973"/>
              <a:gd name="connsiteX57" fmla="*/ 484094 w 868296"/>
              <a:gd name="connsiteY57" fmla="*/ 407254 h 1167973"/>
              <a:gd name="connsiteX58" fmla="*/ 453358 w 868296"/>
              <a:gd name="connsiteY58" fmla="*/ 361150 h 1167973"/>
              <a:gd name="connsiteX59" fmla="*/ 430306 w 868296"/>
              <a:gd name="connsiteY59" fmla="*/ 353466 h 1167973"/>
              <a:gd name="connsiteX60" fmla="*/ 338098 w 868296"/>
              <a:gd name="connsiteY60" fmla="*/ 338098 h 1167973"/>
              <a:gd name="connsiteX61" fmla="*/ 299678 w 868296"/>
              <a:gd name="connsiteY61" fmla="*/ 307362 h 1167973"/>
              <a:gd name="connsiteX62" fmla="*/ 253573 w 868296"/>
              <a:gd name="connsiteY62" fmla="*/ 276625 h 1167973"/>
              <a:gd name="connsiteX63" fmla="*/ 245889 w 868296"/>
              <a:gd name="connsiteY63" fmla="*/ 253573 h 1167973"/>
              <a:gd name="connsiteX64" fmla="*/ 215153 w 868296"/>
              <a:gd name="connsiteY64" fmla="*/ 207469 h 1167973"/>
              <a:gd name="connsiteX65" fmla="*/ 222837 w 868296"/>
              <a:gd name="connsiteY65" fmla="*/ 122945 h 1167973"/>
              <a:gd name="connsiteX66" fmla="*/ 238205 w 868296"/>
              <a:gd name="connsiteY66" fmla="*/ 99893 h 1167973"/>
              <a:gd name="connsiteX67" fmla="*/ 261257 w 868296"/>
              <a:gd name="connsiteY67" fmla="*/ 15368 h 1167973"/>
              <a:gd name="connsiteX68" fmla="*/ 261257 w 868296"/>
              <a:gd name="connsiteY68" fmla="*/ 0 h 1167973"/>
              <a:gd name="connsiteX69" fmla="*/ 0 w 868296"/>
              <a:gd name="connsiteY69" fmla="*/ 53788 h 1167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868296" h="1167973">
                <a:moveTo>
                  <a:pt x="0" y="53788"/>
                </a:moveTo>
                <a:lnTo>
                  <a:pt x="0" y="53788"/>
                </a:lnTo>
                <a:cubicBezTo>
                  <a:pt x="5123" y="81963"/>
                  <a:pt x="9368" y="110312"/>
                  <a:pt x="15368" y="138313"/>
                </a:cubicBezTo>
                <a:cubicBezTo>
                  <a:pt x="17065" y="146233"/>
                  <a:pt x="20827" y="153577"/>
                  <a:pt x="23052" y="161365"/>
                </a:cubicBezTo>
                <a:cubicBezTo>
                  <a:pt x="25953" y="171519"/>
                  <a:pt x="27701" y="181986"/>
                  <a:pt x="30736" y="192101"/>
                </a:cubicBezTo>
                <a:cubicBezTo>
                  <a:pt x="35391" y="207617"/>
                  <a:pt x="37118" y="224726"/>
                  <a:pt x="46104" y="238205"/>
                </a:cubicBezTo>
                <a:cubicBezTo>
                  <a:pt x="51227" y="245889"/>
                  <a:pt x="57721" y="252818"/>
                  <a:pt x="61472" y="261257"/>
                </a:cubicBezTo>
                <a:cubicBezTo>
                  <a:pt x="68051" y="276060"/>
                  <a:pt x="67855" y="293883"/>
                  <a:pt x="76841" y="307362"/>
                </a:cubicBezTo>
                <a:cubicBezTo>
                  <a:pt x="81964" y="315046"/>
                  <a:pt x="88458" y="321975"/>
                  <a:pt x="92209" y="330414"/>
                </a:cubicBezTo>
                <a:cubicBezTo>
                  <a:pt x="98788" y="345217"/>
                  <a:pt x="102454" y="361150"/>
                  <a:pt x="107577" y="376518"/>
                </a:cubicBezTo>
                <a:cubicBezTo>
                  <a:pt x="110138" y="384202"/>
                  <a:pt x="110768" y="392831"/>
                  <a:pt x="115261" y="399570"/>
                </a:cubicBezTo>
                <a:cubicBezTo>
                  <a:pt x="120384" y="407254"/>
                  <a:pt x="126499" y="414362"/>
                  <a:pt x="130629" y="422622"/>
                </a:cubicBezTo>
                <a:cubicBezTo>
                  <a:pt x="140485" y="442334"/>
                  <a:pt x="148102" y="498777"/>
                  <a:pt x="153681" y="507146"/>
                </a:cubicBezTo>
                <a:lnTo>
                  <a:pt x="169049" y="530198"/>
                </a:lnTo>
                <a:cubicBezTo>
                  <a:pt x="174172" y="545566"/>
                  <a:pt x="180488" y="560587"/>
                  <a:pt x="184417" y="576303"/>
                </a:cubicBezTo>
                <a:cubicBezTo>
                  <a:pt x="186978" y="586548"/>
                  <a:pt x="189066" y="596924"/>
                  <a:pt x="192101" y="607039"/>
                </a:cubicBezTo>
                <a:cubicBezTo>
                  <a:pt x="201354" y="637883"/>
                  <a:pt x="209704" y="653907"/>
                  <a:pt x="215153" y="683879"/>
                </a:cubicBezTo>
                <a:cubicBezTo>
                  <a:pt x="218393" y="701698"/>
                  <a:pt x="219285" y="719907"/>
                  <a:pt x="222837" y="737667"/>
                </a:cubicBezTo>
                <a:cubicBezTo>
                  <a:pt x="224425" y="745609"/>
                  <a:pt x="228557" y="752861"/>
                  <a:pt x="230521" y="760719"/>
                </a:cubicBezTo>
                <a:cubicBezTo>
                  <a:pt x="233689" y="773390"/>
                  <a:pt x="234769" y="786540"/>
                  <a:pt x="238205" y="799140"/>
                </a:cubicBezTo>
                <a:cubicBezTo>
                  <a:pt x="242467" y="814769"/>
                  <a:pt x="248450" y="829876"/>
                  <a:pt x="253573" y="845244"/>
                </a:cubicBezTo>
                <a:lnTo>
                  <a:pt x="261257" y="868296"/>
                </a:lnTo>
                <a:lnTo>
                  <a:pt x="268941" y="891348"/>
                </a:lnTo>
                <a:cubicBezTo>
                  <a:pt x="271502" y="899032"/>
                  <a:pt x="270897" y="908673"/>
                  <a:pt x="276625" y="914400"/>
                </a:cubicBezTo>
                <a:lnTo>
                  <a:pt x="291994" y="929768"/>
                </a:lnTo>
                <a:cubicBezTo>
                  <a:pt x="294555" y="937452"/>
                  <a:pt x="296056" y="945575"/>
                  <a:pt x="299678" y="952820"/>
                </a:cubicBezTo>
                <a:cubicBezTo>
                  <a:pt x="309371" y="972205"/>
                  <a:pt x="316121" y="976947"/>
                  <a:pt x="330414" y="991241"/>
                </a:cubicBezTo>
                <a:cubicBezTo>
                  <a:pt x="343918" y="1031752"/>
                  <a:pt x="329173" y="998973"/>
                  <a:pt x="361150" y="1037345"/>
                </a:cubicBezTo>
                <a:cubicBezTo>
                  <a:pt x="375836" y="1054968"/>
                  <a:pt x="381774" y="1075315"/>
                  <a:pt x="399570" y="1091133"/>
                </a:cubicBezTo>
                <a:cubicBezTo>
                  <a:pt x="413375" y="1103404"/>
                  <a:pt x="430306" y="1111624"/>
                  <a:pt x="445674" y="1121869"/>
                </a:cubicBezTo>
                <a:lnTo>
                  <a:pt x="468726" y="1137237"/>
                </a:lnTo>
                <a:cubicBezTo>
                  <a:pt x="473849" y="1144921"/>
                  <a:pt x="476883" y="1154520"/>
                  <a:pt x="484094" y="1160289"/>
                </a:cubicBezTo>
                <a:cubicBezTo>
                  <a:pt x="490419" y="1165349"/>
                  <a:pt x="499046" y="1167973"/>
                  <a:pt x="507146" y="1167973"/>
                </a:cubicBezTo>
                <a:cubicBezTo>
                  <a:pt x="550764" y="1167973"/>
                  <a:pt x="594232" y="1162850"/>
                  <a:pt x="637775" y="1160289"/>
                </a:cubicBezTo>
                <a:cubicBezTo>
                  <a:pt x="661965" y="1152226"/>
                  <a:pt x="664548" y="1150710"/>
                  <a:pt x="691563" y="1144921"/>
                </a:cubicBezTo>
                <a:cubicBezTo>
                  <a:pt x="717104" y="1139448"/>
                  <a:pt x="743624" y="1137813"/>
                  <a:pt x="768404" y="1129553"/>
                </a:cubicBezTo>
                <a:cubicBezTo>
                  <a:pt x="776088" y="1126992"/>
                  <a:pt x="784211" y="1125491"/>
                  <a:pt x="791456" y="1121869"/>
                </a:cubicBezTo>
                <a:cubicBezTo>
                  <a:pt x="799716" y="1117739"/>
                  <a:pt x="806824" y="1111624"/>
                  <a:pt x="814508" y="1106501"/>
                </a:cubicBezTo>
                <a:cubicBezTo>
                  <a:pt x="849737" y="1053658"/>
                  <a:pt x="839403" y="1077919"/>
                  <a:pt x="852928" y="1037345"/>
                </a:cubicBezTo>
                <a:cubicBezTo>
                  <a:pt x="850367" y="1024538"/>
                  <a:pt x="849830" y="1011154"/>
                  <a:pt x="845244" y="998925"/>
                </a:cubicBezTo>
                <a:cubicBezTo>
                  <a:pt x="842001" y="990278"/>
                  <a:pt x="834006" y="984132"/>
                  <a:pt x="829876" y="975872"/>
                </a:cubicBezTo>
                <a:cubicBezTo>
                  <a:pt x="826254" y="968627"/>
                  <a:pt x="824753" y="960504"/>
                  <a:pt x="822192" y="952820"/>
                </a:cubicBezTo>
                <a:cubicBezTo>
                  <a:pt x="838957" y="902525"/>
                  <a:pt x="815672" y="951889"/>
                  <a:pt x="852928" y="922084"/>
                </a:cubicBezTo>
                <a:cubicBezTo>
                  <a:pt x="860139" y="916315"/>
                  <a:pt x="863173" y="906716"/>
                  <a:pt x="868296" y="899032"/>
                </a:cubicBezTo>
                <a:cubicBezTo>
                  <a:pt x="862815" y="882589"/>
                  <a:pt x="859263" y="865195"/>
                  <a:pt x="845244" y="852928"/>
                </a:cubicBezTo>
                <a:cubicBezTo>
                  <a:pt x="831344" y="840765"/>
                  <a:pt x="814508" y="832437"/>
                  <a:pt x="799140" y="822192"/>
                </a:cubicBezTo>
                <a:cubicBezTo>
                  <a:pt x="791456" y="817069"/>
                  <a:pt x="782618" y="813354"/>
                  <a:pt x="776088" y="806824"/>
                </a:cubicBezTo>
                <a:lnTo>
                  <a:pt x="737667" y="768404"/>
                </a:lnTo>
                <a:cubicBezTo>
                  <a:pt x="729983" y="760720"/>
                  <a:pt x="723657" y="751379"/>
                  <a:pt x="714615" y="745351"/>
                </a:cubicBezTo>
                <a:lnTo>
                  <a:pt x="691563" y="729983"/>
                </a:lnTo>
                <a:cubicBezTo>
                  <a:pt x="689002" y="722299"/>
                  <a:pt x="687501" y="714176"/>
                  <a:pt x="683879" y="706931"/>
                </a:cubicBezTo>
                <a:cubicBezTo>
                  <a:pt x="678261" y="695695"/>
                  <a:pt x="650680" y="660104"/>
                  <a:pt x="645459" y="653143"/>
                </a:cubicBezTo>
                <a:cubicBezTo>
                  <a:pt x="631934" y="612569"/>
                  <a:pt x="642268" y="636830"/>
                  <a:pt x="607039" y="583987"/>
                </a:cubicBezTo>
                <a:cubicBezTo>
                  <a:pt x="601916" y="576303"/>
                  <a:pt x="594591" y="569696"/>
                  <a:pt x="591671" y="560935"/>
                </a:cubicBezTo>
                <a:cubicBezTo>
                  <a:pt x="581696" y="531010"/>
                  <a:pt x="589714" y="543611"/>
                  <a:pt x="568619" y="522514"/>
                </a:cubicBezTo>
                <a:cubicBezTo>
                  <a:pt x="566058" y="514830"/>
                  <a:pt x="564869" y="506542"/>
                  <a:pt x="560935" y="499462"/>
                </a:cubicBezTo>
                <a:cubicBezTo>
                  <a:pt x="539212" y="460361"/>
                  <a:pt x="538148" y="461306"/>
                  <a:pt x="514830" y="437990"/>
                </a:cubicBezTo>
                <a:cubicBezTo>
                  <a:pt x="494339" y="376518"/>
                  <a:pt x="525075" y="448235"/>
                  <a:pt x="484094" y="407254"/>
                </a:cubicBezTo>
                <a:cubicBezTo>
                  <a:pt x="471034" y="394194"/>
                  <a:pt x="470880" y="366991"/>
                  <a:pt x="453358" y="361150"/>
                </a:cubicBezTo>
                <a:cubicBezTo>
                  <a:pt x="445674" y="358589"/>
                  <a:pt x="438164" y="355430"/>
                  <a:pt x="430306" y="353466"/>
                </a:cubicBezTo>
                <a:cubicBezTo>
                  <a:pt x="400344" y="345975"/>
                  <a:pt x="368458" y="342435"/>
                  <a:pt x="338098" y="338098"/>
                </a:cubicBezTo>
                <a:cubicBezTo>
                  <a:pt x="286186" y="320794"/>
                  <a:pt x="342455" y="344792"/>
                  <a:pt x="299678" y="307362"/>
                </a:cubicBezTo>
                <a:cubicBezTo>
                  <a:pt x="285778" y="295199"/>
                  <a:pt x="253573" y="276625"/>
                  <a:pt x="253573" y="276625"/>
                </a:cubicBezTo>
                <a:cubicBezTo>
                  <a:pt x="251012" y="268941"/>
                  <a:pt x="249823" y="260653"/>
                  <a:pt x="245889" y="253573"/>
                </a:cubicBezTo>
                <a:cubicBezTo>
                  <a:pt x="236919" y="237427"/>
                  <a:pt x="215153" y="207469"/>
                  <a:pt x="215153" y="207469"/>
                </a:cubicBezTo>
                <a:cubicBezTo>
                  <a:pt x="217714" y="179294"/>
                  <a:pt x="216909" y="150608"/>
                  <a:pt x="222837" y="122945"/>
                </a:cubicBezTo>
                <a:cubicBezTo>
                  <a:pt x="224772" y="113915"/>
                  <a:pt x="234454" y="108332"/>
                  <a:pt x="238205" y="99893"/>
                </a:cubicBezTo>
                <a:cubicBezTo>
                  <a:pt x="248952" y="75712"/>
                  <a:pt x="257451" y="42008"/>
                  <a:pt x="261257" y="15368"/>
                </a:cubicBezTo>
                <a:cubicBezTo>
                  <a:pt x="261981" y="10297"/>
                  <a:pt x="261257" y="5123"/>
                  <a:pt x="261257" y="0"/>
                </a:cubicBezTo>
                <a:lnTo>
                  <a:pt x="0" y="5378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" y="2819400"/>
            <a:ext cx="3506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Initially, the land mass is cohesive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50980" y="2819400"/>
            <a:ext cx="3668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Over time, a piece becomes isolated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553004" y="5181600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 Species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43000" y="5073134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 Species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53200" y="3582681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 Species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91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242888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800" b="1" dirty="0" smtClean="0"/>
              <a:t>Evidence for relaxation of diversity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85801" y="1066800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P</a:t>
            </a:r>
            <a:r>
              <a:rPr lang="en-US" dirty="0" smtClean="0"/>
              <a:t>ieces of mainland which become isolated should become less species rich over time and approach an equilibrium between immigration and extinction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560535" y="3429000"/>
            <a:ext cx="3018085" cy="3088982"/>
          </a:xfrm>
          <a:custGeom>
            <a:avLst/>
            <a:gdLst>
              <a:gd name="connsiteX0" fmla="*/ 2464834 w 3018085"/>
              <a:gd name="connsiteY0" fmla="*/ 1121869 h 3088982"/>
              <a:gd name="connsiteX1" fmla="*/ 2464834 w 3018085"/>
              <a:gd name="connsiteY1" fmla="*/ 1121869 h 3088982"/>
              <a:gd name="connsiteX2" fmla="*/ 2533990 w 3018085"/>
              <a:gd name="connsiteY2" fmla="*/ 1091133 h 3088982"/>
              <a:gd name="connsiteX3" fmla="*/ 2557043 w 3018085"/>
              <a:gd name="connsiteY3" fmla="*/ 1083449 h 3088982"/>
              <a:gd name="connsiteX4" fmla="*/ 2603147 w 3018085"/>
              <a:gd name="connsiteY4" fmla="*/ 1052713 h 3088982"/>
              <a:gd name="connsiteX5" fmla="*/ 2633883 w 3018085"/>
              <a:gd name="connsiteY5" fmla="*/ 1037345 h 3088982"/>
              <a:gd name="connsiteX6" fmla="*/ 2656935 w 3018085"/>
              <a:gd name="connsiteY6" fmla="*/ 1014293 h 3088982"/>
              <a:gd name="connsiteX7" fmla="*/ 2679987 w 3018085"/>
              <a:gd name="connsiteY7" fmla="*/ 998925 h 3088982"/>
              <a:gd name="connsiteX8" fmla="*/ 2718407 w 3018085"/>
              <a:gd name="connsiteY8" fmla="*/ 952820 h 3088982"/>
              <a:gd name="connsiteX9" fmla="*/ 2772195 w 3018085"/>
              <a:gd name="connsiteY9" fmla="*/ 883664 h 3088982"/>
              <a:gd name="connsiteX10" fmla="*/ 2795248 w 3018085"/>
              <a:gd name="connsiteY10" fmla="*/ 837560 h 3088982"/>
              <a:gd name="connsiteX11" fmla="*/ 2802932 w 3018085"/>
              <a:gd name="connsiteY11" fmla="*/ 814508 h 3088982"/>
              <a:gd name="connsiteX12" fmla="*/ 2825984 w 3018085"/>
              <a:gd name="connsiteY12" fmla="*/ 753035 h 3088982"/>
              <a:gd name="connsiteX13" fmla="*/ 2833668 w 3018085"/>
              <a:gd name="connsiteY13" fmla="*/ 699247 h 3088982"/>
              <a:gd name="connsiteX14" fmla="*/ 2841352 w 3018085"/>
              <a:gd name="connsiteY14" fmla="*/ 668511 h 3088982"/>
              <a:gd name="connsiteX15" fmla="*/ 2833668 w 3018085"/>
              <a:gd name="connsiteY15" fmla="*/ 522514 h 3088982"/>
              <a:gd name="connsiteX16" fmla="*/ 2818300 w 3018085"/>
              <a:gd name="connsiteY16" fmla="*/ 499462 h 3088982"/>
              <a:gd name="connsiteX17" fmla="*/ 2810616 w 3018085"/>
              <a:gd name="connsiteY17" fmla="*/ 468726 h 3088982"/>
              <a:gd name="connsiteX18" fmla="*/ 2802932 w 3018085"/>
              <a:gd name="connsiteY18" fmla="*/ 430306 h 3088982"/>
              <a:gd name="connsiteX19" fmla="*/ 2795248 w 3018085"/>
              <a:gd name="connsiteY19" fmla="*/ 407254 h 3088982"/>
              <a:gd name="connsiteX20" fmla="*/ 2779879 w 3018085"/>
              <a:gd name="connsiteY20" fmla="*/ 391886 h 3088982"/>
              <a:gd name="connsiteX21" fmla="*/ 2733775 w 3018085"/>
              <a:gd name="connsiteY21" fmla="*/ 315046 h 3088982"/>
              <a:gd name="connsiteX22" fmla="*/ 2703039 w 3018085"/>
              <a:gd name="connsiteY22" fmla="*/ 268941 h 3088982"/>
              <a:gd name="connsiteX23" fmla="*/ 2679987 w 3018085"/>
              <a:gd name="connsiteY23" fmla="*/ 253573 h 3088982"/>
              <a:gd name="connsiteX24" fmla="*/ 2633883 w 3018085"/>
              <a:gd name="connsiteY24" fmla="*/ 215153 h 3088982"/>
              <a:gd name="connsiteX25" fmla="*/ 2587779 w 3018085"/>
              <a:gd name="connsiteY25" fmla="*/ 176733 h 3088982"/>
              <a:gd name="connsiteX26" fmla="*/ 2557043 w 3018085"/>
              <a:gd name="connsiteY26" fmla="*/ 161365 h 3088982"/>
              <a:gd name="connsiteX27" fmla="*/ 2541674 w 3018085"/>
              <a:gd name="connsiteY27" fmla="*/ 145997 h 3088982"/>
              <a:gd name="connsiteX28" fmla="*/ 2480202 w 3018085"/>
              <a:gd name="connsiteY28" fmla="*/ 122945 h 3088982"/>
              <a:gd name="connsiteX29" fmla="*/ 2426414 w 3018085"/>
              <a:gd name="connsiteY29" fmla="*/ 99893 h 3088982"/>
              <a:gd name="connsiteX30" fmla="*/ 2403362 w 3018085"/>
              <a:gd name="connsiteY30" fmla="*/ 84525 h 3088982"/>
              <a:gd name="connsiteX31" fmla="*/ 2372626 w 3018085"/>
              <a:gd name="connsiteY31" fmla="*/ 76841 h 3088982"/>
              <a:gd name="connsiteX32" fmla="*/ 2288101 w 3018085"/>
              <a:gd name="connsiteY32" fmla="*/ 46104 h 3088982"/>
              <a:gd name="connsiteX33" fmla="*/ 2226629 w 3018085"/>
              <a:gd name="connsiteY33" fmla="*/ 30736 h 3088982"/>
              <a:gd name="connsiteX34" fmla="*/ 2195893 w 3018085"/>
              <a:gd name="connsiteY34" fmla="*/ 23052 h 3088982"/>
              <a:gd name="connsiteX35" fmla="*/ 2157473 w 3018085"/>
              <a:gd name="connsiteY35" fmla="*/ 15368 h 3088982"/>
              <a:gd name="connsiteX36" fmla="*/ 2134421 w 3018085"/>
              <a:gd name="connsiteY36" fmla="*/ 7684 h 3088982"/>
              <a:gd name="connsiteX37" fmla="*/ 2011476 w 3018085"/>
              <a:gd name="connsiteY37" fmla="*/ 0 h 3088982"/>
              <a:gd name="connsiteX38" fmla="*/ 1919268 w 3018085"/>
              <a:gd name="connsiteY38" fmla="*/ 7684 h 3088982"/>
              <a:gd name="connsiteX39" fmla="*/ 1865479 w 3018085"/>
              <a:gd name="connsiteY39" fmla="*/ 38420 h 3088982"/>
              <a:gd name="connsiteX40" fmla="*/ 1842427 w 3018085"/>
              <a:gd name="connsiteY40" fmla="*/ 46104 h 3088982"/>
              <a:gd name="connsiteX41" fmla="*/ 1811691 w 3018085"/>
              <a:gd name="connsiteY41" fmla="*/ 61472 h 3088982"/>
              <a:gd name="connsiteX42" fmla="*/ 1765587 w 3018085"/>
              <a:gd name="connsiteY42" fmla="*/ 92209 h 3088982"/>
              <a:gd name="connsiteX43" fmla="*/ 1711799 w 3018085"/>
              <a:gd name="connsiteY43" fmla="*/ 122945 h 3088982"/>
              <a:gd name="connsiteX44" fmla="*/ 1665695 w 3018085"/>
              <a:gd name="connsiteY44" fmla="*/ 161365 h 3088982"/>
              <a:gd name="connsiteX45" fmla="*/ 1642643 w 3018085"/>
              <a:gd name="connsiteY45" fmla="*/ 184417 h 3088982"/>
              <a:gd name="connsiteX46" fmla="*/ 1596538 w 3018085"/>
              <a:gd name="connsiteY46" fmla="*/ 215153 h 3088982"/>
              <a:gd name="connsiteX47" fmla="*/ 1588854 w 3018085"/>
              <a:gd name="connsiteY47" fmla="*/ 238205 h 3088982"/>
              <a:gd name="connsiteX48" fmla="*/ 1542750 w 3018085"/>
              <a:gd name="connsiteY48" fmla="*/ 268941 h 3088982"/>
              <a:gd name="connsiteX49" fmla="*/ 1535066 w 3018085"/>
              <a:gd name="connsiteY49" fmla="*/ 291993 h 3088982"/>
              <a:gd name="connsiteX50" fmla="*/ 1488962 w 3018085"/>
              <a:gd name="connsiteY50" fmla="*/ 322730 h 3088982"/>
              <a:gd name="connsiteX51" fmla="*/ 1442858 w 3018085"/>
              <a:gd name="connsiteY51" fmla="*/ 345782 h 3088982"/>
              <a:gd name="connsiteX52" fmla="*/ 1327597 w 3018085"/>
              <a:gd name="connsiteY52" fmla="*/ 338098 h 3088982"/>
              <a:gd name="connsiteX53" fmla="*/ 1304545 w 3018085"/>
              <a:gd name="connsiteY53" fmla="*/ 322730 h 3088982"/>
              <a:gd name="connsiteX54" fmla="*/ 1250757 w 3018085"/>
              <a:gd name="connsiteY54" fmla="*/ 299678 h 3088982"/>
              <a:gd name="connsiteX55" fmla="*/ 1227705 w 3018085"/>
              <a:gd name="connsiteY55" fmla="*/ 284309 h 3088982"/>
              <a:gd name="connsiteX56" fmla="*/ 1181600 w 3018085"/>
              <a:gd name="connsiteY56" fmla="*/ 268941 h 3088982"/>
              <a:gd name="connsiteX57" fmla="*/ 1158548 w 3018085"/>
              <a:gd name="connsiteY57" fmla="*/ 261257 h 3088982"/>
              <a:gd name="connsiteX58" fmla="*/ 1050972 w 3018085"/>
              <a:gd name="connsiteY58" fmla="*/ 230521 h 3088982"/>
              <a:gd name="connsiteX59" fmla="*/ 1020236 w 3018085"/>
              <a:gd name="connsiteY59" fmla="*/ 222837 h 3088982"/>
              <a:gd name="connsiteX60" fmla="*/ 851187 w 3018085"/>
              <a:gd name="connsiteY60" fmla="*/ 207469 h 3088982"/>
              <a:gd name="connsiteX61" fmla="*/ 282569 w 3018085"/>
              <a:gd name="connsiteY61" fmla="*/ 215153 h 3088982"/>
              <a:gd name="connsiteX62" fmla="*/ 213412 w 3018085"/>
              <a:gd name="connsiteY62" fmla="*/ 238205 h 3088982"/>
              <a:gd name="connsiteX63" fmla="*/ 174992 w 3018085"/>
              <a:gd name="connsiteY63" fmla="*/ 245889 h 3088982"/>
              <a:gd name="connsiteX64" fmla="*/ 144256 w 3018085"/>
              <a:gd name="connsiteY64" fmla="*/ 253573 h 3088982"/>
              <a:gd name="connsiteX65" fmla="*/ 113520 w 3018085"/>
              <a:gd name="connsiteY65" fmla="*/ 307362 h 3088982"/>
              <a:gd name="connsiteX66" fmla="*/ 82784 w 3018085"/>
              <a:gd name="connsiteY66" fmla="*/ 376518 h 3088982"/>
              <a:gd name="connsiteX67" fmla="*/ 59732 w 3018085"/>
              <a:gd name="connsiteY67" fmla="*/ 414938 h 3088982"/>
              <a:gd name="connsiteX68" fmla="*/ 52048 w 3018085"/>
              <a:gd name="connsiteY68" fmla="*/ 453358 h 3088982"/>
              <a:gd name="connsiteX69" fmla="*/ 21311 w 3018085"/>
              <a:gd name="connsiteY69" fmla="*/ 514830 h 3088982"/>
              <a:gd name="connsiteX70" fmla="*/ 13627 w 3018085"/>
              <a:gd name="connsiteY70" fmla="*/ 545567 h 3088982"/>
              <a:gd name="connsiteX71" fmla="*/ 5943 w 3018085"/>
              <a:gd name="connsiteY71" fmla="*/ 568619 h 3088982"/>
              <a:gd name="connsiteX72" fmla="*/ 28995 w 3018085"/>
              <a:gd name="connsiteY72" fmla="*/ 699247 h 3088982"/>
              <a:gd name="connsiteX73" fmla="*/ 36679 w 3018085"/>
              <a:gd name="connsiteY73" fmla="*/ 737667 h 3088982"/>
              <a:gd name="connsiteX74" fmla="*/ 44364 w 3018085"/>
              <a:gd name="connsiteY74" fmla="*/ 952820 h 3088982"/>
              <a:gd name="connsiteX75" fmla="*/ 59732 w 3018085"/>
              <a:gd name="connsiteY75" fmla="*/ 1006609 h 3088982"/>
              <a:gd name="connsiteX76" fmla="*/ 75100 w 3018085"/>
              <a:gd name="connsiteY76" fmla="*/ 1052713 h 3088982"/>
              <a:gd name="connsiteX77" fmla="*/ 67416 w 3018085"/>
              <a:gd name="connsiteY77" fmla="*/ 1375442 h 3088982"/>
              <a:gd name="connsiteX78" fmla="*/ 59732 w 3018085"/>
              <a:gd name="connsiteY78" fmla="*/ 1398494 h 3088982"/>
              <a:gd name="connsiteX79" fmla="*/ 52048 w 3018085"/>
              <a:gd name="connsiteY79" fmla="*/ 1436914 h 3088982"/>
              <a:gd name="connsiteX80" fmla="*/ 36679 w 3018085"/>
              <a:gd name="connsiteY80" fmla="*/ 1552175 h 3088982"/>
              <a:gd name="connsiteX81" fmla="*/ 13627 w 3018085"/>
              <a:gd name="connsiteY81" fmla="*/ 1621331 h 3088982"/>
              <a:gd name="connsiteX82" fmla="*/ 13627 w 3018085"/>
              <a:gd name="connsiteY82" fmla="*/ 2097741 h 3088982"/>
              <a:gd name="connsiteX83" fmla="*/ 28995 w 3018085"/>
              <a:gd name="connsiteY83" fmla="*/ 2151530 h 3088982"/>
              <a:gd name="connsiteX84" fmla="*/ 36679 w 3018085"/>
              <a:gd name="connsiteY84" fmla="*/ 2189950 h 3088982"/>
              <a:gd name="connsiteX85" fmla="*/ 67416 w 3018085"/>
              <a:gd name="connsiteY85" fmla="*/ 2289842 h 3088982"/>
              <a:gd name="connsiteX86" fmla="*/ 90468 w 3018085"/>
              <a:gd name="connsiteY86" fmla="*/ 2328262 h 3088982"/>
              <a:gd name="connsiteX87" fmla="*/ 105836 w 3018085"/>
              <a:gd name="connsiteY87" fmla="*/ 2358999 h 3088982"/>
              <a:gd name="connsiteX88" fmla="*/ 113520 w 3018085"/>
              <a:gd name="connsiteY88" fmla="*/ 2397419 h 3088982"/>
              <a:gd name="connsiteX89" fmla="*/ 159624 w 3018085"/>
              <a:gd name="connsiteY89" fmla="*/ 2481943 h 3088982"/>
              <a:gd name="connsiteX90" fmla="*/ 174992 w 3018085"/>
              <a:gd name="connsiteY90" fmla="*/ 2512679 h 3088982"/>
              <a:gd name="connsiteX91" fmla="*/ 213412 w 3018085"/>
              <a:gd name="connsiteY91" fmla="*/ 2574151 h 3088982"/>
              <a:gd name="connsiteX92" fmla="*/ 236464 w 3018085"/>
              <a:gd name="connsiteY92" fmla="*/ 2612572 h 3088982"/>
              <a:gd name="connsiteX93" fmla="*/ 259516 w 3018085"/>
              <a:gd name="connsiteY93" fmla="*/ 2643308 h 3088982"/>
              <a:gd name="connsiteX94" fmla="*/ 297937 w 3018085"/>
              <a:gd name="connsiteY94" fmla="*/ 2720148 h 3088982"/>
              <a:gd name="connsiteX95" fmla="*/ 344041 w 3018085"/>
              <a:gd name="connsiteY95" fmla="*/ 2781620 h 3088982"/>
              <a:gd name="connsiteX96" fmla="*/ 428565 w 3018085"/>
              <a:gd name="connsiteY96" fmla="*/ 2896881 h 3088982"/>
              <a:gd name="connsiteX97" fmla="*/ 474669 w 3018085"/>
              <a:gd name="connsiteY97" fmla="*/ 2927617 h 3088982"/>
              <a:gd name="connsiteX98" fmla="*/ 520774 w 3018085"/>
              <a:gd name="connsiteY98" fmla="*/ 2958353 h 3088982"/>
              <a:gd name="connsiteX99" fmla="*/ 620666 w 3018085"/>
              <a:gd name="connsiteY99" fmla="*/ 3012141 h 3088982"/>
              <a:gd name="connsiteX100" fmla="*/ 674454 w 3018085"/>
              <a:gd name="connsiteY100" fmla="*/ 3035193 h 3088982"/>
              <a:gd name="connsiteX101" fmla="*/ 720558 w 3018085"/>
              <a:gd name="connsiteY101" fmla="*/ 3042878 h 3088982"/>
              <a:gd name="connsiteX102" fmla="*/ 858871 w 3018085"/>
              <a:gd name="connsiteY102" fmla="*/ 3081298 h 3088982"/>
              <a:gd name="connsiteX103" fmla="*/ 1158548 w 3018085"/>
              <a:gd name="connsiteY103" fmla="*/ 3088982 h 3088982"/>
              <a:gd name="connsiteX104" fmla="*/ 1473594 w 3018085"/>
              <a:gd name="connsiteY104" fmla="*/ 3081298 h 3088982"/>
              <a:gd name="connsiteX105" fmla="*/ 1527382 w 3018085"/>
              <a:gd name="connsiteY105" fmla="*/ 3058246 h 3088982"/>
              <a:gd name="connsiteX106" fmla="*/ 1565802 w 3018085"/>
              <a:gd name="connsiteY106" fmla="*/ 3042878 h 3088982"/>
              <a:gd name="connsiteX107" fmla="*/ 1611906 w 3018085"/>
              <a:gd name="connsiteY107" fmla="*/ 3004457 h 3088982"/>
              <a:gd name="connsiteX108" fmla="*/ 1642643 w 3018085"/>
              <a:gd name="connsiteY108" fmla="*/ 2989089 h 3088982"/>
              <a:gd name="connsiteX109" fmla="*/ 1665695 w 3018085"/>
              <a:gd name="connsiteY109" fmla="*/ 2973721 h 3088982"/>
              <a:gd name="connsiteX110" fmla="*/ 1688747 w 3018085"/>
              <a:gd name="connsiteY110" fmla="*/ 2966037 h 3088982"/>
              <a:gd name="connsiteX111" fmla="*/ 1711799 w 3018085"/>
              <a:gd name="connsiteY111" fmla="*/ 2950669 h 3088982"/>
              <a:gd name="connsiteX112" fmla="*/ 1750219 w 3018085"/>
              <a:gd name="connsiteY112" fmla="*/ 2935301 h 3088982"/>
              <a:gd name="connsiteX113" fmla="*/ 1796323 w 3018085"/>
              <a:gd name="connsiteY113" fmla="*/ 2919933 h 3088982"/>
              <a:gd name="connsiteX114" fmla="*/ 1896216 w 3018085"/>
              <a:gd name="connsiteY114" fmla="*/ 2904565 h 3088982"/>
              <a:gd name="connsiteX115" fmla="*/ 1919268 w 3018085"/>
              <a:gd name="connsiteY115" fmla="*/ 2896881 h 3088982"/>
              <a:gd name="connsiteX116" fmla="*/ 2011476 w 3018085"/>
              <a:gd name="connsiteY116" fmla="*/ 2881513 h 3088982"/>
              <a:gd name="connsiteX117" fmla="*/ 2057580 w 3018085"/>
              <a:gd name="connsiteY117" fmla="*/ 2858461 h 3088982"/>
              <a:gd name="connsiteX118" fmla="*/ 2119053 w 3018085"/>
              <a:gd name="connsiteY118" fmla="*/ 2827725 h 3088982"/>
              <a:gd name="connsiteX119" fmla="*/ 2188209 w 3018085"/>
              <a:gd name="connsiteY119" fmla="*/ 2820041 h 3088982"/>
              <a:gd name="connsiteX120" fmla="*/ 2211261 w 3018085"/>
              <a:gd name="connsiteY120" fmla="*/ 2812357 h 3088982"/>
              <a:gd name="connsiteX121" fmla="*/ 2288101 w 3018085"/>
              <a:gd name="connsiteY121" fmla="*/ 2796988 h 3088982"/>
              <a:gd name="connsiteX122" fmla="*/ 2341890 w 3018085"/>
              <a:gd name="connsiteY122" fmla="*/ 2766252 h 3088982"/>
              <a:gd name="connsiteX123" fmla="*/ 2380310 w 3018085"/>
              <a:gd name="connsiteY123" fmla="*/ 2750884 h 3088982"/>
              <a:gd name="connsiteX124" fmla="*/ 2411046 w 3018085"/>
              <a:gd name="connsiteY124" fmla="*/ 2743200 h 3088982"/>
              <a:gd name="connsiteX125" fmla="*/ 2487886 w 3018085"/>
              <a:gd name="connsiteY125" fmla="*/ 2727832 h 3088982"/>
              <a:gd name="connsiteX126" fmla="*/ 2572411 w 3018085"/>
              <a:gd name="connsiteY126" fmla="*/ 2704780 h 3088982"/>
              <a:gd name="connsiteX127" fmla="*/ 2595463 w 3018085"/>
              <a:gd name="connsiteY127" fmla="*/ 2689412 h 3088982"/>
              <a:gd name="connsiteX128" fmla="*/ 2679987 w 3018085"/>
              <a:gd name="connsiteY128" fmla="*/ 2650992 h 3088982"/>
              <a:gd name="connsiteX129" fmla="*/ 2710723 w 3018085"/>
              <a:gd name="connsiteY129" fmla="*/ 2627940 h 3088982"/>
              <a:gd name="connsiteX130" fmla="*/ 2787564 w 3018085"/>
              <a:gd name="connsiteY130" fmla="*/ 2597204 h 3088982"/>
              <a:gd name="connsiteX131" fmla="*/ 2841352 w 3018085"/>
              <a:gd name="connsiteY131" fmla="*/ 2543415 h 3088982"/>
              <a:gd name="connsiteX132" fmla="*/ 2864404 w 3018085"/>
              <a:gd name="connsiteY132" fmla="*/ 2520363 h 3088982"/>
              <a:gd name="connsiteX133" fmla="*/ 2910508 w 3018085"/>
              <a:gd name="connsiteY133" fmla="*/ 2466575 h 3088982"/>
              <a:gd name="connsiteX134" fmla="*/ 2933560 w 3018085"/>
              <a:gd name="connsiteY134" fmla="*/ 2397419 h 3088982"/>
              <a:gd name="connsiteX135" fmla="*/ 2956612 w 3018085"/>
              <a:gd name="connsiteY135" fmla="*/ 2335946 h 3088982"/>
              <a:gd name="connsiteX136" fmla="*/ 2979664 w 3018085"/>
              <a:gd name="connsiteY136" fmla="*/ 2259106 h 3088982"/>
              <a:gd name="connsiteX137" fmla="*/ 3010400 w 3018085"/>
              <a:gd name="connsiteY137" fmla="*/ 2189950 h 3088982"/>
              <a:gd name="connsiteX138" fmla="*/ 3018085 w 3018085"/>
              <a:gd name="connsiteY138" fmla="*/ 2159214 h 3088982"/>
              <a:gd name="connsiteX139" fmla="*/ 3010400 w 3018085"/>
              <a:gd name="connsiteY139" fmla="*/ 2005533 h 3088982"/>
              <a:gd name="connsiteX140" fmla="*/ 3002716 w 3018085"/>
              <a:gd name="connsiteY140" fmla="*/ 1974797 h 3088982"/>
              <a:gd name="connsiteX141" fmla="*/ 2987348 w 3018085"/>
              <a:gd name="connsiteY141" fmla="*/ 1951745 h 3088982"/>
              <a:gd name="connsiteX142" fmla="*/ 2979664 w 3018085"/>
              <a:gd name="connsiteY142" fmla="*/ 1928693 h 3088982"/>
              <a:gd name="connsiteX143" fmla="*/ 2971980 w 3018085"/>
              <a:gd name="connsiteY143" fmla="*/ 1897957 h 3088982"/>
              <a:gd name="connsiteX144" fmla="*/ 2956612 w 3018085"/>
              <a:gd name="connsiteY144" fmla="*/ 1882588 h 3088982"/>
              <a:gd name="connsiteX145" fmla="*/ 2941244 w 3018085"/>
              <a:gd name="connsiteY145" fmla="*/ 1859536 h 3088982"/>
              <a:gd name="connsiteX146" fmla="*/ 2918192 w 3018085"/>
              <a:gd name="connsiteY146" fmla="*/ 1836484 h 3088982"/>
              <a:gd name="connsiteX147" fmla="*/ 2902824 w 3018085"/>
              <a:gd name="connsiteY147" fmla="*/ 1813432 h 3088982"/>
              <a:gd name="connsiteX148" fmla="*/ 2879772 w 3018085"/>
              <a:gd name="connsiteY148" fmla="*/ 1798064 h 3088982"/>
              <a:gd name="connsiteX149" fmla="*/ 2856720 w 3018085"/>
              <a:gd name="connsiteY149" fmla="*/ 1775012 h 3088982"/>
              <a:gd name="connsiteX150" fmla="*/ 2833668 w 3018085"/>
              <a:gd name="connsiteY150" fmla="*/ 1759644 h 3088982"/>
              <a:gd name="connsiteX151" fmla="*/ 2810616 w 3018085"/>
              <a:gd name="connsiteY151" fmla="*/ 1736592 h 3088982"/>
              <a:gd name="connsiteX152" fmla="*/ 2756827 w 3018085"/>
              <a:gd name="connsiteY152" fmla="*/ 1705856 h 3088982"/>
              <a:gd name="connsiteX153" fmla="*/ 2710723 w 3018085"/>
              <a:gd name="connsiteY153" fmla="*/ 1675120 h 3088982"/>
              <a:gd name="connsiteX154" fmla="*/ 2672303 w 3018085"/>
              <a:gd name="connsiteY154" fmla="*/ 1644383 h 3088982"/>
              <a:gd name="connsiteX155" fmla="*/ 2649251 w 3018085"/>
              <a:gd name="connsiteY155" fmla="*/ 1636699 h 3088982"/>
              <a:gd name="connsiteX156" fmla="*/ 2626199 w 3018085"/>
              <a:gd name="connsiteY156" fmla="*/ 1613647 h 3088982"/>
              <a:gd name="connsiteX157" fmla="*/ 2572411 w 3018085"/>
              <a:gd name="connsiteY157" fmla="*/ 1590595 h 3088982"/>
              <a:gd name="connsiteX158" fmla="*/ 2541674 w 3018085"/>
              <a:gd name="connsiteY158" fmla="*/ 1559859 h 3088982"/>
              <a:gd name="connsiteX159" fmla="*/ 2495570 w 3018085"/>
              <a:gd name="connsiteY159" fmla="*/ 1529123 h 3088982"/>
              <a:gd name="connsiteX160" fmla="*/ 2480202 w 3018085"/>
              <a:gd name="connsiteY160" fmla="*/ 1506071 h 3088982"/>
              <a:gd name="connsiteX161" fmla="*/ 2457150 w 3018085"/>
              <a:gd name="connsiteY161" fmla="*/ 1498387 h 3088982"/>
              <a:gd name="connsiteX162" fmla="*/ 2411046 w 3018085"/>
              <a:gd name="connsiteY162" fmla="*/ 1467651 h 3088982"/>
              <a:gd name="connsiteX163" fmla="*/ 2372626 w 3018085"/>
              <a:gd name="connsiteY163" fmla="*/ 1429230 h 3088982"/>
              <a:gd name="connsiteX164" fmla="*/ 2349574 w 3018085"/>
              <a:gd name="connsiteY164" fmla="*/ 1421546 h 3088982"/>
              <a:gd name="connsiteX165" fmla="*/ 2295785 w 3018085"/>
              <a:gd name="connsiteY165" fmla="*/ 1383126 h 3088982"/>
              <a:gd name="connsiteX166" fmla="*/ 2249681 w 3018085"/>
              <a:gd name="connsiteY166" fmla="*/ 1352390 h 3088982"/>
              <a:gd name="connsiteX167" fmla="*/ 2226629 w 3018085"/>
              <a:gd name="connsiteY167" fmla="*/ 1337022 h 3088982"/>
              <a:gd name="connsiteX168" fmla="*/ 2203577 w 3018085"/>
              <a:gd name="connsiteY168" fmla="*/ 1321654 h 3088982"/>
              <a:gd name="connsiteX169" fmla="*/ 2180525 w 3018085"/>
              <a:gd name="connsiteY169" fmla="*/ 1298602 h 3088982"/>
              <a:gd name="connsiteX170" fmla="*/ 2165157 w 3018085"/>
              <a:gd name="connsiteY170" fmla="*/ 1267866 h 3088982"/>
              <a:gd name="connsiteX171" fmla="*/ 2149789 w 3018085"/>
              <a:gd name="connsiteY171" fmla="*/ 1244814 h 3088982"/>
              <a:gd name="connsiteX172" fmla="*/ 2157473 w 3018085"/>
              <a:gd name="connsiteY172" fmla="*/ 1214078 h 3088982"/>
              <a:gd name="connsiteX173" fmla="*/ 2218945 w 3018085"/>
              <a:gd name="connsiteY173" fmla="*/ 1183341 h 3088982"/>
              <a:gd name="connsiteX174" fmla="*/ 2272733 w 3018085"/>
              <a:gd name="connsiteY174" fmla="*/ 1167973 h 3088982"/>
              <a:gd name="connsiteX175" fmla="*/ 2349574 w 3018085"/>
              <a:gd name="connsiteY175" fmla="*/ 1144921 h 3088982"/>
              <a:gd name="connsiteX176" fmla="*/ 2372626 w 3018085"/>
              <a:gd name="connsiteY176" fmla="*/ 1137237 h 3088982"/>
              <a:gd name="connsiteX177" fmla="*/ 2395678 w 3018085"/>
              <a:gd name="connsiteY177" fmla="*/ 1129553 h 3088982"/>
              <a:gd name="connsiteX178" fmla="*/ 2464834 w 3018085"/>
              <a:gd name="connsiteY178" fmla="*/ 1121869 h 3088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</a:cxnLst>
            <a:rect l="l" t="t" r="r" b="b"/>
            <a:pathLst>
              <a:path w="3018085" h="3088982">
                <a:moveTo>
                  <a:pt x="2464834" y="1121869"/>
                </a:moveTo>
                <a:lnTo>
                  <a:pt x="2464834" y="1121869"/>
                </a:lnTo>
                <a:cubicBezTo>
                  <a:pt x="2487886" y="1111624"/>
                  <a:pt x="2510704" y="1100835"/>
                  <a:pt x="2533990" y="1091133"/>
                </a:cubicBezTo>
                <a:cubicBezTo>
                  <a:pt x="2541467" y="1088018"/>
                  <a:pt x="2549962" y="1087383"/>
                  <a:pt x="2557043" y="1083449"/>
                </a:cubicBezTo>
                <a:cubicBezTo>
                  <a:pt x="2573189" y="1074479"/>
                  <a:pt x="2586627" y="1060973"/>
                  <a:pt x="2603147" y="1052713"/>
                </a:cubicBezTo>
                <a:cubicBezTo>
                  <a:pt x="2613392" y="1047590"/>
                  <a:pt x="2624562" y="1044003"/>
                  <a:pt x="2633883" y="1037345"/>
                </a:cubicBezTo>
                <a:cubicBezTo>
                  <a:pt x="2642726" y="1031029"/>
                  <a:pt x="2648587" y="1021250"/>
                  <a:pt x="2656935" y="1014293"/>
                </a:cubicBezTo>
                <a:cubicBezTo>
                  <a:pt x="2664030" y="1008381"/>
                  <a:pt x="2672303" y="1004048"/>
                  <a:pt x="2679987" y="998925"/>
                </a:cubicBezTo>
                <a:cubicBezTo>
                  <a:pt x="2734894" y="916561"/>
                  <a:pt x="2649394" y="1041552"/>
                  <a:pt x="2718407" y="952820"/>
                </a:cubicBezTo>
                <a:cubicBezTo>
                  <a:pt x="2782744" y="870101"/>
                  <a:pt x="2719860" y="935999"/>
                  <a:pt x="2772195" y="883664"/>
                </a:cubicBezTo>
                <a:cubicBezTo>
                  <a:pt x="2791509" y="825723"/>
                  <a:pt x="2765456" y="897142"/>
                  <a:pt x="2795248" y="837560"/>
                </a:cubicBezTo>
                <a:cubicBezTo>
                  <a:pt x="2798870" y="830316"/>
                  <a:pt x="2800088" y="822092"/>
                  <a:pt x="2802932" y="814508"/>
                </a:cubicBezTo>
                <a:cubicBezTo>
                  <a:pt x="2830493" y="741013"/>
                  <a:pt x="2808545" y="805355"/>
                  <a:pt x="2825984" y="753035"/>
                </a:cubicBezTo>
                <a:cubicBezTo>
                  <a:pt x="2828545" y="735106"/>
                  <a:pt x="2830428" y="717066"/>
                  <a:pt x="2833668" y="699247"/>
                </a:cubicBezTo>
                <a:cubicBezTo>
                  <a:pt x="2835557" y="688857"/>
                  <a:pt x="2841352" y="679072"/>
                  <a:pt x="2841352" y="668511"/>
                </a:cubicBezTo>
                <a:cubicBezTo>
                  <a:pt x="2841352" y="619778"/>
                  <a:pt x="2840252" y="570800"/>
                  <a:pt x="2833668" y="522514"/>
                </a:cubicBezTo>
                <a:cubicBezTo>
                  <a:pt x="2832420" y="513364"/>
                  <a:pt x="2823423" y="507146"/>
                  <a:pt x="2818300" y="499462"/>
                </a:cubicBezTo>
                <a:cubicBezTo>
                  <a:pt x="2815739" y="489217"/>
                  <a:pt x="2812907" y="479035"/>
                  <a:pt x="2810616" y="468726"/>
                </a:cubicBezTo>
                <a:cubicBezTo>
                  <a:pt x="2807783" y="455977"/>
                  <a:pt x="2806100" y="442976"/>
                  <a:pt x="2802932" y="430306"/>
                </a:cubicBezTo>
                <a:cubicBezTo>
                  <a:pt x="2800968" y="422448"/>
                  <a:pt x="2799415" y="414199"/>
                  <a:pt x="2795248" y="407254"/>
                </a:cubicBezTo>
                <a:cubicBezTo>
                  <a:pt x="2791520" y="401042"/>
                  <a:pt x="2785002" y="397009"/>
                  <a:pt x="2779879" y="391886"/>
                </a:cubicBezTo>
                <a:cubicBezTo>
                  <a:pt x="2756250" y="344628"/>
                  <a:pt x="2770866" y="370684"/>
                  <a:pt x="2733775" y="315046"/>
                </a:cubicBezTo>
                <a:cubicBezTo>
                  <a:pt x="2733774" y="315045"/>
                  <a:pt x="2703041" y="268942"/>
                  <a:pt x="2703039" y="268941"/>
                </a:cubicBezTo>
                <a:cubicBezTo>
                  <a:pt x="2695355" y="263818"/>
                  <a:pt x="2686517" y="260103"/>
                  <a:pt x="2679987" y="253573"/>
                </a:cubicBezTo>
                <a:cubicBezTo>
                  <a:pt x="2638119" y="211705"/>
                  <a:pt x="2677911" y="229829"/>
                  <a:pt x="2633883" y="215153"/>
                </a:cubicBezTo>
                <a:cubicBezTo>
                  <a:pt x="2612693" y="193963"/>
                  <a:pt x="2612741" y="190997"/>
                  <a:pt x="2587779" y="176733"/>
                </a:cubicBezTo>
                <a:cubicBezTo>
                  <a:pt x="2577834" y="171050"/>
                  <a:pt x="2566574" y="167719"/>
                  <a:pt x="2557043" y="161365"/>
                </a:cubicBezTo>
                <a:cubicBezTo>
                  <a:pt x="2551015" y="157346"/>
                  <a:pt x="2547702" y="150016"/>
                  <a:pt x="2541674" y="145997"/>
                </a:cubicBezTo>
                <a:cubicBezTo>
                  <a:pt x="2517564" y="129924"/>
                  <a:pt x="2507233" y="129703"/>
                  <a:pt x="2480202" y="122945"/>
                </a:cubicBezTo>
                <a:cubicBezTo>
                  <a:pt x="2422329" y="84363"/>
                  <a:pt x="2495881" y="129664"/>
                  <a:pt x="2426414" y="99893"/>
                </a:cubicBezTo>
                <a:cubicBezTo>
                  <a:pt x="2417926" y="96255"/>
                  <a:pt x="2411850" y="88163"/>
                  <a:pt x="2403362" y="84525"/>
                </a:cubicBezTo>
                <a:cubicBezTo>
                  <a:pt x="2393655" y="80365"/>
                  <a:pt x="2382645" y="80181"/>
                  <a:pt x="2372626" y="76841"/>
                </a:cubicBezTo>
                <a:cubicBezTo>
                  <a:pt x="2326782" y="61559"/>
                  <a:pt x="2338346" y="58665"/>
                  <a:pt x="2288101" y="46104"/>
                </a:cubicBezTo>
                <a:lnTo>
                  <a:pt x="2226629" y="30736"/>
                </a:lnTo>
                <a:cubicBezTo>
                  <a:pt x="2216384" y="28175"/>
                  <a:pt x="2206249" y="25123"/>
                  <a:pt x="2195893" y="23052"/>
                </a:cubicBezTo>
                <a:cubicBezTo>
                  <a:pt x="2183086" y="20491"/>
                  <a:pt x="2170143" y="18536"/>
                  <a:pt x="2157473" y="15368"/>
                </a:cubicBezTo>
                <a:cubicBezTo>
                  <a:pt x="2149615" y="13404"/>
                  <a:pt x="2142476" y="8532"/>
                  <a:pt x="2134421" y="7684"/>
                </a:cubicBezTo>
                <a:cubicBezTo>
                  <a:pt x="2093585" y="3386"/>
                  <a:pt x="2052458" y="2561"/>
                  <a:pt x="2011476" y="0"/>
                </a:cubicBezTo>
                <a:cubicBezTo>
                  <a:pt x="1980740" y="2561"/>
                  <a:pt x="1949582" y="2000"/>
                  <a:pt x="1919268" y="7684"/>
                </a:cubicBezTo>
                <a:cubicBezTo>
                  <a:pt x="1897717" y="11725"/>
                  <a:pt x="1883998" y="29161"/>
                  <a:pt x="1865479" y="38420"/>
                </a:cubicBezTo>
                <a:cubicBezTo>
                  <a:pt x="1858234" y="42042"/>
                  <a:pt x="1849872" y="42913"/>
                  <a:pt x="1842427" y="46104"/>
                </a:cubicBezTo>
                <a:cubicBezTo>
                  <a:pt x="1831899" y="50616"/>
                  <a:pt x="1821936" y="56349"/>
                  <a:pt x="1811691" y="61472"/>
                </a:cubicBezTo>
                <a:cubicBezTo>
                  <a:pt x="1758048" y="115118"/>
                  <a:pt x="1817481" y="62556"/>
                  <a:pt x="1765587" y="92209"/>
                </a:cubicBezTo>
                <a:cubicBezTo>
                  <a:pt x="1700459" y="129425"/>
                  <a:pt x="1764653" y="105327"/>
                  <a:pt x="1711799" y="122945"/>
                </a:cubicBezTo>
                <a:cubicBezTo>
                  <a:pt x="1644452" y="190292"/>
                  <a:pt x="1729882" y="107875"/>
                  <a:pt x="1665695" y="161365"/>
                </a:cubicBezTo>
                <a:cubicBezTo>
                  <a:pt x="1657347" y="168322"/>
                  <a:pt x="1651221" y="177745"/>
                  <a:pt x="1642643" y="184417"/>
                </a:cubicBezTo>
                <a:cubicBezTo>
                  <a:pt x="1628063" y="195757"/>
                  <a:pt x="1596538" y="215153"/>
                  <a:pt x="1596538" y="215153"/>
                </a:cubicBezTo>
                <a:cubicBezTo>
                  <a:pt x="1593977" y="222837"/>
                  <a:pt x="1594581" y="232478"/>
                  <a:pt x="1588854" y="238205"/>
                </a:cubicBezTo>
                <a:cubicBezTo>
                  <a:pt x="1575794" y="251265"/>
                  <a:pt x="1542750" y="268941"/>
                  <a:pt x="1542750" y="268941"/>
                </a:cubicBezTo>
                <a:cubicBezTo>
                  <a:pt x="1540189" y="276625"/>
                  <a:pt x="1540793" y="286266"/>
                  <a:pt x="1535066" y="291993"/>
                </a:cubicBezTo>
                <a:cubicBezTo>
                  <a:pt x="1522006" y="305054"/>
                  <a:pt x="1504330" y="312484"/>
                  <a:pt x="1488962" y="322730"/>
                </a:cubicBezTo>
                <a:cubicBezTo>
                  <a:pt x="1459172" y="342590"/>
                  <a:pt x="1474670" y="335178"/>
                  <a:pt x="1442858" y="345782"/>
                </a:cubicBezTo>
                <a:cubicBezTo>
                  <a:pt x="1404438" y="343221"/>
                  <a:pt x="1365579" y="344428"/>
                  <a:pt x="1327597" y="338098"/>
                </a:cubicBezTo>
                <a:cubicBezTo>
                  <a:pt x="1318488" y="336580"/>
                  <a:pt x="1312563" y="327312"/>
                  <a:pt x="1304545" y="322730"/>
                </a:cubicBezTo>
                <a:cubicBezTo>
                  <a:pt x="1277959" y="307538"/>
                  <a:pt x="1276619" y="308299"/>
                  <a:pt x="1250757" y="299678"/>
                </a:cubicBezTo>
                <a:cubicBezTo>
                  <a:pt x="1243073" y="294555"/>
                  <a:pt x="1236144" y="288060"/>
                  <a:pt x="1227705" y="284309"/>
                </a:cubicBezTo>
                <a:cubicBezTo>
                  <a:pt x="1212902" y="277730"/>
                  <a:pt x="1196968" y="274064"/>
                  <a:pt x="1181600" y="268941"/>
                </a:cubicBezTo>
                <a:cubicBezTo>
                  <a:pt x="1173916" y="266380"/>
                  <a:pt x="1165793" y="264879"/>
                  <a:pt x="1158548" y="261257"/>
                </a:cubicBezTo>
                <a:cubicBezTo>
                  <a:pt x="1096725" y="230345"/>
                  <a:pt x="1156659" y="256943"/>
                  <a:pt x="1050972" y="230521"/>
                </a:cubicBezTo>
                <a:cubicBezTo>
                  <a:pt x="1040727" y="227960"/>
                  <a:pt x="1030691" y="224330"/>
                  <a:pt x="1020236" y="222837"/>
                </a:cubicBezTo>
                <a:cubicBezTo>
                  <a:pt x="990129" y="218536"/>
                  <a:pt x="876281" y="209560"/>
                  <a:pt x="851187" y="207469"/>
                </a:cubicBezTo>
                <a:lnTo>
                  <a:pt x="282569" y="215153"/>
                </a:lnTo>
                <a:cubicBezTo>
                  <a:pt x="234904" y="216360"/>
                  <a:pt x="254086" y="224647"/>
                  <a:pt x="213412" y="238205"/>
                </a:cubicBezTo>
                <a:cubicBezTo>
                  <a:pt x="201022" y="242335"/>
                  <a:pt x="187741" y="243056"/>
                  <a:pt x="174992" y="245889"/>
                </a:cubicBezTo>
                <a:cubicBezTo>
                  <a:pt x="164683" y="248180"/>
                  <a:pt x="154501" y="251012"/>
                  <a:pt x="144256" y="253573"/>
                </a:cubicBezTo>
                <a:cubicBezTo>
                  <a:pt x="97816" y="346453"/>
                  <a:pt x="156963" y="231335"/>
                  <a:pt x="113520" y="307362"/>
                </a:cubicBezTo>
                <a:cubicBezTo>
                  <a:pt x="80925" y="364404"/>
                  <a:pt x="115722" y="310642"/>
                  <a:pt x="82784" y="376518"/>
                </a:cubicBezTo>
                <a:cubicBezTo>
                  <a:pt x="76105" y="389876"/>
                  <a:pt x="67416" y="402131"/>
                  <a:pt x="59732" y="414938"/>
                </a:cubicBezTo>
                <a:cubicBezTo>
                  <a:pt x="57171" y="427745"/>
                  <a:pt x="56736" y="441168"/>
                  <a:pt x="52048" y="453358"/>
                </a:cubicBezTo>
                <a:cubicBezTo>
                  <a:pt x="43824" y="474740"/>
                  <a:pt x="21311" y="514830"/>
                  <a:pt x="21311" y="514830"/>
                </a:cubicBezTo>
                <a:cubicBezTo>
                  <a:pt x="18750" y="525076"/>
                  <a:pt x="16528" y="535412"/>
                  <a:pt x="13627" y="545567"/>
                </a:cubicBezTo>
                <a:cubicBezTo>
                  <a:pt x="11402" y="553355"/>
                  <a:pt x="5438" y="560535"/>
                  <a:pt x="5943" y="568619"/>
                </a:cubicBezTo>
                <a:cubicBezTo>
                  <a:pt x="11094" y="651035"/>
                  <a:pt x="16846" y="644578"/>
                  <a:pt x="28995" y="699247"/>
                </a:cubicBezTo>
                <a:cubicBezTo>
                  <a:pt x="31828" y="711996"/>
                  <a:pt x="34118" y="724860"/>
                  <a:pt x="36679" y="737667"/>
                </a:cubicBezTo>
                <a:cubicBezTo>
                  <a:pt x="39241" y="809385"/>
                  <a:pt x="38235" y="881319"/>
                  <a:pt x="44364" y="952820"/>
                </a:cubicBezTo>
                <a:cubicBezTo>
                  <a:pt x="45957" y="971399"/>
                  <a:pt x="54248" y="988786"/>
                  <a:pt x="59732" y="1006609"/>
                </a:cubicBezTo>
                <a:cubicBezTo>
                  <a:pt x="64496" y="1022092"/>
                  <a:pt x="75100" y="1052713"/>
                  <a:pt x="75100" y="1052713"/>
                </a:cubicBezTo>
                <a:cubicBezTo>
                  <a:pt x="72539" y="1160289"/>
                  <a:pt x="72194" y="1267941"/>
                  <a:pt x="67416" y="1375442"/>
                </a:cubicBezTo>
                <a:cubicBezTo>
                  <a:pt x="67056" y="1383534"/>
                  <a:pt x="61696" y="1390636"/>
                  <a:pt x="59732" y="1398494"/>
                </a:cubicBezTo>
                <a:cubicBezTo>
                  <a:pt x="56564" y="1411164"/>
                  <a:pt x="54609" y="1424107"/>
                  <a:pt x="52048" y="1436914"/>
                </a:cubicBezTo>
                <a:cubicBezTo>
                  <a:pt x="36912" y="1603413"/>
                  <a:pt x="53651" y="1467319"/>
                  <a:pt x="36679" y="1552175"/>
                </a:cubicBezTo>
                <a:cubicBezTo>
                  <a:pt x="24846" y="1611334"/>
                  <a:pt x="39196" y="1582977"/>
                  <a:pt x="13627" y="1621331"/>
                </a:cubicBezTo>
                <a:cubicBezTo>
                  <a:pt x="-5590" y="1813500"/>
                  <a:pt x="-3466" y="1761577"/>
                  <a:pt x="13627" y="2097741"/>
                </a:cubicBezTo>
                <a:cubicBezTo>
                  <a:pt x="14574" y="2116364"/>
                  <a:pt x="24472" y="2133440"/>
                  <a:pt x="28995" y="2151530"/>
                </a:cubicBezTo>
                <a:cubicBezTo>
                  <a:pt x="32163" y="2164200"/>
                  <a:pt x="33511" y="2177280"/>
                  <a:pt x="36679" y="2189950"/>
                </a:cubicBezTo>
                <a:cubicBezTo>
                  <a:pt x="40112" y="2203681"/>
                  <a:pt x="60387" y="2274378"/>
                  <a:pt x="67416" y="2289842"/>
                </a:cubicBezTo>
                <a:cubicBezTo>
                  <a:pt x="73596" y="2303438"/>
                  <a:pt x="83215" y="2315206"/>
                  <a:pt x="90468" y="2328262"/>
                </a:cubicBezTo>
                <a:cubicBezTo>
                  <a:pt x="96031" y="2338275"/>
                  <a:pt x="100713" y="2348753"/>
                  <a:pt x="105836" y="2358999"/>
                </a:cubicBezTo>
                <a:cubicBezTo>
                  <a:pt x="108397" y="2371806"/>
                  <a:pt x="108832" y="2385229"/>
                  <a:pt x="113520" y="2397419"/>
                </a:cubicBezTo>
                <a:cubicBezTo>
                  <a:pt x="144259" y="2477341"/>
                  <a:pt x="133212" y="2435722"/>
                  <a:pt x="159624" y="2481943"/>
                </a:cubicBezTo>
                <a:cubicBezTo>
                  <a:pt x="165307" y="2491888"/>
                  <a:pt x="169429" y="2502666"/>
                  <a:pt x="174992" y="2512679"/>
                </a:cubicBezTo>
                <a:cubicBezTo>
                  <a:pt x="203390" y="2563796"/>
                  <a:pt x="189392" y="2535718"/>
                  <a:pt x="213412" y="2574151"/>
                </a:cubicBezTo>
                <a:cubicBezTo>
                  <a:pt x="221328" y="2586816"/>
                  <a:pt x="228179" y="2600145"/>
                  <a:pt x="236464" y="2612572"/>
                </a:cubicBezTo>
                <a:cubicBezTo>
                  <a:pt x="243568" y="2623228"/>
                  <a:pt x="252412" y="2632652"/>
                  <a:pt x="259516" y="2643308"/>
                </a:cubicBezTo>
                <a:cubicBezTo>
                  <a:pt x="302264" y="2707428"/>
                  <a:pt x="265387" y="2655049"/>
                  <a:pt x="297937" y="2720148"/>
                </a:cubicBezTo>
                <a:cubicBezTo>
                  <a:pt x="331693" y="2787660"/>
                  <a:pt x="306708" y="2733620"/>
                  <a:pt x="344041" y="2781620"/>
                </a:cubicBezTo>
                <a:cubicBezTo>
                  <a:pt x="366034" y="2809897"/>
                  <a:pt x="402874" y="2879754"/>
                  <a:pt x="428565" y="2896881"/>
                </a:cubicBezTo>
                <a:cubicBezTo>
                  <a:pt x="443933" y="2907126"/>
                  <a:pt x="460090" y="2916277"/>
                  <a:pt x="474669" y="2927617"/>
                </a:cubicBezTo>
                <a:cubicBezTo>
                  <a:pt x="517838" y="2961193"/>
                  <a:pt x="476686" y="2943658"/>
                  <a:pt x="520774" y="2958353"/>
                </a:cubicBezTo>
                <a:cubicBezTo>
                  <a:pt x="655397" y="3048101"/>
                  <a:pt x="541447" y="2983334"/>
                  <a:pt x="620666" y="3012141"/>
                </a:cubicBezTo>
                <a:cubicBezTo>
                  <a:pt x="638998" y="3018807"/>
                  <a:pt x="655810" y="3029456"/>
                  <a:pt x="674454" y="3035193"/>
                </a:cubicBezTo>
                <a:cubicBezTo>
                  <a:pt x="689345" y="3039775"/>
                  <a:pt x="705546" y="3038708"/>
                  <a:pt x="720558" y="3042878"/>
                </a:cubicBezTo>
                <a:cubicBezTo>
                  <a:pt x="767987" y="3056053"/>
                  <a:pt x="809450" y="3079102"/>
                  <a:pt x="858871" y="3081298"/>
                </a:cubicBezTo>
                <a:cubicBezTo>
                  <a:pt x="958698" y="3085735"/>
                  <a:pt x="1058656" y="3086421"/>
                  <a:pt x="1158548" y="3088982"/>
                </a:cubicBezTo>
                <a:cubicBezTo>
                  <a:pt x="1263563" y="3086421"/>
                  <a:pt x="1368656" y="3086068"/>
                  <a:pt x="1473594" y="3081298"/>
                </a:cubicBezTo>
                <a:cubicBezTo>
                  <a:pt x="1486779" y="3080699"/>
                  <a:pt x="1518723" y="3062094"/>
                  <a:pt x="1527382" y="3058246"/>
                </a:cubicBezTo>
                <a:cubicBezTo>
                  <a:pt x="1539986" y="3052644"/>
                  <a:pt x="1552995" y="3048001"/>
                  <a:pt x="1565802" y="3042878"/>
                </a:cubicBezTo>
                <a:cubicBezTo>
                  <a:pt x="1583337" y="3025341"/>
                  <a:pt x="1587550" y="3019679"/>
                  <a:pt x="1611906" y="3004457"/>
                </a:cubicBezTo>
                <a:cubicBezTo>
                  <a:pt x="1621620" y="2998386"/>
                  <a:pt x="1632697" y="2994772"/>
                  <a:pt x="1642643" y="2989089"/>
                </a:cubicBezTo>
                <a:cubicBezTo>
                  <a:pt x="1650661" y="2984507"/>
                  <a:pt x="1657435" y="2977851"/>
                  <a:pt x="1665695" y="2973721"/>
                </a:cubicBezTo>
                <a:cubicBezTo>
                  <a:pt x="1672940" y="2970099"/>
                  <a:pt x="1681502" y="2969659"/>
                  <a:pt x="1688747" y="2966037"/>
                </a:cubicBezTo>
                <a:cubicBezTo>
                  <a:pt x="1697007" y="2961907"/>
                  <a:pt x="1703539" y="2954799"/>
                  <a:pt x="1711799" y="2950669"/>
                </a:cubicBezTo>
                <a:cubicBezTo>
                  <a:pt x="1724136" y="2944500"/>
                  <a:pt x="1737256" y="2940015"/>
                  <a:pt x="1750219" y="2935301"/>
                </a:cubicBezTo>
                <a:cubicBezTo>
                  <a:pt x="1765443" y="2929765"/>
                  <a:pt x="1780438" y="2923110"/>
                  <a:pt x="1796323" y="2919933"/>
                </a:cubicBezTo>
                <a:cubicBezTo>
                  <a:pt x="1854992" y="2908199"/>
                  <a:pt x="1821784" y="2913869"/>
                  <a:pt x="1896216" y="2904565"/>
                </a:cubicBezTo>
                <a:cubicBezTo>
                  <a:pt x="1903900" y="2902004"/>
                  <a:pt x="1911326" y="2898469"/>
                  <a:pt x="1919268" y="2896881"/>
                </a:cubicBezTo>
                <a:cubicBezTo>
                  <a:pt x="1949823" y="2890770"/>
                  <a:pt x="2011476" y="2881513"/>
                  <a:pt x="2011476" y="2881513"/>
                </a:cubicBezTo>
                <a:cubicBezTo>
                  <a:pt x="2061993" y="2847835"/>
                  <a:pt x="2007589" y="2881184"/>
                  <a:pt x="2057580" y="2858461"/>
                </a:cubicBezTo>
                <a:cubicBezTo>
                  <a:pt x="2078436" y="2848981"/>
                  <a:pt x="2096284" y="2830255"/>
                  <a:pt x="2119053" y="2827725"/>
                </a:cubicBezTo>
                <a:lnTo>
                  <a:pt x="2188209" y="2820041"/>
                </a:lnTo>
                <a:cubicBezTo>
                  <a:pt x="2195893" y="2817480"/>
                  <a:pt x="2203354" y="2814114"/>
                  <a:pt x="2211261" y="2812357"/>
                </a:cubicBezTo>
                <a:cubicBezTo>
                  <a:pt x="2232984" y="2807529"/>
                  <a:pt x="2265837" y="2805337"/>
                  <a:pt x="2288101" y="2796988"/>
                </a:cubicBezTo>
                <a:cubicBezTo>
                  <a:pt x="2341981" y="2776783"/>
                  <a:pt x="2297306" y="2788544"/>
                  <a:pt x="2341890" y="2766252"/>
                </a:cubicBezTo>
                <a:cubicBezTo>
                  <a:pt x="2354227" y="2760084"/>
                  <a:pt x="2367225" y="2755246"/>
                  <a:pt x="2380310" y="2750884"/>
                </a:cubicBezTo>
                <a:cubicBezTo>
                  <a:pt x="2390329" y="2747544"/>
                  <a:pt x="2400720" y="2745413"/>
                  <a:pt x="2411046" y="2743200"/>
                </a:cubicBezTo>
                <a:cubicBezTo>
                  <a:pt x="2436587" y="2737727"/>
                  <a:pt x="2487886" y="2727832"/>
                  <a:pt x="2487886" y="2727832"/>
                </a:cubicBezTo>
                <a:cubicBezTo>
                  <a:pt x="2567184" y="2688183"/>
                  <a:pt x="2456111" y="2739669"/>
                  <a:pt x="2572411" y="2704780"/>
                </a:cubicBezTo>
                <a:cubicBezTo>
                  <a:pt x="2581257" y="2702126"/>
                  <a:pt x="2587203" y="2693542"/>
                  <a:pt x="2595463" y="2689412"/>
                </a:cubicBezTo>
                <a:cubicBezTo>
                  <a:pt x="2645811" y="2664238"/>
                  <a:pt x="2595538" y="2714328"/>
                  <a:pt x="2679987" y="2650992"/>
                </a:cubicBezTo>
                <a:cubicBezTo>
                  <a:pt x="2690232" y="2643308"/>
                  <a:pt x="2699268" y="2633667"/>
                  <a:pt x="2710723" y="2627940"/>
                </a:cubicBezTo>
                <a:cubicBezTo>
                  <a:pt x="2735397" y="2615603"/>
                  <a:pt x="2787564" y="2597204"/>
                  <a:pt x="2787564" y="2597204"/>
                </a:cubicBezTo>
                <a:lnTo>
                  <a:pt x="2841352" y="2543415"/>
                </a:lnTo>
                <a:cubicBezTo>
                  <a:pt x="2849036" y="2535731"/>
                  <a:pt x="2857884" y="2529056"/>
                  <a:pt x="2864404" y="2520363"/>
                </a:cubicBezTo>
                <a:cubicBezTo>
                  <a:pt x="2893976" y="2480934"/>
                  <a:pt x="2878400" y="2498683"/>
                  <a:pt x="2910508" y="2466575"/>
                </a:cubicBezTo>
                <a:cubicBezTo>
                  <a:pt x="2958609" y="2346323"/>
                  <a:pt x="2900472" y="2496683"/>
                  <a:pt x="2933560" y="2397419"/>
                </a:cubicBezTo>
                <a:cubicBezTo>
                  <a:pt x="2949803" y="2348689"/>
                  <a:pt x="2945819" y="2373722"/>
                  <a:pt x="2956612" y="2335946"/>
                </a:cubicBezTo>
                <a:cubicBezTo>
                  <a:pt x="2963965" y="2310210"/>
                  <a:pt x="2967491" y="2283452"/>
                  <a:pt x="2979664" y="2259106"/>
                </a:cubicBezTo>
                <a:cubicBezTo>
                  <a:pt x="2993054" y="2232326"/>
                  <a:pt x="3000588" y="2219386"/>
                  <a:pt x="3010400" y="2189950"/>
                </a:cubicBezTo>
                <a:cubicBezTo>
                  <a:pt x="3013740" y="2179931"/>
                  <a:pt x="3015523" y="2169459"/>
                  <a:pt x="3018085" y="2159214"/>
                </a:cubicBezTo>
                <a:cubicBezTo>
                  <a:pt x="3015523" y="2107987"/>
                  <a:pt x="3014660" y="2056647"/>
                  <a:pt x="3010400" y="2005533"/>
                </a:cubicBezTo>
                <a:cubicBezTo>
                  <a:pt x="3009523" y="1995009"/>
                  <a:pt x="3006876" y="1984504"/>
                  <a:pt x="3002716" y="1974797"/>
                </a:cubicBezTo>
                <a:cubicBezTo>
                  <a:pt x="2999078" y="1966309"/>
                  <a:pt x="2991478" y="1960005"/>
                  <a:pt x="2987348" y="1951745"/>
                </a:cubicBezTo>
                <a:cubicBezTo>
                  <a:pt x="2983726" y="1944500"/>
                  <a:pt x="2981889" y="1936481"/>
                  <a:pt x="2979664" y="1928693"/>
                </a:cubicBezTo>
                <a:cubicBezTo>
                  <a:pt x="2976763" y="1918539"/>
                  <a:pt x="2976703" y="1907403"/>
                  <a:pt x="2971980" y="1897957"/>
                </a:cubicBezTo>
                <a:cubicBezTo>
                  <a:pt x="2968740" y="1891477"/>
                  <a:pt x="2961138" y="1888245"/>
                  <a:pt x="2956612" y="1882588"/>
                </a:cubicBezTo>
                <a:cubicBezTo>
                  <a:pt x="2950843" y="1875377"/>
                  <a:pt x="2947156" y="1866631"/>
                  <a:pt x="2941244" y="1859536"/>
                </a:cubicBezTo>
                <a:cubicBezTo>
                  <a:pt x="2934287" y="1851188"/>
                  <a:pt x="2925149" y="1844832"/>
                  <a:pt x="2918192" y="1836484"/>
                </a:cubicBezTo>
                <a:cubicBezTo>
                  <a:pt x="2912280" y="1829389"/>
                  <a:pt x="2909354" y="1819962"/>
                  <a:pt x="2902824" y="1813432"/>
                </a:cubicBezTo>
                <a:cubicBezTo>
                  <a:pt x="2896294" y="1806902"/>
                  <a:pt x="2886867" y="1803976"/>
                  <a:pt x="2879772" y="1798064"/>
                </a:cubicBezTo>
                <a:cubicBezTo>
                  <a:pt x="2871424" y="1791107"/>
                  <a:pt x="2865068" y="1781969"/>
                  <a:pt x="2856720" y="1775012"/>
                </a:cubicBezTo>
                <a:cubicBezTo>
                  <a:pt x="2849625" y="1769100"/>
                  <a:pt x="2840763" y="1765556"/>
                  <a:pt x="2833668" y="1759644"/>
                </a:cubicBezTo>
                <a:cubicBezTo>
                  <a:pt x="2825320" y="1752687"/>
                  <a:pt x="2818964" y="1743549"/>
                  <a:pt x="2810616" y="1736592"/>
                </a:cubicBezTo>
                <a:cubicBezTo>
                  <a:pt x="2787831" y="1717604"/>
                  <a:pt x="2783671" y="1721962"/>
                  <a:pt x="2756827" y="1705856"/>
                </a:cubicBezTo>
                <a:cubicBezTo>
                  <a:pt x="2740989" y="1696353"/>
                  <a:pt x="2723783" y="1688181"/>
                  <a:pt x="2710723" y="1675120"/>
                </a:cubicBezTo>
                <a:cubicBezTo>
                  <a:pt x="2696428" y="1660824"/>
                  <a:pt x="2691691" y="1654077"/>
                  <a:pt x="2672303" y="1644383"/>
                </a:cubicBezTo>
                <a:cubicBezTo>
                  <a:pt x="2665058" y="1640761"/>
                  <a:pt x="2656935" y="1639260"/>
                  <a:pt x="2649251" y="1636699"/>
                </a:cubicBezTo>
                <a:cubicBezTo>
                  <a:pt x="2641567" y="1629015"/>
                  <a:pt x="2635042" y="1619963"/>
                  <a:pt x="2626199" y="1613647"/>
                </a:cubicBezTo>
                <a:cubicBezTo>
                  <a:pt x="2609583" y="1601778"/>
                  <a:pt x="2591223" y="1596866"/>
                  <a:pt x="2572411" y="1590595"/>
                </a:cubicBezTo>
                <a:cubicBezTo>
                  <a:pt x="2555646" y="1540300"/>
                  <a:pt x="2578931" y="1589664"/>
                  <a:pt x="2541674" y="1559859"/>
                </a:cubicBezTo>
                <a:cubicBezTo>
                  <a:pt x="2493431" y="1521266"/>
                  <a:pt x="2566160" y="1546771"/>
                  <a:pt x="2495570" y="1529123"/>
                </a:cubicBezTo>
                <a:cubicBezTo>
                  <a:pt x="2490447" y="1521439"/>
                  <a:pt x="2487413" y="1511840"/>
                  <a:pt x="2480202" y="1506071"/>
                </a:cubicBezTo>
                <a:cubicBezTo>
                  <a:pt x="2473877" y="1501011"/>
                  <a:pt x="2464230" y="1502321"/>
                  <a:pt x="2457150" y="1498387"/>
                </a:cubicBezTo>
                <a:cubicBezTo>
                  <a:pt x="2441004" y="1489417"/>
                  <a:pt x="2424106" y="1480711"/>
                  <a:pt x="2411046" y="1467651"/>
                </a:cubicBezTo>
                <a:cubicBezTo>
                  <a:pt x="2398239" y="1454844"/>
                  <a:pt x="2389808" y="1434957"/>
                  <a:pt x="2372626" y="1429230"/>
                </a:cubicBezTo>
                <a:cubicBezTo>
                  <a:pt x="2364942" y="1426669"/>
                  <a:pt x="2356819" y="1425168"/>
                  <a:pt x="2349574" y="1421546"/>
                </a:cubicBezTo>
                <a:cubicBezTo>
                  <a:pt x="2337078" y="1415298"/>
                  <a:pt x="2304492" y="1389221"/>
                  <a:pt x="2295785" y="1383126"/>
                </a:cubicBezTo>
                <a:cubicBezTo>
                  <a:pt x="2280654" y="1372534"/>
                  <a:pt x="2265049" y="1362635"/>
                  <a:pt x="2249681" y="1352390"/>
                </a:cubicBezTo>
                <a:lnTo>
                  <a:pt x="2226629" y="1337022"/>
                </a:lnTo>
                <a:cubicBezTo>
                  <a:pt x="2218945" y="1331899"/>
                  <a:pt x="2210107" y="1328184"/>
                  <a:pt x="2203577" y="1321654"/>
                </a:cubicBezTo>
                <a:cubicBezTo>
                  <a:pt x="2195893" y="1313970"/>
                  <a:pt x="2186841" y="1307445"/>
                  <a:pt x="2180525" y="1298602"/>
                </a:cubicBezTo>
                <a:cubicBezTo>
                  <a:pt x="2173867" y="1289281"/>
                  <a:pt x="2170840" y="1277811"/>
                  <a:pt x="2165157" y="1267866"/>
                </a:cubicBezTo>
                <a:cubicBezTo>
                  <a:pt x="2160575" y="1259848"/>
                  <a:pt x="2154912" y="1252498"/>
                  <a:pt x="2149789" y="1244814"/>
                </a:cubicBezTo>
                <a:cubicBezTo>
                  <a:pt x="2152350" y="1234569"/>
                  <a:pt x="2152750" y="1223524"/>
                  <a:pt x="2157473" y="1214078"/>
                </a:cubicBezTo>
                <a:cubicBezTo>
                  <a:pt x="2167841" y="1193342"/>
                  <a:pt x="2202760" y="1187387"/>
                  <a:pt x="2218945" y="1183341"/>
                </a:cubicBezTo>
                <a:cubicBezTo>
                  <a:pt x="2315031" y="1159320"/>
                  <a:pt x="2195568" y="1190020"/>
                  <a:pt x="2272733" y="1167973"/>
                </a:cubicBezTo>
                <a:cubicBezTo>
                  <a:pt x="2354026" y="1144747"/>
                  <a:pt x="2240006" y="1181443"/>
                  <a:pt x="2349574" y="1144921"/>
                </a:cubicBezTo>
                <a:lnTo>
                  <a:pt x="2372626" y="1137237"/>
                </a:lnTo>
                <a:cubicBezTo>
                  <a:pt x="2380310" y="1134676"/>
                  <a:pt x="2387820" y="1131517"/>
                  <a:pt x="2395678" y="1129553"/>
                </a:cubicBezTo>
                <a:lnTo>
                  <a:pt x="2464834" y="1121869"/>
                </a:lnTo>
                <a:close/>
              </a:path>
            </a:pathLst>
          </a:cu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1877886" y="3581400"/>
            <a:ext cx="1014933" cy="1282593"/>
          </a:xfrm>
          <a:custGeom>
            <a:avLst/>
            <a:gdLst>
              <a:gd name="connsiteX0" fmla="*/ 0 w 868296"/>
              <a:gd name="connsiteY0" fmla="*/ 53788 h 1167973"/>
              <a:gd name="connsiteX1" fmla="*/ 0 w 868296"/>
              <a:gd name="connsiteY1" fmla="*/ 53788 h 1167973"/>
              <a:gd name="connsiteX2" fmla="*/ 15368 w 868296"/>
              <a:gd name="connsiteY2" fmla="*/ 138313 h 1167973"/>
              <a:gd name="connsiteX3" fmla="*/ 23052 w 868296"/>
              <a:gd name="connsiteY3" fmla="*/ 161365 h 1167973"/>
              <a:gd name="connsiteX4" fmla="*/ 30736 w 868296"/>
              <a:gd name="connsiteY4" fmla="*/ 192101 h 1167973"/>
              <a:gd name="connsiteX5" fmla="*/ 46104 w 868296"/>
              <a:gd name="connsiteY5" fmla="*/ 238205 h 1167973"/>
              <a:gd name="connsiteX6" fmla="*/ 61472 w 868296"/>
              <a:gd name="connsiteY6" fmla="*/ 261257 h 1167973"/>
              <a:gd name="connsiteX7" fmla="*/ 76841 w 868296"/>
              <a:gd name="connsiteY7" fmla="*/ 307362 h 1167973"/>
              <a:gd name="connsiteX8" fmla="*/ 92209 w 868296"/>
              <a:gd name="connsiteY8" fmla="*/ 330414 h 1167973"/>
              <a:gd name="connsiteX9" fmla="*/ 107577 w 868296"/>
              <a:gd name="connsiteY9" fmla="*/ 376518 h 1167973"/>
              <a:gd name="connsiteX10" fmla="*/ 115261 w 868296"/>
              <a:gd name="connsiteY10" fmla="*/ 399570 h 1167973"/>
              <a:gd name="connsiteX11" fmla="*/ 130629 w 868296"/>
              <a:gd name="connsiteY11" fmla="*/ 422622 h 1167973"/>
              <a:gd name="connsiteX12" fmla="*/ 153681 w 868296"/>
              <a:gd name="connsiteY12" fmla="*/ 507146 h 1167973"/>
              <a:gd name="connsiteX13" fmla="*/ 169049 w 868296"/>
              <a:gd name="connsiteY13" fmla="*/ 530198 h 1167973"/>
              <a:gd name="connsiteX14" fmla="*/ 184417 w 868296"/>
              <a:gd name="connsiteY14" fmla="*/ 576303 h 1167973"/>
              <a:gd name="connsiteX15" fmla="*/ 192101 w 868296"/>
              <a:gd name="connsiteY15" fmla="*/ 607039 h 1167973"/>
              <a:gd name="connsiteX16" fmla="*/ 215153 w 868296"/>
              <a:gd name="connsiteY16" fmla="*/ 683879 h 1167973"/>
              <a:gd name="connsiteX17" fmla="*/ 222837 w 868296"/>
              <a:gd name="connsiteY17" fmla="*/ 737667 h 1167973"/>
              <a:gd name="connsiteX18" fmla="*/ 230521 w 868296"/>
              <a:gd name="connsiteY18" fmla="*/ 760719 h 1167973"/>
              <a:gd name="connsiteX19" fmla="*/ 238205 w 868296"/>
              <a:gd name="connsiteY19" fmla="*/ 799140 h 1167973"/>
              <a:gd name="connsiteX20" fmla="*/ 253573 w 868296"/>
              <a:gd name="connsiteY20" fmla="*/ 845244 h 1167973"/>
              <a:gd name="connsiteX21" fmla="*/ 261257 w 868296"/>
              <a:gd name="connsiteY21" fmla="*/ 868296 h 1167973"/>
              <a:gd name="connsiteX22" fmla="*/ 268941 w 868296"/>
              <a:gd name="connsiteY22" fmla="*/ 891348 h 1167973"/>
              <a:gd name="connsiteX23" fmla="*/ 276625 w 868296"/>
              <a:gd name="connsiteY23" fmla="*/ 914400 h 1167973"/>
              <a:gd name="connsiteX24" fmla="*/ 291994 w 868296"/>
              <a:gd name="connsiteY24" fmla="*/ 929768 h 1167973"/>
              <a:gd name="connsiteX25" fmla="*/ 299678 w 868296"/>
              <a:gd name="connsiteY25" fmla="*/ 952820 h 1167973"/>
              <a:gd name="connsiteX26" fmla="*/ 330414 w 868296"/>
              <a:gd name="connsiteY26" fmla="*/ 991241 h 1167973"/>
              <a:gd name="connsiteX27" fmla="*/ 361150 w 868296"/>
              <a:gd name="connsiteY27" fmla="*/ 1037345 h 1167973"/>
              <a:gd name="connsiteX28" fmla="*/ 399570 w 868296"/>
              <a:gd name="connsiteY28" fmla="*/ 1091133 h 1167973"/>
              <a:gd name="connsiteX29" fmla="*/ 445674 w 868296"/>
              <a:gd name="connsiteY29" fmla="*/ 1121869 h 1167973"/>
              <a:gd name="connsiteX30" fmla="*/ 468726 w 868296"/>
              <a:gd name="connsiteY30" fmla="*/ 1137237 h 1167973"/>
              <a:gd name="connsiteX31" fmla="*/ 484094 w 868296"/>
              <a:gd name="connsiteY31" fmla="*/ 1160289 h 1167973"/>
              <a:gd name="connsiteX32" fmla="*/ 507146 w 868296"/>
              <a:gd name="connsiteY32" fmla="*/ 1167973 h 1167973"/>
              <a:gd name="connsiteX33" fmla="*/ 637775 w 868296"/>
              <a:gd name="connsiteY33" fmla="*/ 1160289 h 1167973"/>
              <a:gd name="connsiteX34" fmla="*/ 691563 w 868296"/>
              <a:gd name="connsiteY34" fmla="*/ 1144921 h 1167973"/>
              <a:gd name="connsiteX35" fmla="*/ 768404 w 868296"/>
              <a:gd name="connsiteY35" fmla="*/ 1129553 h 1167973"/>
              <a:gd name="connsiteX36" fmla="*/ 791456 w 868296"/>
              <a:gd name="connsiteY36" fmla="*/ 1121869 h 1167973"/>
              <a:gd name="connsiteX37" fmla="*/ 814508 w 868296"/>
              <a:gd name="connsiteY37" fmla="*/ 1106501 h 1167973"/>
              <a:gd name="connsiteX38" fmla="*/ 852928 w 868296"/>
              <a:gd name="connsiteY38" fmla="*/ 1037345 h 1167973"/>
              <a:gd name="connsiteX39" fmla="*/ 845244 w 868296"/>
              <a:gd name="connsiteY39" fmla="*/ 998925 h 1167973"/>
              <a:gd name="connsiteX40" fmla="*/ 829876 w 868296"/>
              <a:gd name="connsiteY40" fmla="*/ 975872 h 1167973"/>
              <a:gd name="connsiteX41" fmla="*/ 822192 w 868296"/>
              <a:gd name="connsiteY41" fmla="*/ 952820 h 1167973"/>
              <a:gd name="connsiteX42" fmla="*/ 852928 w 868296"/>
              <a:gd name="connsiteY42" fmla="*/ 922084 h 1167973"/>
              <a:gd name="connsiteX43" fmla="*/ 868296 w 868296"/>
              <a:gd name="connsiteY43" fmla="*/ 899032 h 1167973"/>
              <a:gd name="connsiteX44" fmla="*/ 845244 w 868296"/>
              <a:gd name="connsiteY44" fmla="*/ 852928 h 1167973"/>
              <a:gd name="connsiteX45" fmla="*/ 799140 w 868296"/>
              <a:gd name="connsiteY45" fmla="*/ 822192 h 1167973"/>
              <a:gd name="connsiteX46" fmla="*/ 776088 w 868296"/>
              <a:gd name="connsiteY46" fmla="*/ 806824 h 1167973"/>
              <a:gd name="connsiteX47" fmla="*/ 737667 w 868296"/>
              <a:gd name="connsiteY47" fmla="*/ 768404 h 1167973"/>
              <a:gd name="connsiteX48" fmla="*/ 714615 w 868296"/>
              <a:gd name="connsiteY48" fmla="*/ 745351 h 1167973"/>
              <a:gd name="connsiteX49" fmla="*/ 691563 w 868296"/>
              <a:gd name="connsiteY49" fmla="*/ 729983 h 1167973"/>
              <a:gd name="connsiteX50" fmla="*/ 683879 w 868296"/>
              <a:gd name="connsiteY50" fmla="*/ 706931 h 1167973"/>
              <a:gd name="connsiteX51" fmla="*/ 645459 w 868296"/>
              <a:gd name="connsiteY51" fmla="*/ 653143 h 1167973"/>
              <a:gd name="connsiteX52" fmla="*/ 607039 w 868296"/>
              <a:gd name="connsiteY52" fmla="*/ 583987 h 1167973"/>
              <a:gd name="connsiteX53" fmla="*/ 591671 w 868296"/>
              <a:gd name="connsiteY53" fmla="*/ 560935 h 1167973"/>
              <a:gd name="connsiteX54" fmla="*/ 568619 w 868296"/>
              <a:gd name="connsiteY54" fmla="*/ 522514 h 1167973"/>
              <a:gd name="connsiteX55" fmla="*/ 560935 w 868296"/>
              <a:gd name="connsiteY55" fmla="*/ 499462 h 1167973"/>
              <a:gd name="connsiteX56" fmla="*/ 514830 w 868296"/>
              <a:gd name="connsiteY56" fmla="*/ 437990 h 1167973"/>
              <a:gd name="connsiteX57" fmla="*/ 484094 w 868296"/>
              <a:gd name="connsiteY57" fmla="*/ 407254 h 1167973"/>
              <a:gd name="connsiteX58" fmla="*/ 453358 w 868296"/>
              <a:gd name="connsiteY58" fmla="*/ 361150 h 1167973"/>
              <a:gd name="connsiteX59" fmla="*/ 430306 w 868296"/>
              <a:gd name="connsiteY59" fmla="*/ 353466 h 1167973"/>
              <a:gd name="connsiteX60" fmla="*/ 338098 w 868296"/>
              <a:gd name="connsiteY60" fmla="*/ 338098 h 1167973"/>
              <a:gd name="connsiteX61" fmla="*/ 299678 w 868296"/>
              <a:gd name="connsiteY61" fmla="*/ 307362 h 1167973"/>
              <a:gd name="connsiteX62" fmla="*/ 253573 w 868296"/>
              <a:gd name="connsiteY62" fmla="*/ 276625 h 1167973"/>
              <a:gd name="connsiteX63" fmla="*/ 245889 w 868296"/>
              <a:gd name="connsiteY63" fmla="*/ 253573 h 1167973"/>
              <a:gd name="connsiteX64" fmla="*/ 215153 w 868296"/>
              <a:gd name="connsiteY64" fmla="*/ 207469 h 1167973"/>
              <a:gd name="connsiteX65" fmla="*/ 222837 w 868296"/>
              <a:gd name="connsiteY65" fmla="*/ 122945 h 1167973"/>
              <a:gd name="connsiteX66" fmla="*/ 238205 w 868296"/>
              <a:gd name="connsiteY66" fmla="*/ 99893 h 1167973"/>
              <a:gd name="connsiteX67" fmla="*/ 261257 w 868296"/>
              <a:gd name="connsiteY67" fmla="*/ 15368 h 1167973"/>
              <a:gd name="connsiteX68" fmla="*/ 261257 w 868296"/>
              <a:gd name="connsiteY68" fmla="*/ 0 h 1167973"/>
              <a:gd name="connsiteX69" fmla="*/ 0 w 868296"/>
              <a:gd name="connsiteY69" fmla="*/ 53788 h 1167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868296" h="1167973">
                <a:moveTo>
                  <a:pt x="0" y="53788"/>
                </a:moveTo>
                <a:lnTo>
                  <a:pt x="0" y="53788"/>
                </a:lnTo>
                <a:cubicBezTo>
                  <a:pt x="5123" y="81963"/>
                  <a:pt x="9368" y="110312"/>
                  <a:pt x="15368" y="138313"/>
                </a:cubicBezTo>
                <a:cubicBezTo>
                  <a:pt x="17065" y="146233"/>
                  <a:pt x="20827" y="153577"/>
                  <a:pt x="23052" y="161365"/>
                </a:cubicBezTo>
                <a:cubicBezTo>
                  <a:pt x="25953" y="171519"/>
                  <a:pt x="27701" y="181986"/>
                  <a:pt x="30736" y="192101"/>
                </a:cubicBezTo>
                <a:cubicBezTo>
                  <a:pt x="35391" y="207617"/>
                  <a:pt x="37118" y="224726"/>
                  <a:pt x="46104" y="238205"/>
                </a:cubicBezTo>
                <a:cubicBezTo>
                  <a:pt x="51227" y="245889"/>
                  <a:pt x="57721" y="252818"/>
                  <a:pt x="61472" y="261257"/>
                </a:cubicBezTo>
                <a:cubicBezTo>
                  <a:pt x="68051" y="276060"/>
                  <a:pt x="67855" y="293883"/>
                  <a:pt x="76841" y="307362"/>
                </a:cubicBezTo>
                <a:cubicBezTo>
                  <a:pt x="81964" y="315046"/>
                  <a:pt x="88458" y="321975"/>
                  <a:pt x="92209" y="330414"/>
                </a:cubicBezTo>
                <a:cubicBezTo>
                  <a:pt x="98788" y="345217"/>
                  <a:pt x="102454" y="361150"/>
                  <a:pt x="107577" y="376518"/>
                </a:cubicBezTo>
                <a:cubicBezTo>
                  <a:pt x="110138" y="384202"/>
                  <a:pt x="110768" y="392831"/>
                  <a:pt x="115261" y="399570"/>
                </a:cubicBezTo>
                <a:cubicBezTo>
                  <a:pt x="120384" y="407254"/>
                  <a:pt x="126499" y="414362"/>
                  <a:pt x="130629" y="422622"/>
                </a:cubicBezTo>
                <a:cubicBezTo>
                  <a:pt x="140485" y="442334"/>
                  <a:pt x="148102" y="498777"/>
                  <a:pt x="153681" y="507146"/>
                </a:cubicBezTo>
                <a:lnTo>
                  <a:pt x="169049" y="530198"/>
                </a:lnTo>
                <a:cubicBezTo>
                  <a:pt x="174172" y="545566"/>
                  <a:pt x="180488" y="560587"/>
                  <a:pt x="184417" y="576303"/>
                </a:cubicBezTo>
                <a:cubicBezTo>
                  <a:pt x="186978" y="586548"/>
                  <a:pt x="189066" y="596924"/>
                  <a:pt x="192101" y="607039"/>
                </a:cubicBezTo>
                <a:cubicBezTo>
                  <a:pt x="201354" y="637883"/>
                  <a:pt x="209704" y="653907"/>
                  <a:pt x="215153" y="683879"/>
                </a:cubicBezTo>
                <a:cubicBezTo>
                  <a:pt x="218393" y="701698"/>
                  <a:pt x="219285" y="719907"/>
                  <a:pt x="222837" y="737667"/>
                </a:cubicBezTo>
                <a:cubicBezTo>
                  <a:pt x="224425" y="745609"/>
                  <a:pt x="228557" y="752861"/>
                  <a:pt x="230521" y="760719"/>
                </a:cubicBezTo>
                <a:cubicBezTo>
                  <a:pt x="233689" y="773390"/>
                  <a:pt x="234769" y="786540"/>
                  <a:pt x="238205" y="799140"/>
                </a:cubicBezTo>
                <a:cubicBezTo>
                  <a:pt x="242467" y="814769"/>
                  <a:pt x="248450" y="829876"/>
                  <a:pt x="253573" y="845244"/>
                </a:cubicBezTo>
                <a:lnTo>
                  <a:pt x="261257" y="868296"/>
                </a:lnTo>
                <a:lnTo>
                  <a:pt x="268941" y="891348"/>
                </a:lnTo>
                <a:cubicBezTo>
                  <a:pt x="271502" y="899032"/>
                  <a:pt x="270897" y="908673"/>
                  <a:pt x="276625" y="914400"/>
                </a:cubicBezTo>
                <a:lnTo>
                  <a:pt x="291994" y="929768"/>
                </a:lnTo>
                <a:cubicBezTo>
                  <a:pt x="294555" y="937452"/>
                  <a:pt x="296056" y="945575"/>
                  <a:pt x="299678" y="952820"/>
                </a:cubicBezTo>
                <a:cubicBezTo>
                  <a:pt x="309371" y="972205"/>
                  <a:pt x="316121" y="976947"/>
                  <a:pt x="330414" y="991241"/>
                </a:cubicBezTo>
                <a:cubicBezTo>
                  <a:pt x="343918" y="1031752"/>
                  <a:pt x="329173" y="998973"/>
                  <a:pt x="361150" y="1037345"/>
                </a:cubicBezTo>
                <a:cubicBezTo>
                  <a:pt x="375836" y="1054968"/>
                  <a:pt x="381774" y="1075315"/>
                  <a:pt x="399570" y="1091133"/>
                </a:cubicBezTo>
                <a:cubicBezTo>
                  <a:pt x="413375" y="1103404"/>
                  <a:pt x="430306" y="1111624"/>
                  <a:pt x="445674" y="1121869"/>
                </a:cubicBezTo>
                <a:lnTo>
                  <a:pt x="468726" y="1137237"/>
                </a:lnTo>
                <a:cubicBezTo>
                  <a:pt x="473849" y="1144921"/>
                  <a:pt x="476883" y="1154520"/>
                  <a:pt x="484094" y="1160289"/>
                </a:cubicBezTo>
                <a:cubicBezTo>
                  <a:pt x="490419" y="1165349"/>
                  <a:pt x="499046" y="1167973"/>
                  <a:pt x="507146" y="1167973"/>
                </a:cubicBezTo>
                <a:cubicBezTo>
                  <a:pt x="550764" y="1167973"/>
                  <a:pt x="594232" y="1162850"/>
                  <a:pt x="637775" y="1160289"/>
                </a:cubicBezTo>
                <a:cubicBezTo>
                  <a:pt x="661965" y="1152226"/>
                  <a:pt x="664548" y="1150710"/>
                  <a:pt x="691563" y="1144921"/>
                </a:cubicBezTo>
                <a:cubicBezTo>
                  <a:pt x="717104" y="1139448"/>
                  <a:pt x="743624" y="1137813"/>
                  <a:pt x="768404" y="1129553"/>
                </a:cubicBezTo>
                <a:cubicBezTo>
                  <a:pt x="776088" y="1126992"/>
                  <a:pt x="784211" y="1125491"/>
                  <a:pt x="791456" y="1121869"/>
                </a:cubicBezTo>
                <a:cubicBezTo>
                  <a:pt x="799716" y="1117739"/>
                  <a:pt x="806824" y="1111624"/>
                  <a:pt x="814508" y="1106501"/>
                </a:cubicBezTo>
                <a:cubicBezTo>
                  <a:pt x="849737" y="1053658"/>
                  <a:pt x="839403" y="1077919"/>
                  <a:pt x="852928" y="1037345"/>
                </a:cubicBezTo>
                <a:cubicBezTo>
                  <a:pt x="850367" y="1024538"/>
                  <a:pt x="849830" y="1011154"/>
                  <a:pt x="845244" y="998925"/>
                </a:cubicBezTo>
                <a:cubicBezTo>
                  <a:pt x="842001" y="990278"/>
                  <a:pt x="834006" y="984132"/>
                  <a:pt x="829876" y="975872"/>
                </a:cubicBezTo>
                <a:cubicBezTo>
                  <a:pt x="826254" y="968627"/>
                  <a:pt x="824753" y="960504"/>
                  <a:pt x="822192" y="952820"/>
                </a:cubicBezTo>
                <a:cubicBezTo>
                  <a:pt x="838957" y="902525"/>
                  <a:pt x="815672" y="951889"/>
                  <a:pt x="852928" y="922084"/>
                </a:cubicBezTo>
                <a:cubicBezTo>
                  <a:pt x="860139" y="916315"/>
                  <a:pt x="863173" y="906716"/>
                  <a:pt x="868296" y="899032"/>
                </a:cubicBezTo>
                <a:cubicBezTo>
                  <a:pt x="862815" y="882589"/>
                  <a:pt x="859263" y="865195"/>
                  <a:pt x="845244" y="852928"/>
                </a:cubicBezTo>
                <a:cubicBezTo>
                  <a:pt x="831344" y="840765"/>
                  <a:pt x="814508" y="832437"/>
                  <a:pt x="799140" y="822192"/>
                </a:cubicBezTo>
                <a:cubicBezTo>
                  <a:pt x="791456" y="817069"/>
                  <a:pt x="782618" y="813354"/>
                  <a:pt x="776088" y="806824"/>
                </a:cubicBezTo>
                <a:lnTo>
                  <a:pt x="737667" y="768404"/>
                </a:lnTo>
                <a:cubicBezTo>
                  <a:pt x="729983" y="760720"/>
                  <a:pt x="723657" y="751379"/>
                  <a:pt x="714615" y="745351"/>
                </a:cubicBezTo>
                <a:lnTo>
                  <a:pt x="691563" y="729983"/>
                </a:lnTo>
                <a:cubicBezTo>
                  <a:pt x="689002" y="722299"/>
                  <a:pt x="687501" y="714176"/>
                  <a:pt x="683879" y="706931"/>
                </a:cubicBezTo>
                <a:cubicBezTo>
                  <a:pt x="678261" y="695695"/>
                  <a:pt x="650680" y="660104"/>
                  <a:pt x="645459" y="653143"/>
                </a:cubicBezTo>
                <a:cubicBezTo>
                  <a:pt x="631934" y="612569"/>
                  <a:pt x="642268" y="636830"/>
                  <a:pt x="607039" y="583987"/>
                </a:cubicBezTo>
                <a:cubicBezTo>
                  <a:pt x="601916" y="576303"/>
                  <a:pt x="594591" y="569696"/>
                  <a:pt x="591671" y="560935"/>
                </a:cubicBezTo>
                <a:cubicBezTo>
                  <a:pt x="581696" y="531010"/>
                  <a:pt x="589714" y="543611"/>
                  <a:pt x="568619" y="522514"/>
                </a:cubicBezTo>
                <a:cubicBezTo>
                  <a:pt x="566058" y="514830"/>
                  <a:pt x="564869" y="506542"/>
                  <a:pt x="560935" y="499462"/>
                </a:cubicBezTo>
                <a:cubicBezTo>
                  <a:pt x="539212" y="460361"/>
                  <a:pt x="538148" y="461306"/>
                  <a:pt x="514830" y="437990"/>
                </a:cubicBezTo>
                <a:cubicBezTo>
                  <a:pt x="494339" y="376518"/>
                  <a:pt x="525075" y="448235"/>
                  <a:pt x="484094" y="407254"/>
                </a:cubicBezTo>
                <a:cubicBezTo>
                  <a:pt x="471034" y="394194"/>
                  <a:pt x="470880" y="366991"/>
                  <a:pt x="453358" y="361150"/>
                </a:cubicBezTo>
                <a:cubicBezTo>
                  <a:pt x="445674" y="358589"/>
                  <a:pt x="438164" y="355430"/>
                  <a:pt x="430306" y="353466"/>
                </a:cubicBezTo>
                <a:cubicBezTo>
                  <a:pt x="400344" y="345975"/>
                  <a:pt x="368458" y="342435"/>
                  <a:pt x="338098" y="338098"/>
                </a:cubicBezTo>
                <a:cubicBezTo>
                  <a:pt x="286186" y="320794"/>
                  <a:pt x="342455" y="344792"/>
                  <a:pt x="299678" y="307362"/>
                </a:cubicBezTo>
                <a:cubicBezTo>
                  <a:pt x="285778" y="295199"/>
                  <a:pt x="253573" y="276625"/>
                  <a:pt x="253573" y="276625"/>
                </a:cubicBezTo>
                <a:cubicBezTo>
                  <a:pt x="251012" y="268941"/>
                  <a:pt x="249823" y="260653"/>
                  <a:pt x="245889" y="253573"/>
                </a:cubicBezTo>
                <a:cubicBezTo>
                  <a:pt x="236919" y="237427"/>
                  <a:pt x="215153" y="207469"/>
                  <a:pt x="215153" y="207469"/>
                </a:cubicBezTo>
                <a:cubicBezTo>
                  <a:pt x="217714" y="179294"/>
                  <a:pt x="216909" y="150608"/>
                  <a:pt x="222837" y="122945"/>
                </a:cubicBezTo>
                <a:cubicBezTo>
                  <a:pt x="224772" y="113915"/>
                  <a:pt x="234454" y="108332"/>
                  <a:pt x="238205" y="99893"/>
                </a:cubicBezTo>
                <a:cubicBezTo>
                  <a:pt x="248952" y="75712"/>
                  <a:pt x="257451" y="42008"/>
                  <a:pt x="261257" y="15368"/>
                </a:cubicBezTo>
                <a:cubicBezTo>
                  <a:pt x="261981" y="10297"/>
                  <a:pt x="261257" y="5123"/>
                  <a:pt x="261257" y="0"/>
                </a:cubicBezTo>
                <a:lnTo>
                  <a:pt x="0" y="5378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06824" y="5181600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 Species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07020" y="3582681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 Species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4038600" y="4724400"/>
            <a:ext cx="978408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13" name="Freeform 12"/>
          <p:cNvSpPr/>
          <p:nvPr/>
        </p:nvSpPr>
        <p:spPr>
          <a:xfrm>
            <a:off x="5287715" y="3429000"/>
            <a:ext cx="3018085" cy="3088982"/>
          </a:xfrm>
          <a:custGeom>
            <a:avLst/>
            <a:gdLst>
              <a:gd name="connsiteX0" fmla="*/ 2464834 w 3018085"/>
              <a:gd name="connsiteY0" fmla="*/ 1121869 h 3088982"/>
              <a:gd name="connsiteX1" fmla="*/ 2464834 w 3018085"/>
              <a:gd name="connsiteY1" fmla="*/ 1121869 h 3088982"/>
              <a:gd name="connsiteX2" fmla="*/ 2533990 w 3018085"/>
              <a:gd name="connsiteY2" fmla="*/ 1091133 h 3088982"/>
              <a:gd name="connsiteX3" fmla="*/ 2557043 w 3018085"/>
              <a:gd name="connsiteY3" fmla="*/ 1083449 h 3088982"/>
              <a:gd name="connsiteX4" fmla="*/ 2603147 w 3018085"/>
              <a:gd name="connsiteY4" fmla="*/ 1052713 h 3088982"/>
              <a:gd name="connsiteX5" fmla="*/ 2633883 w 3018085"/>
              <a:gd name="connsiteY5" fmla="*/ 1037345 h 3088982"/>
              <a:gd name="connsiteX6" fmla="*/ 2656935 w 3018085"/>
              <a:gd name="connsiteY6" fmla="*/ 1014293 h 3088982"/>
              <a:gd name="connsiteX7" fmla="*/ 2679987 w 3018085"/>
              <a:gd name="connsiteY7" fmla="*/ 998925 h 3088982"/>
              <a:gd name="connsiteX8" fmla="*/ 2718407 w 3018085"/>
              <a:gd name="connsiteY8" fmla="*/ 952820 h 3088982"/>
              <a:gd name="connsiteX9" fmla="*/ 2772195 w 3018085"/>
              <a:gd name="connsiteY9" fmla="*/ 883664 h 3088982"/>
              <a:gd name="connsiteX10" fmla="*/ 2795248 w 3018085"/>
              <a:gd name="connsiteY10" fmla="*/ 837560 h 3088982"/>
              <a:gd name="connsiteX11" fmla="*/ 2802932 w 3018085"/>
              <a:gd name="connsiteY11" fmla="*/ 814508 h 3088982"/>
              <a:gd name="connsiteX12" fmla="*/ 2825984 w 3018085"/>
              <a:gd name="connsiteY12" fmla="*/ 753035 h 3088982"/>
              <a:gd name="connsiteX13" fmla="*/ 2833668 w 3018085"/>
              <a:gd name="connsiteY13" fmla="*/ 699247 h 3088982"/>
              <a:gd name="connsiteX14" fmla="*/ 2841352 w 3018085"/>
              <a:gd name="connsiteY14" fmla="*/ 668511 h 3088982"/>
              <a:gd name="connsiteX15" fmla="*/ 2833668 w 3018085"/>
              <a:gd name="connsiteY15" fmla="*/ 522514 h 3088982"/>
              <a:gd name="connsiteX16" fmla="*/ 2818300 w 3018085"/>
              <a:gd name="connsiteY16" fmla="*/ 499462 h 3088982"/>
              <a:gd name="connsiteX17" fmla="*/ 2810616 w 3018085"/>
              <a:gd name="connsiteY17" fmla="*/ 468726 h 3088982"/>
              <a:gd name="connsiteX18" fmla="*/ 2802932 w 3018085"/>
              <a:gd name="connsiteY18" fmla="*/ 430306 h 3088982"/>
              <a:gd name="connsiteX19" fmla="*/ 2795248 w 3018085"/>
              <a:gd name="connsiteY19" fmla="*/ 407254 h 3088982"/>
              <a:gd name="connsiteX20" fmla="*/ 2779879 w 3018085"/>
              <a:gd name="connsiteY20" fmla="*/ 391886 h 3088982"/>
              <a:gd name="connsiteX21" fmla="*/ 2733775 w 3018085"/>
              <a:gd name="connsiteY21" fmla="*/ 315046 h 3088982"/>
              <a:gd name="connsiteX22" fmla="*/ 2703039 w 3018085"/>
              <a:gd name="connsiteY22" fmla="*/ 268941 h 3088982"/>
              <a:gd name="connsiteX23" fmla="*/ 2679987 w 3018085"/>
              <a:gd name="connsiteY23" fmla="*/ 253573 h 3088982"/>
              <a:gd name="connsiteX24" fmla="*/ 2633883 w 3018085"/>
              <a:gd name="connsiteY24" fmla="*/ 215153 h 3088982"/>
              <a:gd name="connsiteX25" fmla="*/ 2587779 w 3018085"/>
              <a:gd name="connsiteY25" fmla="*/ 176733 h 3088982"/>
              <a:gd name="connsiteX26" fmla="*/ 2557043 w 3018085"/>
              <a:gd name="connsiteY26" fmla="*/ 161365 h 3088982"/>
              <a:gd name="connsiteX27" fmla="*/ 2541674 w 3018085"/>
              <a:gd name="connsiteY27" fmla="*/ 145997 h 3088982"/>
              <a:gd name="connsiteX28" fmla="*/ 2480202 w 3018085"/>
              <a:gd name="connsiteY28" fmla="*/ 122945 h 3088982"/>
              <a:gd name="connsiteX29" fmla="*/ 2426414 w 3018085"/>
              <a:gd name="connsiteY29" fmla="*/ 99893 h 3088982"/>
              <a:gd name="connsiteX30" fmla="*/ 2403362 w 3018085"/>
              <a:gd name="connsiteY30" fmla="*/ 84525 h 3088982"/>
              <a:gd name="connsiteX31" fmla="*/ 2372626 w 3018085"/>
              <a:gd name="connsiteY31" fmla="*/ 76841 h 3088982"/>
              <a:gd name="connsiteX32" fmla="*/ 2288101 w 3018085"/>
              <a:gd name="connsiteY32" fmla="*/ 46104 h 3088982"/>
              <a:gd name="connsiteX33" fmla="*/ 2226629 w 3018085"/>
              <a:gd name="connsiteY33" fmla="*/ 30736 h 3088982"/>
              <a:gd name="connsiteX34" fmla="*/ 2195893 w 3018085"/>
              <a:gd name="connsiteY34" fmla="*/ 23052 h 3088982"/>
              <a:gd name="connsiteX35" fmla="*/ 2157473 w 3018085"/>
              <a:gd name="connsiteY35" fmla="*/ 15368 h 3088982"/>
              <a:gd name="connsiteX36" fmla="*/ 2134421 w 3018085"/>
              <a:gd name="connsiteY36" fmla="*/ 7684 h 3088982"/>
              <a:gd name="connsiteX37" fmla="*/ 2011476 w 3018085"/>
              <a:gd name="connsiteY37" fmla="*/ 0 h 3088982"/>
              <a:gd name="connsiteX38" fmla="*/ 1919268 w 3018085"/>
              <a:gd name="connsiteY38" fmla="*/ 7684 h 3088982"/>
              <a:gd name="connsiteX39" fmla="*/ 1865479 w 3018085"/>
              <a:gd name="connsiteY39" fmla="*/ 38420 h 3088982"/>
              <a:gd name="connsiteX40" fmla="*/ 1842427 w 3018085"/>
              <a:gd name="connsiteY40" fmla="*/ 46104 h 3088982"/>
              <a:gd name="connsiteX41" fmla="*/ 1811691 w 3018085"/>
              <a:gd name="connsiteY41" fmla="*/ 61472 h 3088982"/>
              <a:gd name="connsiteX42" fmla="*/ 1765587 w 3018085"/>
              <a:gd name="connsiteY42" fmla="*/ 92209 h 3088982"/>
              <a:gd name="connsiteX43" fmla="*/ 1711799 w 3018085"/>
              <a:gd name="connsiteY43" fmla="*/ 122945 h 3088982"/>
              <a:gd name="connsiteX44" fmla="*/ 1665695 w 3018085"/>
              <a:gd name="connsiteY44" fmla="*/ 161365 h 3088982"/>
              <a:gd name="connsiteX45" fmla="*/ 1642643 w 3018085"/>
              <a:gd name="connsiteY45" fmla="*/ 184417 h 3088982"/>
              <a:gd name="connsiteX46" fmla="*/ 1596538 w 3018085"/>
              <a:gd name="connsiteY46" fmla="*/ 215153 h 3088982"/>
              <a:gd name="connsiteX47" fmla="*/ 1588854 w 3018085"/>
              <a:gd name="connsiteY47" fmla="*/ 238205 h 3088982"/>
              <a:gd name="connsiteX48" fmla="*/ 1542750 w 3018085"/>
              <a:gd name="connsiteY48" fmla="*/ 268941 h 3088982"/>
              <a:gd name="connsiteX49" fmla="*/ 1535066 w 3018085"/>
              <a:gd name="connsiteY49" fmla="*/ 291993 h 3088982"/>
              <a:gd name="connsiteX50" fmla="*/ 1488962 w 3018085"/>
              <a:gd name="connsiteY50" fmla="*/ 322730 h 3088982"/>
              <a:gd name="connsiteX51" fmla="*/ 1442858 w 3018085"/>
              <a:gd name="connsiteY51" fmla="*/ 345782 h 3088982"/>
              <a:gd name="connsiteX52" fmla="*/ 1327597 w 3018085"/>
              <a:gd name="connsiteY52" fmla="*/ 338098 h 3088982"/>
              <a:gd name="connsiteX53" fmla="*/ 1304545 w 3018085"/>
              <a:gd name="connsiteY53" fmla="*/ 322730 h 3088982"/>
              <a:gd name="connsiteX54" fmla="*/ 1250757 w 3018085"/>
              <a:gd name="connsiteY54" fmla="*/ 299678 h 3088982"/>
              <a:gd name="connsiteX55" fmla="*/ 1227705 w 3018085"/>
              <a:gd name="connsiteY55" fmla="*/ 284309 h 3088982"/>
              <a:gd name="connsiteX56" fmla="*/ 1181600 w 3018085"/>
              <a:gd name="connsiteY56" fmla="*/ 268941 h 3088982"/>
              <a:gd name="connsiteX57" fmla="*/ 1158548 w 3018085"/>
              <a:gd name="connsiteY57" fmla="*/ 261257 h 3088982"/>
              <a:gd name="connsiteX58" fmla="*/ 1050972 w 3018085"/>
              <a:gd name="connsiteY58" fmla="*/ 230521 h 3088982"/>
              <a:gd name="connsiteX59" fmla="*/ 1020236 w 3018085"/>
              <a:gd name="connsiteY59" fmla="*/ 222837 h 3088982"/>
              <a:gd name="connsiteX60" fmla="*/ 851187 w 3018085"/>
              <a:gd name="connsiteY60" fmla="*/ 207469 h 3088982"/>
              <a:gd name="connsiteX61" fmla="*/ 282569 w 3018085"/>
              <a:gd name="connsiteY61" fmla="*/ 215153 h 3088982"/>
              <a:gd name="connsiteX62" fmla="*/ 213412 w 3018085"/>
              <a:gd name="connsiteY62" fmla="*/ 238205 h 3088982"/>
              <a:gd name="connsiteX63" fmla="*/ 174992 w 3018085"/>
              <a:gd name="connsiteY63" fmla="*/ 245889 h 3088982"/>
              <a:gd name="connsiteX64" fmla="*/ 144256 w 3018085"/>
              <a:gd name="connsiteY64" fmla="*/ 253573 h 3088982"/>
              <a:gd name="connsiteX65" fmla="*/ 113520 w 3018085"/>
              <a:gd name="connsiteY65" fmla="*/ 307362 h 3088982"/>
              <a:gd name="connsiteX66" fmla="*/ 82784 w 3018085"/>
              <a:gd name="connsiteY66" fmla="*/ 376518 h 3088982"/>
              <a:gd name="connsiteX67" fmla="*/ 59732 w 3018085"/>
              <a:gd name="connsiteY67" fmla="*/ 414938 h 3088982"/>
              <a:gd name="connsiteX68" fmla="*/ 52048 w 3018085"/>
              <a:gd name="connsiteY68" fmla="*/ 453358 h 3088982"/>
              <a:gd name="connsiteX69" fmla="*/ 21311 w 3018085"/>
              <a:gd name="connsiteY69" fmla="*/ 514830 h 3088982"/>
              <a:gd name="connsiteX70" fmla="*/ 13627 w 3018085"/>
              <a:gd name="connsiteY70" fmla="*/ 545567 h 3088982"/>
              <a:gd name="connsiteX71" fmla="*/ 5943 w 3018085"/>
              <a:gd name="connsiteY71" fmla="*/ 568619 h 3088982"/>
              <a:gd name="connsiteX72" fmla="*/ 28995 w 3018085"/>
              <a:gd name="connsiteY72" fmla="*/ 699247 h 3088982"/>
              <a:gd name="connsiteX73" fmla="*/ 36679 w 3018085"/>
              <a:gd name="connsiteY73" fmla="*/ 737667 h 3088982"/>
              <a:gd name="connsiteX74" fmla="*/ 44364 w 3018085"/>
              <a:gd name="connsiteY74" fmla="*/ 952820 h 3088982"/>
              <a:gd name="connsiteX75" fmla="*/ 59732 w 3018085"/>
              <a:gd name="connsiteY75" fmla="*/ 1006609 h 3088982"/>
              <a:gd name="connsiteX76" fmla="*/ 75100 w 3018085"/>
              <a:gd name="connsiteY76" fmla="*/ 1052713 h 3088982"/>
              <a:gd name="connsiteX77" fmla="*/ 67416 w 3018085"/>
              <a:gd name="connsiteY77" fmla="*/ 1375442 h 3088982"/>
              <a:gd name="connsiteX78" fmla="*/ 59732 w 3018085"/>
              <a:gd name="connsiteY78" fmla="*/ 1398494 h 3088982"/>
              <a:gd name="connsiteX79" fmla="*/ 52048 w 3018085"/>
              <a:gd name="connsiteY79" fmla="*/ 1436914 h 3088982"/>
              <a:gd name="connsiteX80" fmla="*/ 36679 w 3018085"/>
              <a:gd name="connsiteY80" fmla="*/ 1552175 h 3088982"/>
              <a:gd name="connsiteX81" fmla="*/ 13627 w 3018085"/>
              <a:gd name="connsiteY81" fmla="*/ 1621331 h 3088982"/>
              <a:gd name="connsiteX82" fmla="*/ 13627 w 3018085"/>
              <a:gd name="connsiteY82" fmla="*/ 2097741 h 3088982"/>
              <a:gd name="connsiteX83" fmla="*/ 28995 w 3018085"/>
              <a:gd name="connsiteY83" fmla="*/ 2151530 h 3088982"/>
              <a:gd name="connsiteX84" fmla="*/ 36679 w 3018085"/>
              <a:gd name="connsiteY84" fmla="*/ 2189950 h 3088982"/>
              <a:gd name="connsiteX85" fmla="*/ 67416 w 3018085"/>
              <a:gd name="connsiteY85" fmla="*/ 2289842 h 3088982"/>
              <a:gd name="connsiteX86" fmla="*/ 90468 w 3018085"/>
              <a:gd name="connsiteY86" fmla="*/ 2328262 h 3088982"/>
              <a:gd name="connsiteX87" fmla="*/ 105836 w 3018085"/>
              <a:gd name="connsiteY87" fmla="*/ 2358999 h 3088982"/>
              <a:gd name="connsiteX88" fmla="*/ 113520 w 3018085"/>
              <a:gd name="connsiteY88" fmla="*/ 2397419 h 3088982"/>
              <a:gd name="connsiteX89" fmla="*/ 159624 w 3018085"/>
              <a:gd name="connsiteY89" fmla="*/ 2481943 h 3088982"/>
              <a:gd name="connsiteX90" fmla="*/ 174992 w 3018085"/>
              <a:gd name="connsiteY90" fmla="*/ 2512679 h 3088982"/>
              <a:gd name="connsiteX91" fmla="*/ 213412 w 3018085"/>
              <a:gd name="connsiteY91" fmla="*/ 2574151 h 3088982"/>
              <a:gd name="connsiteX92" fmla="*/ 236464 w 3018085"/>
              <a:gd name="connsiteY92" fmla="*/ 2612572 h 3088982"/>
              <a:gd name="connsiteX93" fmla="*/ 259516 w 3018085"/>
              <a:gd name="connsiteY93" fmla="*/ 2643308 h 3088982"/>
              <a:gd name="connsiteX94" fmla="*/ 297937 w 3018085"/>
              <a:gd name="connsiteY94" fmla="*/ 2720148 h 3088982"/>
              <a:gd name="connsiteX95" fmla="*/ 344041 w 3018085"/>
              <a:gd name="connsiteY95" fmla="*/ 2781620 h 3088982"/>
              <a:gd name="connsiteX96" fmla="*/ 428565 w 3018085"/>
              <a:gd name="connsiteY96" fmla="*/ 2896881 h 3088982"/>
              <a:gd name="connsiteX97" fmla="*/ 474669 w 3018085"/>
              <a:gd name="connsiteY97" fmla="*/ 2927617 h 3088982"/>
              <a:gd name="connsiteX98" fmla="*/ 520774 w 3018085"/>
              <a:gd name="connsiteY98" fmla="*/ 2958353 h 3088982"/>
              <a:gd name="connsiteX99" fmla="*/ 620666 w 3018085"/>
              <a:gd name="connsiteY99" fmla="*/ 3012141 h 3088982"/>
              <a:gd name="connsiteX100" fmla="*/ 674454 w 3018085"/>
              <a:gd name="connsiteY100" fmla="*/ 3035193 h 3088982"/>
              <a:gd name="connsiteX101" fmla="*/ 720558 w 3018085"/>
              <a:gd name="connsiteY101" fmla="*/ 3042878 h 3088982"/>
              <a:gd name="connsiteX102" fmla="*/ 858871 w 3018085"/>
              <a:gd name="connsiteY102" fmla="*/ 3081298 h 3088982"/>
              <a:gd name="connsiteX103" fmla="*/ 1158548 w 3018085"/>
              <a:gd name="connsiteY103" fmla="*/ 3088982 h 3088982"/>
              <a:gd name="connsiteX104" fmla="*/ 1473594 w 3018085"/>
              <a:gd name="connsiteY104" fmla="*/ 3081298 h 3088982"/>
              <a:gd name="connsiteX105" fmla="*/ 1527382 w 3018085"/>
              <a:gd name="connsiteY105" fmla="*/ 3058246 h 3088982"/>
              <a:gd name="connsiteX106" fmla="*/ 1565802 w 3018085"/>
              <a:gd name="connsiteY106" fmla="*/ 3042878 h 3088982"/>
              <a:gd name="connsiteX107" fmla="*/ 1611906 w 3018085"/>
              <a:gd name="connsiteY107" fmla="*/ 3004457 h 3088982"/>
              <a:gd name="connsiteX108" fmla="*/ 1642643 w 3018085"/>
              <a:gd name="connsiteY108" fmla="*/ 2989089 h 3088982"/>
              <a:gd name="connsiteX109" fmla="*/ 1665695 w 3018085"/>
              <a:gd name="connsiteY109" fmla="*/ 2973721 h 3088982"/>
              <a:gd name="connsiteX110" fmla="*/ 1688747 w 3018085"/>
              <a:gd name="connsiteY110" fmla="*/ 2966037 h 3088982"/>
              <a:gd name="connsiteX111" fmla="*/ 1711799 w 3018085"/>
              <a:gd name="connsiteY111" fmla="*/ 2950669 h 3088982"/>
              <a:gd name="connsiteX112" fmla="*/ 1750219 w 3018085"/>
              <a:gd name="connsiteY112" fmla="*/ 2935301 h 3088982"/>
              <a:gd name="connsiteX113" fmla="*/ 1796323 w 3018085"/>
              <a:gd name="connsiteY113" fmla="*/ 2919933 h 3088982"/>
              <a:gd name="connsiteX114" fmla="*/ 1896216 w 3018085"/>
              <a:gd name="connsiteY114" fmla="*/ 2904565 h 3088982"/>
              <a:gd name="connsiteX115" fmla="*/ 1919268 w 3018085"/>
              <a:gd name="connsiteY115" fmla="*/ 2896881 h 3088982"/>
              <a:gd name="connsiteX116" fmla="*/ 2011476 w 3018085"/>
              <a:gd name="connsiteY116" fmla="*/ 2881513 h 3088982"/>
              <a:gd name="connsiteX117" fmla="*/ 2057580 w 3018085"/>
              <a:gd name="connsiteY117" fmla="*/ 2858461 h 3088982"/>
              <a:gd name="connsiteX118" fmla="*/ 2119053 w 3018085"/>
              <a:gd name="connsiteY118" fmla="*/ 2827725 h 3088982"/>
              <a:gd name="connsiteX119" fmla="*/ 2188209 w 3018085"/>
              <a:gd name="connsiteY119" fmla="*/ 2820041 h 3088982"/>
              <a:gd name="connsiteX120" fmla="*/ 2211261 w 3018085"/>
              <a:gd name="connsiteY120" fmla="*/ 2812357 h 3088982"/>
              <a:gd name="connsiteX121" fmla="*/ 2288101 w 3018085"/>
              <a:gd name="connsiteY121" fmla="*/ 2796988 h 3088982"/>
              <a:gd name="connsiteX122" fmla="*/ 2341890 w 3018085"/>
              <a:gd name="connsiteY122" fmla="*/ 2766252 h 3088982"/>
              <a:gd name="connsiteX123" fmla="*/ 2380310 w 3018085"/>
              <a:gd name="connsiteY123" fmla="*/ 2750884 h 3088982"/>
              <a:gd name="connsiteX124" fmla="*/ 2411046 w 3018085"/>
              <a:gd name="connsiteY124" fmla="*/ 2743200 h 3088982"/>
              <a:gd name="connsiteX125" fmla="*/ 2487886 w 3018085"/>
              <a:gd name="connsiteY125" fmla="*/ 2727832 h 3088982"/>
              <a:gd name="connsiteX126" fmla="*/ 2572411 w 3018085"/>
              <a:gd name="connsiteY126" fmla="*/ 2704780 h 3088982"/>
              <a:gd name="connsiteX127" fmla="*/ 2595463 w 3018085"/>
              <a:gd name="connsiteY127" fmla="*/ 2689412 h 3088982"/>
              <a:gd name="connsiteX128" fmla="*/ 2679987 w 3018085"/>
              <a:gd name="connsiteY128" fmla="*/ 2650992 h 3088982"/>
              <a:gd name="connsiteX129" fmla="*/ 2710723 w 3018085"/>
              <a:gd name="connsiteY129" fmla="*/ 2627940 h 3088982"/>
              <a:gd name="connsiteX130" fmla="*/ 2787564 w 3018085"/>
              <a:gd name="connsiteY130" fmla="*/ 2597204 h 3088982"/>
              <a:gd name="connsiteX131" fmla="*/ 2841352 w 3018085"/>
              <a:gd name="connsiteY131" fmla="*/ 2543415 h 3088982"/>
              <a:gd name="connsiteX132" fmla="*/ 2864404 w 3018085"/>
              <a:gd name="connsiteY132" fmla="*/ 2520363 h 3088982"/>
              <a:gd name="connsiteX133" fmla="*/ 2910508 w 3018085"/>
              <a:gd name="connsiteY133" fmla="*/ 2466575 h 3088982"/>
              <a:gd name="connsiteX134" fmla="*/ 2933560 w 3018085"/>
              <a:gd name="connsiteY134" fmla="*/ 2397419 h 3088982"/>
              <a:gd name="connsiteX135" fmla="*/ 2956612 w 3018085"/>
              <a:gd name="connsiteY135" fmla="*/ 2335946 h 3088982"/>
              <a:gd name="connsiteX136" fmla="*/ 2979664 w 3018085"/>
              <a:gd name="connsiteY136" fmla="*/ 2259106 h 3088982"/>
              <a:gd name="connsiteX137" fmla="*/ 3010400 w 3018085"/>
              <a:gd name="connsiteY137" fmla="*/ 2189950 h 3088982"/>
              <a:gd name="connsiteX138" fmla="*/ 3018085 w 3018085"/>
              <a:gd name="connsiteY138" fmla="*/ 2159214 h 3088982"/>
              <a:gd name="connsiteX139" fmla="*/ 3010400 w 3018085"/>
              <a:gd name="connsiteY139" fmla="*/ 2005533 h 3088982"/>
              <a:gd name="connsiteX140" fmla="*/ 3002716 w 3018085"/>
              <a:gd name="connsiteY140" fmla="*/ 1974797 h 3088982"/>
              <a:gd name="connsiteX141" fmla="*/ 2987348 w 3018085"/>
              <a:gd name="connsiteY141" fmla="*/ 1951745 h 3088982"/>
              <a:gd name="connsiteX142" fmla="*/ 2979664 w 3018085"/>
              <a:gd name="connsiteY142" fmla="*/ 1928693 h 3088982"/>
              <a:gd name="connsiteX143" fmla="*/ 2971980 w 3018085"/>
              <a:gd name="connsiteY143" fmla="*/ 1897957 h 3088982"/>
              <a:gd name="connsiteX144" fmla="*/ 2956612 w 3018085"/>
              <a:gd name="connsiteY144" fmla="*/ 1882588 h 3088982"/>
              <a:gd name="connsiteX145" fmla="*/ 2941244 w 3018085"/>
              <a:gd name="connsiteY145" fmla="*/ 1859536 h 3088982"/>
              <a:gd name="connsiteX146" fmla="*/ 2918192 w 3018085"/>
              <a:gd name="connsiteY146" fmla="*/ 1836484 h 3088982"/>
              <a:gd name="connsiteX147" fmla="*/ 2902824 w 3018085"/>
              <a:gd name="connsiteY147" fmla="*/ 1813432 h 3088982"/>
              <a:gd name="connsiteX148" fmla="*/ 2879772 w 3018085"/>
              <a:gd name="connsiteY148" fmla="*/ 1798064 h 3088982"/>
              <a:gd name="connsiteX149" fmla="*/ 2856720 w 3018085"/>
              <a:gd name="connsiteY149" fmla="*/ 1775012 h 3088982"/>
              <a:gd name="connsiteX150" fmla="*/ 2833668 w 3018085"/>
              <a:gd name="connsiteY150" fmla="*/ 1759644 h 3088982"/>
              <a:gd name="connsiteX151" fmla="*/ 2810616 w 3018085"/>
              <a:gd name="connsiteY151" fmla="*/ 1736592 h 3088982"/>
              <a:gd name="connsiteX152" fmla="*/ 2756827 w 3018085"/>
              <a:gd name="connsiteY152" fmla="*/ 1705856 h 3088982"/>
              <a:gd name="connsiteX153" fmla="*/ 2710723 w 3018085"/>
              <a:gd name="connsiteY153" fmla="*/ 1675120 h 3088982"/>
              <a:gd name="connsiteX154" fmla="*/ 2672303 w 3018085"/>
              <a:gd name="connsiteY154" fmla="*/ 1644383 h 3088982"/>
              <a:gd name="connsiteX155" fmla="*/ 2649251 w 3018085"/>
              <a:gd name="connsiteY155" fmla="*/ 1636699 h 3088982"/>
              <a:gd name="connsiteX156" fmla="*/ 2626199 w 3018085"/>
              <a:gd name="connsiteY156" fmla="*/ 1613647 h 3088982"/>
              <a:gd name="connsiteX157" fmla="*/ 2572411 w 3018085"/>
              <a:gd name="connsiteY157" fmla="*/ 1590595 h 3088982"/>
              <a:gd name="connsiteX158" fmla="*/ 2541674 w 3018085"/>
              <a:gd name="connsiteY158" fmla="*/ 1559859 h 3088982"/>
              <a:gd name="connsiteX159" fmla="*/ 2495570 w 3018085"/>
              <a:gd name="connsiteY159" fmla="*/ 1529123 h 3088982"/>
              <a:gd name="connsiteX160" fmla="*/ 2480202 w 3018085"/>
              <a:gd name="connsiteY160" fmla="*/ 1506071 h 3088982"/>
              <a:gd name="connsiteX161" fmla="*/ 2457150 w 3018085"/>
              <a:gd name="connsiteY161" fmla="*/ 1498387 h 3088982"/>
              <a:gd name="connsiteX162" fmla="*/ 2411046 w 3018085"/>
              <a:gd name="connsiteY162" fmla="*/ 1467651 h 3088982"/>
              <a:gd name="connsiteX163" fmla="*/ 2372626 w 3018085"/>
              <a:gd name="connsiteY163" fmla="*/ 1429230 h 3088982"/>
              <a:gd name="connsiteX164" fmla="*/ 2349574 w 3018085"/>
              <a:gd name="connsiteY164" fmla="*/ 1421546 h 3088982"/>
              <a:gd name="connsiteX165" fmla="*/ 2295785 w 3018085"/>
              <a:gd name="connsiteY165" fmla="*/ 1383126 h 3088982"/>
              <a:gd name="connsiteX166" fmla="*/ 2249681 w 3018085"/>
              <a:gd name="connsiteY166" fmla="*/ 1352390 h 3088982"/>
              <a:gd name="connsiteX167" fmla="*/ 2226629 w 3018085"/>
              <a:gd name="connsiteY167" fmla="*/ 1337022 h 3088982"/>
              <a:gd name="connsiteX168" fmla="*/ 2203577 w 3018085"/>
              <a:gd name="connsiteY168" fmla="*/ 1321654 h 3088982"/>
              <a:gd name="connsiteX169" fmla="*/ 2180525 w 3018085"/>
              <a:gd name="connsiteY169" fmla="*/ 1298602 h 3088982"/>
              <a:gd name="connsiteX170" fmla="*/ 2165157 w 3018085"/>
              <a:gd name="connsiteY170" fmla="*/ 1267866 h 3088982"/>
              <a:gd name="connsiteX171" fmla="*/ 2149789 w 3018085"/>
              <a:gd name="connsiteY171" fmla="*/ 1244814 h 3088982"/>
              <a:gd name="connsiteX172" fmla="*/ 2157473 w 3018085"/>
              <a:gd name="connsiteY172" fmla="*/ 1214078 h 3088982"/>
              <a:gd name="connsiteX173" fmla="*/ 2218945 w 3018085"/>
              <a:gd name="connsiteY173" fmla="*/ 1183341 h 3088982"/>
              <a:gd name="connsiteX174" fmla="*/ 2272733 w 3018085"/>
              <a:gd name="connsiteY174" fmla="*/ 1167973 h 3088982"/>
              <a:gd name="connsiteX175" fmla="*/ 2349574 w 3018085"/>
              <a:gd name="connsiteY175" fmla="*/ 1144921 h 3088982"/>
              <a:gd name="connsiteX176" fmla="*/ 2372626 w 3018085"/>
              <a:gd name="connsiteY176" fmla="*/ 1137237 h 3088982"/>
              <a:gd name="connsiteX177" fmla="*/ 2395678 w 3018085"/>
              <a:gd name="connsiteY177" fmla="*/ 1129553 h 3088982"/>
              <a:gd name="connsiteX178" fmla="*/ 2464834 w 3018085"/>
              <a:gd name="connsiteY178" fmla="*/ 1121869 h 3088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</a:cxnLst>
            <a:rect l="l" t="t" r="r" b="b"/>
            <a:pathLst>
              <a:path w="3018085" h="3088982">
                <a:moveTo>
                  <a:pt x="2464834" y="1121869"/>
                </a:moveTo>
                <a:lnTo>
                  <a:pt x="2464834" y="1121869"/>
                </a:lnTo>
                <a:cubicBezTo>
                  <a:pt x="2487886" y="1111624"/>
                  <a:pt x="2510704" y="1100835"/>
                  <a:pt x="2533990" y="1091133"/>
                </a:cubicBezTo>
                <a:cubicBezTo>
                  <a:pt x="2541467" y="1088018"/>
                  <a:pt x="2549962" y="1087383"/>
                  <a:pt x="2557043" y="1083449"/>
                </a:cubicBezTo>
                <a:cubicBezTo>
                  <a:pt x="2573189" y="1074479"/>
                  <a:pt x="2586627" y="1060973"/>
                  <a:pt x="2603147" y="1052713"/>
                </a:cubicBezTo>
                <a:cubicBezTo>
                  <a:pt x="2613392" y="1047590"/>
                  <a:pt x="2624562" y="1044003"/>
                  <a:pt x="2633883" y="1037345"/>
                </a:cubicBezTo>
                <a:cubicBezTo>
                  <a:pt x="2642726" y="1031029"/>
                  <a:pt x="2648587" y="1021250"/>
                  <a:pt x="2656935" y="1014293"/>
                </a:cubicBezTo>
                <a:cubicBezTo>
                  <a:pt x="2664030" y="1008381"/>
                  <a:pt x="2672303" y="1004048"/>
                  <a:pt x="2679987" y="998925"/>
                </a:cubicBezTo>
                <a:cubicBezTo>
                  <a:pt x="2734894" y="916561"/>
                  <a:pt x="2649394" y="1041552"/>
                  <a:pt x="2718407" y="952820"/>
                </a:cubicBezTo>
                <a:cubicBezTo>
                  <a:pt x="2782744" y="870101"/>
                  <a:pt x="2719860" y="935999"/>
                  <a:pt x="2772195" y="883664"/>
                </a:cubicBezTo>
                <a:cubicBezTo>
                  <a:pt x="2791509" y="825723"/>
                  <a:pt x="2765456" y="897142"/>
                  <a:pt x="2795248" y="837560"/>
                </a:cubicBezTo>
                <a:cubicBezTo>
                  <a:pt x="2798870" y="830316"/>
                  <a:pt x="2800088" y="822092"/>
                  <a:pt x="2802932" y="814508"/>
                </a:cubicBezTo>
                <a:cubicBezTo>
                  <a:pt x="2830493" y="741013"/>
                  <a:pt x="2808545" y="805355"/>
                  <a:pt x="2825984" y="753035"/>
                </a:cubicBezTo>
                <a:cubicBezTo>
                  <a:pt x="2828545" y="735106"/>
                  <a:pt x="2830428" y="717066"/>
                  <a:pt x="2833668" y="699247"/>
                </a:cubicBezTo>
                <a:cubicBezTo>
                  <a:pt x="2835557" y="688857"/>
                  <a:pt x="2841352" y="679072"/>
                  <a:pt x="2841352" y="668511"/>
                </a:cubicBezTo>
                <a:cubicBezTo>
                  <a:pt x="2841352" y="619778"/>
                  <a:pt x="2840252" y="570800"/>
                  <a:pt x="2833668" y="522514"/>
                </a:cubicBezTo>
                <a:cubicBezTo>
                  <a:pt x="2832420" y="513364"/>
                  <a:pt x="2823423" y="507146"/>
                  <a:pt x="2818300" y="499462"/>
                </a:cubicBezTo>
                <a:cubicBezTo>
                  <a:pt x="2815739" y="489217"/>
                  <a:pt x="2812907" y="479035"/>
                  <a:pt x="2810616" y="468726"/>
                </a:cubicBezTo>
                <a:cubicBezTo>
                  <a:pt x="2807783" y="455977"/>
                  <a:pt x="2806100" y="442976"/>
                  <a:pt x="2802932" y="430306"/>
                </a:cubicBezTo>
                <a:cubicBezTo>
                  <a:pt x="2800968" y="422448"/>
                  <a:pt x="2799415" y="414199"/>
                  <a:pt x="2795248" y="407254"/>
                </a:cubicBezTo>
                <a:cubicBezTo>
                  <a:pt x="2791520" y="401042"/>
                  <a:pt x="2785002" y="397009"/>
                  <a:pt x="2779879" y="391886"/>
                </a:cubicBezTo>
                <a:cubicBezTo>
                  <a:pt x="2756250" y="344628"/>
                  <a:pt x="2770866" y="370684"/>
                  <a:pt x="2733775" y="315046"/>
                </a:cubicBezTo>
                <a:cubicBezTo>
                  <a:pt x="2733774" y="315045"/>
                  <a:pt x="2703041" y="268942"/>
                  <a:pt x="2703039" y="268941"/>
                </a:cubicBezTo>
                <a:cubicBezTo>
                  <a:pt x="2695355" y="263818"/>
                  <a:pt x="2686517" y="260103"/>
                  <a:pt x="2679987" y="253573"/>
                </a:cubicBezTo>
                <a:cubicBezTo>
                  <a:pt x="2638119" y="211705"/>
                  <a:pt x="2677911" y="229829"/>
                  <a:pt x="2633883" y="215153"/>
                </a:cubicBezTo>
                <a:cubicBezTo>
                  <a:pt x="2612693" y="193963"/>
                  <a:pt x="2612741" y="190997"/>
                  <a:pt x="2587779" y="176733"/>
                </a:cubicBezTo>
                <a:cubicBezTo>
                  <a:pt x="2577834" y="171050"/>
                  <a:pt x="2566574" y="167719"/>
                  <a:pt x="2557043" y="161365"/>
                </a:cubicBezTo>
                <a:cubicBezTo>
                  <a:pt x="2551015" y="157346"/>
                  <a:pt x="2547702" y="150016"/>
                  <a:pt x="2541674" y="145997"/>
                </a:cubicBezTo>
                <a:cubicBezTo>
                  <a:pt x="2517564" y="129924"/>
                  <a:pt x="2507233" y="129703"/>
                  <a:pt x="2480202" y="122945"/>
                </a:cubicBezTo>
                <a:cubicBezTo>
                  <a:pt x="2422329" y="84363"/>
                  <a:pt x="2495881" y="129664"/>
                  <a:pt x="2426414" y="99893"/>
                </a:cubicBezTo>
                <a:cubicBezTo>
                  <a:pt x="2417926" y="96255"/>
                  <a:pt x="2411850" y="88163"/>
                  <a:pt x="2403362" y="84525"/>
                </a:cubicBezTo>
                <a:cubicBezTo>
                  <a:pt x="2393655" y="80365"/>
                  <a:pt x="2382645" y="80181"/>
                  <a:pt x="2372626" y="76841"/>
                </a:cubicBezTo>
                <a:cubicBezTo>
                  <a:pt x="2326782" y="61559"/>
                  <a:pt x="2338346" y="58665"/>
                  <a:pt x="2288101" y="46104"/>
                </a:cubicBezTo>
                <a:lnTo>
                  <a:pt x="2226629" y="30736"/>
                </a:lnTo>
                <a:cubicBezTo>
                  <a:pt x="2216384" y="28175"/>
                  <a:pt x="2206249" y="25123"/>
                  <a:pt x="2195893" y="23052"/>
                </a:cubicBezTo>
                <a:cubicBezTo>
                  <a:pt x="2183086" y="20491"/>
                  <a:pt x="2170143" y="18536"/>
                  <a:pt x="2157473" y="15368"/>
                </a:cubicBezTo>
                <a:cubicBezTo>
                  <a:pt x="2149615" y="13404"/>
                  <a:pt x="2142476" y="8532"/>
                  <a:pt x="2134421" y="7684"/>
                </a:cubicBezTo>
                <a:cubicBezTo>
                  <a:pt x="2093585" y="3386"/>
                  <a:pt x="2052458" y="2561"/>
                  <a:pt x="2011476" y="0"/>
                </a:cubicBezTo>
                <a:cubicBezTo>
                  <a:pt x="1980740" y="2561"/>
                  <a:pt x="1949582" y="2000"/>
                  <a:pt x="1919268" y="7684"/>
                </a:cubicBezTo>
                <a:cubicBezTo>
                  <a:pt x="1897717" y="11725"/>
                  <a:pt x="1883998" y="29161"/>
                  <a:pt x="1865479" y="38420"/>
                </a:cubicBezTo>
                <a:cubicBezTo>
                  <a:pt x="1858234" y="42042"/>
                  <a:pt x="1849872" y="42913"/>
                  <a:pt x="1842427" y="46104"/>
                </a:cubicBezTo>
                <a:cubicBezTo>
                  <a:pt x="1831899" y="50616"/>
                  <a:pt x="1821936" y="56349"/>
                  <a:pt x="1811691" y="61472"/>
                </a:cubicBezTo>
                <a:cubicBezTo>
                  <a:pt x="1758048" y="115118"/>
                  <a:pt x="1817481" y="62556"/>
                  <a:pt x="1765587" y="92209"/>
                </a:cubicBezTo>
                <a:cubicBezTo>
                  <a:pt x="1700459" y="129425"/>
                  <a:pt x="1764653" y="105327"/>
                  <a:pt x="1711799" y="122945"/>
                </a:cubicBezTo>
                <a:cubicBezTo>
                  <a:pt x="1644452" y="190292"/>
                  <a:pt x="1729882" y="107875"/>
                  <a:pt x="1665695" y="161365"/>
                </a:cubicBezTo>
                <a:cubicBezTo>
                  <a:pt x="1657347" y="168322"/>
                  <a:pt x="1651221" y="177745"/>
                  <a:pt x="1642643" y="184417"/>
                </a:cubicBezTo>
                <a:cubicBezTo>
                  <a:pt x="1628063" y="195757"/>
                  <a:pt x="1596538" y="215153"/>
                  <a:pt x="1596538" y="215153"/>
                </a:cubicBezTo>
                <a:cubicBezTo>
                  <a:pt x="1593977" y="222837"/>
                  <a:pt x="1594581" y="232478"/>
                  <a:pt x="1588854" y="238205"/>
                </a:cubicBezTo>
                <a:cubicBezTo>
                  <a:pt x="1575794" y="251265"/>
                  <a:pt x="1542750" y="268941"/>
                  <a:pt x="1542750" y="268941"/>
                </a:cubicBezTo>
                <a:cubicBezTo>
                  <a:pt x="1540189" y="276625"/>
                  <a:pt x="1540793" y="286266"/>
                  <a:pt x="1535066" y="291993"/>
                </a:cubicBezTo>
                <a:cubicBezTo>
                  <a:pt x="1522006" y="305054"/>
                  <a:pt x="1504330" y="312484"/>
                  <a:pt x="1488962" y="322730"/>
                </a:cubicBezTo>
                <a:cubicBezTo>
                  <a:pt x="1459172" y="342590"/>
                  <a:pt x="1474670" y="335178"/>
                  <a:pt x="1442858" y="345782"/>
                </a:cubicBezTo>
                <a:cubicBezTo>
                  <a:pt x="1404438" y="343221"/>
                  <a:pt x="1365579" y="344428"/>
                  <a:pt x="1327597" y="338098"/>
                </a:cubicBezTo>
                <a:cubicBezTo>
                  <a:pt x="1318488" y="336580"/>
                  <a:pt x="1312563" y="327312"/>
                  <a:pt x="1304545" y="322730"/>
                </a:cubicBezTo>
                <a:cubicBezTo>
                  <a:pt x="1277959" y="307538"/>
                  <a:pt x="1276619" y="308299"/>
                  <a:pt x="1250757" y="299678"/>
                </a:cubicBezTo>
                <a:cubicBezTo>
                  <a:pt x="1243073" y="294555"/>
                  <a:pt x="1236144" y="288060"/>
                  <a:pt x="1227705" y="284309"/>
                </a:cubicBezTo>
                <a:cubicBezTo>
                  <a:pt x="1212902" y="277730"/>
                  <a:pt x="1196968" y="274064"/>
                  <a:pt x="1181600" y="268941"/>
                </a:cubicBezTo>
                <a:cubicBezTo>
                  <a:pt x="1173916" y="266380"/>
                  <a:pt x="1165793" y="264879"/>
                  <a:pt x="1158548" y="261257"/>
                </a:cubicBezTo>
                <a:cubicBezTo>
                  <a:pt x="1096725" y="230345"/>
                  <a:pt x="1156659" y="256943"/>
                  <a:pt x="1050972" y="230521"/>
                </a:cubicBezTo>
                <a:cubicBezTo>
                  <a:pt x="1040727" y="227960"/>
                  <a:pt x="1030691" y="224330"/>
                  <a:pt x="1020236" y="222837"/>
                </a:cubicBezTo>
                <a:cubicBezTo>
                  <a:pt x="990129" y="218536"/>
                  <a:pt x="876281" y="209560"/>
                  <a:pt x="851187" y="207469"/>
                </a:cubicBezTo>
                <a:lnTo>
                  <a:pt x="282569" y="215153"/>
                </a:lnTo>
                <a:cubicBezTo>
                  <a:pt x="234904" y="216360"/>
                  <a:pt x="254086" y="224647"/>
                  <a:pt x="213412" y="238205"/>
                </a:cubicBezTo>
                <a:cubicBezTo>
                  <a:pt x="201022" y="242335"/>
                  <a:pt x="187741" y="243056"/>
                  <a:pt x="174992" y="245889"/>
                </a:cubicBezTo>
                <a:cubicBezTo>
                  <a:pt x="164683" y="248180"/>
                  <a:pt x="154501" y="251012"/>
                  <a:pt x="144256" y="253573"/>
                </a:cubicBezTo>
                <a:cubicBezTo>
                  <a:pt x="97816" y="346453"/>
                  <a:pt x="156963" y="231335"/>
                  <a:pt x="113520" y="307362"/>
                </a:cubicBezTo>
                <a:cubicBezTo>
                  <a:pt x="80925" y="364404"/>
                  <a:pt x="115722" y="310642"/>
                  <a:pt x="82784" y="376518"/>
                </a:cubicBezTo>
                <a:cubicBezTo>
                  <a:pt x="76105" y="389876"/>
                  <a:pt x="67416" y="402131"/>
                  <a:pt x="59732" y="414938"/>
                </a:cubicBezTo>
                <a:cubicBezTo>
                  <a:pt x="57171" y="427745"/>
                  <a:pt x="56736" y="441168"/>
                  <a:pt x="52048" y="453358"/>
                </a:cubicBezTo>
                <a:cubicBezTo>
                  <a:pt x="43824" y="474740"/>
                  <a:pt x="21311" y="514830"/>
                  <a:pt x="21311" y="514830"/>
                </a:cubicBezTo>
                <a:cubicBezTo>
                  <a:pt x="18750" y="525076"/>
                  <a:pt x="16528" y="535412"/>
                  <a:pt x="13627" y="545567"/>
                </a:cubicBezTo>
                <a:cubicBezTo>
                  <a:pt x="11402" y="553355"/>
                  <a:pt x="5438" y="560535"/>
                  <a:pt x="5943" y="568619"/>
                </a:cubicBezTo>
                <a:cubicBezTo>
                  <a:pt x="11094" y="651035"/>
                  <a:pt x="16846" y="644578"/>
                  <a:pt x="28995" y="699247"/>
                </a:cubicBezTo>
                <a:cubicBezTo>
                  <a:pt x="31828" y="711996"/>
                  <a:pt x="34118" y="724860"/>
                  <a:pt x="36679" y="737667"/>
                </a:cubicBezTo>
                <a:cubicBezTo>
                  <a:pt x="39241" y="809385"/>
                  <a:pt x="38235" y="881319"/>
                  <a:pt x="44364" y="952820"/>
                </a:cubicBezTo>
                <a:cubicBezTo>
                  <a:pt x="45957" y="971399"/>
                  <a:pt x="54248" y="988786"/>
                  <a:pt x="59732" y="1006609"/>
                </a:cubicBezTo>
                <a:cubicBezTo>
                  <a:pt x="64496" y="1022092"/>
                  <a:pt x="75100" y="1052713"/>
                  <a:pt x="75100" y="1052713"/>
                </a:cubicBezTo>
                <a:cubicBezTo>
                  <a:pt x="72539" y="1160289"/>
                  <a:pt x="72194" y="1267941"/>
                  <a:pt x="67416" y="1375442"/>
                </a:cubicBezTo>
                <a:cubicBezTo>
                  <a:pt x="67056" y="1383534"/>
                  <a:pt x="61696" y="1390636"/>
                  <a:pt x="59732" y="1398494"/>
                </a:cubicBezTo>
                <a:cubicBezTo>
                  <a:pt x="56564" y="1411164"/>
                  <a:pt x="54609" y="1424107"/>
                  <a:pt x="52048" y="1436914"/>
                </a:cubicBezTo>
                <a:cubicBezTo>
                  <a:pt x="36912" y="1603413"/>
                  <a:pt x="53651" y="1467319"/>
                  <a:pt x="36679" y="1552175"/>
                </a:cubicBezTo>
                <a:cubicBezTo>
                  <a:pt x="24846" y="1611334"/>
                  <a:pt x="39196" y="1582977"/>
                  <a:pt x="13627" y="1621331"/>
                </a:cubicBezTo>
                <a:cubicBezTo>
                  <a:pt x="-5590" y="1813500"/>
                  <a:pt x="-3466" y="1761577"/>
                  <a:pt x="13627" y="2097741"/>
                </a:cubicBezTo>
                <a:cubicBezTo>
                  <a:pt x="14574" y="2116364"/>
                  <a:pt x="24472" y="2133440"/>
                  <a:pt x="28995" y="2151530"/>
                </a:cubicBezTo>
                <a:cubicBezTo>
                  <a:pt x="32163" y="2164200"/>
                  <a:pt x="33511" y="2177280"/>
                  <a:pt x="36679" y="2189950"/>
                </a:cubicBezTo>
                <a:cubicBezTo>
                  <a:pt x="40112" y="2203681"/>
                  <a:pt x="60387" y="2274378"/>
                  <a:pt x="67416" y="2289842"/>
                </a:cubicBezTo>
                <a:cubicBezTo>
                  <a:pt x="73596" y="2303438"/>
                  <a:pt x="83215" y="2315206"/>
                  <a:pt x="90468" y="2328262"/>
                </a:cubicBezTo>
                <a:cubicBezTo>
                  <a:pt x="96031" y="2338275"/>
                  <a:pt x="100713" y="2348753"/>
                  <a:pt x="105836" y="2358999"/>
                </a:cubicBezTo>
                <a:cubicBezTo>
                  <a:pt x="108397" y="2371806"/>
                  <a:pt x="108832" y="2385229"/>
                  <a:pt x="113520" y="2397419"/>
                </a:cubicBezTo>
                <a:cubicBezTo>
                  <a:pt x="144259" y="2477341"/>
                  <a:pt x="133212" y="2435722"/>
                  <a:pt x="159624" y="2481943"/>
                </a:cubicBezTo>
                <a:cubicBezTo>
                  <a:pt x="165307" y="2491888"/>
                  <a:pt x="169429" y="2502666"/>
                  <a:pt x="174992" y="2512679"/>
                </a:cubicBezTo>
                <a:cubicBezTo>
                  <a:pt x="203390" y="2563796"/>
                  <a:pt x="189392" y="2535718"/>
                  <a:pt x="213412" y="2574151"/>
                </a:cubicBezTo>
                <a:cubicBezTo>
                  <a:pt x="221328" y="2586816"/>
                  <a:pt x="228179" y="2600145"/>
                  <a:pt x="236464" y="2612572"/>
                </a:cubicBezTo>
                <a:cubicBezTo>
                  <a:pt x="243568" y="2623228"/>
                  <a:pt x="252412" y="2632652"/>
                  <a:pt x="259516" y="2643308"/>
                </a:cubicBezTo>
                <a:cubicBezTo>
                  <a:pt x="302264" y="2707428"/>
                  <a:pt x="265387" y="2655049"/>
                  <a:pt x="297937" y="2720148"/>
                </a:cubicBezTo>
                <a:cubicBezTo>
                  <a:pt x="331693" y="2787660"/>
                  <a:pt x="306708" y="2733620"/>
                  <a:pt x="344041" y="2781620"/>
                </a:cubicBezTo>
                <a:cubicBezTo>
                  <a:pt x="366034" y="2809897"/>
                  <a:pt x="402874" y="2879754"/>
                  <a:pt x="428565" y="2896881"/>
                </a:cubicBezTo>
                <a:cubicBezTo>
                  <a:pt x="443933" y="2907126"/>
                  <a:pt x="460090" y="2916277"/>
                  <a:pt x="474669" y="2927617"/>
                </a:cubicBezTo>
                <a:cubicBezTo>
                  <a:pt x="517838" y="2961193"/>
                  <a:pt x="476686" y="2943658"/>
                  <a:pt x="520774" y="2958353"/>
                </a:cubicBezTo>
                <a:cubicBezTo>
                  <a:pt x="655397" y="3048101"/>
                  <a:pt x="541447" y="2983334"/>
                  <a:pt x="620666" y="3012141"/>
                </a:cubicBezTo>
                <a:cubicBezTo>
                  <a:pt x="638998" y="3018807"/>
                  <a:pt x="655810" y="3029456"/>
                  <a:pt x="674454" y="3035193"/>
                </a:cubicBezTo>
                <a:cubicBezTo>
                  <a:pt x="689345" y="3039775"/>
                  <a:pt x="705546" y="3038708"/>
                  <a:pt x="720558" y="3042878"/>
                </a:cubicBezTo>
                <a:cubicBezTo>
                  <a:pt x="767987" y="3056053"/>
                  <a:pt x="809450" y="3079102"/>
                  <a:pt x="858871" y="3081298"/>
                </a:cubicBezTo>
                <a:cubicBezTo>
                  <a:pt x="958698" y="3085735"/>
                  <a:pt x="1058656" y="3086421"/>
                  <a:pt x="1158548" y="3088982"/>
                </a:cubicBezTo>
                <a:cubicBezTo>
                  <a:pt x="1263563" y="3086421"/>
                  <a:pt x="1368656" y="3086068"/>
                  <a:pt x="1473594" y="3081298"/>
                </a:cubicBezTo>
                <a:cubicBezTo>
                  <a:pt x="1486779" y="3080699"/>
                  <a:pt x="1518723" y="3062094"/>
                  <a:pt x="1527382" y="3058246"/>
                </a:cubicBezTo>
                <a:cubicBezTo>
                  <a:pt x="1539986" y="3052644"/>
                  <a:pt x="1552995" y="3048001"/>
                  <a:pt x="1565802" y="3042878"/>
                </a:cubicBezTo>
                <a:cubicBezTo>
                  <a:pt x="1583337" y="3025341"/>
                  <a:pt x="1587550" y="3019679"/>
                  <a:pt x="1611906" y="3004457"/>
                </a:cubicBezTo>
                <a:cubicBezTo>
                  <a:pt x="1621620" y="2998386"/>
                  <a:pt x="1632697" y="2994772"/>
                  <a:pt x="1642643" y="2989089"/>
                </a:cubicBezTo>
                <a:cubicBezTo>
                  <a:pt x="1650661" y="2984507"/>
                  <a:pt x="1657435" y="2977851"/>
                  <a:pt x="1665695" y="2973721"/>
                </a:cubicBezTo>
                <a:cubicBezTo>
                  <a:pt x="1672940" y="2970099"/>
                  <a:pt x="1681502" y="2969659"/>
                  <a:pt x="1688747" y="2966037"/>
                </a:cubicBezTo>
                <a:cubicBezTo>
                  <a:pt x="1697007" y="2961907"/>
                  <a:pt x="1703539" y="2954799"/>
                  <a:pt x="1711799" y="2950669"/>
                </a:cubicBezTo>
                <a:cubicBezTo>
                  <a:pt x="1724136" y="2944500"/>
                  <a:pt x="1737256" y="2940015"/>
                  <a:pt x="1750219" y="2935301"/>
                </a:cubicBezTo>
                <a:cubicBezTo>
                  <a:pt x="1765443" y="2929765"/>
                  <a:pt x="1780438" y="2923110"/>
                  <a:pt x="1796323" y="2919933"/>
                </a:cubicBezTo>
                <a:cubicBezTo>
                  <a:pt x="1854992" y="2908199"/>
                  <a:pt x="1821784" y="2913869"/>
                  <a:pt x="1896216" y="2904565"/>
                </a:cubicBezTo>
                <a:cubicBezTo>
                  <a:pt x="1903900" y="2902004"/>
                  <a:pt x="1911326" y="2898469"/>
                  <a:pt x="1919268" y="2896881"/>
                </a:cubicBezTo>
                <a:cubicBezTo>
                  <a:pt x="1949823" y="2890770"/>
                  <a:pt x="2011476" y="2881513"/>
                  <a:pt x="2011476" y="2881513"/>
                </a:cubicBezTo>
                <a:cubicBezTo>
                  <a:pt x="2061993" y="2847835"/>
                  <a:pt x="2007589" y="2881184"/>
                  <a:pt x="2057580" y="2858461"/>
                </a:cubicBezTo>
                <a:cubicBezTo>
                  <a:pt x="2078436" y="2848981"/>
                  <a:pt x="2096284" y="2830255"/>
                  <a:pt x="2119053" y="2827725"/>
                </a:cubicBezTo>
                <a:lnTo>
                  <a:pt x="2188209" y="2820041"/>
                </a:lnTo>
                <a:cubicBezTo>
                  <a:pt x="2195893" y="2817480"/>
                  <a:pt x="2203354" y="2814114"/>
                  <a:pt x="2211261" y="2812357"/>
                </a:cubicBezTo>
                <a:cubicBezTo>
                  <a:pt x="2232984" y="2807529"/>
                  <a:pt x="2265837" y="2805337"/>
                  <a:pt x="2288101" y="2796988"/>
                </a:cubicBezTo>
                <a:cubicBezTo>
                  <a:pt x="2341981" y="2776783"/>
                  <a:pt x="2297306" y="2788544"/>
                  <a:pt x="2341890" y="2766252"/>
                </a:cubicBezTo>
                <a:cubicBezTo>
                  <a:pt x="2354227" y="2760084"/>
                  <a:pt x="2367225" y="2755246"/>
                  <a:pt x="2380310" y="2750884"/>
                </a:cubicBezTo>
                <a:cubicBezTo>
                  <a:pt x="2390329" y="2747544"/>
                  <a:pt x="2400720" y="2745413"/>
                  <a:pt x="2411046" y="2743200"/>
                </a:cubicBezTo>
                <a:cubicBezTo>
                  <a:pt x="2436587" y="2737727"/>
                  <a:pt x="2487886" y="2727832"/>
                  <a:pt x="2487886" y="2727832"/>
                </a:cubicBezTo>
                <a:cubicBezTo>
                  <a:pt x="2567184" y="2688183"/>
                  <a:pt x="2456111" y="2739669"/>
                  <a:pt x="2572411" y="2704780"/>
                </a:cubicBezTo>
                <a:cubicBezTo>
                  <a:pt x="2581257" y="2702126"/>
                  <a:pt x="2587203" y="2693542"/>
                  <a:pt x="2595463" y="2689412"/>
                </a:cubicBezTo>
                <a:cubicBezTo>
                  <a:pt x="2645811" y="2664238"/>
                  <a:pt x="2595538" y="2714328"/>
                  <a:pt x="2679987" y="2650992"/>
                </a:cubicBezTo>
                <a:cubicBezTo>
                  <a:pt x="2690232" y="2643308"/>
                  <a:pt x="2699268" y="2633667"/>
                  <a:pt x="2710723" y="2627940"/>
                </a:cubicBezTo>
                <a:cubicBezTo>
                  <a:pt x="2735397" y="2615603"/>
                  <a:pt x="2787564" y="2597204"/>
                  <a:pt x="2787564" y="2597204"/>
                </a:cubicBezTo>
                <a:lnTo>
                  <a:pt x="2841352" y="2543415"/>
                </a:lnTo>
                <a:cubicBezTo>
                  <a:pt x="2849036" y="2535731"/>
                  <a:pt x="2857884" y="2529056"/>
                  <a:pt x="2864404" y="2520363"/>
                </a:cubicBezTo>
                <a:cubicBezTo>
                  <a:pt x="2893976" y="2480934"/>
                  <a:pt x="2878400" y="2498683"/>
                  <a:pt x="2910508" y="2466575"/>
                </a:cubicBezTo>
                <a:cubicBezTo>
                  <a:pt x="2958609" y="2346323"/>
                  <a:pt x="2900472" y="2496683"/>
                  <a:pt x="2933560" y="2397419"/>
                </a:cubicBezTo>
                <a:cubicBezTo>
                  <a:pt x="2949803" y="2348689"/>
                  <a:pt x="2945819" y="2373722"/>
                  <a:pt x="2956612" y="2335946"/>
                </a:cubicBezTo>
                <a:cubicBezTo>
                  <a:pt x="2963965" y="2310210"/>
                  <a:pt x="2967491" y="2283452"/>
                  <a:pt x="2979664" y="2259106"/>
                </a:cubicBezTo>
                <a:cubicBezTo>
                  <a:pt x="2993054" y="2232326"/>
                  <a:pt x="3000588" y="2219386"/>
                  <a:pt x="3010400" y="2189950"/>
                </a:cubicBezTo>
                <a:cubicBezTo>
                  <a:pt x="3013740" y="2179931"/>
                  <a:pt x="3015523" y="2169459"/>
                  <a:pt x="3018085" y="2159214"/>
                </a:cubicBezTo>
                <a:cubicBezTo>
                  <a:pt x="3015523" y="2107987"/>
                  <a:pt x="3014660" y="2056647"/>
                  <a:pt x="3010400" y="2005533"/>
                </a:cubicBezTo>
                <a:cubicBezTo>
                  <a:pt x="3009523" y="1995009"/>
                  <a:pt x="3006876" y="1984504"/>
                  <a:pt x="3002716" y="1974797"/>
                </a:cubicBezTo>
                <a:cubicBezTo>
                  <a:pt x="2999078" y="1966309"/>
                  <a:pt x="2991478" y="1960005"/>
                  <a:pt x="2987348" y="1951745"/>
                </a:cubicBezTo>
                <a:cubicBezTo>
                  <a:pt x="2983726" y="1944500"/>
                  <a:pt x="2981889" y="1936481"/>
                  <a:pt x="2979664" y="1928693"/>
                </a:cubicBezTo>
                <a:cubicBezTo>
                  <a:pt x="2976763" y="1918539"/>
                  <a:pt x="2976703" y="1907403"/>
                  <a:pt x="2971980" y="1897957"/>
                </a:cubicBezTo>
                <a:cubicBezTo>
                  <a:pt x="2968740" y="1891477"/>
                  <a:pt x="2961138" y="1888245"/>
                  <a:pt x="2956612" y="1882588"/>
                </a:cubicBezTo>
                <a:cubicBezTo>
                  <a:pt x="2950843" y="1875377"/>
                  <a:pt x="2947156" y="1866631"/>
                  <a:pt x="2941244" y="1859536"/>
                </a:cubicBezTo>
                <a:cubicBezTo>
                  <a:pt x="2934287" y="1851188"/>
                  <a:pt x="2925149" y="1844832"/>
                  <a:pt x="2918192" y="1836484"/>
                </a:cubicBezTo>
                <a:cubicBezTo>
                  <a:pt x="2912280" y="1829389"/>
                  <a:pt x="2909354" y="1819962"/>
                  <a:pt x="2902824" y="1813432"/>
                </a:cubicBezTo>
                <a:cubicBezTo>
                  <a:pt x="2896294" y="1806902"/>
                  <a:pt x="2886867" y="1803976"/>
                  <a:pt x="2879772" y="1798064"/>
                </a:cubicBezTo>
                <a:cubicBezTo>
                  <a:pt x="2871424" y="1791107"/>
                  <a:pt x="2865068" y="1781969"/>
                  <a:pt x="2856720" y="1775012"/>
                </a:cubicBezTo>
                <a:cubicBezTo>
                  <a:pt x="2849625" y="1769100"/>
                  <a:pt x="2840763" y="1765556"/>
                  <a:pt x="2833668" y="1759644"/>
                </a:cubicBezTo>
                <a:cubicBezTo>
                  <a:pt x="2825320" y="1752687"/>
                  <a:pt x="2818964" y="1743549"/>
                  <a:pt x="2810616" y="1736592"/>
                </a:cubicBezTo>
                <a:cubicBezTo>
                  <a:pt x="2787831" y="1717604"/>
                  <a:pt x="2783671" y="1721962"/>
                  <a:pt x="2756827" y="1705856"/>
                </a:cubicBezTo>
                <a:cubicBezTo>
                  <a:pt x="2740989" y="1696353"/>
                  <a:pt x="2723783" y="1688181"/>
                  <a:pt x="2710723" y="1675120"/>
                </a:cubicBezTo>
                <a:cubicBezTo>
                  <a:pt x="2696428" y="1660824"/>
                  <a:pt x="2691691" y="1654077"/>
                  <a:pt x="2672303" y="1644383"/>
                </a:cubicBezTo>
                <a:cubicBezTo>
                  <a:pt x="2665058" y="1640761"/>
                  <a:pt x="2656935" y="1639260"/>
                  <a:pt x="2649251" y="1636699"/>
                </a:cubicBezTo>
                <a:cubicBezTo>
                  <a:pt x="2641567" y="1629015"/>
                  <a:pt x="2635042" y="1619963"/>
                  <a:pt x="2626199" y="1613647"/>
                </a:cubicBezTo>
                <a:cubicBezTo>
                  <a:pt x="2609583" y="1601778"/>
                  <a:pt x="2591223" y="1596866"/>
                  <a:pt x="2572411" y="1590595"/>
                </a:cubicBezTo>
                <a:cubicBezTo>
                  <a:pt x="2555646" y="1540300"/>
                  <a:pt x="2578931" y="1589664"/>
                  <a:pt x="2541674" y="1559859"/>
                </a:cubicBezTo>
                <a:cubicBezTo>
                  <a:pt x="2493431" y="1521266"/>
                  <a:pt x="2566160" y="1546771"/>
                  <a:pt x="2495570" y="1529123"/>
                </a:cubicBezTo>
                <a:cubicBezTo>
                  <a:pt x="2490447" y="1521439"/>
                  <a:pt x="2487413" y="1511840"/>
                  <a:pt x="2480202" y="1506071"/>
                </a:cubicBezTo>
                <a:cubicBezTo>
                  <a:pt x="2473877" y="1501011"/>
                  <a:pt x="2464230" y="1502321"/>
                  <a:pt x="2457150" y="1498387"/>
                </a:cubicBezTo>
                <a:cubicBezTo>
                  <a:pt x="2441004" y="1489417"/>
                  <a:pt x="2424106" y="1480711"/>
                  <a:pt x="2411046" y="1467651"/>
                </a:cubicBezTo>
                <a:cubicBezTo>
                  <a:pt x="2398239" y="1454844"/>
                  <a:pt x="2389808" y="1434957"/>
                  <a:pt x="2372626" y="1429230"/>
                </a:cubicBezTo>
                <a:cubicBezTo>
                  <a:pt x="2364942" y="1426669"/>
                  <a:pt x="2356819" y="1425168"/>
                  <a:pt x="2349574" y="1421546"/>
                </a:cubicBezTo>
                <a:cubicBezTo>
                  <a:pt x="2337078" y="1415298"/>
                  <a:pt x="2304492" y="1389221"/>
                  <a:pt x="2295785" y="1383126"/>
                </a:cubicBezTo>
                <a:cubicBezTo>
                  <a:pt x="2280654" y="1372534"/>
                  <a:pt x="2265049" y="1362635"/>
                  <a:pt x="2249681" y="1352390"/>
                </a:cubicBezTo>
                <a:lnTo>
                  <a:pt x="2226629" y="1337022"/>
                </a:lnTo>
                <a:cubicBezTo>
                  <a:pt x="2218945" y="1331899"/>
                  <a:pt x="2210107" y="1328184"/>
                  <a:pt x="2203577" y="1321654"/>
                </a:cubicBezTo>
                <a:cubicBezTo>
                  <a:pt x="2195893" y="1313970"/>
                  <a:pt x="2186841" y="1307445"/>
                  <a:pt x="2180525" y="1298602"/>
                </a:cubicBezTo>
                <a:cubicBezTo>
                  <a:pt x="2173867" y="1289281"/>
                  <a:pt x="2170840" y="1277811"/>
                  <a:pt x="2165157" y="1267866"/>
                </a:cubicBezTo>
                <a:cubicBezTo>
                  <a:pt x="2160575" y="1259848"/>
                  <a:pt x="2154912" y="1252498"/>
                  <a:pt x="2149789" y="1244814"/>
                </a:cubicBezTo>
                <a:cubicBezTo>
                  <a:pt x="2152350" y="1234569"/>
                  <a:pt x="2152750" y="1223524"/>
                  <a:pt x="2157473" y="1214078"/>
                </a:cubicBezTo>
                <a:cubicBezTo>
                  <a:pt x="2167841" y="1193342"/>
                  <a:pt x="2202760" y="1187387"/>
                  <a:pt x="2218945" y="1183341"/>
                </a:cubicBezTo>
                <a:cubicBezTo>
                  <a:pt x="2315031" y="1159320"/>
                  <a:pt x="2195568" y="1190020"/>
                  <a:pt x="2272733" y="1167973"/>
                </a:cubicBezTo>
                <a:cubicBezTo>
                  <a:pt x="2354026" y="1144747"/>
                  <a:pt x="2240006" y="1181443"/>
                  <a:pt x="2349574" y="1144921"/>
                </a:cubicBezTo>
                <a:lnTo>
                  <a:pt x="2372626" y="1137237"/>
                </a:lnTo>
                <a:cubicBezTo>
                  <a:pt x="2380310" y="1134676"/>
                  <a:pt x="2387820" y="1131517"/>
                  <a:pt x="2395678" y="1129553"/>
                </a:cubicBezTo>
                <a:lnTo>
                  <a:pt x="2464834" y="1121869"/>
                </a:lnTo>
                <a:close/>
              </a:path>
            </a:pathLst>
          </a:cu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 13"/>
          <p:cNvSpPr/>
          <p:nvPr/>
        </p:nvSpPr>
        <p:spPr>
          <a:xfrm>
            <a:off x="6605066" y="3581400"/>
            <a:ext cx="1014933" cy="1282593"/>
          </a:xfrm>
          <a:custGeom>
            <a:avLst/>
            <a:gdLst>
              <a:gd name="connsiteX0" fmla="*/ 0 w 868296"/>
              <a:gd name="connsiteY0" fmla="*/ 53788 h 1167973"/>
              <a:gd name="connsiteX1" fmla="*/ 0 w 868296"/>
              <a:gd name="connsiteY1" fmla="*/ 53788 h 1167973"/>
              <a:gd name="connsiteX2" fmla="*/ 15368 w 868296"/>
              <a:gd name="connsiteY2" fmla="*/ 138313 h 1167973"/>
              <a:gd name="connsiteX3" fmla="*/ 23052 w 868296"/>
              <a:gd name="connsiteY3" fmla="*/ 161365 h 1167973"/>
              <a:gd name="connsiteX4" fmla="*/ 30736 w 868296"/>
              <a:gd name="connsiteY4" fmla="*/ 192101 h 1167973"/>
              <a:gd name="connsiteX5" fmla="*/ 46104 w 868296"/>
              <a:gd name="connsiteY5" fmla="*/ 238205 h 1167973"/>
              <a:gd name="connsiteX6" fmla="*/ 61472 w 868296"/>
              <a:gd name="connsiteY6" fmla="*/ 261257 h 1167973"/>
              <a:gd name="connsiteX7" fmla="*/ 76841 w 868296"/>
              <a:gd name="connsiteY7" fmla="*/ 307362 h 1167973"/>
              <a:gd name="connsiteX8" fmla="*/ 92209 w 868296"/>
              <a:gd name="connsiteY8" fmla="*/ 330414 h 1167973"/>
              <a:gd name="connsiteX9" fmla="*/ 107577 w 868296"/>
              <a:gd name="connsiteY9" fmla="*/ 376518 h 1167973"/>
              <a:gd name="connsiteX10" fmla="*/ 115261 w 868296"/>
              <a:gd name="connsiteY10" fmla="*/ 399570 h 1167973"/>
              <a:gd name="connsiteX11" fmla="*/ 130629 w 868296"/>
              <a:gd name="connsiteY11" fmla="*/ 422622 h 1167973"/>
              <a:gd name="connsiteX12" fmla="*/ 153681 w 868296"/>
              <a:gd name="connsiteY12" fmla="*/ 507146 h 1167973"/>
              <a:gd name="connsiteX13" fmla="*/ 169049 w 868296"/>
              <a:gd name="connsiteY13" fmla="*/ 530198 h 1167973"/>
              <a:gd name="connsiteX14" fmla="*/ 184417 w 868296"/>
              <a:gd name="connsiteY14" fmla="*/ 576303 h 1167973"/>
              <a:gd name="connsiteX15" fmla="*/ 192101 w 868296"/>
              <a:gd name="connsiteY15" fmla="*/ 607039 h 1167973"/>
              <a:gd name="connsiteX16" fmla="*/ 215153 w 868296"/>
              <a:gd name="connsiteY16" fmla="*/ 683879 h 1167973"/>
              <a:gd name="connsiteX17" fmla="*/ 222837 w 868296"/>
              <a:gd name="connsiteY17" fmla="*/ 737667 h 1167973"/>
              <a:gd name="connsiteX18" fmla="*/ 230521 w 868296"/>
              <a:gd name="connsiteY18" fmla="*/ 760719 h 1167973"/>
              <a:gd name="connsiteX19" fmla="*/ 238205 w 868296"/>
              <a:gd name="connsiteY19" fmla="*/ 799140 h 1167973"/>
              <a:gd name="connsiteX20" fmla="*/ 253573 w 868296"/>
              <a:gd name="connsiteY20" fmla="*/ 845244 h 1167973"/>
              <a:gd name="connsiteX21" fmla="*/ 261257 w 868296"/>
              <a:gd name="connsiteY21" fmla="*/ 868296 h 1167973"/>
              <a:gd name="connsiteX22" fmla="*/ 268941 w 868296"/>
              <a:gd name="connsiteY22" fmla="*/ 891348 h 1167973"/>
              <a:gd name="connsiteX23" fmla="*/ 276625 w 868296"/>
              <a:gd name="connsiteY23" fmla="*/ 914400 h 1167973"/>
              <a:gd name="connsiteX24" fmla="*/ 291994 w 868296"/>
              <a:gd name="connsiteY24" fmla="*/ 929768 h 1167973"/>
              <a:gd name="connsiteX25" fmla="*/ 299678 w 868296"/>
              <a:gd name="connsiteY25" fmla="*/ 952820 h 1167973"/>
              <a:gd name="connsiteX26" fmla="*/ 330414 w 868296"/>
              <a:gd name="connsiteY26" fmla="*/ 991241 h 1167973"/>
              <a:gd name="connsiteX27" fmla="*/ 361150 w 868296"/>
              <a:gd name="connsiteY27" fmla="*/ 1037345 h 1167973"/>
              <a:gd name="connsiteX28" fmla="*/ 399570 w 868296"/>
              <a:gd name="connsiteY28" fmla="*/ 1091133 h 1167973"/>
              <a:gd name="connsiteX29" fmla="*/ 445674 w 868296"/>
              <a:gd name="connsiteY29" fmla="*/ 1121869 h 1167973"/>
              <a:gd name="connsiteX30" fmla="*/ 468726 w 868296"/>
              <a:gd name="connsiteY30" fmla="*/ 1137237 h 1167973"/>
              <a:gd name="connsiteX31" fmla="*/ 484094 w 868296"/>
              <a:gd name="connsiteY31" fmla="*/ 1160289 h 1167973"/>
              <a:gd name="connsiteX32" fmla="*/ 507146 w 868296"/>
              <a:gd name="connsiteY32" fmla="*/ 1167973 h 1167973"/>
              <a:gd name="connsiteX33" fmla="*/ 637775 w 868296"/>
              <a:gd name="connsiteY33" fmla="*/ 1160289 h 1167973"/>
              <a:gd name="connsiteX34" fmla="*/ 691563 w 868296"/>
              <a:gd name="connsiteY34" fmla="*/ 1144921 h 1167973"/>
              <a:gd name="connsiteX35" fmla="*/ 768404 w 868296"/>
              <a:gd name="connsiteY35" fmla="*/ 1129553 h 1167973"/>
              <a:gd name="connsiteX36" fmla="*/ 791456 w 868296"/>
              <a:gd name="connsiteY36" fmla="*/ 1121869 h 1167973"/>
              <a:gd name="connsiteX37" fmla="*/ 814508 w 868296"/>
              <a:gd name="connsiteY37" fmla="*/ 1106501 h 1167973"/>
              <a:gd name="connsiteX38" fmla="*/ 852928 w 868296"/>
              <a:gd name="connsiteY38" fmla="*/ 1037345 h 1167973"/>
              <a:gd name="connsiteX39" fmla="*/ 845244 w 868296"/>
              <a:gd name="connsiteY39" fmla="*/ 998925 h 1167973"/>
              <a:gd name="connsiteX40" fmla="*/ 829876 w 868296"/>
              <a:gd name="connsiteY40" fmla="*/ 975872 h 1167973"/>
              <a:gd name="connsiteX41" fmla="*/ 822192 w 868296"/>
              <a:gd name="connsiteY41" fmla="*/ 952820 h 1167973"/>
              <a:gd name="connsiteX42" fmla="*/ 852928 w 868296"/>
              <a:gd name="connsiteY42" fmla="*/ 922084 h 1167973"/>
              <a:gd name="connsiteX43" fmla="*/ 868296 w 868296"/>
              <a:gd name="connsiteY43" fmla="*/ 899032 h 1167973"/>
              <a:gd name="connsiteX44" fmla="*/ 845244 w 868296"/>
              <a:gd name="connsiteY44" fmla="*/ 852928 h 1167973"/>
              <a:gd name="connsiteX45" fmla="*/ 799140 w 868296"/>
              <a:gd name="connsiteY45" fmla="*/ 822192 h 1167973"/>
              <a:gd name="connsiteX46" fmla="*/ 776088 w 868296"/>
              <a:gd name="connsiteY46" fmla="*/ 806824 h 1167973"/>
              <a:gd name="connsiteX47" fmla="*/ 737667 w 868296"/>
              <a:gd name="connsiteY47" fmla="*/ 768404 h 1167973"/>
              <a:gd name="connsiteX48" fmla="*/ 714615 w 868296"/>
              <a:gd name="connsiteY48" fmla="*/ 745351 h 1167973"/>
              <a:gd name="connsiteX49" fmla="*/ 691563 w 868296"/>
              <a:gd name="connsiteY49" fmla="*/ 729983 h 1167973"/>
              <a:gd name="connsiteX50" fmla="*/ 683879 w 868296"/>
              <a:gd name="connsiteY50" fmla="*/ 706931 h 1167973"/>
              <a:gd name="connsiteX51" fmla="*/ 645459 w 868296"/>
              <a:gd name="connsiteY51" fmla="*/ 653143 h 1167973"/>
              <a:gd name="connsiteX52" fmla="*/ 607039 w 868296"/>
              <a:gd name="connsiteY52" fmla="*/ 583987 h 1167973"/>
              <a:gd name="connsiteX53" fmla="*/ 591671 w 868296"/>
              <a:gd name="connsiteY53" fmla="*/ 560935 h 1167973"/>
              <a:gd name="connsiteX54" fmla="*/ 568619 w 868296"/>
              <a:gd name="connsiteY54" fmla="*/ 522514 h 1167973"/>
              <a:gd name="connsiteX55" fmla="*/ 560935 w 868296"/>
              <a:gd name="connsiteY55" fmla="*/ 499462 h 1167973"/>
              <a:gd name="connsiteX56" fmla="*/ 514830 w 868296"/>
              <a:gd name="connsiteY56" fmla="*/ 437990 h 1167973"/>
              <a:gd name="connsiteX57" fmla="*/ 484094 w 868296"/>
              <a:gd name="connsiteY57" fmla="*/ 407254 h 1167973"/>
              <a:gd name="connsiteX58" fmla="*/ 453358 w 868296"/>
              <a:gd name="connsiteY58" fmla="*/ 361150 h 1167973"/>
              <a:gd name="connsiteX59" fmla="*/ 430306 w 868296"/>
              <a:gd name="connsiteY59" fmla="*/ 353466 h 1167973"/>
              <a:gd name="connsiteX60" fmla="*/ 338098 w 868296"/>
              <a:gd name="connsiteY60" fmla="*/ 338098 h 1167973"/>
              <a:gd name="connsiteX61" fmla="*/ 299678 w 868296"/>
              <a:gd name="connsiteY61" fmla="*/ 307362 h 1167973"/>
              <a:gd name="connsiteX62" fmla="*/ 253573 w 868296"/>
              <a:gd name="connsiteY62" fmla="*/ 276625 h 1167973"/>
              <a:gd name="connsiteX63" fmla="*/ 245889 w 868296"/>
              <a:gd name="connsiteY63" fmla="*/ 253573 h 1167973"/>
              <a:gd name="connsiteX64" fmla="*/ 215153 w 868296"/>
              <a:gd name="connsiteY64" fmla="*/ 207469 h 1167973"/>
              <a:gd name="connsiteX65" fmla="*/ 222837 w 868296"/>
              <a:gd name="connsiteY65" fmla="*/ 122945 h 1167973"/>
              <a:gd name="connsiteX66" fmla="*/ 238205 w 868296"/>
              <a:gd name="connsiteY66" fmla="*/ 99893 h 1167973"/>
              <a:gd name="connsiteX67" fmla="*/ 261257 w 868296"/>
              <a:gd name="connsiteY67" fmla="*/ 15368 h 1167973"/>
              <a:gd name="connsiteX68" fmla="*/ 261257 w 868296"/>
              <a:gd name="connsiteY68" fmla="*/ 0 h 1167973"/>
              <a:gd name="connsiteX69" fmla="*/ 0 w 868296"/>
              <a:gd name="connsiteY69" fmla="*/ 53788 h 1167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868296" h="1167973">
                <a:moveTo>
                  <a:pt x="0" y="53788"/>
                </a:moveTo>
                <a:lnTo>
                  <a:pt x="0" y="53788"/>
                </a:lnTo>
                <a:cubicBezTo>
                  <a:pt x="5123" y="81963"/>
                  <a:pt x="9368" y="110312"/>
                  <a:pt x="15368" y="138313"/>
                </a:cubicBezTo>
                <a:cubicBezTo>
                  <a:pt x="17065" y="146233"/>
                  <a:pt x="20827" y="153577"/>
                  <a:pt x="23052" y="161365"/>
                </a:cubicBezTo>
                <a:cubicBezTo>
                  <a:pt x="25953" y="171519"/>
                  <a:pt x="27701" y="181986"/>
                  <a:pt x="30736" y="192101"/>
                </a:cubicBezTo>
                <a:cubicBezTo>
                  <a:pt x="35391" y="207617"/>
                  <a:pt x="37118" y="224726"/>
                  <a:pt x="46104" y="238205"/>
                </a:cubicBezTo>
                <a:cubicBezTo>
                  <a:pt x="51227" y="245889"/>
                  <a:pt x="57721" y="252818"/>
                  <a:pt x="61472" y="261257"/>
                </a:cubicBezTo>
                <a:cubicBezTo>
                  <a:pt x="68051" y="276060"/>
                  <a:pt x="67855" y="293883"/>
                  <a:pt x="76841" y="307362"/>
                </a:cubicBezTo>
                <a:cubicBezTo>
                  <a:pt x="81964" y="315046"/>
                  <a:pt x="88458" y="321975"/>
                  <a:pt x="92209" y="330414"/>
                </a:cubicBezTo>
                <a:cubicBezTo>
                  <a:pt x="98788" y="345217"/>
                  <a:pt x="102454" y="361150"/>
                  <a:pt x="107577" y="376518"/>
                </a:cubicBezTo>
                <a:cubicBezTo>
                  <a:pt x="110138" y="384202"/>
                  <a:pt x="110768" y="392831"/>
                  <a:pt x="115261" y="399570"/>
                </a:cubicBezTo>
                <a:cubicBezTo>
                  <a:pt x="120384" y="407254"/>
                  <a:pt x="126499" y="414362"/>
                  <a:pt x="130629" y="422622"/>
                </a:cubicBezTo>
                <a:cubicBezTo>
                  <a:pt x="140485" y="442334"/>
                  <a:pt x="148102" y="498777"/>
                  <a:pt x="153681" y="507146"/>
                </a:cubicBezTo>
                <a:lnTo>
                  <a:pt x="169049" y="530198"/>
                </a:lnTo>
                <a:cubicBezTo>
                  <a:pt x="174172" y="545566"/>
                  <a:pt x="180488" y="560587"/>
                  <a:pt x="184417" y="576303"/>
                </a:cubicBezTo>
                <a:cubicBezTo>
                  <a:pt x="186978" y="586548"/>
                  <a:pt x="189066" y="596924"/>
                  <a:pt x="192101" y="607039"/>
                </a:cubicBezTo>
                <a:cubicBezTo>
                  <a:pt x="201354" y="637883"/>
                  <a:pt x="209704" y="653907"/>
                  <a:pt x="215153" y="683879"/>
                </a:cubicBezTo>
                <a:cubicBezTo>
                  <a:pt x="218393" y="701698"/>
                  <a:pt x="219285" y="719907"/>
                  <a:pt x="222837" y="737667"/>
                </a:cubicBezTo>
                <a:cubicBezTo>
                  <a:pt x="224425" y="745609"/>
                  <a:pt x="228557" y="752861"/>
                  <a:pt x="230521" y="760719"/>
                </a:cubicBezTo>
                <a:cubicBezTo>
                  <a:pt x="233689" y="773390"/>
                  <a:pt x="234769" y="786540"/>
                  <a:pt x="238205" y="799140"/>
                </a:cubicBezTo>
                <a:cubicBezTo>
                  <a:pt x="242467" y="814769"/>
                  <a:pt x="248450" y="829876"/>
                  <a:pt x="253573" y="845244"/>
                </a:cubicBezTo>
                <a:lnTo>
                  <a:pt x="261257" y="868296"/>
                </a:lnTo>
                <a:lnTo>
                  <a:pt x="268941" y="891348"/>
                </a:lnTo>
                <a:cubicBezTo>
                  <a:pt x="271502" y="899032"/>
                  <a:pt x="270897" y="908673"/>
                  <a:pt x="276625" y="914400"/>
                </a:cubicBezTo>
                <a:lnTo>
                  <a:pt x="291994" y="929768"/>
                </a:lnTo>
                <a:cubicBezTo>
                  <a:pt x="294555" y="937452"/>
                  <a:pt x="296056" y="945575"/>
                  <a:pt x="299678" y="952820"/>
                </a:cubicBezTo>
                <a:cubicBezTo>
                  <a:pt x="309371" y="972205"/>
                  <a:pt x="316121" y="976947"/>
                  <a:pt x="330414" y="991241"/>
                </a:cubicBezTo>
                <a:cubicBezTo>
                  <a:pt x="343918" y="1031752"/>
                  <a:pt x="329173" y="998973"/>
                  <a:pt x="361150" y="1037345"/>
                </a:cubicBezTo>
                <a:cubicBezTo>
                  <a:pt x="375836" y="1054968"/>
                  <a:pt x="381774" y="1075315"/>
                  <a:pt x="399570" y="1091133"/>
                </a:cubicBezTo>
                <a:cubicBezTo>
                  <a:pt x="413375" y="1103404"/>
                  <a:pt x="430306" y="1111624"/>
                  <a:pt x="445674" y="1121869"/>
                </a:cubicBezTo>
                <a:lnTo>
                  <a:pt x="468726" y="1137237"/>
                </a:lnTo>
                <a:cubicBezTo>
                  <a:pt x="473849" y="1144921"/>
                  <a:pt x="476883" y="1154520"/>
                  <a:pt x="484094" y="1160289"/>
                </a:cubicBezTo>
                <a:cubicBezTo>
                  <a:pt x="490419" y="1165349"/>
                  <a:pt x="499046" y="1167973"/>
                  <a:pt x="507146" y="1167973"/>
                </a:cubicBezTo>
                <a:cubicBezTo>
                  <a:pt x="550764" y="1167973"/>
                  <a:pt x="594232" y="1162850"/>
                  <a:pt x="637775" y="1160289"/>
                </a:cubicBezTo>
                <a:cubicBezTo>
                  <a:pt x="661965" y="1152226"/>
                  <a:pt x="664548" y="1150710"/>
                  <a:pt x="691563" y="1144921"/>
                </a:cubicBezTo>
                <a:cubicBezTo>
                  <a:pt x="717104" y="1139448"/>
                  <a:pt x="743624" y="1137813"/>
                  <a:pt x="768404" y="1129553"/>
                </a:cubicBezTo>
                <a:cubicBezTo>
                  <a:pt x="776088" y="1126992"/>
                  <a:pt x="784211" y="1125491"/>
                  <a:pt x="791456" y="1121869"/>
                </a:cubicBezTo>
                <a:cubicBezTo>
                  <a:pt x="799716" y="1117739"/>
                  <a:pt x="806824" y="1111624"/>
                  <a:pt x="814508" y="1106501"/>
                </a:cubicBezTo>
                <a:cubicBezTo>
                  <a:pt x="849737" y="1053658"/>
                  <a:pt x="839403" y="1077919"/>
                  <a:pt x="852928" y="1037345"/>
                </a:cubicBezTo>
                <a:cubicBezTo>
                  <a:pt x="850367" y="1024538"/>
                  <a:pt x="849830" y="1011154"/>
                  <a:pt x="845244" y="998925"/>
                </a:cubicBezTo>
                <a:cubicBezTo>
                  <a:pt x="842001" y="990278"/>
                  <a:pt x="834006" y="984132"/>
                  <a:pt x="829876" y="975872"/>
                </a:cubicBezTo>
                <a:cubicBezTo>
                  <a:pt x="826254" y="968627"/>
                  <a:pt x="824753" y="960504"/>
                  <a:pt x="822192" y="952820"/>
                </a:cubicBezTo>
                <a:cubicBezTo>
                  <a:pt x="838957" y="902525"/>
                  <a:pt x="815672" y="951889"/>
                  <a:pt x="852928" y="922084"/>
                </a:cubicBezTo>
                <a:cubicBezTo>
                  <a:pt x="860139" y="916315"/>
                  <a:pt x="863173" y="906716"/>
                  <a:pt x="868296" y="899032"/>
                </a:cubicBezTo>
                <a:cubicBezTo>
                  <a:pt x="862815" y="882589"/>
                  <a:pt x="859263" y="865195"/>
                  <a:pt x="845244" y="852928"/>
                </a:cubicBezTo>
                <a:cubicBezTo>
                  <a:pt x="831344" y="840765"/>
                  <a:pt x="814508" y="832437"/>
                  <a:pt x="799140" y="822192"/>
                </a:cubicBezTo>
                <a:cubicBezTo>
                  <a:pt x="791456" y="817069"/>
                  <a:pt x="782618" y="813354"/>
                  <a:pt x="776088" y="806824"/>
                </a:cubicBezTo>
                <a:lnTo>
                  <a:pt x="737667" y="768404"/>
                </a:lnTo>
                <a:cubicBezTo>
                  <a:pt x="729983" y="760720"/>
                  <a:pt x="723657" y="751379"/>
                  <a:pt x="714615" y="745351"/>
                </a:cubicBezTo>
                <a:lnTo>
                  <a:pt x="691563" y="729983"/>
                </a:lnTo>
                <a:cubicBezTo>
                  <a:pt x="689002" y="722299"/>
                  <a:pt x="687501" y="714176"/>
                  <a:pt x="683879" y="706931"/>
                </a:cubicBezTo>
                <a:cubicBezTo>
                  <a:pt x="678261" y="695695"/>
                  <a:pt x="650680" y="660104"/>
                  <a:pt x="645459" y="653143"/>
                </a:cubicBezTo>
                <a:cubicBezTo>
                  <a:pt x="631934" y="612569"/>
                  <a:pt x="642268" y="636830"/>
                  <a:pt x="607039" y="583987"/>
                </a:cubicBezTo>
                <a:cubicBezTo>
                  <a:pt x="601916" y="576303"/>
                  <a:pt x="594591" y="569696"/>
                  <a:pt x="591671" y="560935"/>
                </a:cubicBezTo>
                <a:cubicBezTo>
                  <a:pt x="581696" y="531010"/>
                  <a:pt x="589714" y="543611"/>
                  <a:pt x="568619" y="522514"/>
                </a:cubicBezTo>
                <a:cubicBezTo>
                  <a:pt x="566058" y="514830"/>
                  <a:pt x="564869" y="506542"/>
                  <a:pt x="560935" y="499462"/>
                </a:cubicBezTo>
                <a:cubicBezTo>
                  <a:pt x="539212" y="460361"/>
                  <a:pt x="538148" y="461306"/>
                  <a:pt x="514830" y="437990"/>
                </a:cubicBezTo>
                <a:cubicBezTo>
                  <a:pt x="494339" y="376518"/>
                  <a:pt x="525075" y="448235"/>
                  <a:pt x="484094" y="407254"/>
                </a:cubicBezTo>
                <a:cubicBezTo>
                  <a:pt x="471034" y="394194"/>
                  <a:pt x="470880" y="366991"/>
                  <a:pt x="453358" y="361150"/>
                </a:cubicBezTo>
                <a:cubicBezTo>
                  <a:pt x="445674" y="358589"/>
                  <a:pt x="438164" y="355430"/>
                  <a:pt x="430306" y="353466"/>
                </a:cubicBezTo>
                <a:cubicBezTo>
                  <a:pt x="400344" y="345975"/>
                  <a:pt x="368458" y="342435"/>
                  <a:pt x="338098" y="338098"/>
                </a:cubicBezTo>
                <a:cubicBezTo>
                  <a:pt x="286186" y="320794"/>
                  <a:pt x="342455" y="344792"/>
                  <a:pt x="299678" y="307362"/>
                </a:cubicBezTo>
                <a:cubicBezTo>
                  <a:pt x="285778" y="295199"/>
                  <a:pt x="253573" y="276625"/>
                  <a:pt x="253573" y="276625"/>
                </a:cubicBezTo>
                <a:cubicBezTo>
                  <a:pt x="251012" y="268941"/>
                  <a:pt x="249823" y="260653"/>
                  <a:pt x="245889" y="253573"/>
                </a:cubicBezTo>
                <a:cubicBezTo>
                  <a:pt x="236919" y="237427"/>
                  <a:pt x="215153" y="207469"/>
                  <a:pt x="215153" y="207469"/>
                </a:cubicBezTo>
                <a:cubicBezTo>
                  <a:pt x="217714" y="179294"/>
                  <a:pt x="216909" y="150608"/>
                  <a:pt x="222837" y="122945"/>
                </a:cubicBezTo>
                <a:cubicBezTo>
                  <a:pt x="224772" y="113915"/>
                  <a:pt x="234454" y="108332"/>
                  <a:pt x="238205" y="99893"/>
                </a:cubicBezTo>
                <a:cubicBezTo>
                  <a:pt x="248952" y="75712"/>
                  <a:pt x="257451" y="42008"/>
                  <a:pt x="261257" y="15368"/>
                </a:cubicBezTo>
                <a:cubicBezTo>
                  <a:pt x="261981" y="10297"/>
                  <a:pt x="261257" y="5123"/>
                  <a:pt x="261257" y="0"/>
                </a:cubicBezTo>
                <a:lnTo>
                  <a:pt x="0" y="5378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934004" y="5181600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 Species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934200" y="3582681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 Species</a:t>
            </a:r>
            <a:endParaRPr lang="en-US" dirty="0"/>
          </a:p>
        </p:txBody>
      </p:sp>
      <p:sp>
        <p:nvSpPr>
          <p:cNvPr id="17" name="Freeform 16"/>
          <p:cNvSpPr/>
          <p:nvPr/>
        </p:nvSpPr>
        <p:spPr>
          <a:xfrm>
            <a:off x="5879365" y="2569388"/>
            <a:ext cx="1511405" cy="967300"/>
          </a:xfrm>
          <a:custGeom>
            <a:avLst/>
            <a:gdLst>
              <a:gd name="connsiteX0" fmla="*/ 0 w 1511405"/>
              <a:gd name="connsiteY0" fmla="*/ 967300 h 967300"/>
              <a:gd name="connsiteX1" fmla="*/ 15114 w 1511405"/>
              <a:gd name="connsiteY1" fmla="*/ 823716 h 967300"/>
              <a:gd name="connsiteX2" fmla="*/ 22671 w 1511405"/>
              <a:gd name="connsiteY2" fmla="*/ 770817 h 967300"/>
              <a:gd name="connsiteX3" fmla="*/ 30228 w 1511405"/>
              <a:gd name="connsiteY3" fmla="*/ 672576 h 967300"/>
              <a:gd name="connsiteX4" fmla="*/ 52899 w 1511405"/>
              <a:gd name="connsiteY4" fmla="*/ 604562 h 967300"/>
              <a:gd name="connsiteX5" fmla="*/ 75571 w 1511405"/>
              <a:gd name="connsiteY5" fmla="*/ 521435 h 967300"/>
              <a:gd name="connsiteX6" fmla="*/ 98242 w 1511405"/>
              <a:gd name="connsiteY6" fmla="*/ 430751 h 967300"/>
              <a:gd name="connsiteX7" fmla="*/ 105799 w 1511405"/>
              <a:gd name="connsiteY7" fmla="*/ 400523 h 967300"/>
              <a:gd name="connsiteX8" fmla="*/ 128470 w 1511405"/>
              <a:gd name="connsiteY8" fmla="*/ 355181 h 967300"/>
              <a:gd name="connsiteX9" fmla="*/ 188926 w 1511405"/>
              <a:gd name="connsiteY9" fmla="*/ 272053 h 967300"/>
              <a:gd name="connsiteX10" fmla="*/ 211597 w 1511405"/>
              <a:gd name="connsiteY10" fmla="*/ 256939 h 967300"/>
              <a:gd name="connsiteX11" fmla="*/ 256939 w 1511405"/>
              <a:gd name="connsiteY11" fmla="*/ 204040 h 967300"/>
              <a:gd name="connsiteX12" fmla="*/ 279610 w 1511405"/>
              <a:gd name="connsiteY12" fmla="*/ 196483 h 967300"/>
              <a:gd name="connsiteX13" fmla="*/ 309838 w 1511405"/>
              <a:gd name="connsiteY13" fmla="*/ 181369 h 967300"/>
              <a:gd name="connsiteX14" fmla="*/ 370295 w 1511405"/>
              <a:gd name="connsiteY14" fmla="*/ 143584 h 967300"/>
              <a:gd name="connsiteX15" fmla="*/ 423194 w 1511405"/>
              <a:gd name="connsiteY15" fmla="*/ 120913 h 967300"/>
              <a:gd name="connsiteX16" fmla="*/ 445865 w 1511405"/>
              <a:gd name="connsiteY16" fmla="*/ 105799 h 967300"/>
              <a:gd name="connsiteX17" fmla="*/ 476093 w 1511405"/>
              <a:gd name="connsiteY17" fmla="*/ 90685 h 967300"/>
              <a:gd name="connsiteX18" fmla="*/ 513878 w 1511405"/>
              <a:gd name="connsiteY18" fmla="*/ 68014 h 967300"/>
              <a:gd name="connsiteX19" fmla="*/ 551663 w 1511405"/>
              <a:gd name="connsiteY19" fmla="*/ 52900 h 967300"/>
              <a:gd name="connsiteX20" fmla="*/ 581891 w 1511405"/>
              <a:gd name="connsiteY20" fmla="*/ 30229 h 967300"/>
              <a:gd name="connsiteX21" fmla="*/ 612119 w 1511405"/>
              <a:gd name="connsiteY21" fmla="*/ 22672 h 967300"/>
              <a:gd name="connsiteX22" fmla="*/ 657461 w 1511405"/>
              <a:gd name="connsiteY22" fmla="*/ 0 h 967300"/>
              <a:gd name="connsiteX23" fmla="*/ 906843 w 1511405"/>
              <a:gd name="connsiteY23" fmla="*/ 7557 h 967300"/>
              <a:gd name="connsiteX24" fmla="*/ 921957 w 1511405"/>
              <a:gd name="connsiteY24" fmla="*/ 22672 h 967300"/>
              <a:gd name="connsiteX25" fmla="*/ 997528 w 1511405"/>
              <a:gd name="connsiteY25" fmla="*/ 60457 h 967300"/>
              <a:gd name="connsiteX26" fmla="*/ 1057984 w 1511405"/>
              <a:gd name="connsiteY26" fmla="*/ 98242 h 967300"/>
              <a:gd name="connsiteX27" fmla="*/ 1080655 w 1511405"/>
              <a:gd name="connsiteY27" fmla="*/ 113356 h 967300"/>
              <a:gd name="connsiteX28" fmla="*/ 1156225 w 1511405"/>
              <a:gd name="connsiteY28" fmla="*/ 173812 h 967300"/>
              <a:gd name="connsiteX29" fmla="*/ 1201567 w 1511405"/>
              <a:gd name="connsiteY29" fmla="*/ 204040 h 967300"/>
              <a:gd name="connsiteX30" fmla="*/ 1254466 w 1511405"/>
              <a:gd name="connsiteY30" fmla="*/ 256939 h 967300"/>
              <a:gd name="connsiteX31" fmla="*/ 1292252 w 1511405"/>
              <a:gd name="connsiteY31" fmla="*/ 302281 h 967300"/>
              <a:gd name="connsiteX32" fmla="*/ 1307366 w 1511405"/>
              <a:gd name="connsiteY32" fmla="*/ 332510 h 967300"/>
              <a:gd name="connsiteX33" fmla="*/ 1330037 w 1511405"/>
              <a:gd name="connsiteY33" fmla="*/ 355181 h 967300"/>
              <a:gd name="connsiteX34" fmla="*/ 1345151 w 1511405"/>
              <a:gd name="connsiteY34" fmla="*/ 392966 h 967300"/>
              <a:gd name="connsiteX35" fmla="*/ 1382936 w 1511405"/>
              <a:gd name="connsiteY35" fmla="*/ 453422 h 967300"/>
              <a:gd name="connsiteX36" fmla="*/ 1413164 w 1511405"/>
              <a:gd name="connsiteY36" fmla="*/ 513878 h 967300"/>
              <a:gd name="connsiteX37" fmla="*/ 1428278 w 1511405"/>
              <a:gd name="connsiteY37" fmla="*/ 544106 h 967300"/>
              <a:gd name="connsiteX38" fmla="*/ 1435835 w 1511405"/>
              <a:gd name="connsiteY38" fmla="*/ 566777 h 967300"/>
              <a:gd name="connsiteX39" fmla="*/ 1466063 w 1511405"/>
              <a:gd name="connsiteY39" fmla="*/ 612119 h 967300"/>
              <a:gd name="connsiteX40" fmla="*/ 1488734 w 1511405"/>
              <a:gd name="connsiteY40" fmla="*/ 665019 h 967300"/>
              <a:gd name="connsiteX41" fmla="*/ 1496291 w 1511405"/>
              <a:gd name="connsiteY41" fmla="*/ 695247 h 967300"/>
              <a:gd name="connsiteX42" fmla="*/ 1511405 w 1511405"/>
              <a:gd name="connsiteY42" fmla="*/ 717918 h 96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511405" h="967300">
                <a:moveTo>
                  <a:pt x="0" y="967300"/>
                </a:moveTo>
                <a:cubicBezTo>
                  <a:pt x="16012" y="871227"/>
                  <a:pt x="-168" y="976532"/>
                  <a:pt x="15114" y="823716"/>
                </a:cubicBezTo>
                <a:cubicBezTo>
                  <a:pt x="16886" y="805992"/>
                  <a:pt x="20899" y="788541"/>
                  <a:pt x="22671" y="770817"/>
                </a:cubicBezTo>
                <a:cubicBezTo>
                  <a:pt x="25939" y="738136"/>
                  <a:pt x="24353" y="704890"/>
                  <a:pt x="30228" y="672576"/>
                </a:cubicBezTo>
                <a:cubicBezTo>
                  <a:pt x="34503" y="649064"/>
                  <a:pt x="52899" y="604562"/>
                  <a:pt x="52899" y="604562"/>
                </a:cubicBezTo>
                <a:cubicBezTo>
                  <a:pt x="73574" y="459838"/>
                  <a:pt x="45201" y="618617"/>
                  <a:pt x="75571" y="521435"/>
                </a:cubicBezTo>
                <a:cubicBezTo>
                  <a:pt x="84865" y="491695"/>
                  <a:pt x="90685" y="460979"/>
                  <a:pt x="98242" y="430751"/>
                </a:cubicBezTo>
                <a:cubicBezTo>
                  <a:pt x="100761" y="420675"/>
                  <a:pt x="100038" y="409165"/>
                  <a:pt x="105799" y="400523"/>
                </a:cubicBezTo>
                <a:cubicBezTo>
                  <a:pt x="172890" y="299886"/>
                  <a:pt x="76329" y="449036"/>
                  <a:pt x="128470" y="355181"/>
                </a:cubicBezTo>
                <a:cubicBezTo>
                  <a:pt x="138324" y="337444"/>
                  <a:pt x="173386" y="287593"/>
                  <a:pt x="188926" y="272053"/>
                </a:cubicBezTo>
                <a:cubicBezTo>
                  <a:pt x="195348" y="265631"/>
                  <a:pt x="204040" y="261977"/>
                  <a:pt x="211597" y="256939"/>
                </a:cubicBezTo>
                <a:cubicBezTo>
                  <a:pt x="226121" y="235153"/>
                  <a:pt x="233616" y="220699"/>
                  <a:pt x="256939" y="204040"/>
                </a:cubicBezTo>
                <a:cubicBezTo>
                  <a:pt x="263421" y="199410"/>
                  <a:pt x="272288" y="199621"/>
                  <a:pt x="279610" y="196483"/>
                </a:cubicBezTo>
                <a:cubicBezTo>
                  <a:pt x="289964" y="192045"/>
                  <a:pt x="300465" y="187618"/>
                  <a:pt x="309838" y="181369"/>
                </a:cubicBezTo>
                <a:cubicBezTo>
                  <a:pt x="371445" y="140298"/>
                  <a:pt x="323628" y="159139"/>
                  <a:pt x="370295" y="143584"/>
                </a:cubicBezTo>
                <a:cubicBezTo>
                  <a:pt x="427212" y="105639"/>
                  <a:pt x="354875" y="150192"/>
                  <a:pt x="423194" y="120913"/>
                </a:cubicBezTo>
                <a:cubicBezTo>
                  <a:pt x="431542" y="117335"/>
                  <a:pt x="437979" y="110305"/>
                  <a:pt x="445865" y="105799"/>
                </a:cubicBezTo>
                <a:cubicBezTo>
                  <a:pt x="455646" y="100210"/>
                  <a:pt x="466245" y="96156"/>
                  <a:pt x="476093" y="90685"/>
                </a:cubicBezTo>
                <a:cubicBezTo>
                  <a:pt x="488933" y="83552"/>
                  <a:pt x="500741" y="74583"/>
                  <a:pt x="513878" y="68014"/>
                </a:cubicBezTo>
                <a:cubicBezTo>
                  <a:pt x="526011" y="61947"/>
                  <a:pt x="539805" y="59488"/>
                  <a:pt x="551663" y="52900"/>
                </a:cubicBezTo>
                <a:cubicBezTo>
                  <a:pt x="562673" y="46783"/>
                  <a:pt x="570626" y="35862"/>
                  <a:pt x="581891" y="30229"/>
                </a:cubicBezTo>
                <a:cubicBezTo>
                  <a:pt x="591181" y="25584"/>
                  <a:pt x="602133" y="25525"/>
                  <a:pt x="612119" y="22672"/>
                </a:cubicBezTo>
                <a:cubicBezTo>
                  <a:pt x="639493" y="14850"/>
                  <a:pt x="632624" y="16558"/>
                  <a:pt x="657461" y="0"/>
                </a:cubicBezTo>
                <a:cubicBezTo>
                  <a:pt x="740588" y="2519"/>
                  <a:pt x="823981" y="454"/>
                  <a:pt x="906843" y="7557"/>
                </a:cubicBezTo>
                <a:cubicBezTo>
                  <a:pt x="913942" y="8166"/>
                  <a:pt x="915803" y="19082"/>
                  <a:pt x="921957" y="22672"/>
                </a:cubicBezTo>
                <a:cubicBezTo>
                  <a:pt x="946284" y="36863"/>
                  <a:pt x="973645" y="45530"/>
                  <a:pt x="997528" y="60457"/>
                </a:cubicBezTo>
                <a:cubicBezTo>
                  <a:pt x="1017680" y="73052"/>
                  <a:pt x="1038211" y="85060"/>
                  <a:pt x="1057984" y="98242"/>
                </a:cubicBezTo>
                <a:cubicBezTo>
                  <a:pt x="1065541" y="103280"/>
                  <a:pt x="1073456" y="107818"/>
                  <a:pt x="1080655" y="113356"/>
                </a:cubicBezTo>
                <a:cubicBezTo>
                  <a:pt x="1106224" y="133025"/>
                  <a:pt x="1129384" y="155918"/>
                  <a:pt x="1156225" y="173812"/>
                </a:cubicBezTo>
                <a:cubicBezTo>
                  <a:pt x="1171339" y="183888"/>
                  <a:pt x="1188723" y="191196"/>
                  <a:pt x="1201567" y="204040"/>
                </a:cubicBezTo>
                <a:cubicBezTo>
                  <a:pt x="1219200" y="221673"/>
                  <a:pt x="1240634" y="236190"/>
                  <a:pt x="1254466" y="256939"/>
                </a:cubicBezTo>
                <a:cubicBezTo>
                  <a:pt x="1275508" y="288502"/>
                  <a:pt x="1263158" y="273188"/>
                  <a:pt x="1292252" y="302281"/>
                </a:cubicBezTo>
                <a:cubicBezTo>
                  <a:pt x="1297290" y="312357"/>
                  <a:pt x="1300818" y="323343"/>
                  <a:pt x="1307366" y="332510"/>
                </a:cubicBezTo>
                <a:cubicBezTo>
                  <a:pt x="1313578" y="341207"/>
                  <a:pt x="1324373" y="346118"/>
                  <a:pt x="1330037" y="355181"/>
                </a:cubicBezTo>
                <a:cubicBezTo>
                  <a:pt x="1337227" y="366684"/>
                  <a:pt x="1339642" y="380570"/>
                  <a:pt x="1345151" y="392966"/>
                </a:cubicBezTo>
                <a:cubicBezTo>
                  <a:pt x="1360239" y="426915"/>
                  <a:pt x="1359832" y="422616"/>
                  <a:pt x="1382936" y="453422"/>
                </a:cubicBezTo>
                <a:cubicBezTo>
                  <a:pt x="1396751" y="494867"/>
                  <a:pt x="1383420" y="460339"/>
                  <a:pt x="1413164" y="513878"/>
                </a:cubicBezTo>
                <a:cubicBezTo>
                  <a:pt x="1418635" y="523726"/>
                  <a:pt x="1423840" y="533752"/>
                  <a:pt x="1428278" y="544106"/>
                </a:cubicBezTo>
                <a:cubicBezTo>
                  <a:pt x="1431416" y="551428"/>
                  <a:pt x="1431966" y="559814"/>
                  <a:pt x="1435835" y="566777"/>
                </a:cubicBezTo>
                <a:cubicBezTo>
                  <a:pt x="1444657" y="582656"/>
                  <a:pt x="1457940" y="595872"/>
                  <a:pt x="1466063" y="612119"/>
                </a:cubicBezTo>
                <a:cubicBezTo>
                  <a:pt x="1479497" y="638988"/>
                  <a:pt x="1481321" y="639074"/>
                  <a:pt x="1488734" y="665019"/>
                </a:cubicBezTo>
                <a:cubicBezTo>
                  <a:pt x="1491587" y="675005"/>
                  <a:pt x="1492200" y="685701"/>
                  <a:pt x="1496291" y="695247"/>
                </a:cubicBezTo>
                <a:cubicBezTo>
                  <a:pt x="1499869" y="703595"/>
                  <a:pt x="1511405" y="717918"/>
                  <a:pt x="1511405" y="717918"/>
                </a:cubicBezTo>
              </a:path>
            </a:pathLst>
          </a:custGeom>
          <a:noFill/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181600" y="229766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Immigration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57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242888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800" b="1" dirty="0" smtClean="0"/>
              <a:t>Evidence for relaxation of diversity</a:t>
            </a:r>
          </a:p>
          <a:p>
            <a:pPr algn="ctr" eaLnBrk="1" hangingPunct="1"/>
            <a:r>
              <a:rPr lang="en-US" sz="2000" b="1" dirty="0" smtClean="0"/>
              <a:t>(Wilcox, 1978)</a:t>
            </a: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2" t="6122" r="14675" b="5178"/>
          <a:stretch/>
        </p:blipFill>
        <p:spPr>
          <a:xfrm rot="5460000">
            <a:off x="5679298" y="1200652"/>
            <a:ext cx="2723820" cy="3765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1676400"/>
            <a:ext cx="4648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Studied lizard species # on former land bridge islands in the Gulf of California</a:t>
            </a:r>
          </a:p>
          <a:p>
            <a:pPr marL="285750" indent="-285750">
              <a:buFont typeface="Arial" pitchFamily="34" charset="0"/>
              <a:buChar char="•"/>
            </a:pPr>
            <a:endParaRPr lang="en-US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Estimated the length of time these islands had been isolated</a:t>
            </a:r>
          </a:p>
          <a:p>
            <a:pPr marL="285750" indent="-285750">
              <a:buFont typeface="Arial" pitchFamily="34" charset="0"/>
              <a:buChar char="•"/>
            </a:pPr>
            <a:endParaRPr lang="en-US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Plotted the relationship between time of isolation and number of species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Found evidence for “relaxation” of the lizard fauna</a:t>
            </a:r>
          </a:p>
          <a:p>
            <a:pPr marL="285750" indent="-285750">
              <a:buFont typeface="Arial" pitchFamily="34" charset="0"/>
              <a:buChar char="•"/>
            </a:pPr>
            <a:endParaRPr lang="en-US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Consistent with the equilibrium theory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3884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0" y="273050"/>
            <a:ext cx="91440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800" b="1" dirty="0"/>
              <a:t>Applying </a:t>
            </a:r>
            <a:r>
              <a:rPr lang="en-US" sz="2800" b="1" dirty="0" smtClean="0"/>
              <a:t>equilibrium </a:t>
            </a:r>
            <a:r>
              <a:rPr lang="en-US" sz="2800" b="1" dirty="0"/>
              <a:t>theory to reserve design</a:t>
            </a:r>
          </a:p>
          <a:p>
            <a:pPr algn="ctr" eaLnBrk="1" hangingPunct="1"/>
            <a:r>
              <a:rPr lang="en-US" b="1" dirty="0"/>
              <a:t>(A practice problem)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23825" y="1293813"/>
            <a:ext cx="856932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/>
              <a:t> You are tasked with selecting between three potential locations for a new national park</a:t>
            </a:r>
            <a:endParaRPr lang="en-US" baseline="30000" dirty="0"/>
          </a:p>
          <a:p>
            <a:pPr eaLnBrk="1" hangingPunct="1">
              <a:buFontTx/>
              <a:buChar char="•"/>
            </a:pPr>
            <a:endParaRPr lang="en-US" baseline="30000" dirty="0"/>
          </a:p>
          <a:p>
            <a:pPr eaLnBrk="1" hangingPunct="1">
              <a:buFontTx/>
              <a:buChar char="•"/>
            </a:pPr>
            <a:endParaRPr lang="en-US" baseline="30000" dirty="0"/>
          </a:p>
          <a:p>
            <a:pPr eaLnBrk="1" hangingPunct="1">
              <a:buFontTx/>
              <a:buChar char="•"/>
            </a:pPr>
            <a:r>
              <a:rPr lang="en-US" baseline="30000" dirty="0"/>
              <a:t> </a:t>
            </a:r>
            <a:r>
              <a:rPr lang="en-US" dirty="0"/>
              <a:t>Your goal is to maximize the long term species richness of passerine birds within the park</a:t>
            </a:r>
          </a:p>
          <a:p>
            <a:pPr eaLnBrk="1" hangingPunct="1">
              <a:buFontTx/>
              <a:buChar char="•"/>
            </a:pPr>
            <a:endParaRPr lang="en-US" dirty="0"/>
          </a:p>
          <a:p>
            <a:pPr eaLnBrk="1" hangingPunct="1">
              <a:buFontTx/>
              <a:buChar char="•"/>
            </a:pPr>
            <a:r>
              <a:rPr lang="en-US" dirty="0"/>
              <a:t> Previous research has shown that the birds meet the assumptions of the equilibrium model</a:t>
            </a:r>
          </a:p>
        </p:txBody>
      </p:sp>
      <p:sp>
        <p:nvSpPr>
          <p:cNvPr id="28676" name="Freeform 7"/>
          <p:cNvSpPr>
            <a:spLocks/>
          </p:cNvSpPr>
          <p:nvPr/>
        </p:nvSpPr>
        <p:spPr bwMode="auto">
          <a:xfrm>
            <a:off x="1201738" y="4454525"/>
            <a:ext cx="1006475" cy="1260475"/>
          </a:xfrm>
          <a:custGeom>
            <a:avLst/>
            <a:gdLst>
              <a:gd name="T0" fmla="*/ 2147483647 w 634"/>
              <a:gd name="T1" fmla="*/ 2147483647 h 794"/>
              <a:gd name="T2" fmla="*/ 2147483647 w 634"/>
              <a:gd name="T3" fmla="*/ 2147483647 h 794"/>
              <a:gd name="T4" fmla="*/ 2147483647 w 634"/>
              <a:gd name="T5" fmla="*/ 2147483647 h 794"/>
              <a:gd name="T6" fmla="*/ 2147483647 w 634"/>
              <a:gd name="T7" fmla="*/ 0 h 794"/>
              <a:gd name="T8" fmla="*/ 2147483647 w 634"/>
              <a:gd name="T9" fmla="*/ 2147483647 h 794"/>
              <a:gd name="T10" fmla="*/ 2147483647 w 634"/>
              <a:gd name="T11" fmla="*/ 2147483647 h 794"/>
              <a:gd name="T12" fmla="*/ 2147483647 w 634"/>
              <a:gd name="T13" fmla="*/ 2147483647 h 794"/>
              <a:gd name="T14" fmla="*/ 2147483647 w 634"/>
              <a:gd name="T15" fmla="*/ 2147483647 h 794"/>
              <a:gd name="T16" fmla="*/ 2147483647 w 634"/>
              <a:gd name="T17" fmla="*/ 2147483647 h 794"/>
              <a:gd name="T18" fmla="*/ 2147483647 w 634"/>
              <a:gd name="T19" fmla="*/ 2147483647 h 794"/>
              <a:gd name="T20" fmla="*/ 2147483647 w 634"/>
              <a:gd name="T21" fmla="*/ 2147483647 h 794"/>
              <a:gd name="T22" fmla="*/ 2147483647 w 634"/>
              <a:gd name="T23" fmla="*/ 2147483647 h 794"/>
              <a:gd name="T24" fmla="*/ 2147483647 w 634"/>
              <a:gd name="T25" fmla="*/ 2147483647 h 794"/>
              <a:gd name="T26" fmla="*/ 2147483647 w 634"/>
              <a:gd name="T27" fmla="*/ 2147483647 h 794"/>
              <a:gd name="T28" fmla="*/ 2147483647 w 634"/>
              <a:gd name="T29" fmla="*/ 2147483647 h 794"/>
              <a:gd name="T30" fmla="*/ 2147483647 w 634"/>
              <a:gd name="T31" fmla="*/ 2147483647 h 794"/>
              <a:gd name="T32" fmla="*/ 2147483647 w 634"/>
              <a:gd name="T33" fmla="*/ 2147483647 h 794"/>
              <a:gd name="T34" fmla="*/ 2147483647 w 634"/>
              <a:gd name="T35" fmla="*/ 2147483647 h 794"/>
              <a:gd name="T36" fmla="*/ 2147483647 w 634"/>
              <a:gd name="T37" fmla="*/ 2147483647 h 794"/>
              <a:gd name="T38" fmla="*/ 2147483647 w 634"/>
              <a:gd name="T39" fmla="*/ 2147483647 h 794"/>
              <a:gd name="T40" fmla="*/ 2147483647 w 634"/>
              <a:gd name="T41" fmla="*/ 2147483647 h 794"/>
              <a:gd name="T42" fmla="*/ 2147483647 w 634"/>
              <a:gd name="T43" fmla="*/ 2147483647 h 794"/>
              <a:gd name="T44" fmla="*/ 2147483647 w 634"/>
              <a:gd name="T45" fmla="*/ 2147483647 h 794"/>
              <a:gd name="T46" fmla="*/ 2147483647 w 634"/>
              <a:gd name="T47" fmla="*/ 2147483647 h 794"/>
              <a:gd name="T48" fmla="*/ 2147483647 w 634"/>
              <a:gd name="T49" fmla="*/ 2147483647 h 79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634"/>
              <a:gd name="T76" fmla="*/ 0 h 794"/>
              <a:gd name="T77" fmla="*/ 634 w 634"/>
              <a:gd name="T78" fmla="*/ 794 h 79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634" h="794">
                <a:moveTo>
                  <a:pt x="28" y="203"/>
                </a:moveTo>
                <a:cubicBezTo>
                  <a:pt x="98" y="200"/>
                  <a:pt x="179" y="215"/>
                  <a:pt x="231" y="163"/>
                </a:cubicBezTo>
                <a:cubicBezTo>
                  <a:pt x="232" y="150"/>
                  <a:pt x="230" y="70"/>
                  <a:pt x="246" y="44"/>
                </a:cubicBezTo>
                <a:cubicBezTo>
                  <a:pt x="260" y="21"/>
                  <a:pt x="302" y="11"/>
                  <a:pt x="325" y="0"/>
                </a:cubicBezTo>
                <a:cubicBezTo>
                  <a:pt x="387" y="3"/>
                  <a:pt x="401" y="4"/>
                  <a:pt x="450" y="14"/>
                </a:cubicBezTo>
                <a:cubicBezTo>
                  <a:pt x="488" y="34"/>
                  <a:pt x="539" y="60"/>
                  <a:pt x="564" y="94"/>
                </a:cubicBezTo>
                <a:cubicBezTo>
                  <a:pt x="572" y="128"/>
                  <a:pt x="588" y="156"/>
                  <a:pt x="599" y="188"/>
                </a:cubicBezTo>
                <a:cubicBezTo>
                  <a:pt x="595" y="220"/>
                  <a:pt x="592" y="252"/>
                  <a:pt x="584" y="283"/>
                </a:cubicBezTo>
                <a:cubicBezTo>
                  <a:pt x="586" y="321"/>
                  <a:pt x="582" y="360"/>
                  <a:pt x="589" y="397"/>
                </a:cubicBezTo>
                <a:cubicBezTo>
                  <a:pt x="591" y="409"/>
                  <a:pt x="609" y="427"/>
                  <a:pt x="609" y="427"/>
                </a:cubicBezTo>
                <a:cubicBezTo>
                  <a:pt x="623" y="472"/>
                  <a:pt x="634" y="497"/>
                  <a:pt x="613" y="556"/>
                </a:cubicBezTo>
                <a:cubicBezTo>
                  <a:pt x="608" y="570"/>
                  <a:pt x="587" y="569"/>
                  <a:pt x="574" y="576"/>
                </a:cubicBezTo>
                <a:cubicBezTo>
                  <a:pt x="563" y="581"/>
                  <a:pt x="550" y="580"/>
                  <a:pt x="539" y="585"/>
                </a:cubicBezTo>
                <a:cubicBezTo>
                  <a:pt x="519" y="595"/>
                  <a:pt x="506" y="605"/>
                  <a:pt x="484" y="610"/>
                </a:cubicBezTo>
                <a:cubicBezTo>
                  <a:pt x="456" y="625"/>
                  <a:pt x="431" y="638"/>
                  <a:pt x="405" y="655"/>
                </a:cubicBezTo>
                <a:cubicBezTo>
                  <a:pt x="391" y="696"/>
                  <a:pt x="413" y="634"/>
                  <a:pt x="385" y="695"/>
                </a:cubicBezTo>
                <a:cubicBezTo>
                  <a:pt x="377" y="713"/>
                  <a:pt x="374" y="750"/>
                  <a:pt x="360" y="764"/>
                </a:cubicBezTo>
                <a:cubicBezTo>
                  <a:pt x="346" y="778"/>
                  <a:pt x="321" y="772"/>
                  <a:pt x="301" y="774"/>
                </a:cubicBezTo>
                <a:cubicBezTo>
                  <a:pt x="240" y="794"/>
                  <a:pt x="169" y="771"/>
                  <a:pt x="107" y="759"/>
                </a:cubicBezTo>
                <a:cubicBezTo>
                  <a:pt x="66" y="734"/>
                  <a:pt x="19" y="708"/>
                  <a:pt x="3" y="660"/>
                </a:cubicBezTo>
                <a:cubicBezTo>
                  <a:pt x="11" y="615"/>
                  <a:pt x="8" y="602"/>
                  <a:pt x="33" y="571"/>
                </a:cubicBezTo>
                <a:cubicBezTo>
                  <a:pt x="51" y="483"/>
                  <a:pt x="20" y="407"/>
                  <a:pt x="3" y="322"/>
                </a:cubicBezTo>
                <a:cubicBezTo>
                  <a:pt x="5" y="286"/>
                  <a:pt x="0" y="249"/>
                  <a:pt x="8" y="213"/>
                </a:cubicBezTo>
                <a:cubicBezTo>
                  <a:pt x="9" y="206"/>
                  <a:pt x="22" y="211"/>
                  <a:pt x="28" y="208"/>
                </a:cubicBezTo>
                <a:cubicBezTo>
                  <a:pt x="29" y="207"/>
                  <a:pt x="28" y="205"/>
                  <a:pt x="28" y="203"/>
                </a:cubicBezTo>
                <a:close/>
              </a:path>
            </a:pathLst>
          </a:custGeom>
          <a:solidFill>
            <a:srgbClr val="996633">
              <a:alpha val="7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7" name="Freeform 8"/>
          <p:cNvSpPr>
            <a:spLocks/>
          </p:cNvSpPr>
          <p:nvPr/>
        </p:nvSpPr>
        <p:spPr bwMode="auto">
          <a:xfrm>
            <a:off x="3048000" y="3200400"/>
            <a:ext cx="2286000" cy="990600"/>
          </a:xfrm>
          <a:custGeom>
            <a:avLst/>
            <a:gdLst>
              <a:gd name="T0" fmla="*/ 2147483647 w 634"/>
              <a:gd name="T1" fmla="*/ 2147483647 h 794"/>
              <a:gd name="T2" fmla="*/ 2147483647 w 634"/>
              <a:gd name="T3" fmla="*/ 2147483647 h 794"/>
              <a:gd name="T4" fmla="*/ 2147483647 w 634"/>
              <a:gd name="T5" fmla="*/ 2147483647 h 794"/>
              <a:gd name="T6" fmla="*/ 2147483647 w 634"/>
              <a:gd name="T7" fmla="*/ 0 h 794"/>
              <a:gd name="T8" fmla="*/ 2147483647 w 634"/>
              <a:gd name="T9" fmla="*/ 2147483647 h 794"/>
              <a:gd name="T10" fmla="*/ 2147483647 w 634"/>
              <a:gd name="T11" fmla="*/ 2147483647 h 794"/>
              <a:gd name="T12" fmla="*/ 2147483647 w 634"/>
              <a:gd name="T13" fmla="*/ 2147483647 h 794"/>
              <a:gd name="T14" fmla="*/ 2147483647 w 634"/>
              <a:gd name="T15" fmla="*/ 2147483647 h 794"/>
              <a:gd name="T16" fmla="*/ 2147483647 w 634"/>
              <a:gd name="T17" fmla="*/ 2147483647 h 794"/>
              <a:gd name="T18" fmla="*/ 2147483647 w 634"/>
              <a:gd name="T19" fmla="*/ 2147483647 h 794"/>
              <a:gd name="T20" fmla="*/ 2147483647 w 634"/>
              <a:gd name="T21" fmla="*/ 2147483647 h 794"/>
              <a:gd name="T22" fmla="*/ 2147483647 w 634"/>
              <a:gd name="T23" fmla="*/ 2147483647 h 794"/>
              <a:gd name="T24" fmla="*/ 2147483647 w 634"/>
              <a:gd name="T25" fmla="*/ 2147483647 h 794"/>
              <a:gd name="T26" fmla="*/ 2147483647 w 634"/>
              <a:gd name="T27" fmla="*/ 2147483647 h 794"/>
              <a:gd name="T28" fmla="*/ 2147483647 w 634"/>
              <a:gd name="T29" fmla="*/ 2147483647 h 794"/>
              <a:gd name="T30" fmla="*/ 2147483647 w 634"/>
              <a:gd name="T31" fmla="*/ 2147483647 h 794"/>
              <a:gd name="T32" fmla="*/ 2147483647 w 634"/>
              <a:gd name="T33" fmla="*/ 2147483647 h 794"/>
              <a:gd name="T34" fmla="*/ 2147483647 w 634"/>
              <a:gd name="T35" fmla="*/ 2147483647 h 794"/>
              <a:gd name="T36" fmla="*/ 2147483647 w 634"/>
              <a:gd name="T37" fmla="*/ 2147483647 h 794"/>
              <a:gd name="T38" fmla="*/ 2147483647 w 634"/>
              <a:gd name="T39" fmla="*/ 2147483647 h 794"/>
              <a:gd name="T40" fmla="*/ 2147483647 w 634"/>
              <a:gd name="T41" fmla="*/ 2147483647 h 794"/>
              <a:gd name="T42" fmla="*/ 2147483647 w 634"/>
              <a:gd name="T43" fmla="*/ 2147483647 h 794"/>
              <a:gd name="T44" fmla="*/ 2147483647 w 634"/>
              <a:gd name="T45" fmla="*/ 2147483647 h 794"/>
              <a:gd name="T46" fmla="*/ 2147483647 w 634"/>
              <a:gd name="T47" fmla="*/ 2147483647 h 794"/>
              <a:gd name="T48" fmla="*/ 2147483647 w 634"/>
              <a:gd name="T49" fmla="*/ 2147483647 h 79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634"/>
              <a:gd name="T76" fmla="*/ 0 h 794"/>
              <a:gd name="T77" fmla="*/ 634 w 634"/>
              <a:gd name="T78" fmla="*/ 794 h 79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634" h="794">
                <a:moveTo>
                  <a:pt x="28" y="203"/>
                </a:moveTo>
                <a:cubicBezTo>
                  <a:pt x="98" y="200"/>
                  <a:pt x="179" y="215"/>
                  <a:pt x="231" y="163"/>
                </a:cubicBezTo>
                <a:cubicBezTo>
                  <a:pt x="232" y="150"/>
                  <a:pt x="230" y="70"/>
                  <a:pt x="246" y="44"/>
                </a:cubicBezTo>
                <a:cubicBezTo>
                  <a:pt x="260" y="21"/>
                  <a:pt x="302" y="11"/>
                  <a:pt x="325" y="0"/>
                </a:cubicBezTo>
                <a:cubicBezTo>
                  <a:pt x="387" y="3"/>
                  <a:pt x="401" y="4"/>
                  <a:pt x="450" y="14"/>
                </a:cubicBezTo>
                <a:cubicBezTo>
                  <a:pt x="488" y="34"/>
                  <a:pt x="539" y="60"/>
                  <a:pt x="564" y="94"/>
                </a:cubicBezTo>
                <a:cubicBezTo>
                  <a:pt x="572" y="128"/>
                  <a:pt x="588" y="156"/>
                  <a:pt x="599" y="188"/>
                </a:cubicBezTo>
                <a:cubicBezTo>
                  <a:pt x="595" y="220"/>
                  <a:pt x="592" y="252"/>
                  <a:pt x="584" y="283"/>
                </a:cubicBezTo>
                <a:cubicBezTo>
                  <a:pt x="586" y="321"/>
                  <a:pt x="582" y="360"/>
                  <a:pt x="589" y="397"/>
                </a:cubicBezTo>
                <a:cubicBezTo>
                  <a:pt x="591" y="409"/>
                  <a:pt x="609" y="427"/>
                  <a:pt x="609" y="427"/>
                </a:cubicBezTo>
                <a:cubicBezTo>
                  <a:pt x="623" y="472"/>
                  <a:pt x="634" y="497"/>
                  <a:pt x="613" y="556"/>
                </a:cubicBezTo>
                <a:cubicBezTo>
                  <a:pt x="608" y="570"/>
                  <a:pt x="587" y="569"/>
                  <a:pt x="574" y="576"/>
                </a:cubicBezTo>
                <a:cubicBezTo>
                  <a:pt x="563" y="581"/>
                  <a:pt x="550" y="580"/>
                  <a:pt x="539" y="585"/>
                </a:cubicBezTo>
                <a:cubicBezTo>
                  <a:pt x="519" y="595"/>
                  <a:pt x="506" y="605"/>
                  <a:pt x="484" y="610"/>
                </a:cubicBezTo>
                <a:cubicBezTo>
                  <a:pt x="456" y="625"/>
                  <a:pt x="431" y="638"/>
                  <a:pt x="405" y="655"/>
                </a:cubicBezTo>
                <a:cubicBezTo>
                  <a:pt x="391" y="696"/>
                  <a:pt x="413" y="634"/>
                  <a:pt x="385" y="695"/>
                </a:cubicBezTo>
                <a:cubicBezTo>
                  <a:pt x="377" y="713"/>
                  <a:pt x="374" y="750"/>
                  <a:pt x="360" y="764"/>
                </a:cubicBezTo>
                <a:cubicBezTo>
                  <a:pt x="346" y="778"/>
                  <a:pt x="321" y="772"/>
                  <a:pt x="301" y="774"/>
                </a:cubicBezTo>
                <a:cubicBezTo>
                  <a:pt x="240" y="794"/>
                  <a:pt x="169" y="771"/>
                  <a:pt x="107" y="759"/>
                </a:cubicBezTo>
                <a:cubicBezTo>
                  <a:pt x="66" y="734"/>
                  <a:pt x="19" y="708"/>
                  <a:pt x="3" y="660"/>
                </a:cubicBezTo>
                <a:cubicBezTo>
                  <a:pt x="11" y="615"/>
                  <a:pt x="8" y="602"/>
                  <a:pt x="33" y="571"/>
                </a:cubicBezTo>
                <a:cubicBezTo>
                  <a:pt x="51" y="483"/>
                  <a:pt x="20" y="407"/>
                  <a:pt x="3" y="322"/>
                </a:cubicBezTo>
                <a:cubicBezTo>
                  <a:pt x="5" y="286"/>
                  <a:pt x="0" y="249"/>
                  <a:pt x="8" y="213"/>
                </a:cubicBezTo>
                <a:cubicBezTo>
                  <a:pt x="9" y="206"/>
                  <a:pt x="22" y="211"/>
                  <a:pt x="28" y="208"/>
                </a:cubicBezTo>
                <a:cubicBezTo>
                  <a:pt x="29" y="207"/>
                  <a:pt x="28" y="205"/>
                  <a:pt x="28" y="203"/>
                </a:cubicBezTo>
                <a:close/>
              </a:path>
            </a:pathLst>
          </a:custGeom>
          <a:solidFill>
            <a:srgbClr val="996633">
              <a:alpha val="7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8" name="Freeform 9"/>
          <p:cNvSpPr>
            <a:spLocks/>
          </p:cNvSpPr>
          <p:nvPr/>
        </p:nvSpPr>
        <p:spPr bwMode="auto">
          <a:xfrm>
            <a:off x="6096000" y="3810000"/>
            <a:ext cx="1676400" cy="990600"/>
          </a:xfrm>
          <a:custGeom>
            <a:avLst/>
            <a:gdLst>
              <a:gd name="T0" fmla="*/ 2147483647 w 634"/>
              <a:gd name="T1" fmla="*/ 2147483647 h 794"/>
              <a:gd name="T2" fmla="*/ 2147483647 w 634"/>
              <a:gd name="T3" fmla="*/ 2147483647 h 794"/>
              <a:gd name="T4" fmla="*/ 2147483647 w 634"/>
              <a:gd name="T5" fmla="*/ 2147483647 h 794"/>
              <a:gd name="T6" fmla="*/ 2147483647 w 634"/>
              <a:gd name="T7" fmla="*/ 0 h 794"/>
              <a:gd name="T8" fmla="*/ 2147483647 w 634"/>
              <a:gd name="T9" fmla="*/ 2147483647 h 794"/>
              <a:gd name="T10" fmla="*/ 2147483647 w 634"/>
              <a:gd name="T11" fmla="*/ 2147483647 h 794"/>
              <a:gd name="T12" fmla="*/ 2147483647 w 634"/>
              <a:gd name="T13" fmla="*/ 2147483647 h 794"/>
              <a:gd name="T14" fmla="*/ 2147483647 w 634"/>
              <a:gd name="T15" fmla="*/ 2147483647 h 794"/>
              <a:gd name="T16" fmla="*/ 2147483647 w 634"/>
              <a:gd name="T17" fmla="*/ 2147483647 h 794"/>
              <a:gd name="T18" fmla="*/ 2147483647 w 634"/>
              <a:gd name="T19" fmla="*/ 2147483647 h 794"/>
              <a:gd name="T20" fmla="*/ 2147483647 w 634"/>
              <a:gd name="T21" fmla="*/ 2147483647 h 794"/>
              <a:gd name="T22" fmla="*/ 2147483647 w 634"/>
              <a:gd name="T23" fmla="*/ 2147483647 h 794"/>
              <a:gd name="T24" fmla="*/ 2147483647 w 634"/>
              <a:gd name="T25" fmla="*/ 2147483647 h 794"/>
              <a:gd name="T26" fmla="*/ 2147483647 w 634"/>
              <a:gd name="T27" fmla="*/ 2147483647 h 794"/>
              <a:gd name="T28" fmla="*/ 2147483647 w 634"/>
              <a:gd name="T29" fmla="*/ 2147483647 h 794"/>
              <a:gd name="T30" fmla="*/ 2147483647 w 634"/>
              <a:gd name="T31" fmla="*/ 2147483647 h 794"/>
              <a:gd name="T32" fmla="*/ 2147483647 w 634"/>
              <a:gd name="T33" fmla="*/ 2147483647 h 794"/>
              <a:gd name="T34" fmla="*/ 2147483647 w 634"/>
              <a:gd name="T35" fmla="*/ 2147483647 h 794"/>
              <a:gd name="T36" fmla="*/ 2147483647 w 634"/>
              <a:gd name="T37" fmla="*/ 2147483647 h 794"/>
              <a:gd name="T38" fmla="*/ 2147483647 w 634"/>
              <a:gd name="T39" fmla="*/ 2147483647 h 794"/>
              <a:gd name="T40" fmla="*/ 2147483647 w 634"/>
              <a:gd name="T41" fmla="*/ 2147483647 h 794"/>
              <a:gd name="T42" fmla="*/ 2147483647 w 634"/>
              <a:gd name="T43" fmla="*/ 2147483647 h 794"/>
              <a:gd name="T44" fmla="*/ 2147483647 w 634"/>
              <a:gd name="T45" fmla="*/ 2147483647 h 794"/>
              <a:gd name="T46" fmla="*/ 2147483647 w 634"/>
              <a:gd name="T47" fmla="*/ 2147483647 h 794"/>
              <a:gd name="T48" fmla="*/ 2147483647 w 634"/>
              <a:gd name="T49" fmla="*/ 2147483647 h 79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634"/>
              <a:gd name="T76" fmla="*/ 0 h 794"/>
              <a:gd name="T77" fmla="*/ 634 w 634"/>
              <a:gd name="T78" fmla="*/ 794 h 79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634" h="794">
                <a:moveTo>
                  <a:pt x="28" y="203"/>
                </a:moveTo>
                <a:cubicBezTo>
                  <a:pt x="98" y="200"/>
                  <a:pt x="179" y="215"/>
                  <a:pt x="231" y="163"/>
                </a:cubicBezTo>
                <a:cubicBezTo>
                  <a:pt x="232" y="150"/>
                  <a:pt x="230" y="70"/>
                  <a:pt x="246" y="44"/>
                </a:cubicBezTo>
                <a:cubicBezTo>
                  <a:pt x="260" y="21"/>
                  <a:pt x="302" y="11"/>
                  <a:pt x="325" y="0"/>
                </a:cubicBezTo>
                <a:cubicBezTo>
                  <a:pt x="387" y="3"/>
                  <a:pt x="401" y="4"/>
                  <a:pt x="450" y="14"/>
                </a:cubicBezTo>
                <a:cubicBezTo>
                  <a:pt x="488" y="34"/>
                  <a:pt x="539" y="60"/>
                  <a:pt x="564" y="94"/>
                </a:cubicBezTo>
                <a:cubicBezTo>
                  <a:pt x="572" y="128"/>
                  <a:pt x="588" y="156"/>
                  <a:pt x="599" y="188"/>
                </a:cubicBezTo>
                <a:cubicBezTo>
                  <a:pt x="595" y="220"/>
                  <a:pt x="592" y="252"/>
                  <a:pt x="584" y="283"/>
                </a:cubicBezTo>
                <a:cubicBezTo>
                  <a:pt x="586" y="321"/>
                  <a:pt x="582" y="360"/>
                  <a:pt x="589" y="397"/>
                </a:cubicBezTo>
                <a:cubicBezTo>
                  <a:pt x="591" y="409"/>
                  <a:pt x="609" y="427"/>
                  <a:pt x="609" y="427"/>
                </a:cubicBezTo>
                <a:cubicBezTo>
                  <a:pt x="623" y="472"/>
                  <a:pt x="634" y="497"/>
                  <a:pt x="613" y="556"/>
                </a:cubicBezTo>
                <a:cubicBezTo>
                  <a:pt x="608" y="570"/>
                  <a:pt x="587" y="569"/>
                  <a:pt x="574" y="576"/>
                </a:cubicBezTo>
                <a:cubicBezTo>
                  <a:pt x="563" y="581"/>
                  <a:pt x="550" y="580"/>
                  <a:pt x="539" y="585"/>
                </a:cubicBezTo>
                <a:cubicBezTo>
                  <a:pt x="519" y="595"/>
                  <a:pt x="506" y="605"/>
                  <a:pt x="484" y="610"/>
                </a:cubicBezTo>
                <a:cubicBezTo>
                  <a:pt x="456" y="625"/>
                  <a:pt x="431" y="638"/>
                  <a:pt x="405" y="655"/>
                </a:cubicBezTo>
                <a:cubicBezTo>
                  <a:pt x="391" y="696"/>
                  <a:pt x="413" y="634"/>
                  <a:pt x="385" y="695"/>
                </a:cubicBezTo>
                <a:cubicBezTo>
                  <a:pt x="377" y="713"/>
                  <a:pt x="374" y="750"/>
                  <a:pt x="360" y="764"/>
                </a:cubicBezTo>
                <a:cubicBezTo>
                  <a:pt x="346" y="778"/>
                  <a:pt x="321" y="772"/>
                  <a:pt x="301" y="774"/>
                </a:cubicBezTo>
                <a:cubicBezTo>
                  <a:pt x="240" y="794"/>
                  <a:pt x="169" y="771"/>
                  <a:pt x="107" y="759"/>
                </a:cubicBezTo>
                <a:cubicBezTo>
                  <a:pt x="66" y="734"/>
                  <a:pt x="19" y="708"/>
                  <a:pt x="3" y="660"/>
                </a:cubicBezTo>
                <a:cubicBezTo>
                  <a:pt x="11" y="615"/>
                  <a:pt x="8" y="602"/>
                  <a:pt x="33" y="571"/>
                </a:cubicBezTo>
                <a:cubicBezTo>
                  <a:pt x="51" y="483"/>
                  <a:pt x="20" y="407"/>
                  <a:pt x="3" y="322"/>
                </a:cubicBezTo>
                <a:cubicBezTo>
                  <a:pt x="5" y="286"/>
                  <a:pt x="0" y="249"/>
                  <a:pt x="8" y="213"/>
                </a:cubicBezTo>
                <a:cubicBezTo>
                  <a:pt x="9" y="206"/>
                  <a:pt x="22" y="211"/>
                  <a:pt x="28" y="208"/>
                </a:cubicBezTo>
                <a:cubicBezTo>
                  <a:pt x="29" y="207"/>
                  <a:pt x="28" y="205"/>
                  <a:pt x="28" y="203"/>
                </a:cubicBezTo>
                <a:close/>
              </a:path>
            </a:pathLst>
          </a:custGeom>
          <a:solidFill>
            <a:srgbClr val="996633">
              <a:alpha val="7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9" name="Text Box 10"/>
          <p:cNvSpPr txBox="1">
            <a:spLocks noChangeArrowheads="1"/>
          </p:cNvSpPr>
          <p:nvPr/>
        </p:nvSpPr>
        <p:spPr bwMode="auto">
          <a:xfrm>
            <a:off x="3794125" y="3543300"/>
            <a:ext cx="781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12km</a:t>
            </a:r>
            <a:r>
              <a:rPr lang="en-US" baseline="30000"/>
              <a:t>2</a:t>
            </a:r>
            <a:endParaRPr lang="en-US"/>
          </a:p>
        </p:txBody>
      </p:sp>
      <p:sp>
        <p:nvSpPr>
          <p:cNvPr id="28680" name="Text Box 11"/>
          <p:cNvSpPr txBox="1">
            <a:spLocks noChangeArrowheads="1"/>
          </p:cNvSpPr>
          <p:nvPr/>
        </p:nvSpPr>
        <p:spPr bwMode="auto">
          <a:xfrm>
            <a:off x="6629400" y="4114800"/>
            <a:ext cx="666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8km</a:t>
            </a:r>
            <a:r>
              <a:rPr lang="en-US" baseline="30000"/>
              <a:t>2</a:t>
            </a:r>
            <a:endParaRPr lang="en-US"/>
          </a:p>
        </p:txBody>
      </p:sp>
      <p:sp>
        <p:nvSpPr>
          <p:cNvPr id="28681" name="Text Box 12"/>
          <p:cNvSpPr txBox="1">
            <a:spLocks noChangeArrowheads="1"/>
          </p:cNvSpPr>
          <p:nvPr/>
        </p:nvSpPr>
        <p:spPr bwMode="auto">
          <a:xfrm>
            <a:off x="1371600" y="4876800"/>
            <a:ext cx="666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5km</a:t>
            </a:r>
            <a:r>
              <a:rPr lang="en-US" baseline="30000"/>
              <a:t>2</a:t>
            </a:r>
            <a:endParaRPr lang="en-US"/>
          </a:p>
        </p:txBody>
      </p:sp>
      <p:sp>
        <p:nvSpPr>
          <p:cNvPr id="28682" name="Freeform 13"/>
          <p:cNvSpPr>
            <a:spLocks/>
          </p:cNvSpPr>
          <p:nvPr/>
        </p:nvSpPr>
        <p:spPr bwMode="auto">
          <a:xfrm>
            <a:off x="-609600" y="6019800"/>
            <a:ext cx="9885363" cy="1177925"/>
          </a:xfrm>
          <a:custGeom>
            <a:avLst/>
            <a:gdLst>
              <a:gd name="T0" fmla="*/ 2147483647 w 6227"/>
              <a:gd name="T1" fmla="*/ 2147483647 h 742"/>
              <a:gd name="T2" fmla="*/ 2147483647 w 6227"/>
              <a:gd name="T3" fmla="*/ 2147483647 h 742"/>
              <a:gd name="T4" fmla="*/ 2147483647 w 6227"/>
              <a:gd name="T5" fmla="*/ 2147483647 h 742"/>
              <a:gd name="T6" fmla="*/ 2147483647 w 6227"/>
              <a:gd name="T7" fmla="*/ 2147483647 h 742"/>
              <a:gd name="T8" fmla="*/ 2147483647 w 6227"/>
              <a:gd name="T9" fmla="*/ 2147483647 h 742"/>
              <a:gd name="T10" fmla="*/ 2147483647 w 6227"/>
              <a:gd name="T11" fmla="*/ 2147483647 h 742"/>
              <a:gd name="T12" fmla="*/ 2147483647 w 6227"/>
              <a:gd name="T13" fmla="*/ 2147483647 h 742"/>
              <a:gd name="T14" fmla="*/ 2147483647 w 6227"/>
              <a:gd name="T15" fmla="*/ 2147483647 h 742"/>
              <a:gd name="T16" fmla="*/ 2147483647 w 6227"/>
              <a:gd name="T17" fmla="*/ 2147483647 h 742"/>
              <a:gd name="T18" fmla="*/ 2147483647 w 6227"/>
              <a:gd name="T19" fmla="*/ 2147483647 h 742"/>
              <a:gd name="T20" fmla="*/ 2147483647 w 6227"/>
              <a:gd name="T21" fmla="*/ 2147483647 h 742"/>
              <a:gd name="T22" fmla="*/ 2147483647 w 6227"/>
              <a:gd name="T23" fmla="*/ 2147483647 h 742"/>
              <a:gd name="T24" fmla="*/ 2147483647 w 6227"/>
              <a:gd name="T25" fmla="*/ 2147483647 h 742"/>
              <a:gd name="T26" fmla="*/ 2147483647 w 6227"/>
              <a:gd name="T27" fmla="*/ 2147483647 h 742"/>
              <a:gd name="T28" fmla="*/ 2147483647 w 6227"/>
              <a:gd name="T29" fmla="*/ 2147483647 h 742"/>
              <a:gd name="T30" fmla="*/ 2147483647 w 6227"/>
              <a:gd name="T31" fmla="*/ 2147483647 h 742"/>
              <a:gd name="T32" fmla="*/ 2147483647 w 6227"/>
              <a:gd name="T33" fmla="*/ 2147483647 h 742"/>
              <a:gd name="T34" fmla="*/ 2147483647 w 6227"/>
              <a:gd name="T35" fmla="*/ 2147483647 h 742"/>
              <a:gd name="T36" fmla="*/ 2147483647 w 6227"/>
              <a:gd name="T37" fmla="*/ 2147483647 h 742"/>
              <a:gd name="T38" fmla="*/ 2147483647 w 6227"/>
              <a:gd name="T39" fmla="*/ 2147483647 h 742"/>
              <a:gd name="T40" fmla="*/ 2147483647 w 6227"/>
              <a:gd name="T41" fmla="*/ 2147483647 h 742"/>
              <a:gd name="T42" fmla="*/ 2147483647 w 6227"/>
              <a:gd name="T43" fmla="*/ 2147483647 h 742"/>
              <a:gd name="T44" fmla="*/ 2147483647 w 6227"/>
              <a:gd name="T45" fmla="*/ 2147483647 h 742"/>
              <a:gd name="T46" fmla="*/ 2147483647 w 6227"/>
              <a:gd name="T47" fmla="*/ 2147483647 h 742"/>
              <a:gd name="T48" fmla="*/ 2147483647 w 6227"/>
              <a:gd name="T49" fmla="*/ 2147483647 h 742"/>
              <a:gd name="T50" fmla="*/ 2147483647 w 6227"/>
              <a:gd name="T51" fmla="*/ 2147483647 h 742"/>
              <a:gd name="T52" fmla="*/ 2147483647 w 6227"/>
              <a:gd name="T53" fmla="*/ 2147483647 h 742"/>
              <a:gd name="T54" fmla="*/ 2147483647 w 6227"/>
              <a:gd name="T55" fmla="*/ 2147483647 h 742"/>
              <a:gd name="T56" fmla="*/ 2147483647 w 6227"/>
              <a:gd name="T57" fmla="*/ 2147483647 h 742"/>
              <a:gd name="T58" fmla="*/ 2147483647 w 6227"/>
              <a:gd name="T59" fmla="*/ 2147483647 h 742"/>
              <a:gd name="T60" fmla="*/ 2147483647 w 6227"/>
              <a:gd name="T61" fmla="*/ 2147483647 h 742"/>
              <a:gd name="T62" fmla="*/ 2147483647 w 6227"/>
              <a:gd name="T63" fmla="*/ 2147483647 h 742"/>
              <a:gd name="T64" fmla="*/ 2147483647 w 6227"/>
              <a:gd name="T65" fmla="*/ 2147483647 h 742"/>
              <a:gd name="T66" fmla="*/ 2147483647 w 6227"/>
              <a:gd name="T67" fmla="*/ 2147483647 h 742"/>
              <a:gd name="T68" fmla="*/ 2147483647 w 6227"/>
              <a:gd name="T69" fmla="*/ 2147483647 h 742"/>
              <a:gd name="T70" fmla="*/ 2147483647 w 6227"/>
              <a:gd name="T71" fmla="*/ 2147483647 h 742"/>
              <a:gd name="T72" fmla="*/ 2147483647 w 6227"/>
              <a:gd name="T73" fmla="*/ 2147483647 h 742"/>
              <a:gd name="T74" fmla="*/ 2147483647 w 6227"/>
              <a:gd name="T75" fmla="*/ 2147483647 h 742"/>
              <a:gd name="T76" fmla="*/ 2147483647 w 6227"/>
              <a:gd name="T77" fmla="*/ 2147483647 h 742"/>
              <a:gd name="T78" fmla="*/ 2147483647 w 6227"/>
              <a:gd name="T79" fmla="*/ 2147483647 h 742"/>
              <a:gd name="T80" fmla="*/ 2147483647 w 6227"/>
              <a:gd name="T81" fmla="*/ 2147483647 h 742"/>
              <a:gd name="T82" fmla="*/ 2147483647 w 6227"/>
              <a:gd name="T83" fmla="*/ 2147483647 h 742"/>
              <a:gd name="T84" fmla="*/ 2147483647 w 6227"/>
              <a:gd name="T85" fmla="*/ 2147483647 h 742"/>
              <a:gd name="T86" fmla="*/ 2147483647 w 6227"/>
              <a:gd name="T87" fmla="*/ 2147483647 h 742"/>
              <a:gd name="T88" fmla="*/ 2147483647 w 6227"/>
              <a:gd name="T89" fmla="*/ 2147483647 h 742"/>
              <a:gd name="T90" fmla="*/ 2147483647 w 6227"/>
              <a:gd name="T91" fmla="*/ 2147483647 h 742"/>
              <a:gd name="T92" fmla="*/ 2147483647 w 6227"/>
              <a:gd name="T93" fmla="*/ 2147483647 h 742"/>
              <a:gd name="T94" fmla="*/ 2147483647 w 6227"/>
              <a:gd name="T95" fmla="*/ 2147483647 h 742"/>
              <a:gd name="T96" fmla="*/ 2147483647 w 6227"/>
              <a:gd name="T97" fmla="*/ 2147483647 h 742"/>
              <a:gd name="T98" fmla="*/ 2147483647 w 6227"/>
              <a:gd name="T99" fmla="*/ 2147483647 h 742"/>
              <a:gd name="T100" fmla="*/ 2147483647 w 6227"/>
              <a:gd name="T101" fmla="*/ 2147483647 h 742"/>
              <a:gd name="T102" fmla="*/ 2147483647 w 6227"/>
              <a:gd name="T103" fmla="*/ 2147483647 h 742"/>
              <a:gd name="T104" fmla="*/ 2147483647 w 6227"/>
              <a:gd name="T105" fmla="*/ 2147483647 h 742"/>
              <a:gd name="T106" fmla="*/ 2147483647 w 6227"/>
              <a:gd name="T107" fmla="*/ 2147483647 h 742"/>
              <a:gd name="T108" fmla="*/ 2147483647 w 6227"/>
              <a:gd name="T109" fmla="*/ 2147483647 h 742"/>
              <a:gd name="T110" fmla="*/ 2147483647 w 6227"/>
              <a:gd name="T111" fmla="*/ 2147483647 h 742"/>
              <a:gd name="T112" fmla="*/ 2147483647 w 6227"/>
              <a:gd name="T113" fmla="*/ 2147483647 h 742"/>
              <a:gd name="T114" fmla="*/ 2147483647 w 6227"/>
              <a:gd name="T115" fmla="*/ 2147483647 h 74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6227"/>
              <a:gd name="T175" fmla="*/ 0 h 742"/>
              <a:gd name="T176" fmla="*/ 6227 w 6227"/>
              <a:gd name="T177" fmla="*/ 742 h 74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6227" h="742">
                <a:moveTo>
                  <a:pt x="333" y="315"/>
                </a:moveTo>
                <a:cubicBezTo>
                  <a:pt x="366" y="320"/>
                  <a:pt x="399" y="327"/>
                  <a:pt x="432" y="330"/>
                </a:cubicBezTo>
                <a:cubicBezTo>
                  <a:pt x="500" y="335"/>
                  <a:pt x="636" y="339"/>
                  <a:pt x="636" y="339"/>
                </a:cubicBezTo>
                <a:cubicBezTo>
                  <a:pt x="643" y="339"/>
                  <a:pt x="1010" y="346"/>
                  <a:pt x="1103" y="315"/>
                </a:cubicBezTo>
                <a:cubicBezTo>
                  <a:pt x="1170" y="263"/>
                  <a:pt x="1252" y="224"/>
                  <a:pt x="1336" y="210"/>
                </a:cubicBezTo>
                <a:cubicBezTo>
                  <a:pt x="1538" y="214"/>
                  <a:pt x="1659" y="220"/>
                  <a:pt x="1852" y="210"/>
                </a:cubicBezTo>
                <a:cubicBezTo>
                  <a:pt x="1951" y="197"/>
                  <a:pt x="2041" y="171"/>
                  <a:pt x="2140" y="161"/>
                </a:cubicBezTo>
                <a:cubicBezTo>
                  <a:pt x="2177" y="148"/>
                  <a:pt x="2213" y="133"/>
                  <a:pt x="2250" y="121"/>
                </a:cubicBezTo>
                <a:cubicBezTo>
                  <a:pt x="2271" y="114"/>
                  <a:pt x="2293" y="113"/>
                  <a:pt x="2314" y="106"/>
                </a:cubicBezTo>
                <a:cubicBezTo>
                  <a:pt x="2364" y="88"/>
                  <a:pt x="2408" y="59"/>
                  <a:pt x="2458" y="42"/>
                </a:cubicBezTo>
                <a:cubicBezTo>
                  <a:pt x="2505" y="26"/>
                  <a:pt x="2577" y="30"/>
                  <a:pt x="2622" y="27"/>
                </a:cubicBezTo>
                <a:cubicBezTo>
                  <a:pt x="2757" y="0"/>
                  <a:pt x="2838" y="10"/>
                  <a:pt x="2990" y="17"/>
                </a:cubicBezTo>
                <a:cubicBezTo>
                  <a:pt x="3180" y="41"/>
                  <a:pt x="3374" y="39"/>
                  <a:pt x="3566" y="46"/>
                </a:cubicBezTo>
                <a:cubicBezTo>
                  <a:pt x="3613" y="56"/>
                  <a:pt x="3662" y="55"/>
                  <a:pt x="3710" y="61"/>
                </a:cubicBezTo>
                <a:cubicBezTo>
                  <a:pt x="3729" y="58"/>
                  <a:pt x="3745" y="42"/>
                  <a:pt x="3764" y="42"/>
                </a:cubicBezTo>
                <a:cubicBezTo>
                  <a:pt x="3892" y="40"/>
                  <a:pt x="4147" y="51"/>
                  <a:pt x="4147" y="51"/>
                </a:cubicBezTo>
                <a:cubicBezTo>
                  <a:pt x="4297" y="59"/>
                  <a:pt x="4447" y="63"/>
                  <a:pt x="4598" y="66"/>
                </a:cubicBezTo>
                <a:cubicBezTo>
                  <a:pt x="4668" y="89"/>
                  <a:pt x="4731" y="129"/>
                  <a:pt x="4802" y="151"/>
                </a:cubicBezTo>
                <a:cubicBezTo>
                  <a:pt x="4931" y="192"/>
                  <a:pt x="4937" y="181"/>
                  <a:pt x="5080" y="186"/>
                </a:cubicBezTo>
                <a:cubicBezTo>
                  <a:pt x="5249" y="181"/>
                  <a:pt x="5377" y="178"/>
                  <a:pt x="5552" y="181"/>
                </a:cubicBezTo>
                <a:cubicBezTo>
                  <a:pt x="5645" y="194"/>
                  <a:pt x="5733" y="222"/>
                  <a:pt x="5825" y="235"/>
                </a:cubicBezTo>
                <a:cubicBezTo>
                  <a:pt x="5898" y="259"/>
                  <a:pt x="5977" y="282"/>
                  <a:pt x="6053" y="295"/>
                </a:cubicBezTo>
                <a:cubicBezTo>
                  <a:pt x="6137" y="337"/>
                  <a:pt x="6157" y="319"/>
                  <a:pt x="6217" y="394"/>
                </a:cubicBezTo>
                <a:cubicBezTo>
                  <a:pt x="6227" y="424"/>
                  <a:pt x="6206" y="456"/>
                  <a:pt x="6182" y="474"/>
                </a:cubicBezTo>
                <a:cubicBezTo>
                  <a:pt x="6169" y="499"/>
                  <a:pt x="6148" y="521"/>
                  <a:pt x="6123" y="533"/>
                </a:cubicBezTo>
                <a:cubicBezTo>
                  <a:pt x="6079" y="599"/>
                  <a:pt x="5941" y="586"/>
                  <a:pt x="5889" y="588"/>
                </a:cubicBezTo>
                <a:cubicBezTo>
                  <a:pt x="5826" y="614"/>
                  <a:pt x="5761" y="616"/>
                  <a:pt x="5696" y="632"/>
                </a:cubicBezTo>
                <a:cubicBezTo>
                  <a:pt x="5672" y="638"/>
                  <a:pt x="5650" y="647"/>
                  <a:pt x="5626" y="652"/>
                </a:cubicBezTo>
                <a:cubicBezTo>
                  <a:pt x="5610" y="655"/>
                  <a:pt x="5577" y="662"/>
                  <a:pt x="5577" y="662"/>
                </a:cubicBezTo>
                <a:cubicBezTo>
                  <a:pt x="5351" y="659"/>
                  <a:pt x="4983" y="644"/>
                  <a:pt x="4713" y="657"/>
                </a:cubicBezTo>
                <a:cubicBezTo>
                  <a:pt x="4642" y="660"/>
                  <a:pt x="4545" y="696"/>
                  <a:pt x="4479" y="712"/>
                </a:cubicBezTo>
                <a:cubicBezTo>
                  <a:pt x="4379" y="736"/>
                  <a:pt x="4264" y="737"/>
                  <a:pt x="4161" y="742"/>
                </a:cubicBezTo>
                <a:cubicBezTo>
                  <a:pt x="4007" y="739"/>
                  <a:pt x="3854" y="737"/>
                  <a:pt x="3700" y="732"/>
                </a:cubicBezTo>
                <a:cubicBezTo>
                  <a:pt x="3662" y="731"/>
                  <a:pt x="3623" y="725"/>
                  <a:pt x="3585" y="722"/>
                </a:cubicBezTo>
                <a:cubicBezTo>
                  <a:pt x="3547" y="719"/>
                  <a:pt x="3471" y="712"/>
                  <a:pt x="3471" y="712"/>
                </a:cubicBezTo>
                <a:cubicBezTo>
                  <a:pt x="3172" y="714"/>
                  <a:pt x="2890" y="715"/>
                  <a:pt x="2597" y="727"/>
                </a:cubicBezTo>
                <a:cubicBezTo>
                  <a:pt x="2455" y="724"/>
                  <a:pt x="2312" y="722"/>
                  <a:pt x="2170" y="717"/>
                </a:cubicBezTo>
                <a:cubicBezTo>
                  <a:pt x="2115" y="715"/>
                  <a:pt x="2069" y="691"/>
                  <a:pt x="2016" y="677"/>
                </a:cubicBezTo>
                <a:cubicBezTo>
                  <a:pt x="1955" y="661"/>
                  <a:pt x="1958" y="666"/>
                  <a:pt x="1877" y="662"/>
                </a:cubicBezTo>
                <a:cubicBezTo>
                  <a:pt x="1872" y="664"/>
                  <a:pt x="1862" y="662"/>
                  <a:pt x="1862" y="667"/>
                </a:cubicBezTo>
                <a:cubicBezTo>
                  <a:pt x="1862" y="672"/>
                  <a:pt x="1872" y="673"/>
                  <a:pt x="1877" y="672"/>
                </a:cubicBezTo>
                <a:cubicBezTo>
                  <a:pt x="1884" y="671"/>
                  <a:pt x="1890" y="665"/>
                  <a:pt x="1897" y="662"/>
                </a:cubicBezTo>
                <a:cubicBezTo>
                  <a:pt x="1450" y="639"/>
                  <a:pt x="976" y="660"/>
                  <a:pt x="532" y="657"/>
                </a:cubicBezTo>
                <a:cubicBezTo>
                  <a:pt x="511" y="652"/>
                  <a:pt x="488" y="653"/>
                  <a:pt x="467" y="647"/>
                </a:cubicBezTo>
                <a:cubicBezTo>
                  <a:pt x="451" y="643"/>
                  <a:pt x="438" y="632"/>
                  <a:pt x="422" y="627"/>
                </a:cubicBezTo>
                <a:cubicBezTo>
                  <a:pt x="404" y="622"/>
                  <a:pt x="386" y="621"/>
                  <a:pt x="368" y="618"/>
                </a:cubicBezTo>
                <a:cubicBezTo>
                  <a:pt x="333" y="605"/>
                  <a:pt x="296" y="600"/>
                  <a:pt x="263" y="583"/>
                </a:cubicBezTo>
                <a:cubicBezTo>
                  <a:pt x="126" y="514"/>
                  <a:pt x="259" y="560"/>
                  <a:pt x="134" y="508"/>
                </a:cubicBezTo>
                <a:cubicBezTo>
                  <a:pt x="116" y="500"/>
                  <a:pt x="97" y="493"/>
                  <a:pt x="80" y="483"/>
                </a:cubicBezTo>
                <a:cubicBezTo>
                  <a:pt x="60" y="471"/>
                  <a:pt x="20" y="444"/>
                  <a:pt x="20" y="444"/>
                </a:cubicBezTo>
                <a:cubicBezTo>
                  <a:pt x="0" y="385"/>
                  <a:pt x="25" y="387"/>
                  <a:pt x="80" y="379"/>
                </a:cubicBezTo>
                <a:cubicBezTo>
                  <a:pt x="150" y="356"/>
                  <a:pt x="228" y="376"/>
                  <a:pt x="298" y="394"/>
                </a:cubicBezTo>
                <a:cubicBezTo>
                  <a:pt x="320" y="391"/>
                  <a:pt x="345" y="396"/>
                  <a:pt x="363" y="384"/>
                </a:cubicBezTo>
                <a:cubicBezTo>
                  <a:pt x="396" y="362"/>
                  <a:pt x="347" y="350"/>
                  <a:pt x="343" y="349"/>
                </a:cubicBezTo>
                <a:cubicBezTo>
                  <a:pt x="335" y="318"/>
                  <a:pt x="327" y="323"/>
                  <a:pt x="318" y="349"/>
                </a:cubicBezTo>
                <a:cubicBezTo>
                  <a:pt x="320" y="354"/>
                  <a:pt x="328" y="364"/>
                  <a:pt x="323" y="364"/>
                </a:cubicBezTo>
                <a:cubicBezTo>
                  <a:pt x="317" y="364"/>
                  <a:pt x="313" y="355"/>
                  <a:pt x="313" y="349"/>
                </a:cubicBezTo>
                <a:cubicBezTo>
                  <a:pt x="313" y="324"/>
                  <a:pt x="357" y="327"/>
                  <a:pt x="333" y="315"/>
                </a:cubicBezTo>
                <a:close/>
              </a:path>
            </a:pathLst>
          </a:custGeom>
          <a:solidFill>
            <a:srgbClr val="996633">
              <a:alpha val="7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3" name="Text Box 14"/>
          <p:cNvSpPr txBox="1">
            <a:spLocks noChangeArrowheads="1"/>
          </p:cNvSpPr>
          <p:nvPr/>
        </p:nvSpPr>
        <p:spPr bwMode="auto">
          <a:xfrm>
            <a:off x="3638550" y="6286500"/>
            <a:ext cx="30511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Mainland source pool: </a:t>
            </a:r>
            <a:r>
              <a:rPr lang="en-US" b="1" i="1"/>
              <a:t>P</a:t>
            </a:r>
            <a:r>
              <a:rPr lang="en-US" b="1"/>
              <a:t> = 36</a:t>
            </a:r>
          </a:p>
        </p:txBody>
      </p:sp>
      <p:sp>
        <p:nvSpPr>
          <p:cNvPr id="28684" name="Line 15"/>
          <p:cNvSpPr>
            <a:spLocks noChangeShapeType="1"/>
          </p:cNvSpPr>
          <p:nvPr/>
        </p:nvSpPr>
        <p:spPr bwMode="auto">
          <a:xfrm>
            <a:off x="4114800" y="4114800"/>
            <a:ext cx="0" cy="2057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5" name="Line 16"/>
          <p:cNvSpPr>
            <a:spLocks noChangeShapeType="1"/>
          </p:cNvSpPr>
          <p:nvPr/>
        </p:nvSpPr>
        <p:spPr bwMode="auto">
          <a:xfrm>
            <a:off x="6477000" y="4648200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6" name="Line 17"/>
          <p:cNvSpPr>
            <a:spLocks noChangeShapeType="1"/>
          </p:cNvSpPr>
          <p:nvPr/>
        </p:nvSpPr>
        <p:spPr bwMode="auto">
          <a:xfrm>
            <a:off x="2057400" y="5181600"/>
            <a:ext cx="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7" name="Text Box 18"/>
          <p:cNvSpPr txBox="1">
            <a:spLocks noChangeArrowheads="1"/>
          </p:cNvSpPr>
          <p:nvPr/>
        </p:nvSpPr>
        <p:spPr bwMode="auto">
          <a:xfrm>
            <a:off x="2041525" y="5600700"/>
            <a:ext cx="590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3km</a:t>
            </a:r>
          </a:p>
        </p:txBody>
      </p:sp>
      <p:sp>
        <p:nvSpPr>
          <p:cNvPr id="28688" name="Text Box 19"/>
          <p:cNvSpPr txBox="1">
            <a:spLocks noChangeArrowheads="1"/>
          </p:cNvSpPr>
          <p:nvPr/>
        </p:nvSpPr>
        <p:spPr bwMode="auto">
          <a:xfrm>
            <a:off x="4191000" y="5029200"/>
            <a:ext cx="590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5km</a:t>
            </a:r>
          </a:p>
        </p:txBody>
      </p:sp>
      <p:sp>
        <p:nvSpPr>
          <p:cNvPr id="28689" name="Text Box 20"/>
          <p:cNvSpPr txBox="1">
            <a:spLocks noChangeArrowheads="1"/>
          </p:cNvSpPr>
          <p:nvPr/>
        </p:nvSpPr>
        <p:spPr bwMode="auto">
          <a:xfrm>
            <a:off x="6553200" y="5257800"/>
            <a:ext cx="590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4km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0" y="273050"/>
            <a:ext cx="91440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800" b="1" dirty="0"/>
              <a:t>Applying </a:t>
            </a:r>
            <a:r>
              <a:rPr lang="en-US" sz="2800" b="1" dirty="0" err="1" smtClean="0"/>
              <a:t>equilibirium</a:t>
            </a:r>
            <a:r>
              <a:rPr lang="en-US" sz="2800" b="1" dirty="0" smtClean="0"/>
              <a:t> </a:t>
            </a:r>
            <a:r>
              <a:rPr lang="en-US" sz="2800" b="1" dirty="0"/>
              <a:t>theory to reserve design</a:t>
            </a:r>
          </a:p>
          <a:p>
            <a:pPr algn="ctr" eaLnBrk="1" hangingPunct="1"/>
            <a:r>
              <a:rPr lang="en-US" b="1" dirty="0"/>
              <a:t>(A practice problem)</a:t>
            </a:r>
          </a:p>
        </p:txBody>
      </p:sp>
      <p:sp>
        <p:nvSpPr>
          <p:cNvPr id="29699" name="Freeform 4"/>
          <p:cNvSpPr>
            <a:spLocks/>
          </p:cNvSpPr>
          <p:nvPr/>
        </p:nvSpPr>
        <p:spPr bwMode="auto">
          <a:xfrm>
            <a:off x="1201738" y="4454525"/>
            <a:ext cx="1006475" cy="1260475"/>
          </a:xfrm>
          <a:custGeom>
            <a:avLst/>
            <a:gdLst>
              <a:gd name="T0" fmla="*/ 2147483647 w 634"/>
              <a:gd name="T1" fmla="*/ 2147483647 h 794"/>
              <a:gd name="T2" fmla="*/ 2147483647 w 634"/>
              <a:gd name="T3" fmla="*/ 2147483647 h 794"/>
              <a:gd name="T4" fmla="*/ 2147483647 w 634"/>
              <a:gd name="T5" fmla="*/ 2147483647 h 794"/>
              <a:gd name="T6" fmla="*/ 2147483647 w 634"/>
              <a:gd name="T7" fmla="*/ 0 h 794"/>
              <a:gd name="T8" fmla="*/ 2147483647 w 634"/>
              <a:gd name="T9" fmla="*/ 2147483647 h 794"/>
              <a:gd name="T10" fmla="*/ 2147483647 w 634"/>
              <a:gd name="T11" fmla="*/ 2147483647 h 794"/>
              <a:gd name="T12" fmla="*/ 2147483647 w 634"/>
              <a:gd name="T13" fmla="*/ 2147483647 h 794"/>
              <a:gd name="T14" fmla="*/ 2147483647 w 634"/>
              <a:gd name="T15" fmla="*/ 2147483647 h 794"/>
              <a:gd name="T16" fmla="*/ 2147483647 w 634"/>
              <a:gd name="T17" fmla="*/ 2147483647 h 794"/>
              <a:gd name="T18" fmla="*/ 2147483647 w 634"/>
              <a:gd name="T19" fmla="*/ 2147483647 h 794"/>
              <a:gd name="T20" fmla="*/ 2147483647 w 634"/>
              <a:gd name="T21" fmla="*/ 2147483647 h 794"/>
              <a:gd name="T22" fmla="*/ 2147483647 w 634"/>
              <a:gd name="T23" fmla="*/ 2147483647 h 794"/>
              <a:gd name="T24" fmla="*/ 2147483647 w 634"/>
              <a:gd name="T25" fmla="*/ 2147483647 h 794"/>
              <a:gd name="T26" fmla="*/ 2147483647 w 634"/>
              <a:gd name="T27" fmla="*/ 2147483647 h 794"/>
              <a:gd name="T28" fmla="*/ 2147483647 w 634"/>
              <a:gd name="T29" fmla="*/ 2147483647 h 794"/>
              <a:gd name="T30" fmla="*/ 2147483647 w 634"/>
              <a:gd name="T31" fmla="*/ 2147483647 h 794"/>
              <a:gd name="T32" fmla="*/ 2147483647 w 634"/>
              <a:gd name="T33" fmla="*/ 2147483647 h 794"/>
              <a:gd name="T34" fmla="*/ 2147483647 w 634"/>
              <a:gd name="T35" fmla="*/ 2147483647 h 794"/>
              <a:gd name="T36" fmla="*/ 2147483647 w 634"/>
              <a:gd name="T37" fmla="*/ 2147483647 h 794"/>
              <a:gd name="T38" fmla="*/ 2147483647 w 634"/>
              <a:gd name="T39" fmla="*/ 2147483647 h 794"/>
              <a:gd name="T40" fmla="*/ 2147483647 w 634"/>
              <a:gd name="T41" fmla="*/ 2147483647 h 794"/>
              <a:gd name="T42" fmla="*/ 2147483647 w 634"/>
              <a:gd name="T43" fmla="*/ 2147483647 h 794"/>
              <a:gd name="T44" fmla="*/ 2147483647 w 634"/>
              <a:gd name="T45" fmla="*/ 2147483647 h 794"/>
              <a:gd name="T46" fmla="*/ 2147483647 w 634"/>
              <a:gd name="T47" fmla="*/ 2147483647 h 794"/>
              <a:gd name="T48" fmla="*/ 2147483647 w 634"/>
              <a:gd name="T49" fmla="*/ 2147483647 h 79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634"/>
              <a:gd name="T76" fmla="*/ 0 h 794"/>
              <a:gd name="T77" fmla="*/ 634 w 634"/>
              <a:gd name="T78" fmla="*/ 794 h 79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634" h="794">
                <a:moveTo>
                  <a:pt x="28" y="203"/>
                </a:moveTo>
                <a:cubicBezTo>
                  <a:pt x="98" y="200"/>
                  <a:pt x="179" y="215"/>
                  <a:pt x="231" y="163"/>
                </a:cubicBezTo>
                <a:cubicBezTo>
                  <a:pt x="232" y="150"/>
                  <a:pt x="230" y="70"/>
                  <a:pt x="246" y="44"/>
                </a:cubicBezTo>
                <a:cubicBezTo>
                  <a:pt x="260" y="21"/>
                  <a:pt x="302" y="11"/>
                  <a:pt x="325" y="0"/>
                </a:cubicBezTo>
                <a:cubicBezTo>
                  <a:pt x="387" y="3"/>
                  <a:pt x="401" y="4"/>
                  <a:pt x="450" y="14"/>
                </a:cubicBezTo>
                <a:cubicBezTo>
                  <a:pt x="488" y="34"/>
                  <a:pt x="539" y="60"/>
                  <a:pt x="564" y="94"/>
                </a:cubicBezTo>
                <a:cubicBezTo>
                  <a:pt x="572" y="128"/>
                  <a:pt x="588" y="156"/>
                  <a:pt x="599" y="188"/>
                </a:cubicBezTo>
                <a:cubicBezTo>
                  <a:pt x="595" y="220"/>
                  <a:pt x="592" y="252"/>
                  <a:pt x="584" y="283"/>
                </a:cubicBezTo>
                <a:cubicBezTo>
                  <a:pt x="586" y="321"/>
                  <a:pt x="582" y="360"/>
                  <a:pt x="589" y="397"/>
                </a:cubicBezTo>
                <a:cubicBezTo>
                  <a:pt x="591" y="409"/>
                  <a:pt x="609" y="427"/>
                  <a:pt x="609" y="427"/>
                </a:cubicBezTo>
                <a:cubicBezTo>
                  <a:pt x="623" y="472"/>
                  <a:pt x="634" y="497"/>
                  <a:pt x="613" y="556"/>
                </a:cubicBezTo>
                <a:cubicBezTo>
                  <a:pt x="608" y="570"/>
                  <a:pt x="587" y="569"/>
                  <a:pt x="574" y="576"/>
                </a:cubicBezTo>
                <a:cubicBezTo>
                  <a:pt x="563" y="581"/>
                  <a:pt x="550" y="580"/>
                  <a:pt x="539" y="585"/>
                </a:cubicBezTo>
                <a:cubicBezTo>
                  <a:pt x="519" y="595"/>
                  <a:pt x="506" y="605"/>
                  <a:pt x="484" y="610"/>
                </a:cubicBezTo>
                <a:cubicBezTo>
                  <a:pt x="456" y="625"/>
                  <a:pt x="431" y="638"/>
                  <a:pt x="405" y="655"/>
                </a:cubicBezTo>
                <a:cubicBezTo>
                  <a:pt x="391" y="696"/>
                  <a:pt x="413" y="634"/>
                  <a:pt x="385" y="695"/>
                </a:cubicBezTo>
                <a:cubicBezTo>
                  <a:pt x="377" y="713"/>
                  <a:pt x="374" y="750"/>
                  <a:pt x="360" y="764"/>
                </a:cubicBezTo>
                <a:cubicBezTo>
                  <a:pt x="346" y="778"/>
                  <a:pt x="321" y="772"/>
                  <a:pt x="301" y="774"/>
                </a:cubicBezTo>
                <a:cubicBezTo>
                  <a:pt x="240" y="794"/>
                  <a:pt x="169" y="771"/>
                  <a:pt x="107" y="759"/>
                </a:cubicBezTo>
                <a:cubicBezTo>
                  <a:pt x="66" y="734"/>
                  <a:pt x="19" y="708"/>
                  <a:pt x="3" y="660"/>
                </a:cubicBezTo>
                <a:cubicBezTo>
                  <a:pt x="11" y="615"/>
                  <a:pt x="8" y="602"/>
                  <a:pt x="33" y="571"/>
                </a:cubicBezTo>
                <a:cubicBezTo>
                  <a:pt x="51" y="483"/>
                  <a:pt x="20" y="407"/>
                  <a:pt x="3" y="322"/>
                </a:cubicBezTo>
                <a:cubicBezTo>
                  <a:pt x="5" y="286"/>
                  <a:pt x="0" y="249"/>
                  <a:pt x="8" y="213"/>
                </a:cubicBezTo>
                <a:cubicBezTo>
                  <a:pt x="9" y="206"/>
                  <a:pt x="22" y="211"/>
                  <a:pt x="28" y="208"/>
                </a:cubicBezTo>
                <a:cubicBezTo>
                  <a:pt x="29" y="207"/>
                  <a:pt x="28" y="205"/>
                  <a:pt x="28" y="203"/>
                </a:cubicBezTo>
                <a:close/>
              </a:path>
            </a:pathLst>
          </a:custGeom>
          <a:solidFill>
            <a:srgbClr val="996633">
              <a:alpha val="7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0" name="Freeform 5"/>
          <p:cNvSpPr>
            <a:spLocks/>
          </p:cNvSpPr>
          <p:nvPr/>
        </p:nvSpPr>
        <p:spPr bwMode="auto">
          <a:xfrm>
            <a:off x="3048000" y="3200400"/>
            <a:ext cx="2286000" cy="990600"/>
          </a:xfrm>
          <a:custGeom>
            <a:avLst/>
            <a:gdLst>
              <a:gd name="T0" fmla="*/ 2147483647 w 634"/>
              <a:gd name="T1" fmla="*/ 2147483647 h 794"/>
              <a:gd name="T2" fmla="*/ 2147483647 w 634"/>
              <a:gd name="T3" fmla="*/ 2147483647 h 794"/>
              <a:gd name="T4" fmla="*/ 2147483647 w 634"/>
              <a:gd name="T5" fmla="*/ 2147483647 h 794"/>
              <a:gd name="T6" fmla="*/ 2147483647 w 634"/>
              <a:gd name="T7" fmla="*/ 0 h 794"/>
              <a:gd name="T8" fmla="*/ 2147483647 w 634"/>
              <a:gd name="T9" fmla="*/ 2147483647 h 794"/>
              <a:gd name="T10" fmla="*/ 2147483647 w 634"/>
              <a:gd name="T11" fmla="*/ 2147483647 h 794"/>
              <a:gd name="T12" fmla="*/ 2147483647 w 634"/>
              <a:gd name="T13" fmla="*/ 2147483647 h 794"/>
              <a:gd name="T14" fmla="*/ 2147483647 w 634"/>
              <a:gd name="T15" fmla="*/ 2147483647 h 794"/>
              <a:gd name="T16" fmla="*/ 2147483647 w 634"/>
              <a:gd name="T17" fmla="*/ 2147483647 h 794"/>
              <a:gd name="T18" fmla="*/ 2147483647 w 634"/>
              <a:gd name="T19" fmla="*/ 2147483647 h 794"/>
              <a:gd name="T20" fmla="*/ 2147483647 w 634"/>
              <a:gd name="T21" fmla="*/ 2147483647 h 794"/>
              <a:gd name="T22" fmla="*/ 2147483647 w 634"/>
              <a:gd name="T23" fmla="*/ 2147483647 h 794"/>
              <a:gd name="T24" fmla="*/ 2147483647 w 634"/>
              <a:gd name="T25" fmla="*/ 2147483647 h 794"/>
              <a:gd name="T26" fmla="*/ 2147483647 w 634"/>
              <a:gd name="T27" fmla="*/ 2147483647 h 794"/>
              <a:gd name="T28" fmla="*/ 2147483647 w 634"/>
              <a:gd name="T29" fmla="*/ 2147483647 h 794"/>
              <a:gd name="T30" fmla="*/ 2147483647 w 634"/>
              <a:gd name="T31" fmla="*/ 2147483647 h 794"/>
              <a:gd name="T32" fmla="*/ 2147483647 w 634"/>
              <a:gd name="T33" fmla="*/ 2147483647 h 794"/>
              <a:gd name="T34" fmla="*/ 2147483647 w 634"/>
              <a:gd name="T35" fmla="*/ 2147483647 h 794"/>
              <a:gd name="T36" fmla="*/ 2147483647 w 634"/>
              <a:gd name="T37" fmla="*/ 2147483647 h 794"/>
              <a:gd name="T38" fmla="*/ 2147483647 w 634"/>
              <a:gd name="T39" fmla="*/ 2147483647 h 794"/>
              <a:gd name="T40" fmla="*/ 2147483647 w 634"/>
              <a:gd name="T41" fmla="*/ 2147483647 h 794"/>
              <a:gd name="T42" fmla="*/ 2147483647 w 634"/>
              <a:gd name="T43" fmla="*/ 2147483647 h 794"/>
              <a:gd name="T44" fmla="*/ 2147483647 w 634"/>
              <a:gd name="T45" fmla="*/ 2147483647 h 794"/>
              <a:gd name="T46" fmla="*/ 2147483647 w 634"/>
              <a:gd name="T47" fmla="*/ 2147483647 h 794"/>
              <a:gd name="T48" fmla="*/ 2147483647 w 634"/>
              <a:gd name="T49" fmla="*/ 2147483647 h 79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634"/>
              <a:gd name="T76" fmla="*/ 0 h 794"/>
              <a:gd name="T77" fmla="*/ 634 w 634"/>
              <a:gd name="T78" fmla="*/ 794 h 79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634" h="794">
                <a:moveTo>
                  <a:pt x="28" y="203"/>
                </a:moveTo>
                <a:cubicBezTo>
                  <a:pt x="98" y="200"/>
                  <a:pt x="179" y="215"/>
                  <a:pt x="231" y="163"/>
                </a:cubicBezTo>
                <a:cubicBezTo>
                  <a:pt x="232" y="150"/>
                  <a:pt x="230" y="70"/>
                  <a:pt x="246" y="44"/>
                </a:cubicBezTo>
                <a:cubicBezTo>
                  <a:pt x="260" y="21"/>
                  <a:pt x="302" y="11"/>
                  <a:pt x="325" y="0"/>
                </a:cubicBezTo>
                <a:cubicBezTo>
                  <a:pt x="387" y="3"/>
                  <a:pt x="401" y="4"/>
                  <a:pt x="450" y="14"/>
                </a:cubicBezTo>
                <a:cubicBezTo>
                  <a:pt x="488" y="34"/>
                  <a:pt x="539" y="60"/>
                  <a:pt x="564" y="94"/>
                </a:cubicBezTo>
                <a:cubicBezTo>
                  <a:pt x="572" y="128"/>
                  <a:pt x="588" y="156"/>
                  <a:pt x="599" y="188"/>
                </a:cubicBezTo>
                <a:cubicBezTo>
                  <a:pt x="595" y="220"/>
                  <a:pt x="592" y="252"/>
                  <a:pt x="584" y="283"/>
                </a:cubicBezTo>
                <a:cubicBezTo>
                  <a:pt x="586" y="321"/>
                  <a:pt x="582" y="360"/>
                  <a:pt x="589" y="397"/>
                </a:cubicBezTo>
                <a:cubicBezTo>
                  <a:pt x="591" y="409"/>
                  <a:pt x="609" y="427"/>
                  <a:pt x="609" y="427"/>
                </a:cubicBezTo>
                <a:cubicBezTo>
                  <a:pt x="623" y="472"/>
                  <a:pt x="634" y="497"/>
                  <a:pt x="613" y="556"/>
                </a:cubicBezTo>
                <a:cubicBezTo>
                  <a:pt x="608" y="570"/>
                  <a:pt x="587" y="569"/>
                  <a:pt x="574" y="576"/>
                </a:cubicBezTo>
                <a:cubicBezTo>
                  <a:pt x="563" y="581"/>
                  <a:pt x="550" y="580"/>
                  <a:pt x="539" y="585"/>
                </a:cubicBezTo>
                <a:cubicBezTo>
                  <a:pt x="519" y="595"/>
                  <a:pt x="506" y="605"/>
                  <a:pt x="484" y="610"/>
                </a:cubicBezTo>
                <a:cubicBezTo>
                  <a:pt x="456" y="625"/>
                  <a:pt x="431" y="638"/>
                  <a:pt x="405" y="655"/>
                </a:cubicBezTo>
                <a:cubicBezTo>
                  <a:pt x="391" y="696"/>
                  <a:pt x="413" y="634"/>
                  <a:pt x="385" y="695"/>
                </a:cubicBezTo>
                <a:cubicBezTo>
                  <a:pt x="377" y="713"/>
                  <a:pt x="374" y="750"/>
                  <a:pt x="360" y="764"/>
                </a:cubicBezTo>
                <a:cubicBezTo>
                  <a:pt x="346" y="778"/>
                  <a:pt x="321" y="772"/>
                  <a:pt x="301" y="774"/>
                </a:cubicBezTo>
                <a:cubicBezTo>
                  <a:pt x="240" y="794"/>
                  <a:pt x="169" y="771"/>
                  <a:pt x="107" y="759"/>
                </a:cubicBezTo>
                <a:cubicBezTo>
                  <a:pt x="66" y="734"/>
                  <a:pt x="19" y="708"/>
                  <a:pt x="3" y="660"/>
                </a:cubicBezTo>
                <a:cubicBezTo>
                  <a:pt x="11" y="615"/>
                  <a:pt x="8" y="602"/>
                  <a:pt x="33" y="571"/>
                </a:cubicBezTo>
                <a:cubicBezTo>
                  <a:pt x="51" y="483"/>
                  <a:pt x="20" y="407"/>
                  <a:pt x="3" y="322"/>
                </a:cubicBezTo>
                <a:cubicBezTo>
                  <a:pt x="5" y="286"/>
                  <a:pt x="0" y="249"/>
                  <a:pt x="8" y="213"/>
                </a:cubicBezTo>
                <a:cubicBezTo>
                  <a:pt x="9" y="206"/>
                  <a:pt x="22" y="211"/>
                  <a:pt x="28" y="208"/>
                </a:cubicBezTo>
                <a:cubicBezTo>
                  <a:pt x="29" y="207"/>
                  <a:pt x="28" y="205"/>
                  <a:pt x="28" y="203"/>
                </a:cubicBezTo>
                <a:close/>
              </a:path>
            </a:pathLst>
          </a:custGeom>
          <a:solidFill>
            <a:srgbClr val="996633">
              <a:alpha val="7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1" name="Freeform 6"/>
          <p:cNvSpPr>
            <a:spLocks/>
          </p:cNvSpPr>
          <p:nvPr/>
        </p:nvSpPr>
        <p:spPr bwMode="auto">
          <a:xfrm>
            <a:off x="6096000" y="3810000"/>
            <a:ext cx="1676400" cy="990600"/>
          </a:xfrm>
          <a:custGeom>
            <a:avLst/>
            <a:gdLst>
              <a:gd name="T0" fmla="*/ 2147483647 w 634"/>
              <a:gd name="T1" fmla="*/ 2147483647 h 794"/>
              <a:gd name="T2" fmla="*/ 2147483647 w 634"/>
              <a:gd name="T3" fmla="*/ 2147483647 h 794"/>
              <a:gd name="T4" fmla="*/ 2147483647 w 634"/>
              <a:gd name="T5" fmla="*/ 2147483647 h 794"/>
              <a:gd name="T6" fmla="*/ 2147483647 w 634"/>
              <a:gd name="T7" fmla="*/ 0 h 794"/>
              <a:gd name="T8" fmla="*/ 2147483647 w 634"/>
              <a:gd name="T9" fmla="*/ 2147483647 h 794"/>
              <a:gd name="T10" fmla="*/ 2147483647 w 634"/>
              <a:gd name="T11" fmla="*/ 2147483647 h 794"/>
              <a:gd name="T12" fmla="*/ 2147483647 w 634"/>
              <a:gd name="T13" fmla="*/ 2147483647 h 794"/>
              <a:gd name="T14" fmla="*/ 2147483647 w 634"/>
              <a:gd name="T15" fmla="*/ 2147483647 h 794"/>
              <a:gd name="T16" fmla="*/ 2147483647 w 634"/>
              <a:gd name="T17" fmla="*/ 2147483647 h 794"/>
              <a:gd name="T18" fmla="*/ 2147483647 w 634"/>
              <a:gd name="T19" fmla="*/ 2147483647 h 794"/>
              <a:gd name="T20" fmla="*/ 2147483647 w 634"/>
              <a:gd name="T21" fmla="*/ 2147483647 h 794"/>
              <a:gd name="T22" fmla="*/ 2147483647 w 634"/>
              <a:gd name="T23" fmla="*/ 2147483647 h 794"/>
              <a:gd name="T24" fmla="*/ 2147483647 w 634"/>
              <a:gd name="T25" fmla="*/ 2147483647 h 794"/>
              <a:gd name="T26" fmla="*/ 2147483647 w 634"/>
              <a:gd name="T27" fmla="*/ 2147483647 h 794"/>
              <a:gd name="T28" fmla="*/ 2147483647 w 634"/>
              <a:gd name="T29" fmla="*/ 2147483647 h 794"/>
              <a:gd name="T30" fmla="*/ 2147483647 w 634"/>
              <a:gd name="T31" fmla="*/ 2147483647 h 794"/>
              <a:gd name="T32" fmla="*/ 2147483647 w 634"/>
              <a:gd name="T33" fmla="*/ 2147483647 h 794"/>
              <a:gd name="T34" fmla="*/ 2147483647 w 634"/>
              <a:gd name="T35" fmla="*/ 2147483647 h 794"/>
              <a:gd name="T36" fmla="*/ 2147483647 w 634"/>
              <a:gd name="T37" fmla="*/ 2147483647 h 794"/>
              <a:gd name="T38" fmla="*/ 2147483647 w 634"/>
              <a:gd name="T39" fmla="*/ 2147483647 h 794"/>
              <a:gd name="T40" fmla="*/ 2147483647 w 634"/>
              <a:gd name="T41" fmla="*/ 2147483647 h 794"/>
              <a:gd name="T42" fmla="*/ 2147483647 w 634"/>
              <a:gd name="T43" fmla="*/ 2147483647 h 794"/>
              <a:gd name="T44" fmla="*/ 2147483647 w 634"/>
              <a:gd name="T45" fmla="*/ 2147483647 h 794"/>
              <a:gd name="T46" fmla="*/ 2147483647 w 634"/>
              <a:gd name="T47" fmla="*/ 2147483647 h 794"/>
              <a:gd name="T48" fmla="*/ 2147483647 w 634"/>
              <a:gd name="T49" fmla="*/ 2147483647 h 79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634"/>
              <a:gd name="T76" fmla="*/ 0 h 794"/>
              <a:gd name="T77" fmla="*/ 634 w 634"/>
              <a:gd name="T78" fmla="*/ 794 h 79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634" h="794">
                <a:moveTo>
                  <a:pt x="28" y="203"/>
                </a:moveTo>
                <a:cubicBezTo>
                  <a:pt x="98" y="200"/>
                  <a:pt x="179" y="215"/>
                  <a:pt x="231" y="163"/>
                </a:cubicBezTo>
                <a:cubicBezTo>
                  <a:pt x="232" y="150"/>
                  <a:pt x="230" y="70"/>
                  <a:pt x="246" y="44"/>
                </a:cubicBezTo>
                <a:cubicBezTo>
                  <a:pt x="260" y="21"/>
                  <a:pt x="302" y="11"/>
                  <a:pt x="325" y="0"/>
                </a:cubicBezTo>
                <a:cubicBezTo>
                  <a:pt x="387" y="3"/>
                  <a:pt x="401" y="4"/>
                  <a:pt x="450" y="14"/>
                </a:cubicBezTo>
                <a:cubicBezTo>
                  <a:pt x="488" y="34"/>
                  <a:pt x="539" y="60"/>
                  <a:pt x="564" y="94"/>
                </a:cubicBezTo>
                <a:cubicBezTo>
                  <a:pt x="572" y="128"/>
                  <a:pt x="588" y="156"/>
                  <a:pt x="599" y="188"/>
                </a:cubicBezTo>
                <a:cubicBezTo>
                  <a:pt x="595" y="220"/>
                  <a:pt x="592" y="252"/>
                  <a:pt x="584" y="283"/>
                </a:cubicBezTo>
                <a:cubicBezTo>
                  <a:pt x="586" y="321"/>
                  <a:pt x="582" y="360"/>
                  <a:pt x="589" y="397"/>
                </a:cubicBezTo>
                <a:cubicBezTo>
                  <a:pt x="591" y="409"/>
                  <a:pt x="609" y="427"/>
                  <a:pt x="609" y="427"/>
                </a:cubicBezTo>
                <a:cubicBezTo>
                  <a:pt x="623" y="472"/>
                  <a:pt x="634" y="497"/>
                  <a:pt x="613" y="556"/>
                </a:cubicBezTo>
                <a:cubicBezTo>
                  <a:pt x="608" y="570"/>
                  <a:pt x="587" y="569"/>
                  <a:pt x="574" y="576"/>
                </a:cubicBezTo>
                <a:cubicBezTo>
                  <a:pt x="563" y="581"/>
                  <a:pt x="550" y="580"/>
                  <a:pt x="539" y="585"/>
                </a:cubicBezTo>
                <a:cubicBezTo>
                  <a:pt x="519" y="595"/>
                  <a:pt x="506" y="605"/>
                  <a:pt x="484" y="610"/>
                </a:cubicBezTo>
                <a:cubicBezTo>
                  <a:pt x="456" y="625"/>
                  <a:pt x="431" y="638"/>
                  <a:pt x="405" y="655"/>
                </a:cubicBezTo>
                <a:cubicBezTo>
                  <a:pt x="391" y="696"/>
                  <a:pt x="413" y="634"/>
                  <a:pt x="385" y="695"/>
                </a:cubicBezTo>
                <a:cubicBezTo>
                  <a:pt x="377" y="713"/>
                  <a:pt x="374" y="750"/>
                  <a:pt x="360" y="764"/>
                </a:cubicBezTo>
                <a:cubicBezTo>
                  <a:pt x="346" y="778"/>
                  <a:pt x="321" y="772"/>
                  <a:pt x="301" y="774"/>
                </a:cubicBezTo>
                <a:cubicBezTo>
                  <a:pt x="240" y="794"/>
                  <a:pt x="169" y="771"/>
                  <a:pt x="107" y="759"/>
                </a:cubicBezTo>
                <a:cubicBezTo>
                  <a:pt x="66" y="734"/>
                  <a:pt x="19" y="708"/>
                  <a:pt x="3" y="660"/>
                </a:cubicBezTo>
                <a:cubicBezTo>
                  <a:pt x="11" y="615"/>
                  <a:pt x="8" y="602"/>
                  <a:pt x="33" y="571"/>
                </a:cubicBezTo>
                <a:cubicBezTo>
                  <a:pt x="51" y="483"/>
                  <a:pt x="20" y="407"/>
                  <a:pt x="3" y="322"/>
                </a:cubicBezTo>
                <a:cubicBezTo>
                  <a:pt x="5" y="286"/>
                  <a:pt x="0" y="249"/>
                  <a:pt x="8" y="213"/>
                </a:cubicBezTo>
                <a:cubicBezTo>
                  <a:pt x="9" y="206"/>
                  <a:pt x="22" y="211"/>
                  <a:pt x="28" y="208"/>
                </a:cubicBezTo>
                <a:cubicBezTo>
                  <a:pt x="29" y="207"/>
                  <a:pt x="28" y="205"/>
                  <a:pt x="28" y="203"/>
                </a:cubicBezTo>
                <a:close/>
              </a:path>
            </a:pathLst>
          </a:custGeom>
          <a:solidFill>
            <a:srgbClr val="996633">
              <a:alpha val="7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3794125" y="3543300"/>
            <a:ext cx="781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12km</a:t>
            </a:r>
            <a:r>
              <a:rPr lang="en-US" baseline="30000"/>
              <a:t>2</a:t>
            </a:r>
            <a:endParaRPr lang="en-US"/>
          </a:p>
        </p:txBody>
      </p:sp>
      <p:sp>
        <p:nvSpPr>
          <p:cNvPr id="29703" name="Text Box 8"/>
          <p:cNvSpPr txBox="1">
            <a:spLocks noChangeArrowheads="1"/>
          </p:cNvSpPr>
          <p:nvPr/>
        </p:nvSpPr>
        <p:spPr bwMode="auto">
          <a:xfrm>
            <a:off x="6629400" y="4114800"/>
            <a:ext cx="666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8km</a:t>
            </a:r>
            <a:r>
              <a:rPr lang="en-US" baseline="30000"/>
              <a:t>2</a:t>
            </a:r>
            <a:endParaRPr lang="en-US"/>
          </a:p>
        </p:txBody>
      </p:sp>
      <p:sp>
        <p:nvSpPr>
          <p:cNvPr id="29704" name="Text Box 9"/>
          <p:cNvSpPr txBox="1">
            <a:spLocks noChangeArrowheads="1"/>
          </p:cNvSpPr>
          <p:nvPr/>
        </p:nvSpPr>
        <p:spPr bwMode="auto">
          <a:xfrm>
            <a:off x="1371600" y="4876800"/>
            <a:ext cx="666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5km</a:t>
            </a:r>
            <a:r>
              <a:rPr lang="en-US" baseline="30000"/>
              <a:t>2</a:t>
            </a:r>
            <a:endParaRPr lang="en-US"/>
          </a:p>
        </p:txBody>
      </p:sp>
      <p:sp>
        <p:nvSpPr>
          <p:cNvPr id="29705" name="Freeform 10"/>
          <p:cNvSpPr>
            <a:spLocks/>
          </p:cNvSpPr>
          <p:nvPr/>
        </p:nvSpPr>
        <p:spPr bwMode="auto">
          <a:xfrm>
            <a:off x="-609600" y="6019800"/>
            <a:ext cx="9885363" cy="1177925"/>
          </a:xfrm>
          <a:custGeom>
            <a:avLst/>
            <a:gdLst>
              <a:gd name="T0" fmla="*/ 2147483647 w 6227"/>
              <a:gd name="T1" fmla="*/ 2147483647 h 742"/>
              <a:gd name="T2" fmla="*/ 2147483647 w 6227"/>
              <a:gd name="T3" fmla="*/ 2147483647 h 742"/>
              <a:gd name="T4" fmla="*/ 2147483647 w 6227"/>
              <a:gd name="T5" fmla="*/ 2147483647 h 742"/>
              <a:gd name="T6" fmla="*/ 2147483647 w 6227"/>
              <a:gd name="T7" fmla="*/ 2147483647 h 742"/>
              <a:gd name="T8" fmla="*/ 2147483647 w 6227"/>
              <a:gd name="T9" fmla="*/ 2147483647 h 742"/>
              <a:gd name="T10" fmla="*/ 2147483647 w 6227"/>
              <a:gd name="T11" fmla="*/ 2147483647 h 742"/>
              <a:gd name="T12" fmla="*/ 2147483647 w 6227"/>
              <a:gd name="T13" fmla="*/ 2147483647 h 742"/>
              <a:gd name="T14" fmla="*/ 2147483647 w 6227"/>
              <a:gd name="T15" fmla="*/ 2147483647 h 742"/>
              <a:gd name="T16" fmla="*/ 2147483647 w 6227"/>
              <a:gd name="T17" fmla="*/ 2147483647 h 742"/>
              <a:gd name="T18" fmla="*/ 2147483647 w 6227"/>
              <a:gd name="T19" fmla="*/ 2147483647 h 742"/>
              <a:gd name="T20" fmla="*/ 2147483647 w 6227"/>
              <a:gd name="T21" fmla="*/ 2147483647 h 742"/>
              <a:gd name="T22" fmla="*/ 2147483647 w 6227"/>
              <a:gd name="T23" fmla="*/ 2147483647 h 742"/>
              <a:gd name="T24" fmla="*/ 2147483647 w 6227"/>
              <a:gd name="T25" fmla="*/ 2147483647 h 742"/>
              <a:gd name="T26" fmla="*/ 2147483647 w 6227"/>
              <a:gd name="T27" fmla="*/ 2147483647 h 742"/>
              <a:gd name="T28" fmla="*/ 2147483647 w 6227"/>
              <a:gd name="T29" fmla="*/ 2147483647 h 742"/>
              <a:gd name="T30" fmla="*/ 2147483647 w 6227"/>
              <a:gd name="T31" fmla="*/ 2147483647 h 742"/>
              <a:gd name="T32" fmla="*/ 2147483647 w 6227"/>
              <a:gd name="T33" fmla="*/ 2147483647 h 742"/>
              <a:gd name="T34" fmla="*/ 2147483647 w 6227"/>
              <a:gd name="T35" fmla="*/ 2147483647 h 742"/>
              <a:gd name="T36" fmla="*/ 2147483647 w 6227"/>
              <a:gd name="T37" fmla="*/ 2147483647 h 742"/>
              <a:gd name="T38" fmla="*/ 2147483647 w 6227"/>
              <a:gd name="T39" fmla="*/ 2147483647 h 742"/>
              <a:gd name="T40" fmla="*/ 2147483647 w 6227"/>
              <a:gd name="T41" fmla="*/ 2147483647 h 742"/>
              <a:gd name="T42" fmla="*/ 2147483647 w 6227"/>
              <a:gd name="T43" fmla="*/ 2147483647 h 742"/>
              <a:gd name="T44" fmla="*/ 2147483647 w 6227"/>
              <a:gd name="T45" fmla="*/ 2147483647 h 742"/>
              <a:gd name="T46" fmla="*/ 2147483647 w 6227"/>
              <a:gd name="T47" fmla="*/ 2147483647 h 742"/>
              <a:gd name="T48" fmla="*/ 2147483647 w 6227"/>
              <a:gd name="T49" fmla="*/ 2147483647 h 742"/>
              <a:gd name="T50" fmla="*/ 2147483647 w 6227"/>
              <a:gd name="T51" fmla="*/ 2147483647 h 742"/>
              <a:gd name="T52" fmla="*/ 2147483647 w 6227"/>
              <a:gd name="T53" fmla="*/ 2147483647 h 742"/>
              <a:gd name="T54" fmla="*/ 2147483647 w 6227"/>
              <a:gd name="T55" fmla="*/ 2147483647 h 742"/>
              <a:gd name="T56" fmla="*/ 2147483647 w 6227"/>
              <a:gd name="T57" fmla="*/ 2147483647 h 742"/>
              <a:gd name="T58" fmla="*/ 2147483647 w 6227"/>
              <a:gd name="T59" fmla="*/ 2147483647 h 742"/>
              <a:gd name="T60" fmla="*/ 2147483647 w 6227"/>
              <a:gd name="T61" fmla="*/ 2147483647 h 742"/>
              <a:gd name="T62" fmla="*/ 2147483647 w 6227"/>
              <a:gd name="T63" fmla="*/ 2147483647 h 742"/>
              <a:gd name="T64" fmla="*/ 2147483647 w 6227"/>
              <a:gd name="T65" fmla="*/ 2147483647 h 742"/>
              <a:gd name="T66" fmla="*/ 2147483647 w 6227"/>
              <a:gd name="T67" fmla="*/ 2147483647 h 742"/>
              <a:gd name="T68" fmla="*/ 2147483647 w 6227"/>
              <a:gd name="T69" fmla="*/ 2147483647 h 742"/>
              <a:gd name="T70" fmla="*/ 2147483647 w 6227"/>
              <a:gd name="T71" fmla="*/ 2147483647 h 742"/>
              <a:gd name="T72" fmla="*/ 2147483647 w 6227"/>
              <a:gd name="T73" fmla="*/ 2147483647 h 742"/>
              <a:gd name="T74" fmla="*/ 2147483647 w 6227"/>
              <a:gd name="T75" fmla="*/ 2147483647 h 742"/>
              <a:gd name="T76" fmla="*/ 2147483647 w 6227"/>
              <a:gd name="T77" fmla="*/ 2147483647 h 742"/>
              <a:gd name="T78" fmla="*/ 2147483647 w 6227"/>
              <a:gd name="T79" fmla="*/ 2147483647 h 742"/>
              <a:gd name="T80" fmla="*/ 2147483647 w 6227"/>
              <a:gd name="T81" fmla="*/ 2147483647 h 742"/>
              <a:gd name="T82" fmla="*/ 2147483647 w 6227"/>
              <a:gd name="T83" fmla="*/ 2147483647 h 742"/>
              <a:gd name="T84" fmla="*/ 2147483647 w 6227"/>
              <a:gd name="T85" fmla="*/ 2147483647 h 742"/>
              <a:gd name="T86" fmla="*/ 2147483647 w 6227"/>
              <a:gd name="T87" fmla="*/ 2147483647 h 742"/>
              <a:gd name="T88" fmla="*/ 2147483647 w 6227"/>
              <a:gd name="T89" fmla="*/ 2147483647 h 742"/>
              <a:gd name="T90" fmla="*/ 2147483647 w 6227"/>
              <a:gd name="T91" fmla="*/ 2147483647 h 742"/>
              <a:gd name="T92" fmla="*/ 2147483647 w 6227"/>
              <a:gd name="T93" fmla="*/ 2147483647 h 742"/>
              <a:gd name="T94" fmla="*/ 2147483647 w 6227"/>
              <a:gd name="T95" fmla="*/ 2147483647 h 742"/>
              <a:gd name="T96" fmla="*/ 2147483647 w 6227"/>
              <a:gd name="T97" fmla="*/ 2147483647 h 742"/>
              <a:gd name="T98" fmla="*/ 2147483647 w 6227"/>
              <a:gd name="T99" fmla="*/ 2147483647 h 742"/>
              <a:gd name="T100" fmla="*/ 2147483647 w 6227"/>
              <a:gd name="T101" fmla="*/ 2147483647 h 742"/>
              <a:gd name="T102" fmla="*/ 2147483647 w 6227"/>
              <a:gd name="T103" fmla="*/ 2147483647 h 742"/>
              <a:gd name="T104" fmla="*/ 2147483647 w 6227"/>
              <a:gd name="T105" fmla="*/ 2147483647 h 742"/>
              <a:gd name="T106" fmla="*/ 2147483647 w 6227"/>
              <a:gd name="T107" fmla="*/ 2147483647 h 742"/>
              <a:gd name="T108" fmla="*/ 2147483647 w 6227"/>
              <a:gd name="T109" fmla="*/ 2147483647 h 742"/>
              <a:gd name="T110" fmla="*/ 2147483647 w 6227"/>
              <a:gd name="T111" fmla="*/ 2147483647 h 742"/>
              <a:gd name="T112" fmla="*/ 2147483647 w 6227"/>
              <a:gd name="T113" fmla="*/ 2147483647 h 742"/>
              <a:gd name="T114" fmla="*/ 2147483647 w 6227"/>
              <a:gd name="T115" fmla="*/ 2147483647 h 74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6227"/>
              <a:gd name="T175" fmla="*/ 0 h 742"/>
              <a:gd name="T176" fmla="*/ 6227 w 6227"/>
              <a:gd name="T177" fmla="*/ 742 h 74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6227" h="742">
                <a:moveTo>
                  <a:pt x="333" y="315"/>
                </a:moveTo>
                <a:cubicBezTo>
                  <a:pt x="366" y="320"/>
                  <a:pt x="399" y="327"/>
                  <a:pt x="432" y="330"/>
                </a:cubicBezTo>
                <a:cubicBezTo>
                  <a:pt x="500" y="335"/>
                  <a:pt x="636" y="339"/>
                  <a:pt x="636" y="339"/>
                </a:cubicBezTo>
                <a:cubicBezTo>
                  <a:pt x="643" y="339"/>
                  <a:pt x="1010" y="346"/>
                  <a:pt x="1103" y="315"/>
                </a:cubicBezTo>
                <a:cubicBezTo>
                  <a:pt x="1170" y="263"/>
                  <a:pt x="1252" y="224"/>
                  <a:pt x="1336" y="210"/>
                </a:cubicBezTo>
                <a:cubicBezTo>
                  <a:pt x="1538" y="214"/>
                  <a:pt x="1659" y="220"/>
                  <a:pt x="1852" y="210"/>
                </a:cubicBezTo>
                <a:cubicBezTo>
                  <a:pt x="1951" y="197"/>
                  <a:pt x="2041" y="171"/>
                  <a:pt x="2140" y="161"/>
                </a:cubicBezTo>
                <a:cubicBezTo>
                  <a:pt x="2177" y="148"/>
                  <a:pt x="2213" y="133"/>
                  <a:pt x="2250" y="121"/>
                </a:cubicBezTo>
                <a:cubicBezTo>
                  <a:pt x="2271" y="114"/>
                  <a:pt x="2293" y="113"/>
                  <a:pt x="2314" y="106"/>
                </a:cubicBezTo>
                <a:cubicBezTo>
                  <a:pt x="2364" y="88"/>
                  <a:pt x="2408" y="59"/>
                  <a:pt x="2458" y="42"/>
                </a:cubicBezTo>
                <a:cubicBezTo>
                  <a:pt x="2505" y="26"/>
                  <a:pt x="2577" y="30"/>
                  <a:pt x="2622" y="27"/>
                </a:cubicBezTo>
                <a:cubicBezTo>
                  <a:pt x="2757" y="0"/>
                  <a:pt x="2838" y="10"/>
                  <a:pt x="2990" y="17"/>
                </a:cubicBezTo>
                <a:cubicBezTo>
                  <a:pt x="3180" y="41"/>
                  <a:pt x="3374" y="39"/>
                  <a:pt x="3566" y="46"/>
                </a:cubicBezTo>
                <a:cubicBezTo>
                  <a:pt x="3613" y="56"/>
                  <a:pt x="3662" y="55"/>
                  <a:pt x="3710" y="61"/>
                </a:cubicBezTo>
                <a:cubicBezTo>
                  <a:pt x="3729" y="58"/>
                  <a:pt x="3745" y="42"/>
                  <a:pt x="3764" y="42"/>
                </a:cubicBezTo>
                <a:cubicBezTo>
                  <a:pt x="3892" y="40"/>
                  <a:pt x="4147" y="51"/>
                  <a:pt x="4147" y="51"/>
                </a:cubicBezTo>
                <a:cubicBezTo>
                  <a:pt x="4297" y="59"/>
                  <a:pt x="4447" y="63"/>
                  <a:pt x="4598" y="66"/>
                </a:cubicBezTo>
                <a:cubicBezTo>
                  <a:pt x="4668" y="89"/>
                  <a:pt x="4731" y="129"/>
                  <a:pt x="4802" y="151"/>
                </a:cubicBezTo>
                <a:cubicBezTo>
                  <a:pt x="4931" y="192"/>
                  <a:pt x="4937" y="181"/>
                  <a:pt x="5080" y="186"/>
                </a:cubicBezTo>
                <a:cubicBezTo>
                  <a:pt x="5249" y="181"/>
                  <a:pt x="5377" y="178"/>
                  <a:pt x="5552" y="181"/>
                </a:cubicBezTo>
                <a:cubicBezTo>
                  <a:pt x="5645" y="194"/>
                  <a:pt x="5733" y="222"/>
                  <a:pt x="5825" y="235"/>
                </a:cubicBezTo>
                <a:cubicBezTo>
                  <a:pt x="5898" y="259"/>
                  <a:pt x="5977" y="282"/>
                  <a:pt x="6053" y="295"/>
                </a:cubicBezTo>
                <a:cubicBezTo>
                  <a:pt x="6137" y="337"/>
                  <a:pt x="6157" y="319"/>
                  <a:pt x="6217" y="394"/>
                </a:cubicBezTo>
                <a:cubicBezTo>
                  <a:pt x="6227" y="424"/>
                  <a:pt x="6206" y="456"/>
                  <a:pt x="6182" y="474"/>
                </a:cubicBezTo>
                <a:cubicBezTo>
                  <a:pt x="6169" y="499"/>
                  <a:pt x="6148" y="521"/>
                  <a:pt x="6123" y="533"/>
                </a:cubicBezTo>
                <a:cubicBezTo>
                  <a:pt x="6079" y="599"/>
                  <a:pt x="5941" y="586"/>
                  <a:pt x="5889" y="588"/>
                </a:cubicBezTo>
                <a:cubicBezTo>
                  <a:pt x="5826" y="614"/>
                  <a:pt x="5761" y="616"/>
                  <a:pt x="5696" y="632"/>
                </a:cubicBezTo>
                <a:cubicBezTo>
                  <a:pt x="5672" y="638"/>
                  <a:pt x="5650" y="647"/>
                  <a:pt x="5626" y="652"/>
                </a:cubicBezTo>
                <a:cubicBezTo>
                  <a:pt x="5610" y="655"/>
                  <a:pt x="5577" y="662"/>
                  <a:pt x="5577" y="662"/>
                </a:cubicBezTo>
                <a:cubicBezTo>
                  <a:pt x="5351" y="659"/>
                  <a:pt x="4983" y="644"/>
                  <a:pt x="4713" y="657"/>
                </a:cubicBezTo>
                <a:cubicBezTo>
                  <a:pt x="4642" y="660"/>
                  <a:pt x="4545" y="696"/>
                  <a:pt x="4479" y="712"/>
                </a:cubicBezTo>
                <a:cubicBezTo>
                  <a:pt x="4379" y="736"/>
                  <a:pt x="4264" y="737"/>
                  <a:pt x="4161" y="742"/>
                </a:cubicBezTo>
                <a:cubicBezTo>
                  <a:pt x="4007" y="739"/>
                  <a:pt x="3854" y="737"/>
                  <a:pt x="3700" y="732"/>
                </a:cubicBezTo>
                <a:cubicBezTo>
                  <a:pt x="3662" y="731"/>
                  <a:pt x="3623" y="725"/>
                  <a:pt x="3585" y="722"/>
                </a:cubicBezTo>
                <a:cubicBezTo>
                  <a:pt x="3547" y="719"/>
                  <a:pt x="3471" y="712"/>
                  <a:pt x="3471" y="712"/>
                </a:cubicBezTo>
                <a:cubicBezTo>
                  <a:pt x="3172" y="714"/>
                  <a:pt x="2890" y="715"/>
                  <a:pt x="2597" y="727"/>
                </a:cubicBezTo>
                <a:cubicBezTo>
                  <a:pt x="2455" y="724"/>
                  <a:pt x="2312" y="722"/>
                  <a:pt x="2170" y="717"/>
                </a:cubicBezTo>
                <a:cubicBezTo>
                  <a:pt x="2115" y="715"/>
                  <a:pt x="2069" y="691"/>
                  <a:pt x="2016" y="677"/>
                </a:cubicBezTo>
                <a:cubicBezTo>
                  <a:pt x="1955" y="661"/>
                  <a:pt x="1958" y="666"/>
                  <a:pt x="1877" y="662"/>
                </a:cubicBezTo>
                <a:cubicBezTo>
                  <a:pt x="1872" y="664"/>
                  <a:pt x="1862" y="662"/>
                  <a:pt x="1862" y="667"/>
                </a:cubicBezTo>
                <a:cubicBezTo>
                  <a:pt x="1862" y="672"/>
                  <a:pt x="1872" y="673"/>
                  <a:pt x="1877" y="672"/>
                </a:cubicBezTo>
                <a:cubicBezTo>
                  <a:pt x="1884" y="671"/>
                  <a:pt x="1890" y="665"/>
                  <a:pt x="1897" y="662"/>
                </a:cubicBezTo>
                <a:cubicBezTo>
                  <a:pt x="1450" y="639"/>
                  <a:pt x="976" y="660"/>
                  <a:pt x="532" y="657"/>
                </a:cubicBezTo>
                <a:cubicBezTo>
                  <a:pt x="511" y="652"/>
                  <a:pt x="488" y="653"/>
                  <a:pt x="467" y="647"/>
                </a:cubicBezTo>
                <a:cubicBezTo>
                  <a:pt x="451" y="643"/>
                  <a:pt x="438" y="632"/>
                  <a:pt x="422" y="627"/>
                </a:cubicBezTo>
                <a:cubicBezTo>
                  <a:pt x="404" y="622"/>
                  <a:pt x="386" y="621"/>
                  <a:pt x="368" y="618"/>
                </a:cubicBezTo>
                <a:cubicBezTo>
                  <a:pt x="333" y="605"/>
                  <a:pt x="296" y="600"/>
                  <a:pt x="263" y="583"/>
                </a:cubicBezTo>
                <a:cubicBezTo>
                  <a:pt x="126" y="514"/>
                  <a:pt x="259" y="560"/>
                  <a:pt x="134" y="508"/>
                </a:cubicBezTo>
                <a:cubicBezTo>
                  <a:pt x="116" y="500"/>
                  <a:pt x="97" y="493"/>
                  <a:pt x="80" y="483"/>
                </a:cubicBezTo>
                <a:cubicBezTo>
                  <a:pt x="60" y="471"/>
                  <a:pt x="20" y="444"/>
                  <a:pt x="20" y="444"/>
                </a:cubicBezTo>
                <a:cubicBezTo>
                  <a:pt x="0" y="385"/>
                  <a:pt x="25" y="387"/>
                  <a:pt x="80" y="379"/>
                </a:cubicBezTo>
                <a:cubicBezTo>
                  <a:pt x="150" y="356"/>
                  <a:pt x="228" y="376"/>
                  <a:pt x="298" y="394"/>
                </a:cubicBezTo>
                <a:cubicBezTo>
                  <a:pt x="320" y="391"/>
                  <a:pt x="345" y="396"/>
                  <a:pt x="363" y="384"/>
                </a:cubicBezTo>
                <a:cubicBezTo>
                  <a:pt x="396" y="362"/>
                  <a:pt x="347" y="350"/>
                  <a:pt x="343" y="349"/>
                </a:cubicBezTo>
                <a:cubicBezTo>
                  <a:pt x="335" y="318"/>
                  <a:pt x="327" y="323"/>
                  <a:pt x="318" y="349"/>
                </a:cubicBezTo>
                <a:cubicBezTo>
                  <a:pt x="320" y="354"/>
                  <a:pt x="328" y="364"/>
                  <a:pt x="323" y="364"/>
                </a:cubicBezTo>
                <a:cubicBezTo>
                  <a:pt x="317" y="364"/>
                  <a:pt x="313" y="355"/>
                  <a:pt x="313" y="349"/>
                </a:cubicBezTo>
                <a:cubicBezTo>
                  <a:pt x="313" y="324"/>
                  <a:pt x="357" y="327"/>
                  <a:pt x="333" y="315"/>
                </a:cubicBezTo>
                <a:close/>
              </a:path>
            </a:pathLst>
          </a:custGeom>
          <a:solidFill>
            <a:srgbClr val="996633">
              <a:alpha val="7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6" name="Text Box 11"/>
          <p:cNvSpPr txBox="1">
            <a:spLocks noChangeArrowheads="1"/>
          </p:cNvSpPr>
          <p:nvPr/>
        </p:nvSpPr>
        <p:spPr bwMode="auto">
          <a:xfrm>
            <a:off x="3638550" y="6286500"/>
            <a:ext cx="30511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Mainland source pool: </a:t>
            </a:r>
            <a:r>
              <a:rPr lang="en-US" b="1" i="1"/>
              <a:t>P</a:t>
            </a:r>
            <a:r>
              <a:rPr lang="en-US" b="1"/>
              <a:t> = 36</a:t>
            </a:r>
          </a:p>
        </p:txBody>
      </p:sp>
      <p:sp>
        <p:nvSpPr>
          <p:cNvPr id="29707" name="Line 12"/>
          <p:cNvSpPr>
            <a:spLocks noChangeShapeType="1"/>
          </p:cNvSpPr>
          <p:nvPr/>
        </p:nvSpPr>
        <p:spPr bwMode="auto">
          <a:xfrm>
            <a:off x="4114800" y="4114800"/>
            <a:ext cx="0" cy="2057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8" name="Line 13"/>
          <p:cNvSpPr>
            <a:spLocks noChangeShapeType="1"/>
          </p:cNvSpPr>
          <p:nvPr/>
        </p:nvSpPr>
        <p:spPr bwMode="auto">
          <a:xfrm>
            <a:off x="6477000" y="4648200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Line 14"/>
          <p:cNvSpPr>
            <a:spLocks noChangeShapeType="1"/>
          </p:cNvSpPr>
          <p:nvPr/>
        </p:nvSpPr>
        <p:spPr bwMode="auto">
          <a:xfrm>
            <a:off x="2057400" y="5181600"/>
            <a:ext cx="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0" name="Text Box 15"/>
          <p:cNvSpPr txBox="1">
            <a:spLocks noChangeArrowheads="1"/>
          </p:cNvSpPr>
          <p:nvPr/>
        </p:nvSpPr>
        <p:spPr bwMode="auto">
          <a:xfrm>
            <a:off x="2041525" y="5600700"/>
            <a:ext cx="590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3km</a:t>
            </a:r>
          </a:p>
        </p:txBody>
      </p:sp>
      <p:sp>
        <p:nvSpPr>
          <p:cNvPr id="29711" name="Text Box 16"/>
          <p:cNvSpPr txBox="1">
            <a:spLocks noChangeArrowheads="1"/>
          </p:cNvSpPr>
          <p:nvPr/>
        </p:nvSpPr>
        <p:spPr bwMode="auto">
          <a:xfrm>
            <a:off x="4191000" y="5029200"/>
            <a:ext cx="590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5km</a:t>
            </a:r>
          </a:p>
        </p:txBody>
      </p:sp>
      <p:sp>
        <p:nvSpPr>
          <p:cNvPr id="29712" name="Text Box 17"/>
          <p:cNvSpPr txBox="1">
            <a:spLocks noChangeArrowheads="1"/>
          </p:cNvSpPr>
          <p:nvPr/>
        </p:nvSpPr>
        <p:spPr bwMode="auto">
          <a:xfrm>
            <a:off x="6553200" y="5257800"/>
            <a:ext cx="590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4km</a:t>
            </a:r>
          </a:p>
        </p:txBody>
      </p:sp>
      <p:sp>
        <p:nvSpPr>
          <p:cNvPr id="29713" name="Text Box 18"/>
          <p:cNvSpPr txBox="1">
            <a:spLocks noChangeArrowheads="1"/>
          </p:cNvSpPr>
          <p:nvPr/>
        </p:nvSpPr>
        <p:spPr bwMode="auto">
          <a:xfrm>
            <a:off x="609600" y="1600200"/>
            <a:ext cx="8283575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/>
              <a:t> </a:t>
            </a:r>
            <a:r>
              <a:rPr lang="en-US" i="1"/>
              <a:t>I</a:t>
            </a:r>
            <a:r>
              <a:rPr lang="en-US"/>
              <a:t> = 2/</a:t>
            </a:r>
            <a:r>
              <a:rPr lang="en-US" i="1"/>
              <a:t>x</a:t>
            </a:r>
            <a:r>
              <a:rPr lang="en-US"/>
              <a:t> where </a:t>
            </a:r>
            <a:r>
              <a:rPr lang="en-US" i="1"/>
              <a:t>x</a:t>
            </a:r>
            <a:r>
              <a:rPr lang="en-US"/>
              <a:t> is distance to the mainland</a:t>
            </a:r>
          </a:p>
          <a:p>
            <a:pPr eaLnBrk="1" hangingPunct="1">
              <a:buFontTx/>
              <a:buChar char="•"/>
            </a:pPr>
            <a:endParaRPr lang="en-US"/>
          </a:p>
          <a:p>
            <a:pPr eaLnBrk="1" hangingPunct="1">
              <a:buFontTx/>
              <a:buChar char="•"/>
            </a:pPr>
            <a:r>
              <a:rPr lang="en-US"/>
              <a:t> </a:t>
            </a:r>
            <a:r>
              <a:rPr lang="en-US" i="1"/>
              <a:t>E</a:t>
            </a:r>
            <a:r>
              <a:rPr lang="en-US"/>
              <a:t> = .4/</a:t>
            </a:r>
            <a:r>
              <a:rPr lang="en-US" i="1"/>
              <a:t>A</a:t>
            </a:r>
            <a:r>
              <a:rPr lang="en-US"/>
              <a:t> where </a:t>
            </a:r>
            <a:r>
              <a:rPr lang="en-US" i="1"/>
              <a:t>A</a:t>
            </a:r>
            <a:r>
              <a:rPr lang="en-US"/>
              <a:t> is the area of the island</a:t>
            </a:r>
          </a:p>
          <a:p>
            <a:pPr eaLnBrk="1" hangingPunct="1">
              <a:buFontTx/>
              <a:buChar char="•"/>
            </a:pPr>
            <a:endParaRPr lang="en-US"/>
          </a:p>
          <a:p>
            <a:pPr eaLnBrk="1" hangingPunct="1">
              <a:buFontTx/>
              <a:buChar char="•"/>
            </a:pPr>
            <a:r>
              <a:rPr lang="en-US"/>
              <a:t> Which of the three potential parks would best preserve passerine bird species richness?</a:t>
            </a:r>
          </a:p>
        </p:txBody>
      </p:sp>
      <p:sp>
        <p:nvSpPr>
          <p:cNvPr id="29714" name="Rectangle 19"/>
          <p:cNvSpPr>
            <a:spLocks noChangeArrowheads="1"/>
          </p:cNvSpPr>
          <p:nvPr/>
        </p:nvSpPr>
        <p:spPr bwMode="auto">
          <a:xfrm>
            <a:off x="533400" y="1219200"/>
            <a:ext cx="3962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u="sng"/>
              <a:t>Previous research has also shown that: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Exam 3 results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257474"/>
            <a:ext cx="4419600" cy="29147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14800" y="6214646"/>
            <a:ext cx="1385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Score in %</a:t>
            </a:r>
            <a:endParaRPr 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4368225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# students with score</a:t>
            </a:r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1430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You grade is shown in points (out of 160 total points)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000" b="1" dirty="0" smtClean="0"/>
              <a:t>Exam average: 123 points or 76.9%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76600" y="2938046"/>
            <a:ext cx="29380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Grade Distribution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62522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4008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 all cases, the link between area and species number is remarkably constant</a:t>
            </a:r>
            <a:endParaRPr lang="en-US" b="1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 dirty="0" smtClean="0"/>
              <a:t>Also applies to habitat islands</a:t>
            </a:r>
            <a:endParaRPr lang="en-US" sz="3200" b="1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2" t="8068" r="2659" b="16401"/>
          <a:stretch/>
        </p:blipFill>
        <p:spPr bwMode="auto">
          <a:xfrm>
            <a:off x="838199" y="1207884"/>
            <a:ext cx="7391401" cy="458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993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3200" b="1" dirty="0" smtClean="0"/>
              <a:t>The relationship is </a:t>
            </a:r>
            <a:r>
              <a:rPr lang="en-US" sz="3200" b="1" dirty="0"/>
              <a:t>remarkably </a:t>
            </a:r>
            <a:r>
              <a:rPr lang="en-US" sz="3200" b="1" dirty="0" smtClean="0"/>
              <a:t>constant within groups and locations</a:t>
            </a:r>
            <a:endParaRPr lang="en-US" sz="32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19713"/>
              </p:ext>
            </p:extLst>
          </p:nvPr>
        </p:nvGraphicFramePr>
        <p:xfrm>
          <a:off x="1828800" y="1564640"/>
          <a:ext cx="5410200" cy="42265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803400"/>
                <a:gridCol w="23876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Taxonomic group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Location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Slope (z)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(A) </a:t>
                      </a:r>
                      <a:r>
                        <a:rPr lang="en-US" sz="1400" i="1" dirty="0" smtClean="0"/>
                        <a:t>Oceanic islands</a:t>
                      </a:r>
                      <a:endParaRPr lang="en-US" sz="1400" i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Birds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West Indies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0.24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Ants</a:t>
                      </a:r>
                      <a:endParaRPr lang="en-US" sz="1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Melanesia</a:t>
                      </a:r>
                      <a:endParaRPr lang="en-US" sz="1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0.30</a:t>
                      </a:r>
                      <a:endParaRPr lang="en-US" sz="1400" dirty="0"/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Beetles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West Indies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0.34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Land plants</a:t>
                      </a:r>
                      <a:endParaRPr lang="en-US" sz="1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Californian islands</a:t>
                      </a:r>
                      <a:endParaRPr lang="en-US" sz="1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0.37</a:t>
                      </a:r>
                      <a:endParaRPr lang="en-US" sz="1400" dirty="0"/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(B) </a:t>
                      </a:r>
                      <a:r>
                        <a:rPr lang="en-US" sz="1400" i="1" dirty="0" smtClean="0"/>
                        <a:t>Habitat islands</a:t>
                      </a:r>
                      <a:endParaRPr lang="en-US" sz="1400" i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Zooplankton (lakes)</a:t>
                      </a:r>
                      <a:endParaRPr lang="en-US" sz="1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New York State</a:t>
                      </a:r>
                      <a:endParaRPr lang="en-US" sz="1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0.17</a:t>
                      </a:r>
                      <a:endParaRPr lang="en-US" sz="1400" dirty="0"/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Snails (lakes)</a:t>
                      </a:r>
                      <a:endParaRPr lang="en-US" sz="1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New York State</a:t>
                      </a:r>
                      <a:endParaRPr lang="en-US" sz="1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0.23</a:t>
                      </a:r>
                      <a:endParaRPr lang="en-US" sz="1400" dirty="0"/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Fish (lakes)</a:t>
                      </a:r>
                      <a:endParaRPr lang="en-US" sz="1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New York State</a:t>
                      </a:r>
                      <a:endParaRPr lang="en-US" sz="1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0.24</a:t>
                      </a:r>
                      <a:endParaRPr lang="en-US" sz="1400" dirty="0"/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Mammals (mountains)</a:t>
                      </a:r>
                      <a:endParaRPr lang="en-US" sz="1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Great Basin, USA</a:t>
                      </a:r>
                      <a:endParaRPr lang="en-US" sz="1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0.43</a:t>
                      </a:r>
                      <a:endParaRPr lang="en-US" sz="1400" dirty="0"/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56293" y="5791200"/>
            <a:ext cx="43280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From Preston, 1962; May, 1975; Gorman, 1979; and Browne, 1981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4008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This association is formalized as the “species area relationship”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0551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 dirty="0"/>
              <a:t>The species area relationship</a:t>
            </a: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3886200" y="1066800"/>
          <a:ext cx="152400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" name="Equation" r:id="rId3" imgW="494870" imgH="203024" progId="Equation.3">
                  <p:embed/>
                </p:oleObj>
              </mc:Choice>
              <mc:Fallback>
                <p:oleObj name="Equation" r:id="rId3" imgW="494870" imgH="203024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066800"/>
                        <a:ext cx="1524000" cy="62547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895600"/>
            <a:ext cx="398145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5181600" y="3200400"/>
            <a:ext cx="1225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i="1">
                <a:solidFill>
                  <a:srgbClr val="FF0000"/>
                </a:solidFill>
              </a:rPr>
              <a:t>c</a:t>
            </a:r>
            <a:r>
              <a:rPr lang="en-US" b="1">
                <a:solidFill>
                  <a:srgbClr val="FF0000"/>
                </a:solidFill>
              </a:rPr>
              <a:t> = 5; </a:t>
            </a:r>
            <a:r>
              <a:rPr lang="en-US" b="1" i="1">
                <a:solidFill>
                  <a:srgbClr val="FF0000"/>
                </a:solidFill>
              </a:rPr>
              <a:t>z</a:t>
            </a:r>
            <a:r>
              <a:rPr lang="en-US" b="1">
                <a:solidFill>
                  <a:srgbClr val="FF0000"/>
                </a:solidFill>
              </a:rPr>
              <a:t> =.2</a:t>
            </a:r>
            <a:endParaRPr lang="en-US" b="1" i="1">
              <a:solidFill>
                <a:srgbClr val="FF0000"/>
              </a:solidFill>
            </a:endParaRPr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5181600" y="4129088"/>
            <a:ext cx="1225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i="1">
                <a:solidFill>
                  <a:srgbClr val="66FF33"/>
                </a:solidFill>
              </a:rPr>
              <a:t>c</a:t>
            </a:r>
            <a:r>
              <a:rPr lang="en-US" b="1">
                <a:solidFill>
                  <a:srgbClr val="66FF33"/>
                </a:solidFill>
              </a:rPr>
              <a:t> = 5; </a:t>
            </a:r>
            <a:r>
              <a:rPr lang="en-US" b="1" i="1">
                <a:solidFill>
                  <a:srgbClr val="66FF33"/>
                </a:solidFill>
              </a:rPr>
              <a:t>z</a:t>
            </a:r>
            <a:r>
              <a:rPr lang="en-US" b="1">
                <a:solidFill>
                  <a:srgbClr val="66FF33"/>
                </a:solidFill>
              </a:rPr>
              <a:t> =.1</a:t>
            </a:r>
            <a:endParaRPr lang="en-US" b="1" i="1">
              <a:solidFill>
                <a:srgbClr val="66FF33"/>
              </a:solidFill>
            </a:endParaRPr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3867150" y="5372100"/>
            <a:ext cx="169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Island Area (</a:t>
            </a:r>
            <a:r>
              <a:rPr lang="en-US" b="1" i="1"/>
              <a:t>A</a:t>
            </a:r>
            <a:r>
              <a:rPr lang="en-US" b="1"/>
              <a:t>)</a:t>
            </a:r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457200" y="3829050"/>
            <a:ext cx="2101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Species Number (</a:t>
            </a:r>
            <a:r>
              <a:rPr lang="en-US" b="1" i="1"/>
              <a:t>S</a:t>
            </a:r>
            <a:r>
              <a:rPr lang="en-US" b="1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/>
              <a:t>Re-writing the species area relationship</a:t>
            </a:r>
          </a:p>
        </p:txBody>
      </p:sp>
      <p:graphicFrame>
        <p:nvGraphicFramePr>
          <p:cNvPr id="5123" name="Object 4"/>
          <p:cNvGraphicFramePr>
            <a:graphicFrameLocks noChangeAspect="1"/>
          </p:cNvGraphicFramePr>
          <p:nvPr/>
        </p:nvGraphicFramePr>
        <p:xfrm>
          <a:off x="2209800" y="1143000"/>
          <a:ext cx="475932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4" name="Equation" r:id="rId3" imgW="1752600" imgH="203200" progId="Equation.3">
                  <p:embed/>
                </p:oleObj>
              </mc:Choice>
              <mc:Fallback>
                <p:oleObj name="Equation" r:id="rId3" imgW="1752600" imgH="203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143000"/>
                        <a:ext cx="4759325" cy="5524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441325" y="2019300"/>
            <a:ext cx="82454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b="1"/>
              <a:t> In this form, it is easy to see that </a:t>
            </a:r>
            <a:r>
              <a:rPr lang="en-US" b="1" i="1"/>
              <a:t>c</a:t>
            </a:r>
            <a:r>
              <a:rPr lang="en-US" b="1"/>
              <a:t> represents the intercept and z the slope of the species area relationship</a:t>
            </a:r>
          </a:p>
        </p:txBody>
      </p:sp>
      <p:pic>
        <p:nvPicPr>
          <p:cNvPr id="512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048000"/>
            <a:ext cx="33147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4267200" y="3657600"/>
            <a:ext cx="1225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i="1">
                <a:solidFill>
                  <a:srgbClr val="FF0000"/>
                </a:solidFill>
              </a:rPr>
              <a:t>c</a:t>
            </a:r>
            <a:r>
              <a:rPr lang="en-US" b="1">
                <a:solidFill>
                  <a:srgbClr val="FF0000"/>
                </a:solidFill>
              </a:rPr>
              <a:t> = 5; </a:t>
            </a:r>
            <a:r>
              <a:rPr lang="en-US" b="1" i="1">
                <a:solidFill>
                  <a:srgbClr val="FF0000"/>
                </a:solidFill>
              </a:rPr>
              <a:t>z</a:t>
            </a:r>
            <a:r>
              <a:rPr lang="en-US" b="1">
                <a:solidFill>
                  <a:srgbClr val="FF0000"/>
                </a:solidFill>
              </a:rPr>
              <a:t> =.2</a:t>
            </a:r>
            <a:endParaRPr lang="en-US" b="1" i="1">
              <a:solidFill>
                <a:srgbClr val="FF0000"/>
              </a:solidFill>
            </a:endParaRPr>
          </a:p>
        </p:txBody>
      </p:sp>
      <p:sp>
        <p:nvSpPr>
          <p:cNvPr id="5127" name="Text Box 8"/>
          <p:cNvSpPr txBox="1">
            <a:spLocks noChangeArrowheads="1"/>
          </p:cNvSpPr>
          <p:nvPr/>
        </p:nvSpPr>
        <p:spPr bwMode="auto">
          <a:xfrm>
            <a:off x="4800600" y="4419600"/>
            <a:ext cx="1225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i="1">
                <a:solidFill>
                  <a:srgbClr val="66FF33"/>
                </a:solidFill>
              </a:rPr>
              <a:t>c</a:t>
            </a:r>
            <a:r>
              <a:rPr lang="en-US" b="1">
                <a:solidFill>
                  <a:srgbClr val="66FF33"/>
                </a:solidFill>
              </a:rPr>
              <a:t> = 5; </a:t>
            </a:r>
            <a:r>
              <a:rPr lang="en-US" b="1" i="1">
                <a:solidFill>
                  <a:srgbClr val="66FF33"/>
                </a:solidFill>
              </a:rPr>
              <a:t>z</a:t>
            </a:r>
            <a:r>
              <a:rPr lang="en-US" b="1">
                <a:solidFill>
                  <a:srgbClr val="66FF33"/>
                </a:solidFill>
              </a:rPr>
              <a:t> =.1</a:t>
            </a:r>
            <a:endParaRPr lang="en-US" b="1" i="1">
              <a:solidFill>
                <a:srgbClr val="66FF33"/>
              </a:solidFill>
            </a:endParaRPr>
          </a:p>
        </p:txBody>
      </p:sp>
      <p:sp>
        <p:nvSpPr>
          <p:cNvPr id="5128" name="Text Box 9"/>
          <p:cNvSpPr txBox="1">
            <a:spLocks noChangeArrowheads="1"/>
          </p:cNvSpPr>
          <p:nvPr/>
        </p:nvSpPr>
        <p:spPr bwMode="auto">
          <a:xfrm>
            <a:off x="3551238" y="5410200"/>
            <a:ext cx="2228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Log[Island Area (</a:t>
            </a:r>
            <a:r>
              <a:rPr lang="en-US" b="1" i="1"/>
              <a:t>A</a:t>
            </a:r>
            <a:r>
              <a:rPr lang="en-US" b="1"/>
              <a:t>)]</a:t>
            </a:r>
          </a:p>
        </p:txBody>
      </p:sp>
      <p:sp>
        <p:nvSpPr>
          <p:cNvPr id="5129" name="Text Box 10"/>
          <p:cNvSpPr txBox="1">
            <a:spLocks noChangeArrowheads="1"/>
          </p:cNvSpPr>
          <p:nvPr/>
        </p:nvSpPr>
        <p:spPr bwMode="auto">
          <a:xfrm>
            <a:off x="465138" y="4037013"/>
            <a:ext cx="2635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Log[Species Number (</a:t>
            </a:r>
            <a:r>
              <a:rPr lang="en-US" b="1" i="1"/>
              <a:t>S</a:t>
            </a:r>
            <a:r>
              <a:rPr lang="en-US" b="1"/>
              <a:t>)]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800" b="1"/>
              <a:t>Using the species area relationship</a:t>
            </a:r>
          </a:p>
        </p:txBody>
      </p:sp>
      <p:sp>
        <p:nvSpPr>
          <p:cNvPr id="5" name="Freeform 4"/>
          <p:cNvSpPr/>
          <p:nvPr/>
        </p:nvSpPr>
        <p:spPr>
          <a:xfrm>
            <a:off x="387350" y="2719388"/>
            <a:ext cx="1060450" cy="938212"/>
          </a:xfrm>
          <a:custGeom>
            <a:avLst/>
            <a:gdLst>
              <a:gd name="connsiteX0" fmla="*/ 311871 w 824148"/>
              <a:gd name="connsiteY0" fmla="*/ 47708 h 938254"/>
              <a:gd name="connsiteX1" fmla="*/ 343676 w 824148"/>
              <a:gd name="connsiteY1" fmla="*/ 31806 h 938254"/>
              <a:gd name="connsiteX2" fmla="*/ 582215 w 824148"/>
              <a:gd name="connsiteY2" fmla="*/ 47708 h 938254"/>
              <a:gd name="connsiteX3" fmla="*/ 606069 w 824148"/>
              <a:gd name="connsiteY3" fmla="*/ 63611 h 938254"/>
              <a:gd name="connsiteX4" fmla="*/ 637874 w 824148"/>
              <a:gd name="connsiteY4" fmla="*/ 111319 h 938254"/>
              <a:gd name="connsiteX5" fmla="*/ 653777 w 824148"/>
              <a:gd name="connsiteY5" fmla="*/ 135173 h 938254"/>
              <a:gd name="connsiteX6" fmla="*/ 669679 w 824148"/>
              <a:gd name="connsiteY6" fmla="*/ 159026 h 938254"/>
              <a:gd name="connsiteX7" fmla="*/ 693533 w 824148"/>
              <a:gd name="connsiteY7" fmla="*/ 182880 h 938254"/>
              <a:gd name="connsiteX8" fmla="*/ 733290 w 824148"/>
              <a:gd name="connsiteY8" fmla="*/ 214686 h 938254"/>
              <a:gd name="connsiteX9" fmla="*/ 773046 w 824148"/>
              <a:gd name="connsiteY9" fmla="*/ 254442 h 938254"/>
              <a:gd name="connsiteX10" fmla="*/ 788949 w 824148"/>
              <a:gd name="connsiteY10" fmla="*/ 278296 h 938254"/>
              <a:gd name="connsiteX11" fmla="*/ 812803 w 824148"/>
              <a:gd name="connsiteY11" fmla="*/ 508884 h 938254"/>
              <a:gd name="connsiteX12" fmla="*/ 796900 w 824148"/>
              <a:gd name="connsiteY12" fmla="*/ 675861 h 938254"/>
              <a:gd name="connsiteX13" fmla="*/ 780998 w 824148"/>
              <a:gd name="connsiteY13" fmla="*/ 699715 h 938254"/>
              <a:gd name="connsiteX14" fmla="*/ 749193 w 824148"/>
              <a:gd name="connsiteY14" fmla="*/ 707666 h 938254"/>
              <a:gd name="connsiteX15" fmla="*/ 701485 w 824148"/>
              <a:gd name="connsiteY15" fmla="*/ 747423 h 938254"/>
              <a:gd name="connsiteX16" fmla="*/ 653777 w 824148"/>
              <a:gd name="connsiteY16" fmla="*/ 779228 h 938254"/>
              <a:gd name="connsiteX17" fmla="*/ 637874 w 824148"/>
              <a:gd name="connsiteY17" fmla="*/ 803082 h 938254"/>
              <a:gd name="connsiteX18" fmla="*/ 606069 w 824148"/>
              <a:gd name="connsiteY18" fmla="*/ 811033 h 938254"/>
              <a:gd name="connsiteX19" fmla="*/ 574264 w 824148"/>
              <a:gd name="connsiteY19" fmla="*/ 826936 h 938254"/>
              <a:gd name="connsiteX20" fmla="*/ 550410 w 824148"/>
              <a:gd name="connsiteY20" fmla="*/ 850790 h 938254"/>
              <a:gd name="connsiteX21" fmla="*/ 518605 w 824148"/>
              <a:gd name="connsiteY21" fmla="*/ 866693 h 938254"/>
              <a:gd name="connsiteX22" fmla="*/ 486799 w 824148"/>
              <a:gd name="connsiteY22" fmla="*/ 890546 h 938254"/>
              <a:gd name="connsiteX23" fmla="*/ 423189 w 824148"/>
              <a:gd name="connsiteY23" fmla="*/ 922352 h 938254"/>
              <a:gd name="connsiteX24" fmla="*/ 375481 w 824148"/>
              <a:gd name="connsiteY24" fmla="*/ 938254 h 938254"/>
              <a:gd name="connsiteX25" fmla="*/ 288017 w 824148"/>
              <a:gd name="connsiteY25" fmla="*/ 922352 h 938254"/>
              <a:gd name="connsiteX26" fmla="*/ 224406 w 824148"/>
              <a:gd name="connsiteY26" fmla="*/ 890546 h 938254"/>
              <a:gd name="connsiteX27" fmla="*/ 176699 w 824148"/>
              <a:gd name="connsiteY27" fmla="*/ 834887 h 938254"/>
              <a:gd name="connsiteX28" fmla="*/ 152845 w 824148"/>
              <a:gd name="connsiteY28" fmla="*/ 826936 h 938254"/>
              <a:gd name="connsiteX29" fmla="*/ 136942 w 824148"/>
              <a:gd name="connsiteY29" fmla="*/ 795131 h 938254"/>
              <a:gd name="connsiteX30" fmla="*/ 89234 w 824148"/>
              <a:gd name="connsiteY30" fmla="*/ 755374 h 938254"/>
              <a:gd name="connsiteX31" fmla="*/ 49478 w 824148"/>
              <a:gd name="connsiteY31" fmla="*/ 683813 h 938254"/>
              <a:gd name="connsiteX32" fmla="*/ 17673 w 824148"/>
              <a:gd name="connsiteY32" fmla="*/ 628153 h 938254"/>
              <a:gd name="connsiteX33" fmla="*/ 1770 w 824148"/>
              <a:gd name="connsiteY33" fmla="*/ 572494 h 938254"/>
              <a:gd name="connsiteX34" fmla="*/ 9721 w 824148"/>
              <a:gd name="connsiteY34" fmla="*/ 461176 h 938254"/>
              <a:gd name="connsiteX35" fmla="*/ 17673 w 824148"/>
              <a:gd name="connsiteY35" fmla="*/ 437322 h 938254"/>
              <a:gd name="connsiteX36" fmla="*/ 25624 w 824148"/>
              <a:gd name="connsiteY36" fmla="*/ 405517 h 938254"/>
              <a:gd name="connsiteX37" fmla="*/ 49478 w 824148"/>
              <a:gd name="connsiteY37" fmla="*/ 349858 h 938254"/>
              <a:gd name="connsiteX38" fmla="*/ 73332 w 824148"/>
              <a:gd name="connsiteY38" fmla="*/ 333955 h 938254"/>
              <a:gd name="connsiteX39" fmla="*/ 105137 w 824148"/>
              <a:gd name="connsiteY39" fmla="*/ 270345 h 938254"/>
              <a:gd name="connsiteX40" fmla="*/ 121039 w 824148"/>
              <a:gd name="connsiteY40" fmla="*/ 238540 h 938254"/>
              <a:gd name="connsiteX41" fmla="*/ 144893 w 824148"/>
              <a:gd name="connsiteY41" fmla="*/ 222637 h 938254"/>
              <a:gd name="connsiteX42" fmla="*/ 152845 w 824148"/>
              <a:gd name="connsiteY42" fmla="*/ 190832 h 938254"/>
              <a:gd name="connsiteX43" fmla="*/ 168747 w 824148"/>
              <a:gd name="connsiteY43" fmla="*/ 143124 h 938254"/>
              <a:gd name="connsiteX44" fmla="*/ 176699 w 824148"/>
              <a:gd name="connsiteY44" fmla="*/ 111319 h 938254"/>
              <a:gd name="connsiteX45" fmla="*/ 184650 w 824148"/>
              <a:gd name="connsiteY45" fmla="*/ 71562 h 938254"/>
              <a:gd name="connsiteX46" fmla="*/ 192601 w 824148"/>
              <a:gd name="connsiteY46" fmla="*/ 47708 h 938254"/>
              <a:gd name="connsiteX47" fmla="*/ 200553 w 824148"/>
              <a:gd name="connsiteY47" fmla="*/ 15903 h 938254"/>
              <a:gd name="connsiteX48" fmla="*/ 232358 w 824148"/>
              <a:gd name="connsiteY48" fmla="*/ 0 h 938254"/>
              <a:gd name="connsiteX49" fmla="*/ 280066 w 824148"/>
              <a:gd name="connsiteY49" fmla="*/ 15903 h 938254"/>
              <a:gd name="connsiteX50" fmla="*/ 311871 w 824148"/>
              <a:gd name="connsiteY50" fmla="*/ 47708 h 938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824148" h="938254">
                <a:moveTo>
                  <a:pt x="311871" y="47708"/>
                </a:moveTo>
                <a:cubicBezTo>
                  <a:pt x="322473" y="42407"/>
                  <a:pt x="331829" y="32188"/>
                  <a:pt x="343676" y="31806"/>
                </a:cubicBezTo>
                <a:cubicBezTo>
                  <a:pt x="524457" y="25975"/>
                  <a:pt x="495373" y="18762"/>
                  <a:pt x="582215" y="47708"/>
                </a:cubicBezTo>
                <a:cubicBezTo>
                  <a:pt x="590166" y="53009"/>
                  <a:pt x="599776" y="56419"/>
                  <a:pt x="606069" y="63611"/>
                </a:cubicBezTo>
                <a:cubicBezTo>
                  <a:pt x="618655" y="77995"/>
                  <a:pt x="627272" y="95416"/>
                  <a:pt x="637874" y="111319"/>
                </a:cubicBezTo>
                <a:lnTo>
                  <a:pt x="653777" y="135173"/>
                </a:lnTo>
                <a:cubicBezTo>
                  <a:pt x="659078" y="143124"/>
                  <a:pt x="662922" y="152269"/>
                  <a:pt x="669679" y="159026"/>
                </a:cubicBezTo>
                <a:cubicBezTo>
                  <a:pt x="677630" y="166977"/>
                  <a:pt x="686334" y="174241"/>
                  <a:pt x="693533" y="182880"/>
                </a:cubicBezTo>
                <a:cubicBezTo>
                  <a:pt x="721199" y="216079"/>
                  <a:pt x="694131" y="201632"/>
                  <a:pt x="733290" y="214686"/>
                </a:cubicBezTo>
                <a:cubicBezTo>
                  <a:pt x="775699" y="278298"/>
                  <a:pt x="720037" y="201433"/>
                  <a:pt x="773046" y="254442"/>
                </a:cubicBezTo>
                <a:cubicBezTo>
                  <a:pt x="779803" y="261199"/>
                  <a:pt x="783648" y="270345"/>
                  <a:pt x="788949" y="278296"/>
                </a:cubicBezTo>
                <a:cubicBezTo>
                  <a:pt x="824148" y="383890"/>
                  <a:pt x="804124" y="309257"/>
                  <a:pt x="812803" y="508884"/>
                </a:cubicBezTo>
                <a:cubicBezTo>
                  <a:pt x="807502" y="564543"/>
                  <a:pt x="806092" y="620711"/>
                  <a:pt x="796900" y="675861"/>
                </a:cubicBezTo>
                <a:cubicBezTo>
                  <a:pt x="795329" y="685287"/>
                  <a:pt x="788949" y="694414"/>
                  <a:pt x="780998" y="699715"/>
                </a:cubicBezTo>
                <a:cubicBezTo>
                  <a:pt x="771905" y="705777"/>
                  <a:pt x="759795" y="705016"/>
                  <a:pt x="749193" y="707666"/>
                </a:cubicBezTo>
                <a:cubicBezTo>
                  <a:pt x="710448" y="765783"/>
                  <a:pt x="762014" y="696982"/>
                  <a:pt x="701485" y="747423"/>
                </a:cubicBezTo>
                <a:cubicBezTo>
                  <a:pt x="654420" y="786644"/>
                  <a:pt x="723556" y="761784"/>
                  <a:pt x="653777" y="779228"/>
                </a:cubicBezTo>
                <a:cubicBezTo>
                  <a:pt x="648476" y="787179"/>
                  <a:pt x="645825" y="797781"/>
                  <a:pt x="637874" y="803082"/>
                </a:cubicBezTo>
                <a:cubicBezTo>
                  <a:pt x="628781" y="809144"/>
                  <a:pt x="616301" y="807196"/>
                  <a:pt x="606069" y="811033"/>
                </a:cubicBezTo>
                <a:cubicBezTo>
                  <a:pt x="594971" y="815195"/>
                  <a:pt x="583909" y="820046"/>
                  <a:pt x="574264" y="826936"/>
                </a:cubicBezTo>
                <a:cubicBezTo>
                  <a:pt x="565114" y="833472"/>
                  <a:pt x="559560" y="844254"/>
                  <a:pt x="550410" y="850790"/>
                </a:cubicBezTo>
                <a:cubicBezTo>
                  <a:pt x="540765" y="857680"/>
                  <a:pt x="528656" y="860411"/>
                  <a:pt x="518605" y="866693"/>
                </a:cubicBezTo>
                <a:cubicBezTo>
                  <a:pt x="507367" y="873717"/>
                  <a:pt x="498246" y="883869"/>
                  <a:pt x="486799" y="890546"/>
                </a:cubicBezTo>
                <a:cubicBezTo>
                  <a:pt x="466322" y="902491"/>
                  <a:pt x="445679" y="914856"/>
                  <a:pt x="423189" y="922352"/>
                </a:cubicBezTo>
                <a:lnTo>
                  <a:pt x="375481" y="938254"/>
                </a:lnTo>
                <a:cubicBezTo>
                  <a:pt x="346326" y="932953"/>
                  <a:pt x="316274" y="931275"/>
                  <a:pt x="288017" y="922352"/>
                </a:cubicBezTo>
                <a:cubicBezTo>
                  <a:pt x="265411" y="915213"/>
                  <a:pt x="224406" y="890546"/>
                  <a:pt x="224406" y="890546"/>
                </a:cubicBezTo>
                <a:cubicBezTo>
                  <a:pt x="213382" y="875848"/>
                  <a:pt x="193312" y="845962"/>
                  <a:pt x="176699" y="834887"/>
                </a:cubicBezTo>
                <a:cubicBezTo>
                  <a:pt x="169725" y="830238"/>
                  <a:pt x="160796" y="829586"/>
                  <a:pt x="152845" y="826936"/>
                </a:cubicBezTo>
                <a:cubicBezTo>
                  <a:pt x="147544" y="816334"/>
                  <a:pt x="145323" y="803512"/>
                  <a:pt x="136942" y="795131"/>
                </a:cubicBezTo>
                <a:cubicBezTo>
                  <a:pt x="56236" y="714425"/>
                  <a:pt x="144247" y="837891"/>
                  <a:pt x="89234" y="755374"/>
                </a:cubicBezTo>
                <a:cubicBezTo>
                  <a:pt x="67247" y="689410"/>
                  <a:pt x="104158" y="793172"/>
                  <a:pt x="49478" y="683813"/>
                </a:cubicBezTo>
                <a:cubicBezTo>
                  <a:pt x="29301" y="643460"/>
                  <a:pt x="40150" y="661870"/>
                  <a:pt x="17673" y="628153"/>
                </a:cubicBezTo>
                <a:cubicBezTo>
                  <a:pt x="12372" y="609600"/>
                  <a:pt x="2688" y="591768"/>
                  <a:pt x="1770" y="572494"/>
                </a:cubicBezTo>
                <a:cubicBezTo>
                  <a:pt x="0" y="535336"/>
                  <a:pt x="5374" y="498122"/>
                  <a:pt x="9721" y="461176"/>
                </a:cubicBezTo>
                <a:cubicBezTo>
                  <a:pt x="10700" y="452852"/>
                  <a:pt x="15370" y="445381"/>
                  <a:pt x="17673" y="437322"/>
                </a:cubicBezTo>
                <a:cubicBezTo>
                  <a:pt x="20675" y="426815"/>
                  <a:pt x="22622" y="416024"/>
                  <a:pt x="25624" y="405517"/>
                </a:cubicBezTo>
                <a:cubicBezTo>
                  <a:pt x="29947" y="390385"/>
                  <a:pt x="40258" y="360922"/>
                  <a:pt x="49478" y="349858"/>
                </a:cubicBezTo>
                <a:cubicBezTo>
                  <a:pt x="55596" y="342517"/>
                  <a:pt x="65381" y="339256"/>
                  <a:pt x="73332" y="333955"/>
                </a:cubicBezTo>
                <a:lnTo>
                  <a:pt x="105137" y="270345"/>
                </a:lnTo>
                <a:cubicBezTo>
                  <a:pt x="110438" y="259743"/>
                  <a:pt x="111177" y="245115"/>
                  <a:pt x="121039" y="238540"/>
                </a:cubicBezTo>
                <a:lnTo>
                  <a:pt x="144893" y="222637"/>
                </a:lnTo>
                <a:cubicBezTo>
                  <a:pt x="147544" y="212035"/>
                  <a:pt x="149705" y="201299"/>
                  <a:pt x="152845" y="190832"/>
                </a:cubicBezTo>
                <a:cubicBezTo>
                  <a:pt x="157662" y="174776"/>
                  <a:pt x="164681" y="159386"/>
                  <a:pt x="168747" y="143124"/>
                </a:cubicBezTo>
                <a:cubicBezTo>
                  <a:pt x="171398" y="132522"/>
                  <a:pt x="174328" y="121987"/>
                  <a:pt x="176699" y="111319"/>
                </a:cubicBezTo>
                <a:cubicBezTo>
                  <a:pt x="179631" y="98126"/>
                  <a:pt x="181372" y="84673"/>
                  <a:pt x="184650" y="71562"/>
                </a:cubicBezTo>
                <a:cubicBezTo>
                  <a:pt x="186683" y="63431"/>
                  <a:pt x="190298" y="55767"/>
                  <a:pt x="192601" y="47708"/>
                </a:cubicBezTo>
                <a:cubicBezTo>
                  <a:pt x="195603" y="37200"/>
                  <a:pt x="193557" y="24298"/>
                  <a:pt x="200553" y="15903"/>
                </a:cubicBezTo>
                <a:cubicBezTo>
                  <a:pt x="208141" y="6797"/>
                  <a:pt x="221756" y="5301"/>
                  <a:pt x="232358" y="0"/>
                </a:cubicBezTo>
                <a:cubicBezTo>
                  <a:pt x="248261" y="5301"/>
                  <a:pt x="266118" y="6605"/>
                  <a:pt x="280066" y="15903"/>
                </a:cubicBezTo>
                <a:lnTo>
                  <a:pt x="311871" y="47708"/>
                </a:lnTo>
                <a:close/>
              </a:path>
            </a:pathLst>
          </a:custGeom>
          <a:solidFill>
            <a:schemeClr val="accent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976438" y="2433638"/>
            <a:ext cx="1447800" cy="1549400"/>
          </a:xfrm>
          <a:custGeom>
            <a:avLst/>
            <a:gdLst>
              <a:gd name="connsiteX0" fmla="*/ 408711 w 1446953"/>
              <a:gd name="connsiteY0" fmla="*/ 174929 h 1550504"/>
              <a:gd name="connsiteX1" fmla="*/ 663153 w 1446953"/>
              <a:gd name="connsiteY1" fmla="*/ 151075 h 1550504"/>
              <a:gd name="connsiteX2" fmla="*/ 734715 w 1446953"/>
              <a:gd name="connsiteY2" fmla="*/ 159026 h 1550504"/>
              <a:gd name="connsiteX3" fmla="*/ 806277 w 1446953"/>
              <a:gd name="connsiteY3" fmla="*/ 143124 h 1550504"/>
              <a:gd name="connsiteX4" fmla="*/ 830130 w 1446953"/>
              <a:gd name="connsiteY4" fmla="*/ 127221 h 1550504"/>
              <a:gd name="connsiteX5" fmla="*/ 861936 w 1446953"/>
              <a:gd name="connsiteY5" fmla="*/ 119270 h 1550504"/>
              <a:gd name="connsiteX6" fmla="*/ 877838 w 1446953"/>
              <a:gd name="connsiteY6" fmla="*/ 95416 h 1550504"/>
              <a:gd name="connsiteX7" fmla="*/ 925546 w 1446953"/>
              <a:gd name="connsiteY7" fmla="*/ 63611 h 1550504"/>
              <a:gd name="connsiteX8" fmla="*/ 941449 w 1446953"/>
              <a:gd name="connsiteY8" fmla="*/ 31805 h 1550504"/>
              <a:gd name="connsiteX9" fmla="*/ 989157 w 1446953"/>
              <a:gd name="connsiteY9" fmla="*/ 0 h 1550504"/>
              <a:gd name="connsiteX10" fmla="*/ 1140231 w 1446953"/>
              <a:gd name="connsiteY10" fmla="*/ 7951 h 1550504"/>
              <a:gd name="connsiteX11" fmla="*/ 1187939 w 1446953"/>
              <a:gd name="connsiteY11" fmla="*/ 23854 h 1550504"/>
              <a:gd name="connsiteX12" fmla="*/ 1211793 w 1446953"/>
              <a:gd name="connsiteY12" fmla="*/ 31805 h 1550504"/>
              <a:gd name="connsiteX13" fmla="*/ 1235647 w 1446953"/>
              <a:gd name="connsiteY13" fmla="*/ 39757 h 1550504"/>
              <a:gd name="connsiteX14" fmla="*/ 1283355 w 1446953"/>
              <a:gd name="connsiteY14" fmla="*/ 63611 h 1550504"/>
              <a:gd name="connsiteX15" fmla="*/ 1299257 w 1446953"/>
              <a:gd name="connsiteY15" fmla="*/ 87464 h 1550504"/>
              <a:gd name="connsiteX16" fmla="*/ 1346965 w 1446953"/>
              <a:gd name="connsiteY16" fmla="*/ 127221 h 1550504"/>
              <a:gd name="connsiteX17" fmla="*/ 1362868 w 1446953"/>
              <a:gd name="connsiteY17" fmla="*/ 151075 h 1550504"/>
              <a:gd name="connsiteX18" fmla="*/ 1386722 w 1446953"/>
              <a:gd name="connsiteY18" fmla="*/ 166977 h 1550504"/>
              <a:gd name="connsiteX19" fmla="*/ 1418527 w 1446953"/>
              <a:gd name="connsiteY19" fmla="*/ 214685 h 1550504"/>
              <a:gd name="connsiteX20" fmla="*/ 1418527 w 1446953"/>
              <a:gd name="connsiteY20" fmla="*/ 365760 h 1550504"/>
              <a:gd name="connsiteX21" fmla="*/ 1386722 w 1446953"/>
              <a:gd name="connsiteY21" fmla="*/ 413468 h 1550504"/>
              <a:gd name="connsiteX22" fmla="*/ 1354917 w 1446953"/>
              <a:gd name="connsiteY22" fmla="*/ 461176 h 1550504"/>
              <a:gd name="connsiteX23" fmla="*/ 1339014 w 1446953"/>
              <a:gd name="connsiteY23" fmla="*/ 492981 h 1550504"/>
              <a:gd name="connsiteX24" fmla="*/ 1354917 w 1446953"/>
              <a:gd name="connsiteY24" fmla="*/ 707666 h 1550504"/>
              <a:gd name="connsiteX25" fmla="*/ 1362868 w 1446953"/>
              <a:gd name="connsiteY25" fmla="*/ 779228 h 1550504"/>
              <a:gd name="connsiteX26" fmla="*/ 1370819 w 1446953"/>
              <a:gd name="connsiteY26" fmla="*/ 826936 h 1550504"/>
              <a:gd name="connsiteX27" fmla="*/ 1354917 w 1446953"/>
              <a:gd name="connsiteY27" fmla="*/ 938254 h 1550504"/>
              <a:gd name="connsiteX28" fmla="*/ 1331063 w 1446953"/>
              <a:gd name="connsiteY28" fmla="*/ 1001864 h 1550504"/>
              <a:gd name="connsiteX29" fmla="*/ 1315160 w 1446953"/>
              <a:gd name="connsiteY29" fmla="*/ 1025718 h 1550504"/>
              <a:gd name="connsiteX30" fmla="*/ 1299257 w 1446953"/>
              <a:gd name="connsiteY30" fmla="*/ 1057524 h 1550504"/>
              <a:gd name="connsiteX31" fmla="*/ 1267452 w 1446953"/>
              <a:gd name="connsiteY31" fmla="*/ 1081377 h 1550504"/>
              <a:gd name="connsiteX32" fmla="*/ 1251550 w 1446953"/>
              <a:gd name="connsiteY32" fmla="*/ 1113183 h 1550504"/>
              <a:gd name="connsiteX33" fmla="*/ 1227696 w 1446953"/>
              <a:gd name="connsiteY33" fmla="*/ 1137037 h 1550504"/>
              <a:gd name="connsiteX34" fmla="*/ 1211793 w 1446953"/>
              <a:gd name="connsiteY34" fmla="*/ 1176793 h 1550504"/>
              <a:gd name="connsiteX35" fmla="*/ 1187939 w 1446953"/>
              <a:gd name="connsiteY35" fmla="*/ 1200647 h 1550504"/>
              <a:gd name="connsiteX36" fmla="*/ 1140231 w 1446953"/>
              <a:gd name="connsiteY36" fmla="*/ 1248355 h 1550504"/>
              <a:gd name="connsiteX37" fmla="*/ 1092523 w 1446953"/>
              <a:gd name="connsiteY37" fmla="*/ 1280160 h 1550504"/>
              <a:gd name="connsiteX38" fmla="*/ 1076621 w 1446953"/>
              <a:gd name="connsiteY38" fmla="*/ 1304014 h 1550504"/>
              <a:gd name="connsiteX39" fmla="*/ 1052767 w 1446953"/>
              <a:gd name="connsiteY39" fmla="*/ 1311965 h 1550504"/>
              <a:gd name="connsiteX40" fmla="*/ 1020962 w 1446953"/>
              <a:gd name="connsiteY40" fmla="*/ 1327868 h 1550504"/>
              <a:gd name="connsiteX41" fmla="*/ 989157 w 1446953"/>
              <a:gd name="connsiteY41" fmla="*/ 1351722 h 1550504"/>
              <a:gd name="connsiteX42" fmla="*/ 965303 w 1446953"/>
              <a:gd name="connsiteY42" fmla="*/ 1367624 h 1550504"/>
              <a:gd name="connsiteX43" fmla="*/ 925546 w 1446953"/>
              <a:gd name="connsiteY43" fmla="*/ 1407381 h 1550504"/>
              <a:gd name="connsiteX44" fmla="*/ 869887 w 1446953"/>
              <a:gd name="connsiteY44" fmla="*/ 1423284 h 1550504"/>
              <a:gd name="connsiteX45" fmla="*/ 822179 w 1446953"/>
              <a:gd name="connsiteY45" fmla="*/ 1455089 h 1550504"/>
              <a:gd name="connsiteX46" fmla="*/ 766520 w 1446953"/>
              <a:gd name="connsiteY46" fmla="*/ 1470991 h 1550504"/>
              <a:gd name="connsiteX47" fmla="*/ 718812 w 1446953"/>
              <a:gd name="connsiteY47" fmla="*/ 1486894 h 1550504"/>
              <a:gd name="connsiteX48" fmla="*/ 694958 w 1446953"/>
              <a:gd name="connsiteY48" fmla="*/ 1494845 h 1550504"/>
              <a:gd name="connsiteX49" fmla="*/ 671104 w 1446953"/>
              <a:gd name="connsiteY49" fmla="*/ 1502797 h 1550504"/>
              <a:gd name="connsiteX50" fmla="*/ 599543 w 1446953"/>
              <a:gd name="connsiteY50" fmla="*/ 1518699 h 1550504"/>
              <a:gd name="connsiteX51" fmla="*/ 535932 w 1446953"/>
              <a:gd name="connsiteY51" fmla="*/ 1534602 h 1550504"/>
              <a:gd name="connsiteX52" fmla="*/ 504127 w 1446953"/>
              <a:gd name="connsiteY52" fmla="*/ 1542553 h 1550504"/>
              <a:gd name="connsiteX53" fmla="*/ 416663 w 1446953"/>
              <a:gd name="connsiteY53" fmla="*/ 1550504 h 1550504"/>
              <a:gd name="connsiteX54" fmla="*/ 368955 w 1446953"/>
              <a:gd name="connsiteY54" fmla="*/ 1534602 h 1550504"/>
              <a:gd name="connsiteX55" fmla="*/ 337150 w 1446953"/>
              <a:gd name="connsiteY55" fmla="*/ 1526651 h 1550504"/>
              <a:gd name="connsiteX56" fmla="*/ 281490 w 1446953"/>
              <a:gd name="connsiteY56" fmla="*/ 1502797 h 1550504"/>
              <a:gd name="connsiteX57" fmla="*/ 257637 w 1446953"/>
              <a:gd name="connsiteY57" fmla="*/ 1486894 h 1550504"/>
              <a:gd name="connsiteX58" fmla="*/ 233783 w 1446953"/>
              <a:gd name="connsiteY58" fmla="*/ 1455089 h 1550504"/>
              <a:gd name="connsiteX59" fmla="*/ 186075 w 1446953"/>
              <a:gd name="connsiteY59" fmla="*/ 1423284 h 1550504"/>
              <a:gd name="connsiteX60" fmla="*/ 162221 w 1446953"/>
              <a:gd name="connsiteY60" fmla="*/ 1407381 h 1550504"/>
              <a:gd name="connsiteX61" fmla="*/ 138367 w 1446953"/>
              <a:gd name="connsiteY61" fmla="*/ 1375576 h 1550504"/>
              <a:gd name="connsiteX62" fmla="*/ 98610 w 1446953"/>
              <a:gd name="connsiteY62" fmla="*/ 1327868 h 1550504"/>
              <a:gd name="connsiteX63" fmla="*/ 50903 w 1446953"/>
              <a:gd name="connsiteY63" fmla="*/ 1248355 h 1550504"/>
              <a:gd name="connsiteX64" fmla="*/ 19097 w 1446953"/>
              <a:gd name="connsiteY64" fmla="*/ 1224501 h 1550504"/>
              <a:gd name="connsiteX65" fmla="*/ 3195 w 1446953"/>
              <a:gd name="connsiteY65" fmla="*/ 1152939 h 1550504"/>
              <a:gd name="connsiteX66" fmla="*/ 19097 w 1446953"/>
              <a:gd name="connsiteY66" fmla="*/ 1033670 h 1550504"/>
              <a:gd name="connsiteX67" fmla="*/ 27049 w 1446953"/>
              <a:gd name="connsiteY67" fmla="*/ 993913 h 1550504"/>
              <a:gd name="connsiteX68" fmla="*/ 50903 w 1446953"/>
              <a:gd name="connsiteY68" fmla="*/ 962108 h 1550504"/>
              <a:gd name="connsiteX69" fmla="*/ 66805 w 1446953"/>
              <a:gd name="connsiteY69" fmla="*/ 930303 h 1550504"/>
              <a:gd name="connsiteX70" fmla="*/ 98610 w 1446953"/>
              <a:gd name="connsiteY70" fmla="*/ 882595 h 1550504"/>
              <a:gd name="connsiteX71" fmla="*/ 106562 w 1446953"/>
              <a:gd name="connsiteY71" fmla="*/ 858741 h 1550504"/>
              <a:gd name="connsiteX72" fmla="*/ 138367 w 1446953"/>
              <a:gd name="connsiteY72" fmla="*/ 811033 h 1550504"/>
              <a:gd name="connsiteX73" fmla="*/ 162221 w 1446953"/>
              <a:gd name="connsiteY73" fmla="*/ 739471 h 1550504"/>
              <a:gd name="connsiteX74" fmla="*/ 170172 w 1446953"/>
              <a:gd name="connsiteY74" fmla="*/ 715617 h 1550504"/>
              <a:gd name="connsiteX75" fmla="*/ 178123 w 1446953"/>
              <a:gd name="connsiteY75" fmla="*/ 691764 h 1550504"/>
              <a:gd name="connsiteX76" fmla="*/ 186075 w 1446953"/>
              <a:gd name="connsiteY76" fmla="*/ 644056 h 1550504"/>
              <a:gd name="connsiteX77" fmla="*/ 194026 w 1446953"/>
              <a:gd name="connsiteY77" fmla="*/ 508884 h 1550504"/>
              <a:gd name="connsiteX78" fmla="*/ 217880 w 1446953"/>
              <a:gd name="connsiteY78" fmla="*/ 397565 h 1550504"/>
              <a:gd name="connsiteX79" fmla="*/ 233783 w 1446953"/>
              <a:gd name="connsiteY79" fmla="*/ 365760 h 1550504"/>
              <a:gd name="connsiteX80" fmla="*/ 273539 w 1446953"/>
              <a:gd name="connsiteY80" fmla="*/ 341906 h 1550504"/>
              <a:gd name="connsiteX81" fmla="*/ 321247 w 1446953"/>
              <a:gd name="connsiteY81" fmla="*/ 302150 h 1550504"/>
              <a:gd name="connsiteX82" fmla="*/ 329198 w 1446953"/>
              <a:gd name="connsiteY82" fmla="*/ 270344 h 1550504"/>
              <a:gd name="connsiteX83" fmla="*/ 376906 w 1446953"/>
              <a:gd name="connsiteY83" fmla="*/ 238539 h 1550504"/>
              <a:gd name="connsiteX84" fmla="*/ 384857 w 1446953"/>
              <a:gd name="connsiteY84" fmla="*/ 206734 h 1550504"/>
              <a:gd name="connsiteX85" fmla="*/ 408711 w 1446953"/>
              <a:gd name="connsiteY85" fmla="*/ 190831 h 1550504"/>
              <a:gd name="connsiteX86" fmla="*/ 416663 w 1446953"/>
              <a:gd name="connsiteY86" fmla="*/ 159026 h 1550504"/>
              <a:gd name="connsiteX87" fmla="*/ 408711 w 1446953"/>
              <a:gd name="connsiteY87" fmla="*/ 174929 h 1550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446953" h="1550504">
                <a:moveTo>
                  <a:pt x="408711" y="174929"/>
                </a:moveTo>
                <a:cubicBezTo>
                  <a:pt x="449793" y="173604"/>
                  <a:pt x="437321" y="142389"/>
                  <a:pt x="663153" y="151075"/>
                </a:cubicBezTo>
                <a:cubicBezTo>
                  <a:pt x="687007" y="153725"/>
                  <a:pt x="710751" y="160357"/>
                  <a:pt x="734715" y="159026"/>
                </a:cubicBezTo>
                <a:cubicBezTo>
                  <a:pt x="759113" y="157671"/>
                  <a:pt x="783095" y="150851"/>
                  <a:pt x="806277" y="143124"/>
                </a:cubicBezTo>
                <a:cubicBezTo>
                  <a:pt x="815343" y="140102"/>
                  <a:pt x="821347" y="130985"/>
                  <a:pt x="830130" y="127221"/>
                </a:cubicBezTo>
                <a:cubicBezTo>
                  <a:pt x="840175" y="122916"/>
                  <a:pt x="851334" y="121920"/>
                  <a:pt x="861936" y="119270"/>
                </a:cubicBezTo>
                <a:cubicBezTo>
                  <a:pt x="867237" y="111319"/>
                  <a:pt x="870646" y="101709"/>
                  <a:pt x="877838" y="95416"/>
                </a:cubicBezTo>
                <a:cubicBezTo>
                  <a:pt x="892222" y="82830"/>
                  <a:pt x="925546" y="63611"/>
                  <a:pt x="925546" y="63611"/>
                </a:cubicBezTo>
                <a:cubicBezTo>
                  <a:pt x="930847" y="53009"/>
                  <a:pt x="933067" y="40187"/>
                  <a:pt x="941449" y="31805"/>
                </a:cubicBezTo>
                <a:cubicBezTo>
                  <a:pt x="954964" y="18290"/>
                  <a:pt x="989157" y="0"/>
                  <a:pt x="989157" y="0"/>
                </a:cubicBezTo>
                <a:cubicBezTo>
                  <a:pt x="1039515" y="2650"/>
                  <a:pt x="1090163" y="1943"/>
                  <a:pt x="1140231" y="7951"/>
                </a:cubicBezTo>
                <a:cubicBezTo>
                  <a:pt x="1156875" y="9948"/>
                  <a:pt x="1172036" y="18553"/>
                  <a:pt x="1187939" y="23854"/>
                </a:cubicBezTo>
                <a:lnTo>
                  <a:pt x="1211793" y="31805"/>
                </a:lnTo>
                <a:cubicBezTo>
                  <a:pt x="1219744" y="34456"/>
                  <a:pt x="1228673" y="35108"/>
                  <a:pt x="1235647" y="39757"/>
                </a:cubicBezTo>
                <a:cubicBezTo>
                  <a:pt x="1266475" y="60308"/>
                  <a:pt x="1250435" y="52637"/>
                  <a:pt x="1283355" y="63611"/>
                </a:cubicBezTo>
                <a:cubicBezTo>
                  <a:pt x="1288656" y="71562"/>
                  <a:pt x="1293139" y="80123"/>
                  <a:pt x="1299257" y="87464"/>
                </a:cubicBezTo>
                <a:cubicBezTo>
                  <a:pt x="1318389" y="110422"/>
                  <a:pt x="1323510" y="111584"/>
                  <a:pt x="1346965" y="127221"/>
                </a:cubicBezTo>
                <a:cubicBezTo>
                  <a:pt x="1352266" y="135172"/>
                  <a:pt x="1356111" y="144318"/>
                  <a:pt x="1362868" y="151075"/>
                </a:cubicBezTo>
                <a:cubicBezTo>
                  <a:pt x="1369625" y="157832"/>
                  <a:pt x="1380429" y="159785"/>
                  <a:pt x="1386722" y="166977"/>
                </a:cubicBezTo>
                <a:cubicBezTo>
                  <a:pt x="1399308" y="181361"/>
                  <a:pt x="1418527" y="214685"/>
                  <a:pt x="1418527" y="214685"/>
                </a:cubicBezTo>
                <a:cubicBezTo>
                  <a:pt x="1440658" y="281078"/>
                  <a:pt x="1446953" y="275746"/>
                  <a:pt x="1418527" y="365760"/>
                </a:cubicBezTo>
                <a:cubicBezTo>
                  <a:pt x="1412772" y="383985"/>
                  <a:pt x="1397324" y="397565"/>
                  <a:pt x="1386722" y="413468"/>
                </a:cubicBezTo>
                <a:cubicBezTo>
                  <a:pt x="1386717" y="413475"/>
                  <a:pt x="1354921" y="461168"/>
                  <a:pt x="1354917" y="461176"/>
                </a:cubicBezTo>
                <a:lnTo>
                  <a:pt x="1339014" y="492981"/>
                </a:lnTo>
                <a:cubicBezTo>
                  <a:pt x="1345939" y="603792"/>
                  <a:pt x="1345083" y="609324"/>
                  <a:pt x="1354917" y="707666"/>
                </a:cubicBezTo>
                <a:cubicBezTo>
                  <a:pt x="1357305" y="731548"/>
                  <a:pt x="1359696" y="755438"/>
                  <a:pt x="1362868" y="779228"/>
                </a:cubicBezTo>
                <a:cubicBezTo>
                  <a:pt x="1364999" y="795209"/>
                  <a:pt x="1368169" y="811033"/>
                  <a:pt x="1370819" y="826936"/>
                </a:cubicBezTo>
                <a:cubicBezTo>
                  <a:pt x="1365518" y="864042"/>
                  <a:pt x="1361431" y="901342"/>
                  <a:pt x="1354917" y="938254"/>
                </a:cubicBezTo>
                <a:cubicBezTo>
                  <a:pt x="1353041" y="948885"/>
                  <a:pt x="1332045" y="999901"/>
                  <a:pt x="1331063" y="1001864"/>
                </a:cubicBezTo>
                <a:cubicBezTo>
                  <a:pt x="1326789" y="1010411"/>
                  <a:pt x="1319901" y="1017421"/>
                  <a:pt x="1315160" y="1025718"/>
                </a:cubicBezTo>
                <a:cubicBezTo>
                  <a:pt x="1309279" y="1036010"/>
                  <a:pt x="1306971" y="1048524"/>
                  <a:pt x="1299257" y="1057524"/>
                </a:cubicBezTo>
                <a:cubicBezTo>
                  <a:pt x="1290633" y="1067586"/>
                  <a:pt x="1278054" y="1073426"/>
                  <a:pt x="1267452" y="1081377"/>
                </a:cubicBezTo>
                <a:cubicBezTo>
                  <a:pt x="1262151" y="1091979"/>
                  <a:pt x="1258439" y="1103538"/>
                  <a:pt x="1251550" y="1113183"/>
                </a:cubicBezTo>
                <a:cubicBezTo>
                  <a:pt x="1245014" y="1122333"/>
                  <a:pt x="1233656" y="1127501"/>
                  <a:pt x="1227696" y="1137037"/>
                </a:cubicBezTo>
                <a:cubicBezTo>
                  <a:pt x="1220131" y="1149140"/>
                  <a:pt x="1219358" y="1164690"/>
                  <a:pt x="1211793" y="1176793"/>
                </a:cubicBezTo>
                <a:cubicBezTo>
                  <a:pt x="1205833" y="1186329"/>
                  <a:pt x="1195138" y="1192008"/>
                  <a:pt x="1187939" y="1200647"/>
                </a:cubicBezTo>
                <a:cubicBezTo>
                  <a:pt x="1149183" y="1247155"/>
                  <a:pt x="1201181" y="1202643"/>
                  <a:pt x="1140231" y="1248355"/>
                </a:cubicBezTo>
                <a:cubicBezTo>
                  <a:pt x="1100309" y="1308241"/>
                  <a:pt x="1154137" y="1239084"/>
                  <a:pt x="1092523" y="1280160"/>
                </a:cubicBezTo>
                <a:cubicBezTo>
                  <a:pt x="1084572" y="1285461"/>
                  <a:pt x="1084083" y="1298044"/>
                  <a:pt x="1076621" y="1304014"/>
                </a:cubicBezTo>
                <a:cubicBezTo>
                  <a:pt x="1070076" y="1309250"/>
                  <a:pt x="1060471" y="1308663"/>
                  <a:pt x="1052767" y="1311965"/>
                </a:cubicBezTo>
                <a:cubicBezTo>
                  <a:pt x="1041872" y="1316634"/>
                  <a:pt x="1031013" y="1321586"/>
                  <a:pt x="1020962" y="1327868"/>
                </a:cubicBezTo>
                <a:cubicBezTo>
                  <a:pt x="1009724" y="1334892"/>
                  <a:pt x="999941" y="1344019"/>
                  <a:pt x="989157" y="1351722"/>
                </a:cubicBezTo>
                <a:cubicBezTo>
                  <a:pt x="981381" y="1357276"/>
                  <a:pt x="972495" y="1361331"/>
                  <a:pt x="965303" y="1367624"/>
                </a:cubicBezTo>
                <a:cubicBezTo>
                  <a:pt x="951198" y="1379965"/>
                  <a:pt x="940539" y="1396136"/>
                  <a:pt x="925546" y="1407381"/>
                </a:cubicBezTo>
                <a:cubicBezTo>
                  <a:pt x="919845" y="1411657"/>
                  <a:pt x="872638" y="1422596"/>
                  <a:pt x="869887" y="1423284"/>
                </a:cubicBezTo>
                <a:cubicBezTo>
                  <a:pt x="853984" y="1433886"/>
                  <a:pt x="840311" y="1449045"/>
                  <a:pt x="822179" y="1455089"/>
                </a:cubicBezTo>
                <a:cubicBezTo>
                  <a:pt x="741984" y="1481820"/>
                  <a:pt x="866399" y="1441027"/>
                  <a:pt x="766520" y="1470991"/>
                </a:cubicBezTo>
                <a:cubicBezTo>
                  <a:pt x="750464" y="1475808"/>
                  <a:pt x="734715" y="1481593"/>
                  <a:pt x="718812" y="1486894"/>
                </a:cubicBezTo>
                <a:lnTo>
                  <a:pt x="694958" y="1494845"/>
                </a:lnTo>
                <a:cubicBezTo>
                  <a:pt x="687007" y="1497496"/>
                  <a:pt x="679235" y="1500764"/>
                  <a:pt x="671104" y="1502797"/>
                </a:cubicBezTo>
                <a:cubicBezTo>
                  <a:pt x="560847" y="1530360"/>
                  <a:pt x="730821" y="1488404"/>
                  <a:pt x="599543" y="1518699"/>
                </a:cubicBezTo>
                <a:cubicBezTo>
                  <a:pt x="578246" y="1523614"/>
                  <a:pt x="557136" y="1529301"/>
                  <a:pt x="535932" y="1534602"/>
                </a:cubicBezTo>
                <a:cubicBezTo>
                  <a:pt x="525330" y="1537252"/>
                  <a:pt x="515010" y="1541564"/>
                  <a:pt x="504127" y="1542553"/>
                </a:cubicBezTo>
                <a:lnTo>
                  <a:pt x="416663" y="1550504"/>
                </a:lnTo>
                <a:cubicBezTo>
                  <a:pt x="400760" y="1545203"/>
                  <a:pt x="385011" y="1539419"/>
                  <a:pt x="368955" y="1534602"/>
                </a:cubicBezTo>
                <a:cubicBezTo>
                  <a:pt x="358488" y="1531462"/>
                  <a:pt x="347657" y="1529653"/>
                  <a:pt x="337150" y="1526651"/>
                </a:cubicBezTo>
                <a:cubicBezTo>
                  <a:pt x="314854" y="1520281"/>
                  <a:pt x="302686" y="1514909"/>
                  <a:pt x="281490" y="1502797"/>
                </a:cubicBezTo>
                <a:cubicBezTo>
                  <a:pt x="273193" y="1498056"/>
                  <a:pt x="264394" y="1493651"/>
                  <a:pt x="257637" y="1486894"/>
                </a:cubicBezTo>
                <a:cubicBezTo>
                  <a:pt x="248266" y="1477523"/>
                  <a:pt x="243688" y="1463893"/>
                  <a:pt x="233783" y="1455089"/>
                </a:cubicBezTo>
                <a:cubicBezTo>
                  <a:pt x="219498" y="1442391"/>
                  <a:pt x="201978" y="1433886"/>
                  <a:pt x="186075" y="1423284"/>
                </a:cubicBezTo>
                <a:cubicBezTo>
                  <a:pt x="178124" y="1417983"/>
                  <a:pt x="167955" y="1415026"/>
                  <a:pt x="162221" y="1407381"/>
                </a:cubicBezTo>
                <a:cubicBezTo>
                  <a:pt x="154270" y="1396779"/>
                  <a:pt x="146991" y="1385638"/>
                  <a:pt x="138367" y="1375576"/>
                </a:cubicBezTo>
                <a:cubicBezTo>
                  <a:pt x="110177" y="1342688"/>
                  <a:pt x="118693" y="1363013"/>
                  <a:pt x="98610" y="1327868"/>
                </a:cubicBezTo>
                <a:cubicBezTo>
                  <a:pt x="85899" y="1305624"/>
                  <a:pt x="70355" y="1262944"/>
                  <a:pt x="50903" y="1248355"/>
                </a:cubicBezTo>
                <a:lnTo>
                  <a:pt x="19097" y="1224501"/>
                </a:lnTo>
                <a:cubicBezTo>
                  <a:pt x="13796" y="1200647"/>
                  <a:pt x="4415" y="1177344"/>
                  <a:pt x="3195" y="1152939"/>
                </a:cubicBezTo>
                <a:cubicBezTo>
                  <a:pt x="0" y="1089046"/>
                  <a:pt x="8576" y="1081014"/>
                  <a:pt x="19097" y="1033670"/>
                </a:cubicBezTo>
                <a:cubicBezTo>
                  <a:pt x="22029" y="1020477"/>
                  <a:pt x="21560" y="1006263"/>
                  <a:pt x="27049" y="993913"/>
                </a:cubicBezTo>
                <a:cubicBezTo>
                  <a:pt x="32431" y="981803"/>
                  <a:pt x="43879" y="973346"/>
                  <a:pt x="50903" y="962108"/>
                </a:cubicBezTo>
                <a:cubicBezTo>
                  <a:pt x="57185" y="952057"/>
                  <a:pt x="60707" y="940467"/>
                  <a:pt x="66805" y="930303"/>
                </a:cubicBezTo>
                <a:cubicBezTo>
                  <a:pt x="76638" y="913914"/>
                  <a:pt x="92566" y="900727"/>
                  <a:pt x="98610" y="882595"/>
                </a:cubicBezTo>
                <a:cubicBezTo>
                  <a:pt x="101261" y="874644"/>
                  <a:pt x="102492" y="866068"/>
                  <a:pt x="106562" y="858741"/>
                </a:cubicBezTo>
                <a:cubicBezTo>
                  <a:pt x="115844" y="842034"/>
                  <a:pt x="138367" y="811033"/>
                  <a:pt x="138367" y="811033"/>
                </a:cubicBezTo>
                <a:lnTo>
                  <a:pt x="162221" y="739471"/>
                </a:lnTo>
                <a:lnTo>
                  <a:pt x="170172" y="715617"/>
                </a:lnTo>
                <a:cubicBezTo>
                  <a:pt x="172822" y="707666"/>
                  <a:pt x="176745" y="700031"/>
                  <a:pt x="178123" y="691764"/>
                </a:cubicBezTo>
                <a:lnTo>
                  <a:pt x="186075" y="644056"/>
                </a:lnTo>
                <a:cubicBezTo>
                  <a:pt x="188725" y="598999"/>
                  <a:pt x="190427" y="553875"/>
                  <a:pt x="194026" y="508884"/>
                </a:cubicBezTo>
                <a:cubicBezTo>
                  <a:pt x="197007" y="471625"/>
                  <a:pt x="200750" y="431825"/>
                  <a:pt x="217880" y="397565"/>
                </a:cubicBezTo>
                <a:cubicBezTo>
                  <a:pt x="223181" y="386963"/>
                  <a:pt x="225402" y="374141"/>
                  <a:pt x="233783" y="365760"/>
                </a:cubicBezTo>
                <a:cubicBezTo>
                  <a:pt x="244711" y="354832"/>
                  <a:pt x="261176" y="351179"/>
                  <a:pt x="273539" y="341906"/>
                </a:cubicBezTo>
                <a:cubicBezTo>
                  <a:pt x="395942" y="250103"/>
                  <a:pt x="210030" y="376292"/>
                  <a:pt x="321247" y="302150"/>
                </a:cubicBezTo>
                <a:cubicBezTo>
                  <a:pt x="323897" y="291548"/>
                  <a:pt x="322002" y="278568"/>
                  <a:pt x="329198" y="270344"/>
                </a:cubicBezTo>
                <a:cubicBezTo>
                  <a:pt x="341784" y="255960"/>
                  <a:pt x="376906" y="238539"/>
                  <a:pt x="376906" y="238539"/>
                </a:cubicBezTo>
                <a:cubicBezTo>
                  <a:pt x="379556" y="227937"/>
                  <a:pt x="378795" y="215827"/>
                  <a:pt x="384857" y="206734"/>
                </a:cubicBezTo>
                <a:cubicBezTo>
                  <a:pt x="390158" y="198783"/>
                  <a:pt x="403410" y="198782"/>
                  <a:pt x="408711" y="190831"/>
                </a:cubicBezTo>
                <a:cubicBezTo>
                  <a:pt x="414773" y="181738"/>
                  <a:pt x="413661" y="169534"/>
                  <a:pt x="416663" y="159026"/>
                </a:cubicBezTo>
                <a:cubicBezTo>
                  <a:pt x="418966" y="150967"/>
                  <a:pt x="367629" y="176254"/>
                  <a:pt x="408711" y="174929"/>
                </a:cubicBezTo>
                <a:close/>
              </a:path>
            </a:pathLst>
          </a:custGeom>
          <a:solidFill>
            <a:schemeClr val="accent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435475" y="2473325"/>
            <a:ext cx="1852613" cy="2098675"/>
          </a:xfrm>
          <a:custGeom>
            <a:avLst/>
            <a:gdLst>
              <a:gd name="connsiteX0" fmla="*/ 414769 w 1852512"/>
              <a:gd name="connsiteY0" fmla="*/ 405516 h 2099144"/>
              <a:gd name="connsiteX1" fmla="*/ 454525 w 1852512"/>
              <a:gd name="connsiteY1" fmla="*/ 349857 h 2099144"/>
              <a:gd name="connsiteX2" fmla="*/ 462476 w 1852512"/>
              <a:gd name="connsiteY2" fmla="*/ 326003 h 2099144"/>
              <a:gd name="connsiteX3" fmla="*/ 486330 w 1852512"/>
              <a:gd name="connsiteY3" fmla="*/ 302149 h 2099144"/>
              <a:gd name="connsiteX4" fmla="*/ 534038 w 1852512"/>
              <a:gd name="connsiteY4" fmla="*/ 230587 h 2099144"/>
              <a:gd name="connsiteX5" fmla="*/ 557892 w 1852512"/>
              <a:gd name="connsiteY5" fmla="*/ 198782 h 2099144"/>
              <a:gd name="connsiteX6" fmla="*/ 573795 w 1852512"/>
              <a:gd name="connsiteY6" fmla="*/ 159026 h 2099144"/>
              <a:gd name="connsiteX7" fmla="*/ 589697 w 1852512"/>
              <a:gd name="connsiteY7" fmla="*/ 135172 h 2099144"/>
              <a:gd name="connsiteX8" fmla="*/ 597649 w 1852512"/>
              <a:gd name="connsiteY8" fmla="*/ 111318 h 2099144"/>
              <a:gd name="connsiteX9" fmla="*/ 677162 w 1852512"/>
              <a:gd name="connsiteY9" fmla="*/ 31805 h 2099144"/>
              <a:gd name="connsiteX10" fmla="*/ 844139 w 1852512"/>
              <a:gd name="connsiteY10" fmla="*/ 0 h 2099144"/>
              <a:gd name="connsiteX11" fmla="*/ 1027019 w 1852512"/>
              <a:gd name="connsiteY11" fmla="*/ 7951 h 2099144"/>
              <a:gd name="connsiteX12" fmla="*/ 1082678 w 1852512"/>
              <a:gd name="connsiteY12" fmla="*/ 31805 h 2099144"/>
              <a:gd name="connsiteX13" fmla="*/ 1106532 w 1852512"/>
              <a:gd name="connsiteY13" fmla="*/ 39756 h 2099144"/>
              <a:gd name="connsiteX14" fmla="*/ 1186045 w 1852512"/>
              <a:gd name="connsiteY14" fmla="*/ 71561 h 2099144"/>
              <a:gd name="connsiteX15" fmla="*/ 1209899 w 1852512"/>
              <a:gd name="connsiteY15" fmla="*/ 87464 h 2099144"/>
              <a:gd name="connsiteX16" fmla="*/ 1257607 w 1852512"/>
              <a:gd name="connsiteY16" fmla="*/ 103367 h 2099144"/>
              <a:gd name="connsiteX17" fmla="*/ 1281461 w 1852512"/>
              <a:gd name="connsiteY17" fmla="*/ 111318 h 2099144"/>
              <a:gd name="connsiteX18" fmla="*/ 1313266 w 1852512"/>
              <a:gd name="connsiteY18" fmla="*/ 135172 h 2099144"/>
              <a:gd name="connsiteX19" fmla="*/ 1345071 w 1852512"/>
              <a:gd name="connsiteY19" fmla="*/ 143123 h 2099144"/>
              <a:gd name="connsiteX20" fmla="*/ 1368925 w 1852512"/>
              <a:gd name="connsiteY20" fmla="*/ 151074 h 2099144"/>
              <a:gd name="connsiteX21" fmla="*/ 1392779 w 1852512"/>
              <a:gd name="connsiteY21" fmla="*/ 182880 h 2099144"/>
              <a:gd name="connsiteX22" fmla="*/ 1440487 w 1852512"/>
              <a:gd name="connsiteY22" fmla="*/ 214685 h 2099144"/>
              <a:gd name="connsiteX23" fmla="*/ 1488195 w 1852512"/>
              <a:gd name="connsiteY23" fmla="*/ 270344 h 2099144"/>
              <a:gd name="connsiteX24" fmla="*/ 1527951 w 1852512"/>
              <a:gd name="connsiteY24" fmla="*/ 318052 h 2099144"/>
              <a:gd name="connsiteX25" fmla="*/ 1535903 w 1852512"/>
              <a:gd name="connsiteY25" fmla="*/ 341906 h 2099144"/>
              <a:gd name="connsiteX26" fmla="*/ 1583610 w 1852512"/>
              <a:gd name="connsiteY26" fmla="*/ 357808 h 2099144"/>
              <a:gd name="connsiteX27" fmla="*/ 1655172 w 1852512"/>
              <a:gd name="connsiteY27" fmla="*/ 397565 h 2099144"/>
              <a:gd name="connsiteX28" fmla="*/ 1766490 w 1852512"/>
              <a:gd name="connsiteY28" fmla="*/ 469127 h 2099144"/>
              <a:gd name="connsiteX29" fmla="*/ 1830101 w 1852512"/>
              <a:gd name="connsiteY29" fmla="*/ 508883 h 2099144"/>
              <a:gd name="connsiteX30" fmla="*/ 1838052 w 1852512"/>
              <a:gd name="connsiteY30" fmla="*/ 532737 h 2099144"/>
              <a:gd name="connsiteX31" fmla="*/ 1830101 w 1852512"/>
              <a:gd name="connsiteY31" fmla="*/ 675860 h 2099144"/>
              <a:gd name="connsiteX32" fmla="*/ 1814198 w 1852512"/>
              <a:gd name="connsiteY32" fmla="*/ 699714 h 2099144"/>
              <a:gd name="connsiteX33" fmla="*/ 1758539 w 1852512"/>
              <a:gd name="connsiteY33" fmla="*/ 779227 h 2099144"/>
              <a:gd name="connsiteX34" fmla="*/ 1726734 w 1852512"/>
              <a:gd name="connsiteY34" fmla="*/ 858740 h 2099144"/>
              <a:gd name="connsiteX35" fmla="*/ 1702880 w 1852512"/>
              <a:gd name="connsiteY35" fmla="*/ 914400 h 2099144"/>
              <a:gd name="connsiteX36" fmla="*/ 1679026 w 1852512"/>
              <a:gd name="connsiteY36" fmla="*/ 930302 h 2099144"/>
              <a:gd name="connsiteX37" fmla="*/ 1663123 w 1852512"/>
              <a:gd name="connsiteY37" fmla="*/ 962107 h 2099144"/>
              <a:gd name="connsiteX38" fmla="*/ 1655172 w 1852512"/>
              <a:gd name="connsiteY38" fmla="*/ 985961 h 2099144"/>
              <a:gd name="connsiteX39" fmla="*/ 1639270 w 1852512"/>
              <a:gd name="connsiteY39" fmla="*/ 1017767 h 2099144"/>
              <a:gd name="connsiteX40" fmla="*/ 1655172 w 1852512"/>
              <a:gd name="connsiteY40" fmla="*/ 1248354 h 2099144"/>
              <a:gd name="connsiteX41" fmla="*/ 1663123 w 1852512"/>
              <a:gd name="connsiteY41" fmla="*/ 1272208 h 2099144"/>
              <a:gd name="connsiteX42" fmla="*/ 1679026 w 1852512"/>
              <a:gd name="connsiteY42" fmla="*/ 1351721 h 2099144"/>
              <a:gd name="connsiteX43" fmla="*/ 1686977 w 1852512"/>
              <a:gd name="connsiteY43" fmla="*/ 1486894 h 2099144"/>
              <a:gd name="connsiteX44" fmla="*/ 1671075 w 1852512"/>
              <a:gd name="connsiteY44" fmla="*/ 1844702 h 2099144"/>
              <a:gd name="connsiteX45" fmla="*/ 1655172 w 1852512"/>
              <a:gd name="connsiteY45" fmla="*/ 1876507 h 2099144"/>
              <a:gd name="connsiteX46" fmla="*/ 1623367 w 1852512"/>
              <a:gd name="connsiteY46" fmla="*/ 1940118 h 2099144"/>
              <a:gd name="connsiteX47" fmla="*/ 1599513 w 1852512"/>
              <a:gd name="connsiteY47" fmla="*/ 1995777 h 2099144"/>
              <a:gd name="connsiteX48" fmla="*/ 1551805 w 1852512"/>
              <a:gd name="connsiteY48" fmla="*/ 2027582 h 2099144"/>
              <a:gd name="connsiteX49" fmla="*/ 1527951 w 1852512"/>
              <a:gd name="connsiteY49" fmla="*/ 2051436 h 2099144"/>
              <a:gd name="connsiteX50" fmla="*/ 1464341 w 1852512"/>
              <a:gd name="connsiteY50" fmla="*/ 2091193 h 2099144"/>
              <a:gd name="connsiteX51" fmla="*/ 1424584 w 1852512"/>
              <a:gd name="connsiteY51" fmla="*/ 2099144 h 2099144"/>
              <a:gd name="connsiteX52" fmla="*/ 1281461 w 1852512"/>
              <a:gd name="connsiteY52" fmla="*/ 2083241 h 2099144"/>
              <a:gd name="connsiteX53" fmla="*/ 1217850 w 1852512"/>
              <a:gd name="connsiteY53" fmla="*/ 2059387 h 2099144"/>
              <a:gd name="connsiteX54" fmla="*/ 1178094 w 1852512"/>
              <a:gd name="connsiteY54" fmla="*/ 2051436 h 2099144"/>
              <a:gd name="connsiteX55" fmla="*/ 1138337 w 1852512"/>
              <a:gd name="connsiteY55" fmla="*/ 2035534 h 2099144"/>
              <a:gd name="connsiteX56" fmla="*/ 1082678 w 1852512"/>
              <a:gd name="connsiteY56" fmla="*/ 2019631 h 2099144"/>
              <a:gd name="connsiteX57" fmla="*/ 1019068 w 1852512"/>
              <a:gd name="connsiteY57" fmla="*/ 1995777 h 2099144"/>
              <a:gd name="connsiteX58" fmla="*/ 939555 w 1852512"/>
              <a:gd name="connsiteY58" fmla="*/ 1963972 h 2099144"/>
              <a:gd name="connsiteX59" fmla="*/ 899798 w 1852512"/>
              <a:gd name="connsiteY59" fmla="*/ 1948069 h 2099144"/>
              <a:gd name="connsiteX60" fmla="*/ 875944 w 1852512"/>
              <a:gd name="connsiteY60" fmla="*/ 1932167 h 2099144"/>
              <a:gd name="connsiteX61" fmla="*/ 804383 w 1852512"/>
              <a:gd name="connsiteY61" fmla="*/ 1908313 h 2099144"/>
              <a:gd name="connsiteX62" fmla="*/ 780529 w 1852512"/>
              <a:gd name="connsiteY62" fmla="*/ 1892410 h 2099144"/>
              <a:gd name="connsiteX63" fmla="*/ 701016 w 1852512"/>
              <a:gd name="connsiteY63" fmla="*/ 1852654 h 2099144"/>
              <a:gd name="connsiteX64" fmla="*/ 661259 w 1852512"/>
              <a:gd name="connsiteY64" fmla="*/ 1828800 h 2099144"/>
              <a:gd name="connsiteX65" fmla="*/ 637405 w 1852512"/>
              <a:gd name="connsiteY65" fmla="*/ 1836751 h 2099144"/>
              <a:gd name="connsiteX66" fmla="*/ 549941 w 1852512"/>
              <a:gd name="connsiteY66" fmla="*/ 1789043 h 2099144"/>
              <a:gd name="connsiteX67" fmla="*/ 446574 w 1852512"/>
              <a:gd name="connsiteY67" fmla="*/ 1725433 h 2099144"/>
              <a:gd name="connsiteX68" fmla="*/ 382963 w 1852512"/>
              <a:gd name="connsiteY68" fmla="*/ 1693627 h 2099144"/>
              <a:gd name="connsiteX69" fmla="*/ 367061 w 1852512"/>
              <a:gd name="connsiteY69" fmla="*/ 1669774 h 2099144"/>
              <a:gd name="connsiteX70" fmla="*/ 343207 w 1852512"/>
              <a:gd name="connsiteY70" fmla="*/ 1653871 h 2099144"/>
              <a:gd name="connsiteX71" fmla="*/ 279596 w 1852512"/>
              <a:gd name="connsiteY71" fmla="*/ 1614114 h 2099144"/>
              <a:gd name="connsiteX72" fmla="*/ 239840 w 1852512"/>
              <a:gd name="connsiteY72" fmla="*/ 1558455 h 2099144"/>
              <a:gd name="connsiteX73" fmla="*/ 215986 w 1852512"/>
              <a:gd name="connsiteY73" fmla="*/ 1550504 h 2099144"/>
              <a:gd name="connsiteX74" fmla="*/ 184181 w 1852512"/>
              <a:gd name="connsiteY74" fmla="*/ 1486894 h 2099144"/>
              <a:gd name="connsiteX75" fmla="*/ 160327 w 1852512"/>
              <a:gd name="connsiteY75" fmla="*/ 1470991 h 2099144"/>
              <a:gd name="connsiteX76" fmla="*/ 152376 w 1852512"/>
              <a:gd name="connsiteY76" fmla="*/ 1447137 h 2099144"/>
              <a:gd name="connsiteX77" fmla="*/ 104668 w 1852512"/>
              <a:gd name="connsiteY77" fmla="*/ 1399429 h 2099144"/>
              <a:gd name="connsiteX78" fmla="*/ 88765 w 1852512"/>
              <a:gd name="connsiteY78" fmla="*/ 1367624 h 2099144"/>
              <a:gd name="connsiteX79" fmla="*/ 41057 w 1852512"/>
              <a:gd name="connsiteY79" fmla="*/ 1319916 h 2099144"/>
              <a:gd name="connsiteX80" fmla="*/ 49009 w 1852512"/>
              <a:gd name="connsiteY80" fmla="*/ 1216549 h 2099144"/>
              <a:gd name="connsiteX81" fmla="*/ 64911 w 1852512"/>
              <a:gd name="connsiteY81" fmla="*/ 1192695 h 2099144"/>
              <a:gd name="connsiteX82" fmla="*/ 80814 w 1852512"/>
              <a:gd name="connsiteY82" fmla="*/ 1144987 h 2099144"/>
              <a:gd name="connsiteX83" fmla="*/ 96716 w 1852512"/>
              <a:gd name="connsiteY83" fmla="*/ 1121134 h 2099144"/>
              <a:gd name="connsiteX84" fmla="*/ 104668 w 1852512"/>
              <a:gd name="connsiteY84" fmla="*/ 1097280 h 2099144"/>
              <a:gd name="connsiteX85" fmla="*/ 120570 w 1852512"/>
              <a:gd name="connsiteY85" fmla="*/ 1065474 h 2099144"/>
              <a:gd name="connsiteX86" fmla="*/ 128522 w 1852512"/>
              <a:gd name="connsiteY86" fmla="*/ 1041620 h 2099144"/>
              <a:gd name="connsiteX87" fmla="*/ 144424 w 1852512"/>
              <a:gd name="connsiteY87" fmla="*/ 1017767 h 2099144"/>
              <a:gd name="connsiteX88" fmla="*/ 160327 w 1852512"/>
              <a:gd name="connsiteY88" fmla="*/ 970059 h 2099144"/>
              <a:gd name="connsiteX89" fmla="*/ 176230 w 1852512"/>
              <a:gd name="connsiteY89" fmla="*/ 914400 h 2099144"/>
              <a:gd name="connsiteX90" fmla="*/ 184181 w 1852512"/>
              <a:gd name="connsiteY90" fmla="*/ 890546 h 2099144"/>
              <a:gd name="connsiteX91" fmla="*/ 200083 w 1852512"/>
              <a:gd name="connsiteY91" fmla="*/ 667909 h 2099144"/>
              <a:gd name="connsiteX92" fmla="*/ 208035 w 1852512"/>
              <a:gd name="connsiteY92" fmla="*/ 644055 h 2099144"/>
              <a:gd name="connsiteX93" fmla="*/ 223937 w 1852512"/>
              <a:gd name="connsiteY93" fmla="*/ 588396 h 2099144"/>
              <a:gd name="connsiteX94" fmla="*/ 247791 w 1852512"/>
              <a:gd name="connsiteY94" fmla="*/ 572494 h 2099144"/>
              <a:gd name="connsiteX95" fmla="*/ 263694 w 1852512"/>
              <a:gd name="connsiteY95" fmla="*/ 548640 h 2099144"/>
              <a:gd name="connsiteX96" fmla="*/ 287548 w 1852512"/>
              <a:gd name="connsiteY96" fmla="*/ 532737 h 2099144"/>
              <a:gd name="connsiteX97" fmla="*/ 303450 w 1852512"/>
              <a:gd name="connsiteY97" fmla="*/ 500932 h 2099144"/>
              <a:gd name="connsiteX98" fmla="*/ 351158 w 1852512"/>
              <a:gd name="connsiteY98" fmla="*/ 469127 h 2099144"/>
              <a:gd name="connsiteX99" fmla="*/ 367061 w 1852512"/>
              <a:gd name="connsiteY99" fmla="*/ 413467 h 2099144"/>
              <a:gd name="connsiteX100" fmla="*/ 414769 w 1852512"/>
              <a:gd name="connsiteY100" fmla="*/ 405516 h 2099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1852512" h="2099144">
                <a:moveTo>
                  <a:pt x="414769" y="405516"/>
                </a:moveTo>
                <a:cubicBezTo>
                  <a:pt x="429346" y="394914"/>
                  <a:pt x="390056" y="446561"/>
                  <a:pt x="454525" y="349857"/>
                </a:cubicBezTo>
                <a:cubicBezTo>
                  <a:pt x="459174" y="342883"/>
                  <a:pt x="457827" y="332977"/>
                  <a:pt x="462476" y="326003"/>
                </a:cubicBezTo>
                <a:cubicBezTo>
                  <a:pt x="468713" y="316647"/>
                  <a:pt x="479426" y="311025"/>
                  <a:pt x="486330" y="302149"/>
                </a:cubicBezTo>
                <a:cubicBezTo>
                  <a:pt x="542082" y="230469"/>
                  <a:pt x="498212" y="278354"/>
                  <a:pt x="534038" y="230587"/>
                </a:cubicBezTo>
                <a:cubicBezTo>
                  <a:pt x="541989" y="219985"/>
                  <a:pt x="551456" y="210366"/>
                  <a:pt x="557892" y="198782"/>
                </a:cubicBezTo>
                <a:cubicBezTo>
                  <a:pt x="564824" y="186305"/>
                  <a:pt x="567412" y="171792"/>
                  <a:pt x="573795" y="159026"/>
                </a:cubicBezTo>
                <a:cubicBezTo>
                  <a:pt x="578069" y="150479"/>
                  <a:pt x="585423" y="143719"/>
                  <a:pt x="589697" y="135172"/>
                </a:cubicBezTo>
                <a:cubicBezTo>
                  <a:pt x="593445" y="127675"/>
                  <a:pt x="593579" y="118645"/>
                  <a:pt x="597649" y="111318"/>
                </a:cubicBezTo>
                <a:cubicBezTo>
                  <a:pt x="612795" y="84055"/>
                  <a:pt x="640812" y="37864"/>
                  <a:pt x="677162" y="31805"/>
                </a:cubicBezTo>
                <a:cubicBezTo>
                  <a:pt x="796680" y="11885"/>
                  <a:pt x="741101" y="22896"/>
                  <a:pt x="844139" y="0"/>
                </a:cubicBezTo>
                <a:cubicBezTo>
                  <a:pt x="905099" y="2650"/>
                  <a:pt x="966181" y="3271"/>
                  <a:pt x="1027019" y="7951"/>
                </a:cubicBezTo>
                <a:cubicBezTo>
                  <a:pt x="1042172" y="9117"/>
                  <a:pt x="1071584" y="27050"/>
                  <a:pt x="1082678" y="31805"/>
                </a:cubicBezTo>
                <a:cubicBezTo>
                  <a:pt x="1090382" y="35107"/>
                  <a:pt x="1098709" y="36747"/>
                  <a:pt x="1106532" y="39756"/>
                </a:cubicBezTo>
                <a:cubicBezTo>
                  <a:pt x="1133175" y="50003"/>
                  <a:pt x="1162293" y="55726"/>
                  <a:pt x="1186045" y="71561"/>
                </a:cubicBezTo>
                <a:cubicBezTo>
                  <a:pt x="1193996" y="76862"/>
                  <a:pt x="1201166" y="83583"/>
                  <a:pt x="1209899" y="87464"/>
                </a:cubicBezTo>
                <a:cubicBezTo>
                  <a:pt x="1225217" y="94272"/>
                  <a:pt x="1241704" y="98066"/>
                  <a:pt x="1257607" y="103367"/>
                </a:cubicBezTo>
                <a:lnTo>
                  <a:pt x="1281461" y="111318"/>
                </a:lnTo>
                <a:cubicBezTo>
                  <a:pt x="1292063" y="119269"/>
                  <a:pt x="1301413" y="129245"/>
                  <a:pt x="1313266" y="135172"/>
                </a:cubicBezTo>
                <a:cubicBezTo>
                  <a:pt x="1323040" y="140059"/>
                  <a:pt x="1334564" y="140121"/>
                  <a:pt x="1345071" y="143123"/>
                </a:cubicBezTo>
                <a:cubicBezTo>
                  <a:pt x="1353130" y="145425"/>
                  <a:pt x="1360974" y="148424"/>
                  <a:pt x="1368925" y="151074"/>
                </a:cubicBezTo>
                <a:cubicBezTo>
                  <a:pt x="1376876" y="161676"/>
                  <a:pt x="1382874" y="174076"/>
                  <a:pt x="1392779" y="182880"/>
                </a:cubicBezTo>
                <a:cubicBezTo>
                  <a:pt x="1407064" y="195578"/>
                  <a:pt x="1440487" y="214685"/>
                  <a:pt x="1440487" y="214685"/>
                </a:cubicBezTo>
                <a:cubicBezTo>
                  <a:pt x="1476999" y="269453"/>
                  <a:pt x="1430347" y="202853"/>
                  <a:pt x="1488195" y="270344"/>
                </a:cubicBezTo>
                <a:cubicBezTo>
                  <a:pt x="1554614" y="347835"/>
                  <a:pt x="1445235" y="235336"/>
                  <a:pt x="1527951" y="318052"/>
                </a:cubicBezTo>
                <a:cubicBezTo>
                  <a:pt x="1530602" y="326003"/>
                  <a:pt x="1529083" y="337034"/>
                  <a:pt x="1535903" y="341906"/>
                </a:cubicBezTo>
                <a:cubicBezTo>
                  <a:pt x="1549543" y="351649"/>
                  <a:pt x="1583610" y="357808"/>
                  <a:pt x="1583610" y="357808"/>
                </a:cubicBezTo>
                <a:cubicBezTo>
                  <a:pt x="1649771" y="423969"/>
                  <a:pt x="1551398" y="332707"/>
                  <a:pt x="1655172" y="397565"/>
                </a:cubicBezTo>
                <a:cubicBezTo>
                  <a:pt x="1655329" y="397663"/>
                  <a:pt x="1758870" y="461507"/>
                  <a:pt x="1766490" y="469127"/>
                </a:cubicBezTo>
                <a:cubicBezTo>
                  <a:pt x="1806023" y="508659"/>
                  <a:pt x="1783750" y="497296"/>
                  <a:pt x="1830101" y="508883"/>
                </a:cubicBezTo>
                <a:cubicBezTo>
                  <a:pt x="1832751" y="516834"/>
                  <a:pt x="1836019" y="524606"/>
                  <a:pt x="1838052" y="532737"/>
                </a:cubicBezTo>
                <a:cubicBezTo>
                  <a:pt x="1852512" y="590581"/>
                  <a:pt x="1848902" y="600657"/>
                  <a:pt x="1830101" y="675860"/>
                </a:cubicBezTo>
                <a:cubicBezTo>
                  <a:pt x="1827783" y="685131"/>
                  <a:pt x="1818774" y="691324"/>
                  <a:pt x="1814198" y="699714"/>
                </a:cubicBezTo>
                <a:cubicBezTo>
                  <a:pt x="1772965" y="775309"/>
                  <a:pt x="1804196" y="748790"/>
                  <a:pt x="1758539" y="779227"/>
                </a:cubicBezTo>
                <a:cubicBezTo>
                  <a:pt x="1744411" y="864001"/>
                  <a:pt x="1763548" y="794315"/>
                  <a:pt x="1726734" y="858740"/>
                </a:cubicBezTo>
                <a:cubicBezTo>
                  <a:pt x="1708655" y="890379"/>
                  <a:pt x="1731554" y="879991"/>
                  <a:pt x="1702880" y="914400"/>
                </a:cubicBezTo>
                <a:cubicBezTo>
                  <a:pt x="1696762" y="921741"/>
                  <a:pt x="1686977" y="925001"/>
                  <a:pt x="1679026" y="930302"/>
                </a:cubicBezTo>
                <a:cubicBezTo>
                  <a:pt x="1673725" y="940904"/>
                  <a:pt x="1667792" y="951212"/>
                  <a:pt x="1663123" y="962107"/>
                </a:cubicBezTo>
                <a:cubicBezTo>
                  <a:pt x="1659821" y="969811"/>
                  <a:pt x="1658473" y="978257"/>
                  <a:pt x="1655172" y="985961"/>
                </a:cubicBezTo>
                <a:cubicBezTo>
                  <a:pt x="1650503" y="996856"/>
                  <a:pt x="1644571" y="1007165"/>
                  <a:pt x="1639270" y="1017767"/>
                </a:cubicBezTo>
                <a:cubicBezTo>
                  <a:pt x="1642403" y="1089834"/>
                  <a:pt x="1638648" y="1173994"/>
                  <a:pt x="1655172" y="1248354"/>
                </a:cubicBezTo>
                <a:cubicBezTo>
                  <a:pt x="1656990" y="1256536"/>
                  <a:pt x="1661238" y="1264041"/>
                  <a:pt x="1663123" y="1272208"/>
                </a:cubicBezTo>
                <a:cubicBezTo>
                  <a:pt x="1669201" y="1298545"/>
                  <a:pt x="1679026" y="1351721"/>
                  <a:pt x="1679026" y="1351721"/>
                </a:cubicBezTo>
                <a:cubicBezTo>
                  <a:pt x="1681676" y="1396779"/>
                  <a:pt x="1687705" y="1441764"/>
                  <a:pt x="1686977" y="1486894"/>
                </a:cubicBezTo>
                <a:cubicBezTo>
                  <a:pt x="1685052" y="1606266"/>
                  <a:pt x="1680789" y="1725711"/>
                  <a:pt x="1671075" y="1844702"/>
                </a:cubicBezTo>
                <a:cubicBezTo>
                  <a:pt x="1670111" y="1856516"/>
                  <a:pt x="1659986" y="1865675"/>
                  <a:pt x="1655172" y="1876507"/>
                </a:cubicBezTo>
                <a:cubicBezTo>
                  <a:pt x="1629235" y="1934865"/>
                  <a:pt x="1651530" y="1897875"/>
                  <a:pt x="1623367" y="1940118"/>
                </a:cubicBezTo>
                <a:cubicBezTo>
                  <a:pt x="1618615" y="1954375"/>
                  <a:pt x="1609340" y="1985950"/>
                  <a:pt x="1599513" y="1995777"/>
                </a:cubicBezTo>
                <a:cubicBezTo>
                  <a:pt x="1585998" y="2009292"/>
                  <a:pt x="1565320" y="2014067"/>
                  <a:pt x="1551805" y="2027582"/>
                </a:cubicBezTo>
                <a:cubicBezTo>
                  <a:pt x="1543854" y="2035533"/>
                  <a:pt x="1536489" y="2044118"/>
                  <a:pt x="1527951" y="2051436"/>
                </a:cubicBezTo>
                <a:cubicBezTo>
                  <a:pt x="1510641" y="2066274"/>
                  <a:pt x="1486553" y="2083789"/>
                  <a:pt x="1464341" y="2091193"/>
                </a:cubicBezTo>
                <a:cubicBezTo>
                  <a:pt x="1451520" y="2095467"/>
                  <a:pt x="1437836" y="2096494"/>
                  <a:pt x="1424584" y="2099144"/>
                </a:cubicBezTo>
                <a:cubicBezTo>
                  <a:pt x="1376876" y="2093843"/>
                  <a:pt x="1329022" y="2089727"/>
                  <a:pt x="1281461" y="2083241"/>
                </a:cubicBezTo>
                <a:cubicBezTo>
                  <a:pt x="1230702" y="2076319"/>
                  <a:pt x="1267517" y="2075943"/>
                  <a:pt x="1217850" y="2059387"/>
                </a:cubicBezTo>
                <a:cubicBezTo>
                  <a:pt x="1205029" y="2055113"/>
                  <a:pt x="1191039" y="2055319"/>
                  <a:pt x="1178094" y="2051436"/>
                </a:cubicBezTo>
                <a:cubicBezTo>
                  <a:pt x="1164423" y="2047335"/>
                  <a:pt x="1151878" y="2040048"/>
                  <a:pt x="1138337" y="2035534"/>
                </a:cubicBezTo>
                <a:cubicBezTo>
                  <a:pt x="1120032" y="2029432"/>
                  <a:pt x="1100983" y="2025733"/>
                  <a:pt x="1082678" y="2019631"/>
                </a:cubicBezTo>
                <a:cubicBezTo>
                  <a:pt x="1061195" y="2012470"/>
                  <a:pt x="1040394" y="2003394"/>
                  <a:pt x="1019068" y="1995777"/>
                </a:cubicBezTo>
                <a:cubicBezTo>
                  <a:pt x="901923" y="1953939"/>
                  <a:pt x="1027500" y="2003058"/>
                  <a:pt x="939555" y="1963972"/>
                </a:cubicBezTo>
                <a:cubicBezTo>
                  <a:pt x="926512" y="1958175"/>
                  <a:pt x="912564" y="1954452"/>
                  <a:pt x="899798" y="1948069"/>
                </a:cubicBezTo>
                <a:cubicBezTo>
                  <a:pt x="891251" y="1943795"/>
                  <a:pt x="884765" y="1935842"/>
                  <a:pt x="875944" y="1932167"/>
                </a:cubicBezTo>
                <a:cubicBezTo>
                  <a:pt x="852734" y="1922496"/>
                  <a:pt x="804383" y="1908313"/>
                  <a:pt x="804383" y="1908313"/>
                </a:cubicBezTo>
                <a:cubicBezTo>
                  <a:pt x="796432" y="1903012"/>
                  <a:pt x="788943" y="1896941"/>
                  <a:pt x="780529" y="1892410"/>
                </a:cubicBezTo>
                <a:cubicBezTo>
                  <a:pt x="754438" y="1878361"/>
                  <a:pt x="726426" y="1867900"/>
                  <a:pt x="701016" y="1852654"/>
                </a:cubicBezTo>
                <a:lnTo>
                  <a:pt x="661259" y="1828800"/>
                </a:lnTo>
                <a:cubicBezTo>
                  <a:pt x="653308" y="1831450"/>
                  <a:pt x="645624" y="1838395"/>
                  <a:pt x="637405" y="1836751"/>
                </a:cubicBezTo>
                <a:cubicBezTo>
                  <a:pt x="587430" y="1826756"/>
                  <a:pt x="586165" y="1812482"/>
                  <a:pt x="549941" y="1789043"/>
                </a:cubicBezTo>
                <a:cubicBezTo>
                  <a:pt x="515974" y="1767065"/>
                  <a:pt x="482760" y="1743526"/>
                  <a:pt x="446574" y="1725433"/>
                </a:cubicBezTo>
                <a:lnTo>
                  <a:pt x="382963" y="1693627"/>
                </a:lnTo>
                <a:cubicBezTo>
                  <a:pt x="377662" y="1685676"/>
                  <a:pt x="373818" y="1676531"/>
                  <a:pt x="367061" y="1669774"/>
                </a:cubicBezTo>
                <a:cubicBezTo>
                  <a:pt x="360304" y="1663017"/>
                  <a:pt x="351311" y="1658936"/>
                  <a:pt x="343207" y="1653871"/>
                </a:cubicBezTo>
                <a:cubicBezTo>
                  <a:pt x="266485" y="1605919"/>
                  <a:pt x="334099" y="1650450"/>
                  <a:pt x="279596" y="1614114"/>
                </a:cubicBezTo>
                <a:cubicBezTo>
                  <a:pt x="267160" y="1589240"/>
                  <a:pt x="264017" y="1574573"/>
                  <a:pt x="239840" y="1558455"/>
                </a:cubicBezTo>
                <a:cubicBezTo>
                  <a:pt x="232866" y="1553806"/>
                  <a:pt x="223937" y="1553154"/>
                  <a:pt x="215986" y="1550504"/>
                </a:cubicBezTo>
                <a:cubicBezTo>
                  <a:pt x="207314" y="1524486"/>
                  <a:pt x="204666" y="1510794"/>
                  <a:pt x="184181" y="1486894"/>
                </a:cubicBezTo>
                <a:cubicBezTo>
                  <a:pt x="177962" y="1479638"/>
                  <a:pt x="168278" y="1476292"/>
                  <a:pt x="160327" y="1470991"/>
                </a:cubicBezTo>
                <a:cubicBezTo>
                  <a:pt x="157677" y="1463040"/>
                  <a:pt x="157522" y="1453753"/>
                  <a:pt x="152376" y="1447137"/>
                </a:cubicBezTo>
                <a:cubicBezTo>
                  <a:pt x="138569" y="1429385"/>
                  <a:pt x="114726" y="1419544"/>
                  <a:pt x="104668" y="1399429"/>
                </a:cubicBezTo>
                <a:cubicBezTo>
                  <a:pt x="99367" y="1388827"/>
                  <a:pt x="96479" y="1376624"/>
                  <a:pt x="88765" y="1367624"/>
                </a:cubicBezTo>
                <a:cubicBezTo>
                  <a:pt x="0" y="1264066"/>
                  <a:pt x="99873" y="1408138"/>
                  <a:pt x="41057" y="1319916"/>
                </a:cubicBezTo>
                <a:cubicBezTo>
                  <a:pt x="43708" y="1285460"/>
                  <a:pt x="42640" y="1250515"/>
                  <a:pt x="49009" y="1216549"/>
                </a:cubicBezTo>
                <a:cubicBezTo>
                  <a:pt x="50770" y="1207156"/>
                  <a:pt x="61030" y="1201428"/>
                  <a:pt x="64911" y="1192695"/>
                </a:cubicBezTo>
                <a:cubicBezTo>
                  <a:pt x="71719" y="1177377"/>
                  <a:pt x="75513" y="1160890"/>
                  <a:pt x="80814" y="1144987"/>
                </a:cubicBezTo>
                <a:cubicBezTo>
                  <a:pt x="83836" y="1135921"/>
                  <a:pt x="92442" y="1129681"/>
                  <a:pt x="96716" y="1121134"/>
                </a:cubicBezTo>
                <a:cubicBezTo>
                  <a:pt x="100464" y="1113637"/>
                  <a:pt x="101366" y="1104984"/>
                  <a:pt x="104668" y="1097280"/>
                </a:cubicBezTo>
                <a:cubicBezTo>
                  <a:pt x="109337" y="1086385"/>
                  <a:pt x="115901" y="1076369"/>
                  <a:pt x="120570" y="1065474"/>
                </a:cubicBezTo>
                <a:cubicBezTo>
                  <a:pt x="123872" y="1057770"/>
                  <a:pt x="124774" y="1049117"/>
                  <a:pt x="128522" y="1041620"/>
                </a:cubicBezTo>
                <a:cubicBezTo>
                  <a:pt x="132796" y="1033073"/>
                  <a:pt x="140543" y="1026499"/>
                  <a:pt x="144424" y="1017767"/>
                </a:cubicBezTo>
                <a:cubicBezTo>
                  <a:pt x="151232" y="1002449"/>
                  <a:pt x="155026" y="985962"/>
                  <a:pt x="160327" y="970059"/>
                </a:cubicBezTo>
                <a:cubicBezTo>
                  <a:pt x="179386" y="912882"/>
                  <a:pt x="156268" y="984267"/>
                  <a:pt x="176230" y="914400"/>
                </a:cubicBezTo>
                <a:cubicBezTo>
                  <a:pt x="178533" y="906341"/>
                  <a:pt x="181531" y="898497"/>
                  <a:pt x="184181" y="890546"/>
                </a:cubicBezTo>
                <a:cubicBezTo>
                  <a:pt x="187985" y="803051"/>
                  <a:pt x="181215" y="743381"/>
                  <a:pt x="200083" y="667909"/>
                </a:cubicBezTo>
                <a:cubicBezTo>
                  <a:pt x="202116" y="659778"/>
                  <a:pt x="205732" y="652114"/>
                  <a:pt x="208035" y="644055"/>
                </a:cubicBezTo>
                <a:cubicBezTo>
                  <a:pt x="208670" y="641833"/>
                  <a:pt x="219701" y="593691"/>
                  <a:pt x="223937" y="588396"/>
                </a:cubicBezTo>
                <a:cubicBezTo>
                  <a:pt x="229907" y="580934"/>
                  <a:pt x="239840" y="577795"/>
                  <a:pt x="247791" y="572494"/>
                </a:cubicBezTo>
                <a:cubicBezTo>
                  <a:pt x="253092" y="564543"/>
                  <a:pt x="256937" y="555397"/>
                  <a:pt x="263694" y="548640"/>
                </a:cubicBezTo>
                <a:cubicBezTo>
                  <a:pt x="270451" y="541883"/>
                  <a:pt x="281430" y="540078"/>
                  <a:pt x="287548" y="532737"/>
                </a:cubicBezTo>
                <a:cubicBezTo>
                  <a:pt x="295136" y="523631"/>
                  <a:pt x="295069" y="509313"/>
                  <a:pt x="303450" y="500932"/>
                </a:cubicBezTo>
                <a:cubicBezTo>
                  <a:pt x="316965" y="487417"/>
                  <a:pt x="351158" y="469127"/>
                  <a:pt x="351158" y="469127"/>
                </a:cubicBezTo>
                <a:cubicBezTo>
                  <a:pt x="351226" y="468854"/>
                  <a:pt x="363260" y="417268"/>
                  <a:pt x="367061" y="413467"/>
                </a:cubicBezTo>
                <a:cubicBezTo>
                  <a:pt x="401806" y="378722"/>
                  <a:pt x="400192" y="416118"/>
                  <a:pt x="414769" y="405516"/>
                </a:cubicBezTo>
                <a:close/>
              </a:path>
            </a:pathLst>
          </a:custGeom>
          <a:solidFill>
            <a:schemeClr val="accent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668338" y="4865688"/>
            <a:ext cx="1638300" cy="914400"/>
          </a:xfrm>
          <a:custGeom>
            <a:avLst/>
            <a:gdLst>
              <a:gd name="connsiteX0" fmla="*/ 262393 w 1638491"/>
              <a:gd name="connsiteY0" fmla="*/ 517401 h 914966"/>
              <a:gd name="connsiteX1" fmla="*/ 286247 w 1638491"/>
              <a:gd name="connsiteY1" fmla="*/ 501498 h 914966"/>
              <a:gd name="connsiteX2" fmla="*/ 302149 w 1638491"/>
              <a:gd name="connsiteY2" fmla="*/ 469693 h 914966"/>
              <a:gd name="connsiteX3" fmla="*/ 333954 w 1638491"/>
              <a:gd name="connsiteY3" fmla="*/ 461742 h 914966"/>
              <a:gd name="connsiteX4" fmla="*/ 389613 w 1638491"/>
              <a:gd name="connsiteY4" fmla="*/ 437888 h 914966"/>
              <a:gd name="connsiteX5" fmla="*/ 413467 w 1638491"/>
              <a:gd name="connsiteY5" fmla="*/ 429937 h 914966"/>
              <a:gd name="connsiteX6" fmla="*/ 477078 w 1638491"/>
              <a:gd name="connsiteY6" fmla="*/ 398131 h 914966"/>
              <a:gd name="connsiteX7" fmla="*/ 556591 w 1638491"/>
              <a:gd name="connsiteY7" fmla="*/ 358375 h 914966"/>
              <a:gd name="connsiteX8" fmla="*/ 572493 w 1638491"/>
              <a:gd name="connsiteY8" fmla="*/ 318618 h 914966"/>
              <a:gd name="connsiteX9" fmla="*/ 628153 w 1638491"/>
              <a:gd name="connsiteY9" fmla="*/ 255008 h 914966"/>
              <a:gd name="connsiteX10" fmla="*/ 636104 w 1638491"/>
              <a:gd name="connsiteY10" fmla="*/ 231154 h 914966"/>
              <a:gd name="connsiteX11" fmla="*/ 707666 w 1638491"/>
              <a:gd name="connsiteY11" fmla="*/ 151641 h 914966"/>
              <a:gd name="connsiteX12" fmla="*/ 731520 w 1638491"/>
              <a:gd name="connsiteY12" fmla="*/ 80079 h 914966"/>
              <a:gd name="connsiteX13" fmla="*/ 747422 w 1638491"/>
              <a:gd name="connsiteY13" fmla="*/ 56225 h 914966"/>
              <a:gd name="connsiteX14" fmla="*/ 755373 w 1638491"/>
              <a:gd name="connsiteY14" fmla="*/ 32371 h 914966"/>
              <a:gd name="connsiteX15" fmla="*/ 826935 w 1638491"/>
              <a:gd name="connsiteY15" fmla="*/ 566 h 914966"/>
              <a:gd name="connsiteX16" fmla="*/ 1073426 w 1638491"/>
              <a:gd name="connsiteY16" fmla="*/ 8517 h 914966"/>
              <a:gd name="connsiteX17" fmla="*/ 1208598 w 1638491"/>
              <a:gd name="connsiteY17" fmla="*/ 40323 h 914966"/>
              <a:gd name="connsiteX18" fmla="*/ 1296062 w 1638491"/>
              <a:gd name="connsiteY18" fmla="*/ 48274 h 914966"/>
              <a:gd name="connsiteX19" fmla="*/ 1399429 w 1638491"/>
              <a:gd name="connsiteY19" fmla="*/ 80079 h 914966"/>
              <a:gd name="connsiteX20" fmla="*/ 1494845 w 1638491"/>
              <a:gd name="connsiteY20" fmla="*/ 135738 h 914966"/>
              <a:gd name="connsiteX21" fmla="*/ 1518699 w 1638491"/>
              <a:gd name="connsiteY21" fmla="*/ 151641 h 914966"/>
              <a:gd name="connsiteX22" fmla="*/ 1542553 w 1638491"/>
              <a:gd name="connsiteY22" fmla="*/ 159592 h 914966"/>
              <a:gd name="connsiteX23" fmla="*/ 1566407 w 1638491"/>
              <a:gd name="connsiteY23" fmla="*/ 175495 h 914966"/>
              <a:gd name="connsiteX24" fmla="*/ 1606163 w 1638491"/>
              <a:gd name="connsiteY24" fmla="*/ 262959 h 914966"/>
              <a:gd name="connsiteX25" fmla="*/ 1622066 w 1638491"/>
              <a:gd name="connsiteY25" fmla="*/ 294764 h 914966"/>
              <a:gd name="connsiteX26" fmla="*/ 1630017 w 1638491"/>
              <a:gd name="connsiteY26" fmla="*/ 326570 h 914966"/>
              <a:gd name="connsiteX27" fmla="*/ 1637968 w 1638491"/>
              <a:gd name="connsiteY27" fmla="*/ 350424 h 914966"/>
              <a:gd name="connsiteX28" fmla="*/ 1622066 w 1638491"/>
              <a:gd name="connsiteY28" fmla="*/ 453790 h 914966"/>
              <a:gd name="connsiteX29" fmla="*/ 1566407 w 1638491"/>
              <a:gd name="connsiteY29" fmla="*/ 485596 h 914966"/>
              <a:gd name="connsiteX30" fmla="*/ 1550504 w 1638491"/>
              <a:gd name="connsiteY30" fmla="*/ 509450 h 914966"/>
              <a:gd name="connsiteX31" fmla="*/ 1502796 w 1638491"/>
              <a:gd name="connsiteY31" fmla="*/ 549206 h 914966"/>
              <a:gd name="connsiteX32" fmla="*/ 1470991 w 1638491"/>
              <a:gd name="connsiteY32" fmla="*/ 557157 h 914966"/>
              <a:gd name="connsiteX33" fmla="*/ 1455088 w 1638491"/>
              <a:gd name="connsiteY33" fmla="*/ 581011 h 914966"/>
              <a:gd name="connsiteX34" fmla="*/ 1431234 w 1638491"/>
              <a:gd name="connsiteY34" fmla="*/ 588963 h 914966"/>
              <a:gd name="connsiteX35" fmla="*/ 1296062 w 1638491"/>
              <a:gd name="connsiteY35" fmla="*/ 596914 h 914966"/>
              <a:gd name="connsiteX36" fmla="*/ 1256306 w 1638491"/>
              <a:gd name="connsiteY36" fmla="*/ 604865 h 914966"/>
              <a:gd name="connsiteX37" fmla="*/ 1184744 w 1638491"/>
              <a:gd name="connsiteY37" fmla="*/ 620768 h 914966"/>
              <a:gd name="connsiteX38" fmla="*/ 1089328 w 1638491"/>
              <a:gd name="connsiteY38" fmla="*/ 604865 h 914966"/>
              <a:gd name="connsiteX39" fmla="*/ 1073426 w 1638491"/>
              <a:gd name="connsiteY39" fmla="*/ 581011 h 914966"/>
              <a:gd name="connsiteX40" fmla="*/ 1009815 w 1638491"/>
              <a:gd name="connsiteY40" fmla="*/ 549206 h 914966"/>
              <a:gd name="connsiteX41" fmla="*/ 946205 w 1638491"/>
              <a:gd name="connsiteY41" fmla="*/ 557157 h 914966"/>
              <a:gd name="connsiteX42" fmla="*/ 898497 w 1638491"/>
              <a:gd name="connsiteY42" fmla="*/ 573060 h 914966"/>
              <a:gd name="connsiteX43" fmla="*/ 842838 w 1638491"/>
              <a:gd name="connsiteY43" fmla="*/ 604865 h 914966"/>
              <a:gd name="connsiteX44" fmla="*/ 795130 w 1638491"/>
              <a:gd name="connsiteY44" fmla="*/ 644622 h 914966"/>
              <a:gd name="connsiteX45" fmla="*/ 771276 w 1638491"/>
              <a:gd name="connsiteY45" fmla="*/ 652573 h 914966"/>
              <a:gd name="connsiteX46" fmla="*/ 715617 w 1638491"/>
              <a:gd name="connsiteY46" fmla="*/ 676427 h 914966"/>
              <a:gd name="connsiteX47" fmla="*/ 691763 w 1638491"/>
              <a:gd name="connsiteY47" fmla="*/ 700281 h 914966"/>
              <a:gd name="connsiteX48" fmla="*/ 628153 w 1638491"/>
              <a:gd name="connsiteY48" fmla="*/ 740037 h 914966"/>
              <a:gd name="connsiteX49" fmla="*/ 604299 w 1638491"/>
              <a:gd name="connsiteY49" fmla="*/ 763891 h 914966"/>
              <a:gd name="connsiteX50" fmla="*/ 556591 w 1638491"/>
              <a:gd name="connsiteY50" fmla="*/ 779794 h 914966"/>
              <a:gd name="connsiteX51" fmla="*/ 477078 w 1638491"/>
              <a:gd name="connsiteY51" fmla="*/ 819550 h 914966"/>
              <a:gd name="connsiteX52" fmla="*/ 477078 w 1638491"/>
              <a:gd name="connsiteY52" fmla="*/ 819550 h 914966"/>
              <a:gd name="connsiteX53" fmla="*/ 405516 w 1638491"/>
              <a:gd name="connsiteY53" fmla="*/ 859307 h 914966"/>
              <a:gd name="connsiteX54" fmla="*/ 373711 w 1638491"/>
              <a:gd name="connsiteY54" fmla="*/ 867258 h 914966"/>
              <a:gd name="connsiteX55" fmla="*/ 294198 w 1638491"/>
              <a:gd name="connsiteY55" fmla="*/ 899064 h 914966"/>
              <a:gd name="connsiteX56" fmla="*/ 270344 w 1638491"/>
              <a:gd name="connsiteY56" fmla="*/ 907015 h 914966"/>
              <a:gd name="connsiteX57" fmla="*/ 222636 w 1638491"/>
              <a:gd name="connsiteY57" fmla="*/ 914966 h 914966"/>
              <a:gd name="connsiteX58" fmla="*/ 151074 w 1638491"/>
              <a:gd name="connsiteY58" fmla="*/ 899064 h 914966"/>
              <a:gd name="connsiteX59" fmla="*/ 95415 w 1638491"/>
              <a:gd name="connsiteY59" fmla="*/ 867258 h 914966"/>
              <a:gd name="connsiteX60" fmla="*/ 63610 w 1638491"/>
              <a:gd name="connsiteY60" fmla="*/ 827502 h 914966"/>
              <a:gd name="connsiteX61" fmla="*/ 31805 w 1638491"/>
              <a:gd name="connsiteY61" fmla="*/ 779794 h 914966"/>
              <a:gd name="connsiteX62" fmla="*/ 0 w 1638491"/>
              <a:gd name="connsiteY62" fmla="*/ 724135 h 914966"/>
              <a:gd name="connsiteX63" fmla="*/ 23853 w 1638491"/>
              <a:gd name="connsiteY63" fmla="*/ 644622 h 914966"/>
              <a:gd name="connsiteX64" fmla="*/ 47707 w 1638491"/>
              <a:gd name="connsiteY64" fmla="*/ 628719 h 914966"/>
              <a:gd name="connsiteX65" fmla="*/ 63610 w 1638491"/>
              <a:gd name="connsiteY65" fmla="*/ 596914 h 914966"/>
              <a:gd name="connsiteX66" fmla="*/ 214685 w 1638491"/>
              <a:gd name="connsiteY66" fmla="*/ 565109 h 914966"/>
              <a:gd name="connsiteX67" fmla="*/ 270344 w 1638491"/>
              <a:gd name="connsiteY67" fmla="*/ 533304 h 914966"/>
              <a:gd name="connsiteX68" fmla="*/ 262393 w 1638491"/>
              <a:gd name="connsiteY68" fmla="*/ 517401 h 914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638491" h="914966">
                <a:moveTo>
                  <a:pt x="262393" y="517401"/>
                </a:moveTo>
                <a:cubicBezTo>
                  <a:pt x="265044" y="512100"/>
                  <a:pt x="280129" y="508839"/>
                  <a:pt x="286247" y="501498"/>
                </a:cubicBezTo>
                <a:cubicBezTo>
                  <a:pt x="293835" y="492392"/>
                  <a:pt x="293043" y="477281"/>
                  <a:pt x="302149" y="469693"/>
                </a:cubicBezTo>
                <a:cubicBezTo>
                  <a:pt x="310544" y="462697"/>
                  <a:pt x="323684" y="465477"/>
                  <a:pt x="333954" y="461742"/>
                </a:cubicBezTo>
                <a:cubicBezTo>
                  <a:pt x="352924" y="454844"/>
                  <a:pt x="370872" y="445385"/>
                  <a:pt x="389613" y="437888"/>
                </a:cubicBezTo>
                <a:cubicBezTo>
                  <a:pt x="397395" y="434775"/>
                  <a:pt x="405619" y="432880"/>
                  <a:pt x="413467" y="429937"/>
                </a:cubicBezTo>
                <a:cubicBezTo>
                  <a:pt x="523527" y="388665"/>
                  <a:pt x="400218" y="436561"/>
                  <a:pt x="477078" y="398131"/>
                </a:cubicBezTo>
                <a:cubicBezTo>
                  <a:pt x="585297" y="344022"/>
                  <a:pt x="446001" y="424729"/>
                  <a:pt x="556591" y="358375"/>
                </a:cubicBezTo>
                <a:cubicBezTo>
                  <a:pt x="561892" y="345123"/>
                  <a:pt x="565150" y="330857"/>
                  <a:pt x="572493" y="318618"/>
                </a:cubicBezTo>
                <a:cubicBezTo>
                  <a:pt x="587052" y="294353"/>
                  <a:pt x="608381" y="274780"/>
                  <a:pt x="628153" y="255008"/>
                </a:cubicBezTo>
                <a:cubicBezTo>
                  <a:pt x="630803" y="247057"/>
                  <a:pt x="630868" y="237699"/>
                  <a:pt x="636104" y="231154"/>
                </a:cubicBezTo>
                <a:cubicBezTo>
                  <a:pt x="663572" y="196819"/>
                  <a:pt x="689938" y="187098"/>
                  <a:pt x="707666" y="151641"/>
                </a:cubicBezTo>
                <a:cubicBezTo>
                  <a:pt x="772210" y="22552"/>
                  <a:pt x="685971" y="186358"/>
                  <a:pt x="731520" y="80079"/>
                </a:cubicBezTo>
                <a:cubicBezTo>
                  <a:pt x="735284" y="71295"/>
                  <a:pt x="743148" y="64772"/>
                  <a:pt x="747422" y="56225"/>
                </a:cubicBezTo>
                <a:cubicBezTo>
                  <a:pt x="751170" y="48728"/>
                  <a:pt x="750137" y="38916"/>
                  <a:pt x="755373" y="32371"/>
                </a:cubicBezTo>
                <a:cubicBezTo>
                  <a:pt x="769118" y="15190"/>
                  <a:pt x="812360" y="5424"/>
                  <a:pt x="826935" y="566"/>
                </a:cubicBezTo>
                <a:cubicBezTo>
                  <a:pt x="909099" y="3216"/>
                  <a:pt x="991662" y="0"/>
                  <a:pt x="1073426" y="8517"/>
                </a:cubicBezTo>
                <a:cubicBezTo>
                  <a:pt x="1119465" y="13313"/>
                  <a:pt x="1163031" y="32186"/>
                  <a:pt x="1208598" y="40323"/>
                </a:cubicBezTo>
                <a:cubicBezTo>
                  <a:pt x="1237417" y="45469"/>
                  <a:pt x="1266907" y="45624"/>
                  <a:pt x="1296062" y="48274"/>
                </a:cubicBezTo>
                <a:cubicBezTo>
                  <a:pt x="1304005" y="50543"/>
                  <a:pt x="1388871" y="73920"/>
                  <a:pt x="1399429" y="80079"/>
                </a:cubicBezTo>
                <a:cubicBezTo>
                  <a:pt x="1431234" y="98632"/>
                  <a:pt x="1464208" y="115313"/>
                  <a:pt x="1494845" y="135738"/>
                </a:cubicBezTo>
                <a:cubicBezTo>
                  <a:pt x="1502796" y="141039"/>
                  <a:pt x="1510152" y="147367"/>
                  <a:pt x="1518699" y="151641"/>
                </a:cubicBezTo>
                <a:cubicBezTo>
                  <a:pt x="1526196" y="155389"/>
                  <a:pt x="1534602" y="156942"/>
                  <a:pt x="1542553" y="159592"/>
                </a:cubicBezTo>
                <a:cubicBezTo>
                  <a:pt x="1550504" y="164893"/>
                  <a:pt x="1560188" y="168239"/>
                  <a:pt x="1566407" y="175495"/>
                </a:cubicBezTo>
                <a:cubicBezTo>
                  <a:pt x="1602398" y="217485"/>
                  <a:pt x="1581562" y="213758"/>
                  <a:pt x="1606163" y="262959"/>
                </a:cubicBezTo>
                <a:lnTo>
                  <a:pt x="1622066" y="294764"/>
                </a:lnTo>
                <a:cubicBezTo>
                  <a:pt x="1624716" y="305366"/>
                  <a:pt x="1627015" y="316062"/>
                  <a:pt x="1630017" y="326570"/>
                </a:cubicBezTo>
                <a:cubicBezTo>
                  <a:pt x="1632319" y="334629"/>
                  <a:pt x="1638491" y="342059"/>
                  <a:pt x="1637968" y="350424"/>
                </a:cubicBezTo>
                <a:cubicBezTo>
                  <a:pt x="1635794" y="385217"/>
                  <a:pt x="1633090" y="420718"/>
                  <a:pt x="1622066" y="453790"/>
                </a:cubicBezTo>
                <a:cubicBezTo>
                  <a:pt x="1619818" y="460533"/>
                  <a:pt x="1567728" y="484936"/>
                  <a:pt x="1566407" y="485596"/>
                </a:cubicBezTo>
                <a:cubicBezTo>
                  <a:pt x="1561106" y="493547"/>
                  <a:pt x="1556622" y="502109"/>
                  <a:pt x="1550504" y="509450"/>
                </a:cubicBezTo>
                <a:cubicBezTo>
                  <a:pt x="1539889" y="522188"/>
                  <a:pt x="1519013" y="542256"/>
                  <a:pt x="1502796" y="549206"/>
                </a:cubicBezTo>
                <a:cubicBezTo>
                  <a:pt x="1492752" y="553511"/>
                  <a:pt x="1481593" y="554507"/>
                  <a:pt x="1470991" y="557157"/>
                </a:cubicBezTo>
                <a:cubicBezTo>
                  <a:pt x="1465690" y="565108"/>
                  <a:pt x="1462550" y="575041"/>
                  <a:pt x="1455088" y="581011"/>
                </a:cubicBezTo>
                <a:cubicBezTo>
                  <a:pt x="1448543" y="586247"/>
                  <a:pt x="1439574" y="588129"/>
                  <a:pt x="1431234" y="588963"/>
                </a:cubicBezTo>
                <a:cubicBezTo>
                  <a:pt x="1386323" y="593454"/>
                  <a:pt x="1341119" y="594264"/>
                  <a:pt x="1296062" y="596914"/>
                </a:cubicBezTo>
                <a:cubicBezTo>
                  <a:pt x="1282810" y="599564"/>
                  <a:pt x="1269499" y="601933"/>
                  <a:pt x="1256306" y="604865"/>
                </a:cubicBezTo>
                <a:cubicBezTo>
                  <a:pt x="1155245" y="627323"/>
                  <a:pt x="1304646" y="596788"/>
                  <a:pt x="1184744" y="620768"/>
                </a:cubicBezTo>
                <a:cubicBezTo>
                  <a:pt x="1152939" y="615467"/>
                  <a:pt x="1119694" y="615710"/>
                  <a:pt x="1089328" y="604865"/>
                </a:cubicBezTo>
                <a:cubicBezTo>
                  <a:pt x="1080329" y="601651"/>
                  <a:pt x="1081255" y="586491"/>
                  <a:pt x="1073426" y="581011"/>
                </a:cubicBezTo>
                <a:cubicBezTo>
                  <a:pt x="1054005" y="567416"/>
                  <a:pt x="1009815" y="549206"/>
                  <a:pt x="1009815" y="549206"/>
                </a:cubicBezTo>
                <a:cubicBezTo>
                  <a:pt x="988612" y="551856"/>
                  <a:pt x="967099" y="552680"/>
                  <a:pt x="946205" y="557157"/>
                </a:cubicBezTo>
                <a:cubicBezTo>
                  <a:pt x="929814" y="560669"/>
                  <a:pt x="898497" y="573060"/>
                  <a:pt x="898497" y="573060"/>
                </a:cubicBezTo>
                <a:cubicBezTo>
                  <a:pt x="840380" y="611805"/>
                  <a:pt x="913455" y="564512"/>
                  <a:pt x="842838" y="604865"/>
                </a:cubicBezTo>
                <a:cubicBezTo>
                  <a:pt x="751787" y="656894"/>
                  <a:pt x="893802" y="578842"/>
                  <a:pt x="795130" y="644622"/>
                </a:cubicBezTo>
                <a:cubicBezTo>
                  <a:pt x="788156" y="649271"/>
                  <a:pt x="778980" y="649271"/>
                  <a:pt x="771276" y="652573"/>
                </a:cubicBezTo>
                <a:cubicBezTo>
                  <a:pt x="702498" y="682049"/>
                  <a:pt x="771559" y="657780"/>
                  <a:pt x="715617" y="676427"/>
                </a:cubicBezTo>
                <a:cubicBezTo>
                  <a:pt x="707666" y="684378"/>
                  <a:pt x="700913" y="693745"/>
                  <a:pt x="691763" y="700281"/>
                </a:cubicBezTo>
                <a:cubicBezTo>
                  <a:pt x="610314" y="758460"/>
                  <a:pt x="711692" y="668433"/>
                  <a:pt x="628153" y="740037"/>
                </a:cubicBezTo>
                <a:cubicBezTo>
                  <a:pt x="619615" y="747355"/>
                  <a:pt x="614129" y="758430"/>
                  <a:pt x="604299" y="763891"/>
                </a:cubicBezTo>
                <a:cubicBezTo>
                  <a:pt x="589646" y="772032"/>
                  <a:pt x="571584" y="772297"/>
                  <a:pt x="556591" y="779794"/>
                </a:cubicBezTo>
                <a:lnTo>
                  <a:pt x="477078" y="819550"/>
                </a:lnTo>
                <a:lnTo>
                  <a:pt x="477078" y="819550"/>
                </a:lnTo>
                <a:cubicBezTo>
                  <a:pt x="449769" y="837757"/>
                  <a:pt x="440676" y="845243"/>
                  <a:pt x="405516" y="859307"/>
                </a:cubicBezTo>
                <a:cubicBezTo>
                  <a:pt x="395370" y="863366"/>
                  <a:pt x="384313" y="864608"/>
                  <a:pt x="373711" y="867258"/>
                </a:cubicBezTo>
                <a:cubicBezTo>
                  <a:pt x="326915" y="890657"/>
                  <a:pt x="353148" y="879414"/>
                  <a:pt x="294198" y="899064"/>
                </a:cubicBezTo>
                <a:cubicBezTo>
                  <a:pt x="286247" y="901714"/>
                  <a:pt x="278611" y="905637"/>
                  <a:pt x="270344" y="907015"/>
                </a:cubicBezTo>
                <a:lnTo>
                  <a:pt x="222636" y="914966"/>
                </a:lnTo>
                <a:cubicBezTo>
                  <a:pt x="198782" y="909665"/>
                  <a:pt x="174429" y="906250"/>
                  <a:pt x="151074" y="899064"/>
                </a:cubicBezTo>
                <a:cubicBezTo>
                  <a:pt x="132340" y="893300"/>
                  <a:pt x="111702" y="878116"/>
                  <a:pt x="95415" y="867258"/>
                </a:cubicBezTo>
                <a:cubicBezTo>
                  <a:pt x="77510" y="813539"/>
                  <a:pt x="102342" y="871767"/>
                  <a:pt x="63610" y="827502"/>
                </a:cubicBezTo>
                <a:cubicBezTo>
                  <a:pt x="51024" y="813118"/>
                  <a:pt x="42407" y="795697"/>
                  <a:pt x="31805" y="779794"/>
                </a:cubicBezTo>
                <a:cubicBezTo>
                  <a:pt x="9326" y="746075"/>
                  <a:pt x="20177" y="764491"/>
                  <a:pt x="0" y="724135"/>
                </a:cubicBezTo>
                <a:cubicBezTo>
                  <a:pt x="3183" y="711404"/>
                  <a:pt x="18046" y="648493"/>
                  <a:pt x="23853" y="644622"/>
                </a:cubicBezTo>
                <a:lnTo>
                  <a:pt x="47707" y="628719"/>
                </a:lnTo>
                <a:cubicBezTo>
                  <a:pt x="53008" y="618117"/>
                  <a:pt x="53204" y="602590"/>
                  <a:pt x="63610" y="596914"/>
                </a:cubicBezTo>
                <a:cubicBezTo>
                  <a:pt x="69914" y="593475"/>
                  <a:pt x="212580" y="565530"/>
                  <a:pt x="214685" y="565109"/>
                </a:cubicBezTo>
                <a:cubicBezTo>
                  <a:pt x="220185" y="562359"/>
                  <a:pt x="264726" y="541731"/>
                  <a:pt x="270344" y="533304"/>
                </a:cubicBezTo>
                <a:cubicBezTo>
                  <a:pt x="276406" y="524211"/>
                  <a:pt x="259742" y="522702"/>
                  <a:pt x="262393" y="517401"/>
                </a:cubicBezTo>
                <a:close/>
              </a:path>
            </a:pathLst>
          </a:custGeom>
          <a:solidFill>
            <a:schemeClr val="accent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435350" y="5049838"/>
            <a:ext cx="2019300" cy="1350962"/>
          </a:xfrm>
          <a:custGeom>
            <a:avLst/>
            <a:gdLst>
              <a:gd name="connsiteX0" fmla="*/ 135173 w 2019632"/>
              <a:gd name="connsiteY0" fmla="*/ 79513 h 1351722"/>
              <a:gd name="connsiteX1" fmla="*/ 190832 w 2019632"/>
              <a:gd name="connsiteY1" fmla="*/ 47708 h 1351722"/>
              <a:gd name="connsiteX2" fmla="*/ 310101 w 2019632"/>
              <a:gd name="connsiteY2" fmla="*/ 31805 h 1351722"/>
              <a:gd name="connsiteX3" fmla="*/ 580446 w 2019632"/>
              <a:gd name="connsiteY3" fmla="*/ 39757 h 1351722"/>
              <a:gd name="connsiteX4" fmla="*/ 604300 w 2019632"/>
              <a:gd name="connsiteY4" fmla="*/ 47708 h 1351722"/>
              <a:gd name="connsiteX5" fmla="*/ 659959 w 2019632"/>
              <a:gd name="connsiteY5" fmla="*/ 55659 h 1351722"/>
              <a:gd name="connsiteX6" fmla="*/ 763326 w 2019632"/>
              <a:gd name="connsiteY6" fmla="*/ 87464 h 1351722"/>
              <a:gd name="connsiteX7" fmla="*/ 795131 w 2019632"/>
              <a:gd name="connsiteY7" fmla="*/ 103367 h 1351722"/>
              <a:gd name="connsiteX8" fmla="*/ 834887 w 2019632"/>
              <a:gd name="connsiteY8" fmla="*/ 111318 h 1351722"/>
              <a:gd name="connsiteX9" fmla="*/ 858741 w 2019632"/>
              <a:gd name="connsiteY9" fmla="*/ 119270 h 1351722"/>
              <a:gd name="connsiteX10" fmla="*/ 1113183 w 2019632"/>
              <a:gd name="connsiteY10" fmla="*/ 103367 h 1351722"/>
              <a:gd name="connsiteX11" fmla="*/ 1144988 w 2019632"/>
              <a:gd name="connsiteY11" fmla="*/ 87464 h 1351722"/>
              <a:gd name="connsiteX12" fmla="*/ 1200647 w 2019632"/>
              <a:gd name="connsiteY12" fmla="*/ 63611 h 1351722"/>
              <a:gd name="connsiteX13" fmla="*/ 1224501 w 2019632"/>
              <a:gd name="connsiteY13" fmla="*/ 31805 h 1351722"/>
              <a:gd name="connsiteX14" fmla="*/ 1319917 w 2019632"/>
              <a:gd name="connsiteY14" fmla="*/ 0 h 1351722"/>
              <a:gd name="connsiteX15" fmla="*/ 1598213 w 2019632"/>
              <a:gd name="connsiteY15" fmla="*/ 7951 h 1351722"/>
              <a:gd name="connsiteX16" fmla="*/ 1622067 w 2019632"/>
              <a:gd name="connsiteY16" fmla="*/ 15903 h 1351722"/>
              <a:gd name="connsiteX17" fmla="*/ 1701580 w 2019632"/>
              <a:gd name="connsiteY17" fmla="*/ 31805 h 1351722"/>
              <a:gd name="connsiteX18" fmla="*/ 1749287 w 2019632"/>
              <a:gd name="connsiteY18" fmla="*/ 47708 h 1351722"/>
              <a:gd name="connsiteX19" fmla="*/ 1789044 w 2019632"/>
              <a:gd name="connsiteY19" fmla="*/ 71562 h 1351722"/>
              <a:gd name="connsiteX20" fmla="*/ 1828800 w 2019632"/>
              <a:gd name="connsiteY20" fmla="*/ 79513 h 1351722"/>
              <a:gd name="connsiteX21" fmla="*/ 1852654 w 2019632"/>
              <a:gd name="connsiteY21" fmla="*/ 87464 h 1351722"/>
              <a:gd name="connsiteX22" fmla="*/ 1900362 w 2019632"/>
              <a:gd name="connsiteY22" fmla="*/ 127221 h 1351722"/>
              <a:gd name="connsiteX23" fmla="*/ 1916265 w 2019632"/>
              <a:gd name="connsiteY23" fmla="*/ 166978 h 1351722"/>
              <a:gd name="connsiteX24" fmla="*/ 1932167 w 2019632"/>
              <a:gd name="connsiteY24" fmla="*/ 190831 h 1351722"/>
              <a:gd name="connsiteX25" fmla="*/ 1948070 w 2019632"/>
              <a:gd name="connsiteY25" fmla="*/ 286247 h 1351722"/>
              <a:gd name="connsiteX26" fmla="*/ 1963973 w 2019632"/>
              <a:gd name="connsiteY26" fmla="*/ 333955 h 1351722"/>
              <a:gd name="connsiteX27" fmla="*/ 1971924 w 2019632"/>
              <a:gd name="connsiteY27" fmla="*/ 357809 h 1351722"/>
              <a:gd name="connsiteX28" fmla="*/ 1979875 w 2019632"/>
              <a:gd name="connsiteY28" fmla="*/ 397565 h 1351722"/>
              <a:gd name="connsiteX29" fmla="*/ 1987827 w 2019632"/>
              <a:gd name="connsiteY29" fmla="*/ 453224 h 1351722"/>
              <a:gd name="connsiteX30" fmla="*/ 1995778 w 2019632"/>
              <a:gd name="connsiteY30" fmla="*/ 477078 h 1351722"/>
              <a:gd name="connsiteX31" fmla="*/ 2003729 w 2019632"/>
              <a:gd name="connsiteY31" fmla="*/ 508884 h 1351722"/>
              <a:gd name="connsiteX32" fmla="*/ 2019632 w 2019632"/>
              <a:gd name="connsiteY32" fmla="*/ 532738 h 1351722"/>
              <a:gd name="connsiteX33" fmla="*/ 2003729 w 2019632"/>
              <a:gd name="connsiteY33" fmla="*/ 556591 h 1351722"/>
              <a:gd name="connsiteX34" fmla="*/ 1971924 w 2019632"/>
              <a:gd name="connsiteY34" fmla="*/ 747423 h 1351722"/>
              <a:gd name="connsiteX35" fmla="*/ 1979875 w 2019632"/>
              <a:gd name="connsiteY35" fmla="*/ 842838 h 1351722"/>
              <a:gd name="connsiteX36" fmla="*/ 1971924 w 2019632"/>
              <a:gd name="connsiteY36" fmla="*/ 1121134 h 1351722"/>
              <a:gd name="connsiteX37" fmla="*/ 1956021 w 2019632"/>
              <a:gd name="connsiteY37" fmla="*/ 1152939 h 1351722"/>
              <a:gd name="connsiteX38" fmla="*/ 1924216 w 2019632"/>
              <a:gd name="connsiteY38" fmla="*/ 1216550 h 1351722"/>
              <a:gd name="connsiteX39" fmla="*/ 1900362 w 2019632"/>
              <a:gd name="connsiteY39" fmla="*/ 1232452 h 1351722"/>
              <a:gd name="connsiteX40" fmla="*/ 1868557 w 2019632"/>
              <a:gd name="connsiteY40" fmla="*/ 1256306 h 1351722"/>
              <a:gd name="connsiteX41" fmla="*/ 1820849 w 2019632"/>
              <a:gd name="connsiteY41" fmla="*/ 1288111 h 1351722"/>
              <a:gd name="connsiteX42" fmla="*/ 1796995 w 2019632"/>
              <a:gd name="connsiteY42" fmla="*/ 1304014 h 1351722"/>
              <a:gd name="connsiteX43" fmla="*/ 1645920 w 2019632"/>
              <a:gd name="connsiteY43" fmla="*/ 1327868 h 1351722"/>
              <a:gd name="connsiteX44" fmla="*/ 1590261 w 2019632"/>
              <a:gd name="connsiteY44" fmla="*/ 1335819 h 1351722"/>
              <a:gd name="connsiteX45" fmla="*/ 1542554 w 2019632"/>
              <a:gd name="connsiteY45" fmla="*/ 1343771 h 1351722"/>
              <a:gd name="connsiteX46" fmla="*/ 1391479 w 2019632"/>
              <a:gd name="connsiteY46" fmla="*/ 1351722 h 1351722"/>
              <a:gd name="connsiteX47" fmla="*/ 1152940 w 2019632"/>
              <a:gd name="connsiteY47" fmla="*/ 1327868 h 1351722"/>
              <a:gd name="connsiteX48" fmla="*/ 1057524 w 2019632"/>
              <a:gd name="connsiteY48" fmla="*/ 1296063 h 1351722"/>
              <a:gd name="connsiteX49" fmla="*/ 1009816 w 2019632"/>
              <a:gd name="connsiteY49" fmla="*/ 1248355 h 1351722"/>
              <a:gd name="connsiteX50" fmla="*/ 970060 w 2019632"/>
              <a:gd name="connsiteY50" fmla="*/ 1216550 h 1351722"/>
              <a:gd name="connsiteX51" fmla="*/ 930303 w 2019632"/>
              <a:gd name="connsiteY51" fmla="*/ 1192696 h 1351722"/>
              <a:gd name="connsiteX52" fmla="*/ 850790 w 2019632"/>
              <a:gd name="connsiteY52" fmla="*/ 1137037 h 1351722"/>
              <a:gd name="connsiteX53" fmla="*/ 787180 w 2019632"/>
              <a:gd name="connsiteY53" fmla="*/ 1105231 h 1351722"/>
              <a:gd name="connsiteX54" fmla="*/ 683813 w 2019632"/>
              <a:gd name="connsiteY54" fmla="*/ 1057524 h 1351722"/>
              <a:gd name="connsiteX55" fmla="*/ 612251 w 2019632"/>
              <a:gd name="connsiteY55" fmla="*/ 1041621 h 1351722"/>
              <a:gd name="connsiteX56" fmla="*/ 564543 w 2019632"/>
              <a:gd name="connsiteY56" fmla="*/ 1025718 h 1351722"/>
              <a:gd name="connsiteX57" fmla="*/ 413468 w 2019632"/>
              <a:gd name="connsiteY57" fmla="*/ 1009816 h 1351722"/>
              <a:gd name="connsiteX58" fmla="*/ 333955 w 2019632"/>
              <a:gd name="connsiteY58" fmla="*/ 993913 h 1351722"/>
              <a:gd name="connsiteX59" fmla="*/ 246491 w 2019632"/>
              <a:gd name="connsiteY59" fmla="*/ 946205 h 1351722"/>
              <a:gd name="connsiteX60" fmla="*/ 214686 w 2019632"/>
              <a:gd name="connsiteY60" fmla="*/ 890546 h 1351722"/>
              <a:gd name="connsiteX61" fmla="*/ 182880 w 2019632"/>
              <a:gd name="connsiteY61" fmla="*/ 866692 h 1351722"/>
              <a:gd name="connsiteX62" fmla="*/ 143124 w 2019632"/>
              <a:gd name="connsiteY62" fmla="*/ 795131 h 1351722"/>
              <a:gd name="connsiteX63" fmla="*/ 111319 w 2019632"/>
              <a:gd name="connsiteY63" fmla="*/ 747423 h 1351722"/>
              <a:gd name="connsiteX64" fmla="*/ 95416 w 2019632"/>
              <a:gd name="connsiteY64" fmla="*/ 723569 h 1351722"/>
              <a:gd name="connsiteX65" fmla="*/ 63611 w 2019632"/>
              <a:gd name="connsiteY65" fmla="*/ 540689 h 1351722"/>
              <a:gd name="connsiteX66" fmla="*/ 15903 w 2019632"/>
              <a:gd name="connsiteY66" fmla="*/ 469127 h 1351722"/>
              <a:gd name="connsiteX67" fmla="*/ 0 w 2019632"/>
              <a:gd name="connsiteY67" fmla="*/ 445273 h 1351722"/>
              <a:gd name="connsiteX68" fmla="*/ 7952 w 2019632"/>
              <a:gd name="connsiteY68" fmla="*/ 381663 h 1351722"/>
              <a:gd name="connsiteX69" fmla="*/ 55660 w 2019632"/>
              <a:gd name="connsiteY69" fmla="*/ 294198 h 1351722"/>
              <a:gd name="connsiteX70" fmla="*/ 87465 w 2019632"/>
              <a:gd name="connsiteY70" fmla="*/ 230588 h 1351722"/>
              <a:gd name="connsiteX71" fmla="*/ 103367 w 2019632"/>
              <a:gd name="connsiteY71" fmla="*/ 182880 h 1351722"/>
              <a:gd name="connsiteX72" fmla="*/ 111319 w 2019632"/>
              <a:gd name="connsiteY72" fmla="*/ 159026 h 1351722"/>
              <a:gd name="connsiteX73" fmla="*/ 135173 w 2019632"/>
              <a:gd name="connsiteY73" fmla="*/ 79513 h 1351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2019632" h="1351722">
                <a:moveTo>
                  <a:pt x="135173" y="79513"/>
                </a:moveTo>
                <a:cubicBezTo>
                  <a:pt x="148241" y="70801"/>
                  <a:pt x="176091" y="50812"/>
                  <a:pt x="190832" y="47708"/>
                </a:cubicBezTo>
                <a:cubicBezTo>
                  <a:pt x="230080" y="39445"/>
                  <a:pt x="270345" y="37106"/>
                  <a:pt x="310101" y="31805"/>
                </a:cubicBezTo>
                <a:cubicBezTo>
                  <a:pt x="400216" y="34456"/>
                  <a:pt x="490423" y="34891"/>
                  <a:pt x="580446" y="39757"/>
                </a:cubicBezTo>
                <a:cubicBezTo>
                  <a:pt x="588815" y="40209"/>
                  <a:pt x="596081" y="46064"/>
                  <a:pt x="604300" y="47708"/>
                </a:cubicBezTo>
                <a:cubicBezTo>
                  <a:pt x="622677" y="51383"/>
                  <a:pt x="641406" y="53009"/>
                  <a:pt x="659959" y="55659"/>
                </a:cubicBezTo>
                <a:cubicBezTo>
                  <a:pt x="741887" y="82969"/>
                  <a:pt x="707127" y="73415"/>
                  <a:pt x="763326" y="87464"/>
                </a:cubicBezTo>
                <a:cubicBezTo>
                  <a:pt x="773928" y="92765"/>
                  <a:pt x="783886" y="99619"/>
                  <a:pt x="795131" y="103367"/>
                </a:cubicBezTo>
                <a:cubicBezTo>
                  <a:pt x="807952" y="107641"/>
                  <a:pt x="821776" y="108040"/>
                  <a:pt x="834887" y="111318"/>
                </a:cubicBezTo>
                <a:cubicBezTo>
                  <a:pt x="843018" y="113351"/>
                  <a:pt x="850790" y="116619"/>
                  <a:pt x="858741" y="119270"/>
                </a:cubicBezTo>
                <a:cubicBezTo>
                  <a:pt x="943555" y="113969"/>
                  <a:pt x="1028723" y="112752"/>
                  <a:pt x="1113183" y="103367"/>
                </a:cubicBezTo>
                <a:cubicBezTo>
                  <a:pt x="1124964" y="102058"/>
                  <a:pt x="1134093" y="92133"/>
                  <a:pt x="1144988" y="87464"/>
                </a:cubicBezTo>
                <a:cubicBezTo>
                  <a:pt x="1226905" y="52356"/>
                  <a:pt x="1095135" y="116365"/>
                  <a:pt x="1200647" y="63611"/>
                </a:cubicBezTo>
                <a:cubicBezTo>
                  <a:pt x="1208598" y="53009"/>
                  <a:pt x="1213899" y="39756"/>
                  <a:pt x="1224501" y="31805"/>
                </a:cubicBezTo>
                <a:cubicBezTo>
                  <a:pt x="1238694" y="21160"/>
                  <a:pt x="1309313" y="3030"/>
                  <a:pt x="1319917" y="0"/>
                </a:cubicBezTo>
                <a:cubicBezTo>
                  <a:pt x="1412682" y="2650"/>
                  <a:pt x="1505538" y="3073"/>
                  <a:pt x="1598213" y="7951"/>
                </a:cubicBezTo>
                <a:cubicBezTo>
                  <a:pt x="1606583" y="8392"/>
                  <a:pt x="1613885" y="14085"/>
                  <a:pt x="1622067" y="15903"/>
                </a:cubicBezTo>
                <a:cubicBezTo>
                  <a:pt x="1677326" y="28183"/>
                  <a:pt x="1656321" y="18227"/>
                  <a:pt x="1701580" y="31805"/>
                </a:cubicBezTo>
                <a:cubicBezTo>
                  <a:pt x="1717636" y="36622"/>
                  <a:pt x="1734913" y="39084"/>
                  <a:pt x="1749287" y="47708"/>
                </a:cubicBezTo>
                <a:cubicBezTo>
                  <a:pt x="1762539" y="55659"/>
                  <a:pt x="1774695" y="65822"/>
                  <a:pt x="1789044" y="71562"/>
                </a:cubicBezTo>
                <a:cubicBezTo>
                  <a:pt x="1801592" y="76581"/>
                  <a:pt x="1815689" y="76235"/>
                  <a:pt x="1828800" y="79513"/>
                </a:cubicBezTo>
                <a:cubicBezTo>
                  <a:pt x="1836931" y="81546"/>
                  <a:pt x="1844703" y="84814"/>
                  <a:pt x="1852654" y="87464"/>
                </a:cubicBezTo>
                <a:cubicBezTo>
                  <a:pt x="1869140" y="98455"/>
                  <a:pt x="1889430" y="109729"/>
                  <a:pt x="1900362" y="127221"/>
                </a:cubicBezTo>
                <a:cubicBezTo>
                  <a:pt x="1907927" y="139325"/>
                  <a:pt x="1909882" y="154212"/>
                  <a:pt x="1916265" y="166978"/>
                </a:cubicBezTo>
                <a:cubicBezTo>
                  <a:pt x="1920539" y="175525"/>
                  <a:pt x="1926866" y="182880"/>
                  <a:pt x="1932167" y="190831"/>
                </a:cubicBezTo>
                <a:cubicBezTo>
                  <a:pt x="1937805" y="235927"/>
                  <a:pt x="1936813" y="248725"/>
                  <a:pt x="1948070" y="286247"/>
                </a:cubicBezTo>
                <a:cubicBezTo>
                  <a:pt x="1952887" y="302303"/>
                  <a:pt x="1958672" y="318052"/>
                  <a:pt x="1963973" y="333955"/>
                </a:cubicBezTo>
                <a:cubicBezTo>
                  <a:pt x="1966623" y="341906"/>
                  <a:pt x="1970280" y="349590"/>
                  <a:pt x="1971924" y="357809"/>
                </a:cubicBezTo>
                <a:cubicBezTo>
                  <a:pt x="1974574" y="371061"/>
                  <a:pt x="1977653" y="384234"/>
                  <a:pt x="1979875" y="397565"/>
                </a:cubicBezTo>
                <a:cubicBezTo>
                  <a:pt x="1982956" y="416051"/>
                  <a:pt x="1984151" y="434847"/>
                  <a:pt x="1987827" y="453224"/>
                </a:cubicBezTo>
                <a:cubicBezTo>
                  <a:pt x="1989471" y="461443"/>
                  <a:pt x="1993476" y="469019"/>
                  <a:pt x="1995778" y="477078"/>
                </a:cubicBezTo>
                <a:cubicBezTo>
                  <a:pt x="1998780" y="487586"/>
                  <a:pt x="1999424" y="498839"/>
                  <a:pt x="2003729" y="508884"/>
                </a:cubicBezTo>
                <a:cubicBezTo>
                  <a:pt x="2007493" y="517668"/>
                  <a:pt x="2014331" y="524787"/>
                  <a:pt x="2019632" y="532738"/>
                </a:cubicBezTo>
                <a:cubicBezTo>
                  <a:pt x="2014331" y="540689"/>
                  <a:pt x="2008003" y="548044"/>
                  <a:pt x="2003729" y="556591"/>
                </a:cubicBezTo>
                <a:cubicBezTo>
                  <a:pt x="1971336" y="621376"/>
                  <a:pt x="1981110" y="660156"/>
                  <a:pt x="1971924" y="747423"/>
                </a:cubicBezTo>
                <a:cubicBezTo>
                  <a:pt x="1974574" y="779228"/>
                  <a:pt x="1978105" y="810972"/>
                  <a:pt x="1979875" y="842838"/>
                </a:cubicBezTo>
                <a:cubicBezTo>
                  <a:pt x="1986876" y="968856"/>
                  <a:pt x="2000233" y="1014978"/>
                  <a:pt x="1971924" y="1121134"/>
                </a:cubicBezTo>
                <a:cubicBezTo>
                  <a:pt x="1968870" y="1132587"/>
                  <a:pt x="1960835" y="1142107"/>
                  <a:pt x="1956021" y="1152939"/>
                </a:cubicBezTo>
                <a:cubicBezTo>
                  <a:pt x="1946909" y="1173442"/>
                  <a:pt x="1941114" y="1199652"/>
                  <a:pt x="1924216" y="1216550"/>
                </a:cubicBezTo>
                <a:cubicBezTo>
                  <a:pt x="1917459" y="1223307"/>
                  <a:pt x="1908138" y="1226898"/>
                  <a:pt x="1900362" y="1232452"/>
                </a:cubicBezTo>
                <a:cubicBezTo>
                  <a:pt x="1889578" y="1240155"/>
                  <a:pt x="1878619" y="1247682"/>
                  <a:pt x="1868557" y="1256306"/>
                </a:cubicBezTo>
                <a:cubicBezTo>
                  <a:pt x="1830655" y="1288794"/>
                  <a:pt x="1861424" y="1274587"/>
                  <a:pt x="1820849" y="1288111"/>
                </a:cubicBezTo>
                <a:cubicBezTo>
                  <a:pt x="1812898" y="1293412"/>
                  <a:pt x="1805976" y="1300748"/>
                  <a:pt x="1796995" y="1304014"/>
                </a:cubicBezTo>
                <a:cubicBezTo>
                  <a:pt x="1739864" y="1324789"/>
                  <a:pt x="1708431" y="1320923"/>
                  <a:pt x="1645920" y="1327868"/>
                </a:cubicBezTo>
                <a:cubicBezTo>
                  <a:pt x="1627293" y="1329938"/>
                  <a:pt x="1608784" y="1332969"/>
                  <a:pt x="1590261" y="1335819"/>
                </a:cubicBezTo>
                <a:cubicBezTo>
                  <a:pt x="1574327" y="1338271"/>
                  <a:pt x="1558624" y="1342485"/>
                  <a:pt x="1542554" y="1343771"/>
                </a:cubicBezTo>
                <a:cubicBezTo>
                  <a:pt x="1492287" y="1347793"/>
                  <a:pt x="1441837" y="1349072"/>
                  <a:pt x="1391479" y="1351722"/>
                </a:cubicBezTo>
                <a:cubicBezTo>
                  <a:pt x="1339740" y="1347742"/>
                  <a:pt x="1225567" y="1350564"/>
                  <a:pt x="1152940" y="1327868"/>
                </a:cubicBezTo>
                <a:cubicBezTo>
                  <a:pt x="1120940" y="1317868"/>
                  <a:pt x="1057524" y="1296063"/>
                  <a:pt x="1057524" y="1296063"/>
                </a:cubicBezTo>
                <a:cubicBezTo>
                  <a:pt x="1001307" y="1258584"/>
                  <a:pt x="1068992" y="1307531"/>
                  <a:pt x="1009816" y="1248355"/>
                </a:cubicBezTo>
                <a:cubicBezTo>
                  <a:pt x="997816" y="1236355"/>
                  <a:pt x="983963" y="1226282"/>
                  <a:pt x="970060" y="1216550"/>
                </a:cubicBezTo>
                <a:cubicBezTo>
                  <a:pt x="957399" y="1207687"/>
                  <a:pt x="943162" y="1201269"/>
                  <a:pt x="930303" y="1192696"/>
                </a:cubicBezTo>
                <a:cubicBezTo>
                  <a:pt x="900379" y="1172747"/>
                  <a:pt x="884760" y="1154022"/>
                  <a:pt x="850790" y="1137037"/>
                </a:cubicBezTo>
                <a:lnTo>
                  <a:pt x="787180" y="1105231"/>
                </a:lnTo>
                <a:cubicBezTo>
                  <a:pt x="765517" y="1094399"/>
                  <a:pt x="712638" y="1065760"/>
                  <a:pt x="683813" y="1057524"/>
                </a:cubicBezTo>
                <a:cubicBezTo>
                  <a:pt x="660317" y="1050811"/>
                  <a:pt x="635862" y="1047917"/>
                  <a:pt x="612251" y="1041621"/>
                </a:cubicBezTo>
                <a:cubicBezTo>
                  <a:pt x="596054" y="1037302"/>
                  <a:pt x="581095" y="1028366"/>
                  <a:pt x="564543" y="1025718"/>
                </a:cubicBezTo>
                <a:cubicBezTo>
                  <a:pt x="514542" y="1017718"/>
                  <a:pt x="463630" y="1016735"/>
                  <a:pt x="413468" y="1009816"/>
                </a:cubicBezTo>
                <a:cubicBezTo>
                  <a:pt x="386692" y="1006123"/>
                  <a:pt x="360459" y="999214"/>
                  <a:pt x="333955" y="993913"/>
                </a:cubicBezTo>
                <a:cubicBezTo>
                  <a:pt x="261798" y="957834"/>
                  <a:pt x="290069" y="975258"/>
                  <a:pt x="246491" y="946205"/>
                </a:cubicBezTo>
                <a:cubicBezTo>
                  <a:pt x="240256" y="933736"/>
                  <a:pt x="225922" y="901782"/>
                  <a:pt x="214686" y="890546"/>
                </a:cubicBezTo>
                <a:cubicBezTo>
                  <a:pt x="205315" y="881175"/>
                  <a:pt x="193482" y="874643"/>
                  <a:pt x="182880" y="866692"/>
                </a:cubicBezTo>
                <a:cubicBezTo>
                  <a:pt x="168885" y="824706"/>
                  <a:pt x="179579" y="849813"/>
                  <a:pt x="143124" y="795131"/>
                </a:cubicBezTo>
                <a:lnTo>
                  <a:pt x="111319" y="747423"/>
                </a:lnTo>
                <a:lnTo>
                  <a:pt x="95416" y="723569"/>
                </a:lnTo>
                <a:cubicBezTo>
                  <a:pt x="90149" y="678802"/>
                  <a:pt x="89208" y="591882"/>
                  <a:pt x="63611" y="540689"/>
                </a:cubicBezTo>
                <a:cubicBezTo>
                  <a:pt x="63608" y="540682"/>
                  <a:pt x="23857" y="481057"/>
                  <a:pt x="15903" y="469127"/>
                </a:cubicBezTo>
                <a:lnTo>
                  <a:pt x="0" y="445273"/>
                </a:lnTo>
                <a:cubicBezTo>
                  <a:pt x="2651" y="424070"/>
                  <a:pt x="1578" y="402059"/>
                  <a:pt x="7952" y="381663"/>
                </a:cubicBezTo>
                <a:cubicBezTo>
                  <a:pt x="29933" y="311325"/>
                  <a:pt x="32290" y="337043"/>
                  <a:pt x="55660" y="294198"/>
                </a:cubicBezTo>
                <a:cubicBezTo>
                  <a:pt x="67012" y="273387"/>
                  <a:pt x="79969" y="253078"/>
                  <a:pt x="87465" y="230588"/>
                </a:cubicBezTo>
                <a:lnTo>
                  <a:pt x="103367" y="182880"/>
                </a:lnTo>
                <a:cubicBezTo>
                  <a:pt x="106017" y="174929"/>
                  <a:pt x="109286" y="167157"/>
                  <a:pt x="111319" y="159026"/>
                </a:cubicBezTo>
                <a:lnTo>
                  <a:pt x="135173" y="79513"/>
                </a:lnTo>
                <a:close/>
              </a:path>
            </a:pathLst>
          </a:custGeom>
          <a:solidFill>
            <a:schemeClr val="accent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448425" y="3570288"/>
            <a:ext cx="2370138" cy="3021012"/>
          </a:xfrm>
          <a:custGeom>
            <a:avLst/>
            <a:gdLst>
              <a:gd name="connsiteX0" fmla="*/ 406330 w 2370303"/>
              <a:gd name="connsiteY0" fmla="*/ 1216549 h 3021495"/>
              <a:gd name="connsiteX1" fmla="*/ 485843 w 2370303"/>
              <a:gd name="connsiteY1" fmla="*/ 1192695 h 3021495"/>
              <a:gd name="connsiteX2" fmla="*/ 628967 w 2370303"/>
              <a:gd name="connsiteY2" fmla="*/ 1097280 h 3021495"/>
              <a:gd name="connsiteX3" fmla="*/ 652821 w 2370303"/>
              <a:gd name="connsiteY3" fmla="*/ 1073426 h 3021495"/>
              <a:gd name="connsiteX4" fmla="*/ 684626 w 2370303"/>
              <a:gd name="connsiteY4" fmla="*/ 1009815 h 3021495"/>
              <a:gd name="connsiteX5" fmla="*/ 692577 w 2370303"/>
              <a:gd name="connsiteY5" fmla="*/ 938254 h 3021495"/>
              <a:gd name="connsiteX6" fmla="*/ 700529 w 2370303"/>
              <a:gd name="connsiteY6" fmla="*/ 914400 h 3021495"/>
              <a:gd name="connsiteX7" fmla="*/ 708480 w 2370303"/>
              <a:gd name="connsiteY7" fmla="*/ 818984 h 3021495"/>
              <a:gd name="connsiteX8" fmla="*/ 692577 w 2370303"/>
              <a:gd name="connsiteY8" fmla="*/ 683812 h 3021495"/>
              <a:gd name="connsiteX9" fmla="*/ 684626 w 2370303"/>
              <a:gd name="connsiteY9" fmla="*/ 652007 h 3021495"/>
              <a:gd name="connsiteX10" fmla="*/ 668723 w 2370303"/>
              <a:gd name="connsiteY10" fmla="*/ 628153 h 3021495"/>
              <a:gd name="connsiteX11" fmla="*/ 652821 w 2370303"/>
              <a:gd name="connsiteY11" fmla="*/ 572494 h 3021495"/>
              <a:gd name="connsiteX12" fmla="*/ 636918 w 2370303"/>
              <a:gd name="connsiteY12" fmla="*/ 532737 h 3021495"/>
              <a:gd name="connsiteX13" fmla="*/ 652821 w 2370303"/>
              <a:gd name="connsiteY13" fmla="*/ 326003 h 3021495"/>
              <a:gd name="connsiteX14" fmla="*/ 668723 w 2370303"/>
              <a:gd name="connsiteY14" fmla="*/ 270344 h 3021495"/>
              <a:gd name="connsiteX15" fmla="*/ 692577 w 2370303"/>
              <a:gd name="connsiteY15" fmla="*/ 246490 h 3021495"/>
              <a:gd name="connsiteX16" fmla="*/ 772090 w 2370303"/>
              <a:gd name="connsiteY16" fmla="*/ 190831 h 3021495"/>
              <a:gd name="connsiteX17" fmla="*/ 827749 w 2370303"/>
              <a:gd name="connsiteY17" fmla="*/ 135172 h 3021495"/>
              <a:gd name="connsiteX18" fmla="*/ 867506 w 2370303"/>
              <a:gd name="connsiteY18" fmla="*/ 95415 h 3021495"/>
              <a:gd name="connsiteX19" fmla="*/ 907263 w 2370303"/>
              <a:gd name="connsiteY19" fmla="*/ 71561 h 3021495"/>
              <a:gd name="connsiteX20" fmla="*/ 970873 w 2370303"/>
              <a:gd name="connsiteY20" fmla="*/ 55659 h 3021495"/>
              <a:gd name="connsiteX21" fmla="*/ 1058337 w 2370303"/>
              <a:gd name="connsiteY21" fmla="*/ 7951 h 3021495"/>
              <a:gd name="connsiteX22" fmla="*/ 1082191 w 2370303"/>
              <a:gd name="connsiteY22" fmla="*/ 0 h 3021495"/>
              <a:gd name="connsiteX23" fmla="*/ 1280974 w 2370303"/>
              <a:gd name="connsiteY23" fmla="*/ 15902 h 3021495"/>
              <a:gd name="connsiteX24" fmla="*/ 1320730 w 2370303"/>
              <a:gd name="connsiteY24" fmla="*/ 23854 h 3021495"/>
              <a:gd name="connsiteX25" fmla="*/ 1376389 w 2370303"/>
              <a:gd name="connsiteY25" fmla="*/ 31805 h 3021495"/>
              <a:gd name="connsiteX26" fmla="*/ 1408195 w 2370303"/>
              <a:gd name="connsiteY26" fmla="*/ 39756 h 3021495"/>
              <a:gd name="connsiteX27" fmla="*/ 1503610 w 2370303"/>
              <a:gd name="connsiteY27" fmla="*/ 55659 h 3021495"/>
              <a:gd name="connsiteX28" fmla="*/ 1535416 w 2370303"/>
              <a:gd name="connsiteY28" fmla="*/ 71561 h 3021495"/>
              <a:gd name="connsiteX29" fmla="*/ 1591075 w 2370303"/>
              <a:gd name="connsiteY29" fmla="*/ 103367 h 3021495"/>
              <a:gd name="connsiteX30" fmla="*/ 1614929 w 2370303"/>
              <a:gd name="connsiteY30" fmla="*/ 127221 h 3021495"/>
              <a:gd name="connsiteX31" fmla="*/ 1646734 w 2370303"/>
              <a:gd name="connsiteY31" fmla="*/ 135172 h 3021495"/>
              <a:gd name="connsiteX32" fmla="*/ 1726247 w 2370303"/>
              <a:gd name="connsiteY32" fmla="*/ 190831 h 3021495"/>
              <a:gd name="connsiteX33" fmla="*/ 1773955 w 2370303"/>
              <a:gd name="connsiteY33" fmla="*/ 238539 h 3021495"/>
              <a:gd name="connsiteX34" fmla="*/ 1797809 w 2370303"/>
              <a:gd name="connsiteY34" fmla="*/ 262393 h 3021495"/>
              <a:gd name="connsiteX35" fmla="*/ 1821663 w 2370303"/>
              <a:gd name="connsiteY35" fmla="*/ 270344 h 3021495"/>
              <a:gd name="connsiteX36" fmla="*/ 1861419 w 2370303"/>
              <a:gd name="connsiteY36" fmla="*/ 326003 h 3021495"/>
              <a:gd name="connsiteX37" fmla="*/ 1869370 w 2370303"/>
              <a:gd name="connsiteY37" fmla="*/ 373711 h 3021495"/>
              <a:gd name="connsiteX38" fmla="*/ 1893224 w 2370303"/>
              <a:gd name="connsiteY38" fmla="*/ 413467 h 3021495"/>
              <a:gd name="connsiteX39" fmla="*/ 1901176 w 2370303"/>
              <a:gd name="connsiteY39" fmla="*/ 437321 h 3021495"/>
              <a:gd name="connsiteX40" fmla="*/ 1909127 w 2370303"/>
              <a:gd name="connsiteY40" fmla="*/ 492981 h 3021495"/>
              <a:gd name="connsiteX41" fmla="*/ 1940932 w 2370303"/>
              <a:gd name="connsiteY41" fmla="*/ 572494 h 3021495"/>
              <a:gd name="connsiteX42" fmla="*/ 1948883 w 2370303"/>
              <a:gd name="connsiteY42" fmla="*/ 1025718 h 3021495"/>
              <a:gd name="connsiteX43" fmla="*/ 1964786 w 2370303"/>
              <a:gd name="connsiteY43" fmla="*/ 1129085 h 3021495"/>
              <a:gd name="connsiteX44" fmla="*/ 1980689 w 2370303"/>
              <a:gd name="connsiteY44" fmla="*/ 1160890 h 3021495"/>
              <a:gd name="connsiteX45" fmla="*/ 2036348 w 2370303"/>
              <a:gd name="connsiteY45" fmla="*/ 1264257 h 3021495"/>
              <a:gd name="connsiteX46" fmla="*/ 2084056 w 2370303"/>
              <a:gd name="connsiteY46" fmla="*/ 1375575 h 3021495"/>
              <a:gd name="connsiteX47" fmla="*/ 2147666 w 2370303"/>
              <a:gd name="connsiteY47" fmla="*/ 1494845 h 3021495"/>
              <a:gd name="connsiteX48" fmla="*/ 2179471 w 2370303"/>
              <a:gd name="connsiteY48" fmla="*/ 1566407 h 3021495"/>
              <a:gd name="connsiteX49" fmla="*/ 2203325 w 2370303"/>
              <a:gd name="connsiteY49" fmla="*/ 1582309 h 3021495"/>
              <a:gd name="connsiteX50" fmla="*/ 2227179 w 2370303"/>
              <a:gd name="connsiteY50" fmla="*/ 1630017 h 3021495"/>
              <a:gd name="connsiteX51" fmla="*/ 2235130 w 2370303"/>
              <a:gd name="connsiteY51" fmla="*/ 1653871 h 3021495"/>
              <a:gd name="connsiteX52" fmla="*/ 2258984 w 2370303"/>
              <a:gd name="connsiteY52" fmla="*/ 1709530 h 3021495"/>
              <a:gd name="connsiteX53" fmla="*/ 2266936 w 2370303"/>
              <a:gd name="connsiteY53" fmla="*/ 1733384 h 3021495"/>
              <a:gd name="connsiteX54" fmla="*/ 2282838 w 2370303"/>
              <a:gd name="connsiteY54" fmla="*/ 1765189 h 3021495"/>
              <a:gd name="connsiteX55" fmla="*/ 2290789 w 2370303"/>
              <a:gd name="connsiteY55" fmla="*/ 1796994 h 3021495"/>
              <a:gd name="connsiteX56" fmla="*/ 2306692 w 2370303"/>
              <a:gd name="connsiteY56" fmla="*/ 1924215 h 3021495"/>
              <a:gd name="connsiteX57" fmla="*/ 2314643 w 2370303"/>
              <a:gd name="connsiteY57" fmla="*/ 1971923 h 3021495"/>
              <a:gd name="connsiteX58" fmla="*/ 2354400 w 2370303"/>
              <a:gd name="connsiteY58" fmla="*/ 2075290 h 3021495"/>
              <a:gd name="connsiteX59" fmla="*/ 2370303 w 2370303"/>
              <a:gd name="connsiteY59" fmla="*/ 2170706 h 3021495"/>
              <a:gd name="connsiteX60" fmla="*/ 2354400 w 2370303"/>
              <a:gd name="connsiteY60" fmla="*/ 2393342 h 3021495"/>
              <a:gd name="connsiteX61" fmla="*/ 2330546 w 2370303"/>
              <a:gd name="connsiteY61" fmla="*/ 2464904 h 3021495"/>
              <a:gd name="connsiteX62" fmla="*/ 2251033 w 2370303"/>
              <a:gd name="connsiteY62" fmla="*/ 2584174 h 3021495"/>
              <a:gd name="connsiteX63" fmla="*/ 2243082 w 2370303"/>
              <a:gd name="connsiteY63" fmla="*/ 2608027 h 3021495"/>
              <a:gd name="connsiteX64" fmla="*/ 2211276 w 2370303"/>
              <a:gd name="connsiteY64" fmla="*/ 2663687 h 3021495"/>
              <a:gd name="connsiteX65" fmla="*/ 2195374 w 2370303"/>
              <a:gd name="connsiteY65" fmla="*/ 2695492 h 3021495"/>
              <a:gd name="connsiteX66" fmla="*/ 2171520 w 2370303"/>
              <a:gd name="connsiteY66" fmla="*/ 2759102 h 3021495"/>
              <a:gd name="connsiteX67" fmla="*/ 2139715 w 2370303"/>
              <a:gd name="connsiteY67" fmla="*/ 2822713 h 3021495"/>
              <a:gd name="connsiteX68" fmla="*/ 2115861 w 2370303"/>
              <a:gd name="connsiteY68" fmla="*/ 2846567 h 3021495"/>
              <a:gd name="connsiteX69" fmla="*/ 2099958 w 2370303"/>
              <a:gd name="connsiteY69" fmla="*/ 2870421 h 3021495"/>
              <a:gd name="connsiteX70" fmla="*/ 2076104 w 2370303"/>
              <a:gd name="connsiteY70" fmla="*/ 2886323 h 3021495"/>
              <a:gd name="connsiteX71" fmla="*/ 2028396 w 2370303"/>
              <a:gd name="connsiteY71" fmla="*/ 2934031 h 3021495"/>
              <a:gd name="connsiteX72" fmla="*/ 1980689 w 2370303"/>
              <a:gd name="connsiteY72" fmla="*/ 2957885 h 3021495"/>
              <a:gd name="connsiteX73" fmla="*/ 1956835 w 2370303"/>
              <a:gd name="connsiteY73" fmla="*/ 2973787 h 3021495"/>
              <a:gd name="connsiteX74" fmla="*/ 1909127 w 2370303"/>
              <a:gd name="connsiteY74" fmla="*/ 2989690 h 3021495"/>
              <a:gd name="connsiteX75" fmla="*/ 1885273 w 2370303"/>
              <a:gd name="connsiteY75" fmla="*/ 3005593 h 3021495"/>
              <a:gd name="connsiteX76" fmla="*/ 1845516 w 2370303"/>
              <a:gd name="connsiteY76" fmla="*/ 3013544 h 3021495"/>
              <a:gd name="connsiteX77" fmla="*/ 1591075 w 2370303"/>
              <a:gd name="connsiteY77" fmla="*/ 3021495 h 3021495"/>
              <a:gd name="connsiteX78" fmla="*/ 1233266 w 2370303"/>
              <a:gd name="connsiteY78" fmla="*/ 3005593 h 3021495"/>
              <a:gd name="connsiteX79" fmla="*/ 1153753 w 2370303"/>
              <a:gd name="connsiteY79" fmla="*/ 2989690 h 3021495"/>
              <a:gd name="connsiteX80" fmla="*/ 1058337 w 2370303"/>
              <a:gd name="connsiteY80" fmla="*/ 2973787 h 3021495"/>
              <a:gd name="connsiteX81" fmla="*/ 1018581 w 2370303"/>
              <a:gd name="connsiteY81" fmla="*/ 2965836 h 3021495"/>
              <a:gd name="connsiteX82" fmla="*/ 883409 w 2370303"/>
              <a:gd name="connsiteY82" fmla="*/ 2949934 h 3021495"/>
              <a:gd name="connsiteX83" fmla="*/ 501746 w 2370303"/>
              <a:gd name="connsiteY83" fmla="*/ 2902226 h 3021495"/>
              <a:gd name="connsiteX84" fmla="*/ 406330 w 2370303"/>
              <a:gd name="connsiteY84" fmla="*/ 2878372 h 3021495"/>
              <a:gd name="connsiteX85" fmla="*/ 326817 w 2370303"/>
              <a:gd name="connsiteY85" fmla="*/ 2846567 h 3021495"/>
              <a:gd name="connsiteX86" fmla="*/ 302963 w 2370303"/>
              <a:gd name="connsiteY86" fmla="*/ 2830664 h 3021495"/>
              <a:gd name="connsiteX87" fmla="*/ 239353 w 2370303"/>
              <a:gd name="connsiteY87" fmla="*/ 2798859 h 3021495"/>
              <a:gd name="connsiteX88" fmla="*/ 175743 w 2370303"/>
              <a:gd name="connsiteY88" fmla="*/ 2751151 h 3021495"/>
              <a:gd name="connsiteX89" fmla="*/ 159840 w 2370303"/>
              <a:gd name="connsiteY89" fmla="*/ 2727297 h 3021495"/>
              <a:gd name="connsiteX90" fmla="*/ 135986 w 2370303"/>
              <a:gd name="connsiteY90" fmla="*/ 2703443 h 3021495"/>
              <a:gd name="connsiteX91" fmla="*/ 104181 w 2370303"/>
              <a:gd name="connsiteY91" fmla="*/ 2639833 h 3021495"/>
              <a:gd name="connsiteX92" fmla="*/ 72376 w 2370303"/>
              <a:gd name="connsiteY92" fmla="*/ 2615979 h 3021495"/>
              <a:gd name="connsiteX93" fmla="*/ 40570 w 2370303"/>
              <a:gd name="connsiteY93" fmla="*/ 2536466 h 3021495"/>
              <a:gd name="connsiteX94" fmla="*/ 16716 w 2370303"/>
              <a:gd name="connsiteY94" fmla="*/ 2480807 h 3021495"/>
              <a:gd name="connsiteX95" fmla="*/ 814 w 2370303"/>
              <a:gd name="connsiteY95" fmla="*/ 2353586 h 3021495"/>
              <a:gd name="connsiteX96" fmla="*/ 8765 w 2370303"/>
              <a:gd name="connsiteY96" fmla="*/ 2297927 h 3021495"/>
              <a:gd name="connsiteX97" fmla="*/ 24668 w 2370303"/>
              <a:gd name="connsiteY97" fmla="*/ 2250219 h 3021495"/>
              <a:gd name="connsiteX98" fmla="*/ 48522 w 2370303"/>
              <a:gd name="connsiteY98" fmla="*/ 2194560 h 3021495"/>
              <a:gd name="connsiteX99" fmla="*/ 80327 w 2370303"/>
              <a:gd name="connsiteY99" fmla="*/ 2146852 h 3021495"/>
              <a:gd name="connsiteX100" fmla="*/ 96229 w 2370303"/>
              <a:gd name="connsiteY100" fmla="*/ 2122998 h 3021495"/>
              <a:gd name="connsiteX101" fmla="*/ 104181 w 2370303"/>
              <a:gd name="connsiteY101" fmla="*/ 2099144 h 3021495"/>
              <a:gd name="connsiteX102" fmla="*/ 135986 w 2370303"/>
              <a:gd name="connsiteY102" fmla="*/ 2067339 h 3021495"/>
              <a:gd name="connsiteX103" fmla="*/ 143937 w 2370303"/>
              <a:gd name="connsiteY103" fmla="*/ 2043485 h 3021495"/>
              <a:gd name="connsiteX104" fmla="*/ 183694 w 2370303"/>
              <a:gd name="connsiteY104" fmla="*/ 1979874 h 3021495"/>
              <a:gd name="connsiteX105" fmla="*/ 199596 w 2370303"/>
              <a:gd name="connsiteY105" fmla="*/ 1932167 h 3021495"/>
              <a:gd name="connsiteX106" fmla="*/ 215499 w 2370303"/>
              <a:gd name="connsiteY106" fmla="*/ 1860605 h 3021495"/>
              <a:gd name="connsiteX107" fmla="*/ 223450 w 2370303"/>
              <a:gd name="connsiteY107" fmla="*/ 1789043 h 3021495"/>
              <a:gd name="connsiteX108" fmla="*/ 215499 w 2370303"/>
              <a:gd name="connsiteY108" fmla="*/ 1494845 h 3021495"/>
              <a:gd name="connsiteX109" fmla="*/ 247304 w 2370303"/>
              <a:gd name="connsiteY109" fmla="*/ 1415332 h 3021495"/>
              <a:gd name="connsiteX110" fmla="*/ 255256 w 2370303"/>
              <a:gd name="connsiteY110" fmla="*/ 1391478 h 3021495"/>
              <a:gd name="connsiteX111" fmla="*/ 287061 w 2370303"/>
              <a:gd name="connsiteY111" fmla="*/ 1335819 h 3021495"/>
              <a:gd name="connsiteX112" fmla="*/ 334769 w 2370303"/>
              <a:gd name="connsiteY112" fmla="*/ 1224501 h 3021495"/>
              <a:gd name="connsiteX113" fmla="*/ 350671 w 2370303"/>
              <a:gd name="connsiteY113" fmla="*/ 1200647 h 3021495"/>
              <a:gd name="connsiteX114" fmla="*/ 374525 w 2370303"/>
              <a:gd name="connsiteY114" fmla="*/ 1184744 h 3021495"/>
              <a:gd name="connsiteX115" fmla="*/ 382476 w 2370303"/>
              <a:gd name="connsiteY115" fmla="*/ 1152939 h 3021495"/>
              <a:gd name="connsiteX116" fmla="*/ 406330 w 2370303"/>
              <a:gd name="connsiteY116" fmla="*/ 1160890 h 3021495"/>
              <a:gd name="connsiteX117" fmla="*/ 406330 w 2370303"/>
              <a:gd name="connsiteY117" fmla="*/ 1216549 h 3021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370303" h="3021495">
                <a:moveTo>
                  <a:pt x="406330" y="1216549"/>
                </a:moveTo>
                <a:cubicBezTo>
                  <a:pt x="419582" y="1221850"/>
                  <a:pt x="328403" y="1263543"/>
                  <a:pt x="485843" y="1192695"/>
                </a:cubicBezTo>
                <a:cubicBezTo>
                  <a:pt x="527797" y="1173816"/>
                  <a:pt x="589443" y="1131863"/>
                  <a:pt x="628967" y="1097280"/>
                </a:cubicBezTo>
                <a:cubicBezTo>
                  <a:pt x="637430" y="1089875"/>
                  <a:pt x="646074" y="1082422"/>
                  <a:pt x="652821" y="1073426"/>
                </a:cubicBezTo>
                <a:cubicBezTo>
                  <a:pt x="675354" y="1043382"/>
                  <a:pt x="674843" y="1039166"/>
                  <a:pt x="684626" y="1009815"/>
                </a:cubicBezTo>
                <a:cubicBezTo>
                  <a:pt x="687276" y="985961"/>
                  <a:pt x="688631" y="961928"/>
                  <a:pt x="692577" y="938254"/>
                </a:cubicBezTo>
                <a:cubicBezTo>
                  <a:pt x="693955" y="929987"/>
                  <a:pt x="699421" y="922708"/>
                  <a:pt x="700529" y="914400"/>
                </a:cubicBezTo>
                <a:cubicBezTo>
                  <a:pt x="704747" y="882764"/>
                  <a:pt x="705830" y="850789"/>
                  <a:pt x="708480" y="818984"/>
                </a:cubicBezTo>
                <a:cubicBezTo>
                  <a:pt x="703179" y="773927"/>
                  <a:pt x="698993" y="728724"/>
                  <a:pt x="692577" y="683812"/>
                </a:cubicBezTo>
                <a:cubicBezTo>
                  <a:pt x="691032" y="672994"/>
                  <a:pt x="688931" y="662051"/>
                  <a:pt x="684626" y="652007"/>
                </a:cubicBezTo>
                <a:cubicBezTo>
                  <a:pt x="680862" y="643223"/>
                  <a:pt x="674024" y="636104"/>
                  <a:pt x="668723" y="628153"/>
                </a:cubicBezTo>
                <a:cubicBezTo>
                  <a:pt x="663422" y="609600"/>
                  <a:pt x="658923" y="590799"/>
                  <a:pt x="652821" y="572494"/>
                </a:cubicBezTo>
                <a:cubicBezTo>
                  <a:pt x="648307" y="558953"/>
                  <a:pt x="637467" y="547000"/>
                  <a:pt x="636918" y="532737"/>
                </a:cubicBezTo>
                <a:cubicBezTo>
                  <a:pt x="634642" y="473558"/>
                  <a:pt x="636577" y="390980"/>
                  <a:pt x="652821" y="326003"/>
                </a:cubicBezTo>
                <a:cubicBezTo>
                  <a:pt x="657501" y="307284"/>
                  <a:pt x="660094" y="287602"/>
                  <a:pt x="668723" y="270344"/>
                </a:cubicBezTo>
                <a:cubicBezTo>
                  <a:pt x="673752" y="260286"/>
                  <a:pt x="683664" y="253346"/>
                  <a:pt x="692577" y="246490"/>
                </a:cubicBezTo>
                <a:cubicBezTo>
                  <a:pt x="718220" y="226764"/>
                  <a:pt x="749213" y="213708"/>
                  <a:pt x="772090" y="190831"/>
                </a:cubicBezTo>
                <a:lnTo>
                  <a:pt x="827749" y="135172"/>
                </a:lnTo>
                <a:cubicBezTo>
                  <a:pt x="840081" y="98179"/>
                  <a:pt x="827311" y="117746"/>
                  <a:pt x="867506" y="95415"/>
                </a:cubicBezTo>
                <a:cubicBezTo>
                  <a:pt x="881016" y="87909"/>
                  <a:pt x="893440" y="78473"/>
                  <a:pt x="907263" y="71561"/>
                </a:cubicBezTo>
                <a:cubicBezTo>
                  <a:pt x="923563" y="63411"/>
                  <a:pt x="955751" y="58683"/>
                  <a:pt x="970873" y="55659"/>
                </a:cubicBezTo>
                <a:cubicBezTo>
                  <a:pt x="999907" y="36302"/>
                  <a:pt x="1022258" y="19977"/>
                  <a:pt x="1058337" y="7951"/>
                </a:cubicBezTo>
                <a:lnTo>
                  <a:pt x="1082191" y="0"/>
                </a:lnTo>
                <a:cubicBezTo>
                  <a:pt x="1169170" y="5116"/>
                  <a:pt x="1205492" y="4289"/>
                  <a:pt x="1280974" y="15902"/>
                </a:cubicBezTo>
                <a:cubicBezTo>
                  <a:pt x="1294331" y="17957"/>
                  <a:pt x="1307399" y="21632"/>
                  <a:pt x="1320730" y="23854"/>
                </a:cubicBezTo>
                <a:cubicBezTo>
                  <a:pt x="1339216" y="26935"/>
                  <a:pt x="1357950" y="28453"/>
                  <a:pt x="1376389" y="31805"/>
                </a:cubicBezTo>
                <a:cubicBezTo>
                  <a:pt x="1387141" y="33760"/>
                  <a:pt x="1397454" y="37742"/>
                  <a:pt x="1408195" y="39756"/>
                </a:cubicBezTo>
                <a:cubicBezTo>
                  <a:pt x="1439886" y="45698"/>
                  <a:pt x="1471805" y="50358"/>
                  <a:pt x="1503610" y="55659"/>
                </a:cubicBezTo>
                <a:cubicBezTo>
                  <a:pt x="1514212" y="60960"/>
                  <a:pt x="1525364" y="65279"/>
                  <a:pt x="1535416" y="71561"/>
                </a:cubicBezTo>
                <a:cubicBezTo>
                  <a:pt x="1590436" y="105948"/>
                  <a:pt x="1544207" y="87743"/>
                  <a:pt x="1591075" y="103367"/>
                </a:cubicBezTo>
                <a:cubicBezTo>
                  <a:pt x="1599026" y="111318"/>
                  <a:pt x="1605166" y="121642"/>
                  <a:pt x="1614929" y="127221"/>
                </a:cubicBezTo>
                <a:cubicBezTo>
                  <a:pt x="1624417" y="132643"/>
                  <a:pt x="1638437" y="128060"/>
                  <a:pt x="1646734" y="135172"/>
                </a:cubicBezTo>
                <a:cubicBezTo>
                  <a:pt x="1728374" y="205148"/>
                  <a:pt x="1595976" y="153610"/>
                  <a:pt x="1726247" y="190831"/>
                </a:cubicBezTo>
                <a:lnTo>
                  <a:pt x="1773955" y="238539"/>
                </a:lnTo>
                <a:cubicBezTo>
                  <a:pt x="1781906" y="246490"/>
                  <a:pt x="1787141" y="258837"/>
                  <a:pt x="1797809" y="262393"/>
                </a:cubicBezTo>
                <a:lnTo>
                  <a:pt x="1821663" y="270344"/>
                </a:lnTo>
                <a:cubicBezTo>
                  <a:pt x="1840215" y="326003"/>
                  <a:pt x="1821662" y="312751"/>
                  <a:pt x="1861419" y="326003"/>
                </a:cubicBezTo>
                <a:cubicBezTo>
                  <a:pt x="1864069" y="341906"/>
                  <a:pt x="1863860" y="358560"/>
                  <a:pt x="1869370" y="373711"/>
                </a:cubicBezTo>
                <a:cubicBezTo>
                  <a:pt x="1874651" y="388235"/>
                  <a:pt x="1886312" y="399644"/>
                  <a:pt x="1893224" y="413467"/>
                </a:cubicBezTo>
                <a:cubicBezTo>
                  <a:pt x="1896972" y="420964"/>
                  <a:pt x="1898525" y="429370"/>
                  <a:pt x="1901176" y="437321"/>
                </a:cubicBezTo>
                <a:cubicBezTo>
                  <a:pt x="1903826" y="455874"/>
                  <a:pt x="1903839" y="475001"/>
                  <a:pt x="1909127" y="492981"/>
                </a:cubicBezTo>
                <a:cubicBezTo>
                  <a:pt x="1917182" y="520367"/>
                  <a:pt x="1940932" y="572494"/>
                  <a:pt x="1940932" y="572494"/>
                </a:cubicBezTo>
                <a:cubicBezTo>
                  <a:pt x="1943582" y="723569"/>
                  <a:pt x="1944306" y="874689"/>
                  <a:pt x="1948883" y="1025718"/>
                </a:cubicBezTo>
                <a:cubicBezTo>
                  <a:pt x="1949465" y="1044937"/>
                  <a:pt x="1954919" y="1102774"/>
                  <a:pt x="1964786" y="1129085"/>
                </a:cubicBezTo>
                <a:cubicBezTo>
                  <a:pt x="1968948" y="1140183"/>
                  <a:pt x="1975388" y="1150288"/>
                  <a:pt x="1980689" y="1160890"/>
                </a:cubicBezTo>
                <a:cubicBezTo>
                  <a:pt x="1998170" y="1283262"/>
                  <a:pt x="1967768" y="1149958"/>
                  <a:pt x="2036348" y="1264257"/>
                </a:cubicBezTo>
                <a:cubicBezTo>
                  <a:pt x="2057118" y="1298874"/>
                  <a:pt x="2066002" y="1339467"/>
                  <a:pt x="2084056" y="1375575"/>
                </a:cubicBezTo>
                <a:cubicBezTo>
                  <a:pt x="2130723" y="1468911"/>
                  <a:pt x="2108566" y="1429678"/>
                  <a:pt x="2147666" y="1494845"/>
                </a:cubicBezTo>
                <a:cubicBezTo>
                  <a:pt x="2155687" y="1526931"/>
                  <a:pt x="2155196" y="1538087"/>
                  <a:pt x="2179471" y="1566407"/>
                </a:cubicBezTo>
                <a:cubicBezTo>
                  <a:pt x="2185690" y="1573663"/>
                  <a:pt x="2195374" y="1577008"/>
                  <a:pt x="2203325" y="1582309"/>
                </a:cubicBezTo>
                <a:cubicBezTo>
                  <a:pt x="2223310" y="1642266"/>
                  <a:pt x="2196351" y="1568362"/>
                  <a:pt x="2227179" y="1630017"/>
                </a:cubicBezTo>
                <a:cubicBezTo>
                  <a:pt x="2230927" y="1637514"/>
                  <a:pt x="2232017" y="1646089"/>
                  <a:pt x="2235130" y="1653871"/>
                </a:cubicBezTo>
                <a:cubicBezTo>
                  <a:pt x="2242627" y="1672612"/>
                  <a:pt x="2251487" y="1690789"/>
                  <a:pt x="2258984" y="1709530"/>
                </a:cubicBezTo>
                <a:cubicBezTo>
                  <a:pt x="2262097" y="1717312"/>
                  <a:pt x="2263634" y="1725680"/>
                  <a:pt x="2266936" y="1733384"/>
                </a:cubicBezTo>
                <a:cubicBezTo>
                  <a:pt x="2271605" y="1744279"/>
                  <a:pt x="2278676" y="1754091"/>
                  <a:pt x="2282838" y="1765189"/>
                </a:cubicBezTo>
                <a:cubicBezTo>
                  <a:pt x="2286675" y="1775421"/>
                  <a:pt x="2288834" y="1786242"/>
                  <a:pt x="2290789" y="1796994"/>
                </a:cubicBezTo>
                <a:cubicBezTo>
                  <a:pt x="2299497" y="1844888"/>
                  <a:pt x="2300050" y="1874398"/>
                  <a:pt x="2306692" y="1924215"/>
                </a:cubicBezTo>
                <a:cubicBezTo>
                  <a:pt x="2308823" y="1940196"/>
                  <a:pt x="2309788" y="1956549"/>
                  <a:pt x="2314643" y="1971923"/>
                </a:cubicBezTo>
                <a:cubicBezTo>
                  <a:pt x="2325760" y="2007126"/>
                  <a:pt x="2347160" y="2039090"/>
                  <a:pt x="2354400" y="2075290"/>
                </a:cubicBezTo>
                <a:cubicBezTo>
                  <a:pt x="2366026" y="2133424"/>
                  <a:pt x="2360440" y="2101668"/>
                  <a:pt x="2370303" y="2170706"/>
                </a:cubicBezTo>
                <a:cubicBezTo>
                  <a:pt x="2365002" y="2244918"/>
                  <a:pt x="2364364" y="2319611"/>
                  <a:pt x="2354400" y="2393342"/>
                </a:cubicBezTo>
                <a:cubicBezTo>
                  <a:pt x="2351033" y="2418260"/>
                  <a:pt x="2341310" y="2442180"/>
                  <a:pt x="2330546" y="2464904"/>
                </a:cubicBezTo>
                <a:cubicBezTo>
                  <a:pt x="2303238" y="2522555"/>
                  <a:pt x="2286152" y="2540275"/>
                  <a:pt x="2251033" y="2584174"/>
                </a:cubicBezTo>
                <a:cubicBezTo>
                  <a:pt x="2248383" y="2592125"/>
                  <a:pt x="2246383" y="2600324"/>
                  <a:pt x="2243082" y="2608027"/>
                </a:cubicBezTo>
                <a:cubicBezTo>
                  <a:pt x="2222483" y="2656090"/>
                  <a:pt x="2234094" y="2623755"/>
                  <a:pt x="2211276" y="2663687"/>
                </a:cubicBezTo>
                <a:cubicBezTo>
                  <a:pt x="2205395" y="2673978"/>
                  <a:pt x="2200675" y="2684890"/>
                  <a:pt x="2195374" y="2695492"/>
                </a:cubicBezTo>
                <a:cubicBezTo>
                  <a:pt x="2180034" y="2772194"/>
                  <a:pt x="2198819" y="2704504"/>
                  <a:pt x="2171520" y="2759102"/>
                </a:cubicBezTo>
                <a:cubicBezTo>
                  <a:pt x="2153253" y="2795634"/>
                  <a:pt x="2162740" y="2795082"/>
                  <a:pt x="2139715" y="2822713"/>
                </a:cubicBezTo>
                <a:cubicBezTo>
                  <a:pt x="2132516" y="2831352"/>
                  <a:pt x="2123060" y="2837928"/>
                  <a:pt x="2115861" y="2846567"/>
                </a:cubicBezTo>
                <a:cubicBezTo>
                  <a:pt x="2109743" y="2853908"/>
                  <a:pt x="2106715" y="2863664"/>
                  <a:pt x="2099958" y="2870421"/>
                </a:cubicBezTo>
                <a:cubicBezTo>
                  <a:pt x="2093201" y="2877178"/>
                  <a:pt x="2083246" y="2879974"/>
                  <a:pt x="2076104" y="2886323"/>
                </a:cubicBezTo>
                <a:cubicBezTo>
                  <a:pt x="2059295" y="2901264"/>
                  <a:pt x="2047108" y="2921555"/>
                  <a:pt x="2028396" y="2934031"/>
                </a:cubicBezTo>
                <a:cubicBezTo>
                  <a:pt x="1960052" y="2979597"/>
                  <a:pt x="2046515" y="2924974"/>
                  <a:pt x="1980689" y="2957885"/>
                </a:cubicBezTo>
                <a:cubicBezTo>
                  <a:pt x="1972142" y="2962159"/>
                  <a:pt x="1965568" y="2969906"/>
                  <a:pt x="1956835" y="2973787"/>
                </a:cubicBezTo>
                <a:cubicBezTo>
                  <a:pt x="1941517" y="2980595"/>
                  <a:pt x="1909127" y="2989690"/>
                  <a:pt x="1909127" y="2989690"/>
                </a:cubicBezTo>
                <a:cubicBezTo>
                  <a:pt x="1901176" y="2994991"/>
                  <a:pt x="1894221" y="3002238"/>
                  <a:pt x="1885273" y="3005593"/>
                </a:cubicBezTo>
                <a:cubicBezTo>
                  <a:pt x="1872619" y="3010338"/>
                  <a:pt x="1859011" y="3012815"/>
                  <a:pt x="1845516" y="3013544"/>
                </a:cubicBezTo>
                <a:cubicBezTo>
                  <a:pt x="1760785" y="3018124"/>
                  <a:pt x="1675889" y="3018845"/>
                  <a:pt x="1591075" y="3021495"/>
                </a:cubicBezTo>
                <a:cubicBezTo>
                  <a:pt x="1471805" y="3016194"/>
                  <a:pt x="1352339" y="3014253"/>
                  <a:pt x="1233266" y="3005593"/>
                </a:cubicBezTo>
                <a:cubicBezTo>
                  <a:pt x="1206308" y="3003632"/>
                  <a:pt x="1180346" y="2994525"/>
                  <a:pt x="1153753" y="2989690"/>
                </a:cubicBezTo>
                <a:cubicBezTo>
                  <a:pt x="1122029" y="2983922"/>
                  <a:pt x="1090090" y="2979391"/>
                  <a:pt x="1058337" y="2973787"/>
                </a:cubicBezTo>
                <a:cubicBezTo>
                  <a:pt x="1045028" y="2971438"/>
                  <a:pt x="1031972" y="2967662"/>
                  <a:pt x="1018581" y="2965836"/>
                </a:cubicBezTo>
                <a:cubicBezTo>
                  <a:pt x="973629" y="2959706"/>
                  <a:pt x="928412" y="2955679"/>
                  <a:pt x="883409" y="2949934"/>
                </a:cubicBezTo>
                <a:cubicBezTo>
                  <a:pt x="499171" y="2900882"/>
                  <a:pt x="783309" y="2933510"/>
                  <a:pt x="501746" y="2902226"/>
                </a:cubicBezTo>
                <a:cubicBezTo>
                  <a:pt x="469941" y="2894275"/>
                  <a:pt x="433608" y="2896558"/>
                  <a:pt x="406330" y="2878372"/>
                </a:cubicBezTo>
                <a:cubicBezTo>
                  <a:pt x="366421" y="2851766"/>
                  <a:pt x="391665" y="2865094"/>
                  <a:pt x="326817" y="2846567"/>
                </a:cubicBezTo>
                <a:cubicBezTo>
                  <a:pt x="318866" y="2841266"/>
                  <a:pt x="311352" y="2835240"/>
                  <a:pt x="302963" y="2830664"/>
                </a:cubicBezTo>
                <a:cubicBezTo>
                  <a:pt x="282152" y="2819312"/>
                  <a:pt x="257864" y="2813668"/>
                  <a:pt x="239353" y="2798859"/>
                </a:cubicBezTo>
                <a:cubicBezTo>
                  <a:pt x="192134" y="2761084"/>
                  <a:pt x="213717" y="2776468"/>
                  <a:pt x="175743" y="2751151"/>
                </a:cubicBezTo>
                <a:cubicBezTo>
                  <a:pt x="170442" y="2743200"/>
                  <a:pt x="165958" y="2734638"/>
                  <a:pt x="159840" y="2727297"/>
                </a:cubicBezTo>
                <a:cubicBezTo>
                  <a:pt x="152641" y="2718658"/>
                  <a:pt x="142223" y="2712799"/>
                  <a:pt x="135986" y="2703443"/>
                </a:cubicBezTo>
                <a:cubicBezTo>
                  <a:pt x="91630" y="2636908"/>
                  <a:pt x="190464" y="2738442"/>
                  <a:pt x="104181" y="2639833"/>
                </a:cubicBezTo>
                <a:cubicBezTo>
                  <a:pt x="95454" y="2629860"/>
                  <a:pt x="82978" y="2623930"/>
                  <a:pt x="72376" y="2615979"/>
                </a:cubicBezTo>
                <a:cubicBezTo>
                  <a:pt x="61774" y="2589475"/>
                  <a:pt x="47493" y="2564160"/>
                  <a:pt x="40570" y="2536466"/>
                </a:cubicBezTo>
                <a:cubicBezTo>
                  <a:pt x="30301" y="2495390"/>
                  <a:pt x="38681" y="2513754"/>
                  <a:pt x="16716" y="2480807"/>
                </a:cubicBezTo>
                <a:cubicBezTo>
                  <a:pt x="11415" y="2438400"/>
                  <a:pt x="2670" y="2396283"/>
                  <a:pt x="814" y="2353586"/>
                </a:cubicBezTo>
                <a:cubicBezTo>
                  <a:pt x="0" y="2334862"/>
                  <a:pt x="4551" y="2316188"/>
                  <a:pt x="8765" y="2297927"/>
                </a:cubicBezTo>
                <a:cubicBezTo>
                  <a:pt x="12534" y="2281593"/>
                  <a:pt x="19367" y="2266122"/>
                  <a:pt x="24668" y="2250219"/>
                </a:cubicBezTo>
                <a:cubicBezTo>
                  <a:pt x="32895" y="2225538"/>
                  <a:pt x="33781" y="2219128"/>
                  <a:pt x="48522" y="2194560"/>
                </a:cubicBezTo>
                <a:cubicBezTo>
                  <a:pt x="58355" y="2178171"/>
                  <a:pt x="69725" y="2162755"/>
                  <a:pt x="80327" y="2146852"/>
                </a:cubicBezTo>
                <a:cubicBezTo>
                  <a:pt x="85628" y="2138901"/>
                  <a:pt x="93207" y="2132064"/>
                  <a:pt x="96229" y="2122998"/>
                </a:cubicBezTo>
                <a:cubicBezTo>
                  <a:pt x="98880" y="2115047"/>
                  <a:pt x="99309" y="2105964"/>
                  <a:pt x="104181" y="2099144"/>
                </a:cubicBezTo>
                <a:cubicBezTo>
                  <a:pt x="112896" y="2086944"/>
                  <a:pt x="125384" y="2077941"/>
                  <a:pt x="135986" y="2067339"/>
                </a:cubicBezTo>
                <a:cubicBezTo>
                  <a:pt x="138636" y="2059388"/>
                  <a:pt x="140189" y="2050982"/>
                  <a:pt x="143937" y="2043485"/>
                </a:cubicBezTo>
                <a:cubicBezTo>
                  <a:pt x="182164" y="1967032"/>
                  <a:pt x="132685" y="2092094"/>
                  <a:pt x="183694" y="1979874"/>
                </a:cubicBezTo>
                <a:cubicBezTo>
                  <a:pt x="190630" y="1964614"/>
                  <a:pt x="195530" y="1948429"/>
                  <a:pt x="199596" y="1932167"/>
                </a:cubicBezTo>
                <a:cubicBezTo>
                  <a:pt x="205385" y="1909013"/>
                  <a:pt x="212134" y="1884164"/>
                  <a:pt x="215499" y="1860605"/>
                </a:cubicBezTo>
                <a:cubicBezTo>
                  <a:pt x="218893" y="1836845"/>
                  <a:pt x="220800" y="1812897"/>
                  <a:pt x="223450" y="1789043"/>
                </a:cubicBezTo>
                <a:cubicBezTo>
                  <a:pt x="208115" y="1651022"/>
                  <a:pt x="198579" y="1635841"/>
                  <a:pt x="215499" y="1494845"/>
                </a:cubicBezTo>
                <a:cubicBezTo>
                  <a:pt x="219520" y="1461334"/>
                  <a:pt x="234957" y="1444140"/>
                  <a:pt x="247304" y="1415332"/>
                </a:cubicBezTo>
                <a:cubicBezTo>
                  <a:pt x="250606" y="1407628"/>
                  <a:pt x="251508" y="1398975"/>
                  <a:pt x="255256" y="1391478"/>
                </a:cubicBezTo>
                <a:cubicBezTo>
                  <a:pt x="283937" y="1334116"/>
                  <a:pt x="259189" y="1405500"/>
                  <a:pt x="287061" y="1335819"/>
                </a:cubicBezTo>
                <a:cubicBezTo>
                  <a:pt x="308269" y="1282799"/>
                  <a:pt x="298564" y="1278811"/>
                  <a:pt x="334769" y="1224501"/>
                </a:cubicBezTo>
                <a:cubicBezTo>
                  <a:pt x="340070" y="1216550"/>
                  <a:pt x="343914" y="1207404"/>
                  <a:pt x="350671" y="1200647"/>
                </a:cubicBezTo>
                <a:cubicBezTo>
                  <a:pt x="357428" y="1193890"/>
                  <a:pt x="366574" y="1190045"/>
                  <a:pt x="374525" y="1184744"/>
                </a:cubicBezTo>
                <a:cubicBezTo>
                  <a:pt x="377175" y="1174142"/>
                  <a:pt x="373734" y="1159496"/>
                  <a:pt x="382476" y="1152939"/>
                </a:cubicBezTo>
                <a:cubicBezTo>
                  <a:pt x="389181" y="1147910"/>
                  <a:pt x="399785" y="1155654"/>
                  <a:pt x="406330" y="1160890"/>
                </a:cubicBezTo>
                <a:cubicBezTo>
                  <a:pt x="413792" y="1166860"/>
                  <a:pt x="393078" y="1211248"/>
                  <a:pt x="406330" y="1216549"/>
                </a:cubicBezTo>
                <a:close/>
              </a:path>
            </a:pathLst>
          </a:custGeom>
          <a:solidFill>
            <a:schemeClr val="accent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77" name="TextBox 10"/>
          <p:cNvSpPr txBox="1">
            <a:spLocks noChangeArrowheads="1"/>
          </p:cNvSpPr>
          <p:nvPr/>
        </p:nvSpPr>
        <p:spPr bwMode="auto">
          <a:xfrm>
            <a:off x="457200" y="2947988"/>
            <a:ext cx="930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1200"/>
              <a:t>S = 22</a:t>
            </a:r>
          </a:p>
          <a:p>
            <a:pPr algn="ctr" eaLnBrk="1" hangingPunct="1"/>
            <a:r>
              <a:rPr lang="en-US" sz="1200"/>
              <a:t>A = 100km</a:t>
            </a:r>
            <a:r>
              <a:rPr lang="en-US" sz="1200" baseline="30000"/>
              <a:t>2</a:t>
            </a:r>
            <a:endParaRPr lang="en-US" sz="1200"/>
          </a:p>
        </p:txBody>
      </p:sp>
      <p:sp>
        <p:nvSpPr>
          <p:cNvPr id="12" name="TextBox 11"/>
          <p:cNvSpPr txBox="1"/>
          <p:nvPr/>
        </p:nvSpPr>
        <p:spPr>
          <a:xfrm>
            <a:off x="2266950" y="2997200"/>
            <a:ext cx="930275" cy="461963"/>
          </a:xfrm>
          <a:prstGeom prst="rect">
            <a:avLst/>
          </a:prstGeom>
          <a:solidFill>
            <a:schemeClr val="accent5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/>
              <a:t>S = 32</a:t>
            </a:r>
          </a:p>
          <a:p>
            <a:pPr algn="ctr">
              <a:defRPr/>
            </a:pPr>
            <a:r>
              <a:rPr lang="en-US" sz="1200" dirty="0"/>
              <a:t>A = 140km</a:t>
            </a:r>
            <a:r>
              <a:rPr lang="en-US" sz="1200" baseline="30000" dirty="0"/>
              <a:t>2</a:t>
            </a:r>
            <a:endParaRPr lang="en-US" sz="1200" dirty="0"/>
          </a:p>
        </p:txBody>
      </p:sp>
      <p:sp>
        <p:nvSpPr>
          <p:cNvPr id="7179" name="TextBox 12"/>
          <p:cNvSpPr txBox="1">
            <a:spLocks noChangeArrowheads="1"/>
          </p:cNvSpPr>
          <p:nvPr/>
        </p:nvSpPr>
        <p:spPr bwMode="auto">
          <a:xfrm>
            <a:off x="1295400" y="4962525"/>
            <a:ext cx="852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1200"/>
              <a:t>S = 16</a:t>
            </a:r>
          </a:p>
          <a:p>
            <a:pPr algn="ctr" eaLnBrk="1" hangingPunct="1"/>
            <a:r>
              <a:rPr lang="en-US" sz="1200"/>
              <a:t>A = 90km</a:t>
            </a:r>
            <a:r>
              <a:rPr lang="en-US" sz="1200" baseline="30000"/>
              <a:t>2</a:t>
            </a:r>
            <a:endParaRPr lang="en-US" sz="1200"/>
          </a:p>
        </p:txBody>
      </p:sp>
      <p:sp>
        <p:nvSpPr>
          <p:cNvPr id="14" name="TextBox 13"/>
          <p:cNvSpPr txBox="1"/>
          <p:nvPr/>
        </p:nvSpPr>
        <p:spPr>
          <a:xfrm>
            <a:off x="5029200" y="3263900"/>
            <a:ext cx="930275" cy="461963"/>
          </a:xfrm>
          <a:prstGeom prst="rect">
            <a:avLst/>
          </a:prstGeom>
          <a:solidFill>
            <a:schemeClr val="accent5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/>
              <a:t>S = 45</a:t>
            </a:r>
          </a:p>
          <a:p>
            <a:pPr algn="ctr">
              <a:defRPr/>
            </a:pPr>
            <a:r>
              <a:rPr lang="en-US" sz="1200" dirty="0"/>
              <a:t>A = 200km</a:t>
            </a:r>
            <a:r>
              <a:rPr lang="en-US" sz="1200" baseline="30000" dirty="0"/>
              <a:t>2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4114800" y="5419725"/>
            <a:ext cx="930275" cy="461963"/>
          </a:xfrm>
          <a:prstGeom prst="rect">
            <a:avLst/>
          </a:prstGeom>
          <a:solidFill>
            <a:schemeClr val="accent5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/>
              <a:t>S = 38</a:t>
            </a:r>
          </a:p>
          <a:p>
            <a:pPr algn="ctr">
              <a:defRPr/>
            </a:pPr>
            <a:r>
              <a:rPr lang="en-US" sz="1200" dirty="0"/>
              <a:t>A = 180km</a:t>
            </a:r>
            <a:r>
              <a:rPr lang="en-US" sz="1200" baseline="30000" dirty="0"/>
              <a:t>2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7239000" y="5105400"/>
            <a:ext cx="930275" cy="461963"/>
          </a:xfrm>
          <a:prstGeom prst="rect">
            <a:avLst/>
          </a:prstGeom>
          <a:solidFill>
            <a:schemeClr val="accent5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/>
              <a:t>S = 52</a:t>
            </a:r>
          </a:p>
          <a:p>
            <a:pPr algn="ctr">
              <a:defRPr/>
            </a:pPr>
            <a:r>
              <a:rPr lang="en-US" sz="1200" dirty="0"/>
              <a:t>A = 300km</a:t>
            </a:r>
            <a:r>
              <a:rPr lang="en-US" sz="1200" baseline="30000" dirty="0"/>
              <a:t>2</a:t>
            </a:r>
            <a:endParaRPr lang="en-US" sz="1200" dirty="0"/>
          </a:p>
        </p:txBody>
      </p:sp>
      <p:sp>
        <p:nvSpPr>
          <p:cNvPr id="7183" name="TextBox 16"/>
          <p:cNvSpPr txBox="1">
            <a:spLocks noChangeArrowheads="1"/>
          </p:cNvSpPr>
          <p:nvPr/>
        </p:nvSpPr>
        <p:spPr bwMode="auto">
          <a:xfrm>
            <a:off x="914400" y="990600"/>
            <a:ext cx="73136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/>
              <a:t> The number of fish species in a series of mountain lakes has been estimated</a:t>
            </a:r>
          </a:p>
          <a:p>
            <a:pPr eaLnBrk="1" hangingPunct="1">
              <a:buFont typeface="Arial" charset="0"/>
              <a:buChar char="•"/>
            </a:pPr>
            <a:endParaRPr lang="en-US"/>
          </a:p>
          <a:p>
            <a:pPr eaLnBrk="1" hangingPunct="1">
              <a:buFont typeface="Arial" charset="0"/>
              <a:buChar char="•"/>
            </a:pPr>
            <a:r>
              <a:rPr lang="en-US"/>
              <a:t> The area of each lake has been estimated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800" b="1"/>
              <a:t>Using the species area relationship</a:t>
            </a:r>
          </a:p>
        </p:txBody>
      </p:sp>
      <p:sp>
        <p:nvSpPr>
          <p:cNvPr id="8195" name="TextBox 16"/>
          <p:cNvSpPr txBox="1">
            <a:spLocks noChangeArrowheads="1"/>
          </p:cNvSpPr>
          <p:nvPr/>
        </p:nvSpPr>
        <p:spPr bwMode="auto">
          <a:xfrm>
            <a:off x="1066800" y="1295400"/>
            <a:ext cx="712628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/>
              <a:t> As a result of irrigation, one of these lakes has had its water level reduced</a:t>
            </a:r>
          </a:p>
          <a:p>
            <a:pPr eaLnBrk="1" hangingPunct="1">
              <a:buFont typeface="Arial" charset="0"/>
              <a:buChar char="•"/>
            </a:pPr>
            <a:endParaRPr lang="en-US"/>
          </a:p>
          <a:p>
            <a:pPr eaLnBrk="1" hangingPunct="1">
              <a:buFont typeface="Arial" charset="0"/>
              <a:buChar char="•"/>
            </a:pPr>
            <a:r>
              <a:rPr lang="en-US"/>
              <a:t> The new area of this lake has been estimated</a:t>
            </a:r>
          </a:p>
          <a:p>
            <a:pPr eaLnBrk="1" hangingPunct="1">
              <a:buFont typeface="Arial" charset="0"/>
              <a:buChar char="•"/>
            </a:pPr>
            <a:endParaRPr lang="en-US"/>
          </a:p>
          <a:p>
            <a:pPr eaLnBrk="1" hangingPunct="1">
              <a:buFont typeface="Arial" charset="0"/>
              <a:buChar char="•"/>
            </a:pPr>
            <a:r>
              <a:rPr lang="en-US"/>
              <a:t> How many fish species do you predict will survive in this lake?</a:t>
            </a:r>
          </a:p>
        </p:txBody>
      </p:sp>
      <p:sp>
        <p:nvSpPr>
          <p:cNvPr id="18" name="Freeform 17"/>
          <p:cNvSpPr/>
          <p:nvPr/>
        </p:nvSpPr>
        <p:spPr>
          <a:xfrm>
            <a:off x="982663" y="3276600"/>
            <a:ext cx="2370137" cy="3021013"/>
          </a:xfrm>
          <a:custGeom>
            <a:avLst/>
            <a:gdLst>
              <a:gd name="connsiteX0" fmla="*/ 406330 w 2370303"/>
              <a:gd name="connsiteY0" fmla="*/ 1216549 h 3021495"/>
              <a:gd name="connsiteX1" fmla="*/ 485843 w 2370303"/>
              <a:gd name="connsiteY1" fmla="*/ 1192695 h 3021495"/>
              <a:gd name="connsiteX2" fmla="*/ 628967 w 2370303"/>
              <a:gd name="connsiteY2" fmla="*/ 1097280 h 3021495"/>
              <a:gd name="connsiteX3" fmla="*/ 652821 w 2370303"/>
              <a:gd name="connsiteY3" fmla="*/ 1073426 h 3021495"/>
              <a:gd name="connsiteX4" fmla="*/ 684626 w 2370303"/>
              <a:gd name="connsiteY4" fmla="*/ 1009815 h 3021495"/>
              <a:gd name="connsiteX5" fmla="*/ 692577 w 2370303"/>
              <a:gd name="connsiteY5" fmla="*/ 938254 h 3021495"/>
              <a:gd name="connsiteX6" fmla="*/ 700529 w 2370303"/>
              <a:gd name="connsiteY6" fmla="*/ 914400 h 3021495"/>
              <a:gd name="connsiteX7" fmla="*/ 708480 w 2370303"/>
              <a:gd name="connsiteY7" fmla="*/ 818984 h 3021495"/>
              <a:gd name="connsiteX8" fmla="*/ 692577 w 2370303"/>
              <a:gd name="connsiteY8" fmla="*/ 683812 h 3021495"/>
              <a:gd name="connsiteX9" fmla="*/ 684626 w 2370303"/>
              <a:gd name="connsiteY9" fmla="*/ 652007 h 3021495"/>
              <a:gd name="connsiteX10" fmla="*/ 668723 w 2370303"/>
              <a:gd name="connsiteY10" fmla="*/ 628153 h 3021495"/>
              <a:gd name="connsiteX11" fmla="*/ 652821 w 2370303"/>
              <a:gd name="connsiteY11" fmla="*/ 572494 h 3021495"/>
              <a:gd name="connsiteX12" fmla="*/ 636918 w 2370303"/>
              <a:gd name="connsiteY12" fmla="*/ 532737 h 3021495"/>
              <a:gd name="connsiteX13" fmla="*/ 652821 w 2370303"/>
              <a:gd name="connsiteY13" fmla="*/ 326003 h 3021495"/>
              <a:gd name="connsiteX14" fmla="*/ 668723 w 2370303"/>
              <a:gd name="connsiteY14" fmla="*/ 270344 h 3021495"/>
              <a:gd name="connsiteX15" fmla="*/ 692577 w 2370303"/>
              <a:gd name="connsiteY15" fmla="*/ 246490 h 3021495"/>
              <a:gd name="connsiteX16" fmla="*/ 772090 w 2370303"/>
              <a:gd name="connsiteY16" fmla="*/ 190831 h 3021495"/>
              <a:gd name="connsiteX17" fmla="*/ 827749 w 2370303"/>
              <a:gd name="connsiteY17" fmla="*/ 135172 h 3021495"/>
              <a:gd name="connsiteX18" fmla="*/ 867506 w 2370303"/>
              <a:gd name="connsiteY18" fmla="*/ 95415 h 3021495"/>
              <a:gd name="connsiteX19" fmla="*/ 907263 w 2370303"/>
              <a:gd name="connsiteY19" fmla="*/ 71561 h 3021495"/>
              <a:gd name="connsiteX20" fmla="*/ 970873 w 2370303"/>
              <a:gd name="connsiteY20" fmla="*/ 55659 h 3021495"/>
              <a:gd name="connsiteX21" fmla="*/ 1058337 w 2370303"/>
              <a:gd name="connsiteY21" fmla="*/ 7951 h 3021495"/>
              <a:gd name="connsiteX22" fmla="*/ 1082191 w 2370303"/>
              <a:gd name="connsiteY22" fmla="*/ 0 h 3021495"/>
              <a:gd name="connsiteX23" fmla="*/ 1280974 w 2370303"/>
              <a:gd name="connsiteY23" fmla="*/ 15902 h 3021495"/>
              <a:gd name="connsiteX24" fmla="*/ 1320730 w 2370303"/>
              <a:gd name="connsiteY24" fmla="*/ 23854 h 3021495"/>
              <a:gd name="connsiteX25" fmla="*/ 1376389 w 2370303"/>
              <a:gd name="connsiteY25" fmla="*/ 31805 h 3021495"/>
              <a:gd name="connsiteX26" fmla="*/ 1408195 w 2370303"/>
              <a:gd name="connsiteY26" fmla="*/ 39756 h 3021495"/>
              <a:gd name="connsiteX27" fmla="*/ 1503610 w 2370303"/>
              <a:gd name="connsiteY27" fmla="*/ 55659 h 3021495"/>
              <a:gd name="connsiteX28" fmla="*/ 1535416 w 2370303"/>
              <a:gd name="connsiteY28" fmla="*/ 71561 h 3021495"/>
              <a:gd name="connsiteX29" fmla="*/ 1591075 w 2370303"/>
              <a:gd name="connsiteY29" fmla="*/ 103367 h 3021495"/>
              <a:gd name="connsiteX30" fmla="*/ 1614929 w 2370303"/>
              <a:gd name="connsiteY30" fmla="*/ 127221 h 3021495"/>
              <a:gd name="connsiteX31" fmla="*/ 1646734 w 2370303"/>
              <a:gd name="connsiteY31" fmla="*/ 135172 h 3021495"/>
              <a:gd name="connsiteX32" fmla="*/ 1726247 w 2370303"/>
              <a:gd name="connsiteY32" fmla="*/ 190831 h 3021495"/>
              <a:gd name="connsiteX33" fmla="*/ 1773955 w 2370303"/>
              <a:gd name="connsiteY33" fmla="*/ 238539 h 3021495"/>
              <a:gd name="connsiteX34" fmla="*/ 1797809 w 2370303"/>
              <a:gd name="connsiteY34" fmla="*/ 262393 h 3021495"/>
              <a:gd name="connsiteX35" fmla="*/ 1821663 w 2370303"/>
              <a:gd name="connsiteY35" fmla="*/ 270344 h 3021495"/>
              <a:gd name="connsiteX36" fmla="*/ 1861419 w 2370303"/>
              <a:gd name="connsiteY36" fmla="*/ 326003 h 3021495"/>
              <a:gd name="connsiteX37" fmla="*/ 1869370 w 2370303"/>
              <a:gd name="connsiteY37" fmla="*/ 373711 h 3021495"/>
              <a:gd name="connsiteX38" fmla="*/ 1893224 w 2370303"/>
              <a:gd name="connsiteY38" fmla="*/ 413467 h 3021495"/>
              <a:gd name="connsiteX39" fmla="*/ 1901176 w 2370303"/>
              <a:gd name="connsiteY39" fmla="*/ 437321 h 3021495"/>
              <a:gd name="connsiteX40" fmla="*/ 1909127 w 2370303"/>
              <a:gd name="connsiteY40" fmla="*/ 492981 h 3021495"/>
              <a:gd name="connsiteX41" fmla="*/ 1940932 w 2370303"/>
              <a:gd name="connsiteY41" fmla="*/ 572494 h 3021495"/>
              <a:gd name="connsiteX42" fmla="*/ 1948883 w 2370303"/>
              <a:gd name="connsiteY42" fmla="*/ 1025718 h 3021495"/>
              <a:gd name="connsiteX43" fmla="*/ 1964786 w 2370303"/>
              <a:gd name="connsiteY43" fmla="*/ 1129085 h 3021495"/>
              <a:gd name="connsiteX44" fmla="*/ 1980689 w 2370303"/>
              <a:gd name="connsiteY44" fmla="*/ 1160890 h 3021495"/>
              <a:gd name="connsiteX45" fmla="*/ 2036348 w 2370303"/>
              <a:gd name="connsiteY45" fmla="*/ 1264257 h 3021495"/>
              <a:gd name="connsiteX46" fmla="*/ 2084056 w 2370303"/>
              <a:gd name="connsiteY46" fmla="*/ 1375575 h 3021495"/>
              <a:gd name="connsiteX47" fmla="*/ 2147666 w 2370303"/>
              <a:gd name="connsiteY47" fmla="*/ 1494845 h 3021495"/>
              <a:gd name="connsiteX48" fmla="*/ 2179471 w 2370303"/>
              <a:gd name="connsiteY48" fmla="*/ 1566407 h 3021495"/>
              <a:gd name="connsiteX49" fmla="*/ 2203325 w 2370303"/>
              <a:gd name="connsiteY49" fmla="*/ 1582309 h 3021495"/>
              <a:gd name="connsiteX50" fmla="*/ 2227179 w 2370303"/>
              <a:gd name="connsiteY50" fmla="*/ 1630017 h 3021495"/>
              <a:gd name="connsiteX51" fmla="*/ 2235130 w 2370303"/>
              <a:gd name="connsiteY51" fmla="*/ 1653871 h 3021495"/>
              <a:gd name="connsiteX52" fmla="*/ 2258984 w 2370303"/>
              <a:gd name="connsiteY52" fmla="*/ 1709530 h 3021495"/>
              <a:gd name="connsiteX53" fmla="*/ 2266936 w 2370303"/>
              <a:gd name="connsiteY53" fmla="*/ 1733384 h 3021495"/>
              <a:gd name="connsiteX54" fmla="*/ 2282838 w 2370303"/>
              <a:gd name="connsiteY54" fmla="*/ 1765189 h 3021495"/>
              <a:gd name="connsiteX55" fmla="*/ 2290789 w 2370303"/>
              <a:gd name="connsiteY55" fmla="*/ 1796994 h 3021495"/>
              <a:gd name="connsiteX56" fmla="*/ 2306692 w 2370303"/>
              <a:gd name="connsiteY56" fmla="*/ 1924215 h 3021495"/>
              <a:gd name="connsiteX57" fmla="*/ 2314643 w 2370303"/>
              <a:gd name="connsiteY57" fmla="*/ 1971923 h 3021495"/>
              <a:gd name="connsiteX58" fmla="*/ 2354400 w 2370303"/>
              <a:gd name="connsiteY58" fmla="*/ 2075290 h 3021495"/>
              <a:gd name="connsiteX59" fmla="*/ 2370303 w 2370303"/>
              <a:gd name="connsiteY59" fmla="*/ 2170706 h 3021495"/>
              <a:gd name="connsiteX60" fmla="*/ 2354400 w 2370303"/>
              <a:gd name="connsiteY60" fmla="*/ 2393342 h 3021495"/>
              <a:gd name="connsiteX61" fmla="*/ 2330546 w 2370303"/>
              <a:gd name="connsiteY61" fmla="*/ 2464904 h 3021495"/>
              <a:gd name="connsiteX62" fmla="*/ 2251033 w 2370303"/>
              <a:gd name="connsiteY62" fmla="*/ 2584174 h 3021495"/>
              <a:gd name="connsiteX63" fmla="*/ 2243082 w 2370303"/>
              <a:gd name="connsiteY63" fmla="*/ 2608027 h 3021495"/>
              <a:gd name="connsiteX64" fmla="*/ 2211276 w 2370303"/>
              <a:gd name="connsiteY64" fmla="*/ 2663687 h 3021495"/>
              <a:gd name="connsiteX65" fmla="*/ 2195374 w 2370303"/>
              <a:gd name="connsiteY65" fmla="*/ 2695492 h 3021495"/>
              <a:gd name="connsiteX66" fmla="*/ 2171520 w 2370303"/>
              <a:gd name="connsiteY66" fmla="*/ 2759102 h 3021495"/>
              <a:gd name="connsiteX67" fmla="*/ 2139715 w 2370303"/>
              <a:gd name="connsiteY67" fmla="*/ 2822713 h 3021495"/>
              <a:gd name="connsiteX68" fmla="*/ 2115861 w 2370303"/>
              <a:gd name="connsiteY68" fmla="*/ 2846567 h 3021495"/>
              <a:gd name="connsiteX69" fmla="*/ 2099958 w 2370303"/>
              <a:gd name="connsiteY69" fmla="*/ 2870421 h 3021495"/>
              <a:gd name="connsiteX70" fmla="*/ 2076104 w 2370303"/>
              <a:gd name="connsiteY70" fmla="*/ 2886323 h 3021495"/>
              <a:gd name="connsiteX71" fmla="*/ 2028396 w 2370303"/>
              <a:gd name="connsiteY71" fmla="*/ 2934031 h 3021495"/>
              <a:gd name="connsiteX72" fmla="*/ 1980689 w 2370303"/>
              <a:gd name="connsiteY72" fmla="*/ 2957885 h 3021495"/>
              <a:gd name="connsiteX73" fmla="*/ 1956835 w 2370303"/>
              <a:gd name="connsiteY73" fmla="*/ 2973787 h 3021495"/>
              <a:gd name="connsiteX74" fmla="*/ 1909127 w 2370303"/>
              <a:gd name="connsiteY74" fmla="*/ 2989690 h 3021495"/>
              <a:gd name="connsiteX75" fmla="*/ 1885273 w 2370303"/>
              <a:gd name="connsiteY75" fmla="*/ 3005593 h 3021495"/>
              <a:gd name="connsiteX76" fmla="*/ 1845516 w 2370303"/>
              <a:gd name="connsiteY76" fmla="*/ 3013544 h 3021495"/>
              <a:gd name="connsiteX77" fmla="*/ 1591075 w 2370303"/>
              <a:gd name="connsiteY77" fmla="*/ 3021495 h 3021495"/>
              <a:gd name="connsiteX78" fmla="*/ 1233266 w 2370303"/>
              <a:gd name="connsiteY78" fmla="*/ 3005593 h 3021495"/>
              <a:gd name="connsiteX79" fmla="*/ 1153753 w 2370303"/>
              <a:gd name="connsiteY79" fmla="*/ 2989690 h 3021495"/>
              <a:gd name="connsiteX80" fmla="*/ 1058337 w 2370303"/>
              <a:gd name="connsiteY80" fmla="*/ 2973787 h 3021495"/>
              <a:gd name="connsiteX81" fmla="*/ 1018581 w 2370303"/>
              <a:gd name="connsiteY81" fmla="*/ 2965836 h 3021495"/>
              <a:gd name="connsiteX82" fmla="*/ 883409 w 2370303"/>
              <a:gd name="connsiteY82" fmla="*/ 2949934 h 3021495"/>
              <a:gd name="connsiteX83" fmla="*/ 501746 w 2370303"/>
              <a:gd name="connsiteY83" fmla="*/ 2902226 h 3021495"/>
              <a:gd name="connsiteX84" fmla="*/ 406330 w 2370303"/>
              <a:gd name="connsiteY84" fmla="*/ 2878372 h 3021495"/>
              <a:gd name="connsiteX85" fmla="*/ 326817 w 2370303"/>
              <a:gd name="connsiteY85" fmla="*/ 2846567 h 3021495"/>
              <a:gd name="connsiteX86" fmla="*/ 302963 w 2370303"/>
              <a:gd name="connsiteY86" fmla="*/ 2830664 h 3021495"/>
              <a:gd name="connsiteX87" fmla="*/ 239353 w 2370303"/>
              <a:gd name="connsiteY87" fmla="*/ 2798859 h 3021495"/>
              <a:gd name="connsiteX88" fmla="*/ 175743 w 2370303"/>
              <a:gd name="connsiteY88" fmla="*/ 2751151 h 3021495"/>
              <a:gd name="connsiteX89" fmla="*/ 159840 w 2370303"/>
              <a:gd name="connsiteY89" fmla="*/ 2727297 h 3021495"/>
              <a:gd name="connsiteX90" fmla="*/ 135986 w 2370303"/>
              <a:gd name="connsiteY90" fmla="*/ 2703443 h 3021495"/>
              <a:gd name="connsiteX91" fmla="*/ 104181 w 2370303"/>
              <a:gd name="connsiteY91" fmla="*/ 2639833 h 3021495"/>
              <a:gd name="connsiteX92" fmla="*/ 72376 w 2370303"/>
              <a:gd name="connsiteY92" fmla="*/ 2615979 h 3021495"/>
              <a:gd name="connsiteX93" fmla="*/ 40570 w 2370303"/>
              <a:gd name="connsiteY93" fmla="*/ 2536466 h 3021495"/>
              <a:gd name="connsiteX94" fmla="*/ 16716 w 2370303"/>
              <a:gd name="connsiteY94" fmla="*/ 2480807 h 3021495"/>
              <a:gd name="connsiteX95" fmla="*/ 814 w 2370303"/>
              <a:gd name="connsiteY95" fmla="*/ 2353586 h 3021495"/>
              <a:gd name="connsiteX96" fmla="*/ 8765 w 2370303"/>
              <a:gd name="connsiteY96" fmla="*/ 2297927 h 3021495"/>
              <a:gd name="connsiteX97" fmla="*/ 24668 w 2370303"/>
              <a:gd name="connsiteY97" fmla="*/ 2250219 h 3021495"/>
              <a:gd name="connsiteX98" fmla="*/ 48522 w 2370303"/>
              <a:gd name="connsiteY98" fmla="*/ 2194560 h 3021495"/>
              <a:gd name="connsiteX99" fmla="*/ 80327 w 2370303"/>
              <a:gd name="connsiteY99" fmla="*/ 2146852 h 3021495"/>
              <a:gd name="connsiteX100" fmla="*/ 96229 w 2370303"/>
              <a:gd name="connsiteY100" fmla="*/ 2122998 h 3021495"/>
              <a:gd name="connsiteX101" fmla="*/ 104181 w 2370303"/>
              <a:gd name="connsiteY101" fmla="*/ 2099144 h 3021495"/>
              <a:gd name="connsiteX102" fmla="*/ 135986 w 2370303"/>
              <a:gd name="connsiteY102" fmla="*/ 2067339 h 3021495"/>
              <a:gd name="connsiteX103" fmla="*/ 143937 w 2370303"/>
              <a:gd name="connsiteY103" fmla="*/ 2043485 h 3021495"/>
              <a:gd name="connsiteX104" fmla="*/ 183694 w 2370303"/>
              <a:gd name="connsiteY104" fmla="*/ 1979874 h 3021495"/>
              <a:gd name="connsiteX105" fmla="*/ 199596 w 2370303"/>
              <a:gd name="connsiteY105" fmla="*/ 1932167 h 3021495"/>
              <a:gd name="connsiteX106" fmla="*/ 215499 w 2370303"/>
              <a:gd name="connsiteY106" fmla="*/ 1860605 h 3021495"/>
              <a:gd name="connsiteX107" fmla="*/ 223450 w 2370303"/>
              <a:gd name="connsiteY107" fmla="*/ 1789043 h 3021495"/>
              <a:gd name="connsiteX108" fmla="*/ 215499 w 2370303"/>
              <a:gd name="connsiteY108" fmla="*/ 1494845 h 3021495"/>
              <a:gd name="connsiteX109" fmla="*/ 247304 w 2370303"/>
              <a:gd name="connsiteY109" fmla="*/ 1415332 h 3021495"/>
              <a:gd name="connsiteX110" fmla="*/ 255256 w 2370303"/>
              <a:gd name="connsiteY110" fmla="*/ 1391478 h 3021495"/>
              <a:gd name="connsiteX111" fmla="*/ 287061 w 2370303"/>
              <a:gd name="connsiteY111" fmla="*/ 1335819 h 3021495"/>
              <a:gd name="connsiteX112" fmla="*/ 334769 w 2370303"/>
              <a:gd name="connsiteY112" fmla="*/ 1224501 h 3021495"/>
              <a:gd name="connsiteX113" fmla="*/ 350671 w 2370303"/>
              <a:gd name="connsiteY113" fmla="*/ 1200647 h 3021495"/>
              <a:gd name="connsiteX114" fmla="*/ 374525 w 2370303"/>
              <a:gd name="connsiteY114" fmla="*/ 1184744 h 3021495"/>
              <a:gd name="connsiteX115" fmla="*/ 382476 w 2370303"/>
              <a:gd name="connsiteY115" fmla="*/ 1152939 h 3021495"/>
              <a:gd name="connsiteX116" fmla="*/ 406330 w 2370303"/>
              <a:gd name="connsiteY116" fmla="*/ 1160890 h 3021495"/>
              <a:gd name="connsiteX117" fmla="*/ 406330 w 2370303"/>
              <a:gd name="connsiteY117" fmla="*/ 1216549 h 3021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370303" h="3021495">
                <a:moveTo>
                  <a:pt x="406330" y="1216549"/>
                </a:moveTo>
                <a:cubicBezTo>
                  <a:pt x="419582" y="1221850"/>
                  <a:pt x="328403" y="1263543"/>
                  <a:pt x="485843" y="1192695"/>
                </a:cubicBezTo>
                <a:cubicBezTo>
                  <a:pt x="527797" y="1173816"/>
                  <a:pt x="589443" y="1131863"/>
                  <a:pt x="628967" y="1097280"/>
                </a:cubicBezTo>
                <a:cubicBezTo>
                  <a:pt x="637430" y="1089875"/>
                  <a:pt x="646074" y="1082422"/>
                  <a:pt x="652821" y="1073426"/>
                </a:cubicBezTo>
                <a:cubicBezTo>
                  <a:pt x="675354" y="1043382"/>
                  <a:pt x="674843" y="1039166"/>
                  <a:pt x="684626" y="1009815"/>
                </a:cubicBezTo>
                <a:cubicBezTo>
                  <a:pt x="687276" y="985961"/>
                  <a:pt x="688631" y="961928"/>
                  <a:pt x="692577" y="938254"/>
                </a:cubicBezTo>
                <a:cubicBezTo>
                  <a:pt x="693955" y="929987"/>
                  <a:pt x="699421" y="922708"/>
                  <a:pt x="700529" y="914400"/>
                </a:cubicBezTo>
                <a:cubicBezTo>
                  <a:pt x="704747" y="882764"/>
                  <a:pt x="705830" y="850789"/>
                  <a:pt x="708480" y="818984"/>
                </a:cubicBezTo>
                <a:cubicBezTo>
                  <a:pt x="703179" y="773927"/>
                  <a:pt x="698993" y="728724"/>
                  <a:pt x="692577" y="683812"/>
                </a:cubicBezTo>
                <a:cubicBezTo>
                  <a:pt x="691032" y="672994"/>
                  <a:pt x="688931" y="662051"/>
                  <a:pt x="684626" y="652007"/>
                </a:cubicBezTo>
                <a:cubicBezTo>
                  <a:pt x="680862" y="643223"/>
                  <a:pt x="674024" y="636104"/>
                  <a:pt x="668723" y="628153"/>
                </a:cubicBezTo>
                <a:cubicBezTo>
                  <a:pt x="663422" y="609600"/>
                  <a:pt x="658923" y="590799"/>
                  <a:pt x="652821" y="572494"/>
                </a:cubicBezTo>
                <a:cubicBezTo>
                  <a:pt x="648307" y="558953"/>
                  <a:pt x="637467" y="547000"/>
                  <a:pt x="636918" y="532737"/>
                </a:cubicBezTo>
                <a:cubicBezTo>
                  <a:pt x="634642" y="473558"/>
                  <a:pt x="636577" y="390980"/>
                  <a:pt x="652821" y="326003"/>
                </a:cubicBezTo>
                <a:cubicBezTo>
                  <a:pt x="657501" y="307284"/>
                  <a:pt x="660094" y="287602"/>
                  <a:pt x="668723" y="270344"/>
                </a:cubicBezTo>
                <a:cubicBezTo>
                  <a:pt x="673752" y="260286"/>
                  <a:pt x="683664" y="253346"/>
                  <a:pt x="692577" y="246490"/>
                </a:cubicBezTo>
                <a:cubicBezTo>
                  <a:pt x="718220" y="226764"/>
                  <a:pt x="749213" y="213708"/>
                  <a:pt x="772090" y="190831"/>
                </a:cubicBezTo>
                <a:lnTo>
                  <a:pt x="827749" y="135172"/>
                </a:lnTo>
                <a:cubicBezTo>
                  <a:pt x="840081" y="98179"/>
                  <a:pt x="827311" y="117746"/>
                  <a:pt x="867506" y="95415"/>
                </a:cubicBezTo>
                <a:cubicBezTo>
                  <a:pt x="881016" y="87909"/>
                  <a:pt x="893440" y="78473"/>
                  <a:pt x="907263" y="71561"/>
                </a:cubicBezTo>
                <a:cubicBezTo>
                  <a:pt x="923563" y="63411"/>
                  <a:pt x="955751" y="58683"/>
                  <a:pt x="970873" y="55659"/>
                </a:cubicBezTo>
                <a:cubicBezTo>
                  <a:pt x="999907" y="36302"/>
                  <a:pt x="1022258" y="19977"/>
                  <a:pt x="1058337" y="7951"/>
                </a:cubicBezTo>
                <a:lnTo>
                  <a:pt x="1082191" y="0"/>
                </a:lnTo>
                <a:cubicBezTo>
                  <a:pt x="1169170" y="5116"/>
                  <a:pt x="1205492" y="4289"/>
                  <a:pt x="1280974" y="15902"/>
                </a:cubicBezTo>
                <a:cubicBezTo>
                  <a:pt x="1294331" y="17957"/>
                  <a:pt x="1307399" y="21632"/>
                  <a:pt x="1320730" y="23854"/>
                </a:cubicBezTo>
                <a:cubicBezTo>
                  <a:pt x="1339216" y="26935"/>
                  <a:pt x="1357950" y="28453"/>
                  <a:pt x="1376389" y="31805"/>
                </a:cubicBezTo>
                <a:cubicBezTo>
                  <a:pt x="1387141" y="33760"/>
                  <a:pt x="1397454" y="37742"/>
                  <a:pt x="1408195" y="39756"/>
                </a:cubicBezTo>
                <a:cubicBezTo>
                  <a:pt x="1439886" y="45698"/>
                  <a:pt x="1471805" y="50358"/>
                  <a:pt x="1503610" y="55659"/>
                </a:cubicBezTo>
                <a:cubicBezTo>
                  <a:pt x="1514212" y="60960"/>
                  <a:pt x="1525364" y="65279"/>
                  <a:pt x="1535416" y="71561"/>
                </a:cubicBezTo>
                <a:cubicBezTo>
                  <a:pt x="1590436" y="105948"/>
                  <a:pt x="1544207" y="87743"/>
                  <a:pt x="1591075" y="103367"/>
                </a:cubicBezTo>
                <a:cubicBezTo>
                  <a:pt x="1599026" y="111318"/>
                  <a:pt x="1605166" y="121642"/>
                  <a:pt x="1614929" y="127221"/>
                </a:cubicBezTo>
                <a:cubicBezTo>
                  <a:pt x="1624417" y="132643"/>
                  <a:pt x="1638437" y="128060"/>
                  <a:pt x="1646734" y="135172"/>
                </a:cubicBezTo>
                <a:cubicBezTo>
                  <a:pt x="1728374" y="205148"/>
                  <a:pt x="1595976" y="153610"/>
                  <a:pt x="1726247" y="190831"/>
                </a:cubicBezTo>
                <a:lnTo>
                  <a:pt x="1773955" y="238539"/>
                </a:lnTo>
                <a:cubicBezTo>
                  <a:pt x="1781906" y="246490"/>
                  <a:pt x="1787141" y="258837"/>
                  <a:pt x="1797809" y="262393"/>
                </a:cubicBezTo>
                <a:lnTo>
                  <a:pt x="1821663" y="270344"/>
                </a:lnTo>
                <a:cubicBezTo>
                  <a:pt x="1840215" y="326003"/>
                  <a:pt x="1821662" y="312751"/>
                  <a:pt x="1861419" y="326003"/>
                </a:cubicBezTo>
                <a:cubicBezTo>
                  <a:pt x="1864069" y="341906"/>
                  <a:pt x="1863860" y="358560"/>
                  <a:pt x="1869370" y="373711"/>
                </a:cubicBezTo>
                <a:cubicBezTo>
                  <a:pt x="1874651" y="388235"/>
                  <a:pt x="1886312" y="399644"/>
                  <a:pt x="1893224" y="413467"/>
                </a:cubicBezTo>
                <a:cubicBezTo>
                  <a:pt x="1896972" y="420964"/>
                  <a:pt x="1898525" y="429370"/>
                  <a:pt x="1901176" y="437321"/>
                </a:cubicBezTo>
                <a:cubicBezTo>
                  <a:pt x="1903826" y="455874"/>
                  <a:pt x="1903839" y="475001"/>
                  <a:pt x="1909127" y="492981"/>
                </a:cubicBezTo>
                <a:cubicBezTo>
                  <a:pt x="1917182" y="520367"/>
                  <a:pt x="1940932" y="572494"/>
                  <a:pt x="1940932" y="572494"/>
                </a:cubicBezTo>
                <a:cubicBezTo>
                  <a:pt x="1943582" y="723569"/>
                  <a:pt x="1944306" y="874689"/>
                  <a:pt x="1948883" y="1025718"/>
                </a:cubicBezTo>
                <a:cubicBezTo>
                  <a:pt x="1949465" y="1044937"/>
                  <a:pt x="1954919" y="1102774"/>
                  <a:pt x="1964786" y="1129085"/>
                </a:cubicBezTo>
                <a:cubicBezTo>
                  <a:pt x="1968948" y="1140183"/>
                  <a:pt x="1975388" y="1150288"/>
                  <a:pt x="1980689" y="1160890"/>
                </a:cubicBezTo>
                <a:cubicBezTo>
                  <a:pt x="1998170" y="1283262"/>
                  <a:pt x="1967768" y="1149958"/>
                  <a:pt x="2036348" y="1264257"/>
                </a:cubicBezTo>
                <a:cubicBezTo>
                  <a:pt x="2057118" y="1298874"/>
                  <a:pt x="2066002" y="1339467"/>
                  <a:pt x="2084056" y="1375575"/>
                </a:cubicBezTo>
                <a:cubicBezTo>
                  <a:pt x="2130723" y="1468911"/>
                  <a:pt x="2108566" y="1429678"/>
                  <a:pt x="2147666" y="1494845"/>
                </a:cubicBezTo>
                <a:cubicBezTo>
                  <a:pt x="2155687" y="1526931"/>
                  <a:pt x="2155196" y="1538087"/>
                  <a:pt x="2179471" y="1566407"/>
                </a:cubicBezTo>
                <a:cubicBezTo>
                  <a:pt x="2185690" y="1573663"/>
                  <a:pt x="2195374" y="1577008"/>
                  <a:pt x="2203325" y="1582309"/>
                </a:cubicBezTo>
                <a:cubicBezTo>
                  <a:pt x="2223310" y="1642266"/>
                  <a:pt x="2196351" y="1568362"/>
                  <a:pt x="2227179" y="1630017"/>
                </a:cubicBezTo>
                <a:cubicBezTo>
                  <a:pt x="2230927" y="1637514"/>
                  <a:pt x="2232017" y="1646089"/>
                  <a:pt x="2235130" y="1653871"/>
                </a:cubicBezTo>
                <a:cubicBezTo>
                  <a:pt x="2242627" y="1672612"/>
                  <a:pt x="2251487" y="1690789"/>
                  <a:pt x="2258984" y="1709530"/>
                </a:cubicBezTo>
                <a:cubicBezTo>
                  <a:pt x="2262097" y="1717312"/>
                  <a:pt x="2263634" y="1725680"/>
                  <a:pt x="2266936" y="1733384"/>
                </a:cubicBezTo>
                <a:cubicBezTo>
                  <a:pt x="2271605" y="1744279"/>
                  <a:pt x="2278676" y="1754091"/>
                  <a:pt x="2282838" y="1765189"/>
                </a:cubicBezTo>
                <a:cubicBezTo>
                  <a:pt x="2286675" y="1775421"/>
                  <a:pt x="2288834" y="1786242"/>
                  <a:pt x="2290789" y="1796994"/>
                </a:cubicBezTo>
                <a:cubicBezTo>
                  <a:pt x="2299497" y="1844888"/>
                  <a:pt x="2300050" y="1874398"/>
                  <a:pt x="2306692" y="1924215"/>
                </a:cubicBezTo>
                <a:cubicBezTo>
                  <a:pt x="2308823" y="1940196"/>
                  <a:pt x="2309788" y="1956549"/>
                  <a:pt x="2314643" y="1971923"/>
                </a:cubicBezTo>
                <a:cubicBezTo>
                  <a:pt x="2325760" y="2007126"/>
                  <a:pt x="2347160" y="2039090"/>
                  <a:pt x="2354400" y="2075290"/>
                </a:cubicBezTo>
                <a:cubicBezTo>
                  <a:pt x="2366026" y="2133424"/>
                  <a:pt x="2360440" y="2101668"/>
                  <a:pt x="2370303" y="2170706"/>
                </a:cubicBezTo>
                <a:cubicBezTo>
                  <a:pt x="2365002" y="2244918"/>
                  <a:pt x="2364364" y="2319611"/>
                  <a:pt x="2354400" y="2393342"/>
                </a:cubicBezTo>
                <a:cubicBezTo>
                  <a:pt x="2351033" y="2418260"/>
                  <a:pt x="2341310" y="2442180"/>
                  <a:pt x="2330546" y="2464904"/>
                </a:cubicBezTo>
                <a:cubicBezTo>
                  <a:pt x="2303238" y="2522555"/>
                  <a:pt x="2286152" y="2540275"/>
                  <a:pt x="2251033" y="2584174"/>
                </a:cubicBezTo>
                <a:cubicBezTo>
                  <a:pt x="2248383" y="2592125"/>
                  <a:pt x="2246383" y="2600324"/>
                  <a:pt x="2243082" y="2608027"/>
                </a:cubicBezTo>
                <a:cubicBezTo>
                  <a:pt x="2222483" y="2656090"/>
                  <a:pt x="2234094" y="2623755"/>
                  <a:pt x="2211276" y="2663687"/>
                </a:cubicBezTo>
                <a:cubicBezTo>
                  <a:pt x="2205395" y="2673978"/>
                  <a:pt x="2200675" y="2684890"/>
                  <a:pt x="2195374" y="2695492"/>
                </a:cubicBezTo>
                <a:cubicBezTo>
                  <a:pt x="2180034" y="2772194"/>
                  <a:pt x="2198819" y="2704504"/>
                  <a:pt x="2171520" y="2759102"/>
                </a:cubicBezTo>
                <a:cubicBezTo>
                  <a:pt x="2153253" y="2795634"/>
                  <a:pt x="2162740" y="2795082"/>
                  <a:pt x="2139715" y="2822713"/>
                </a:cubicBezTo>
                <a:cubicBezTo>
                  <a:pt x="2132516" y="2831352"/>
                  <a:pt x="2123060" y="2837928"/>
                  <a:pt x="2115861" y="2846567"/>
                </a:cubicBezTo>
                <a:cubicBezTo>
                  <a:pt x="2109743" y="2853908"/>
                  <a:pt x="2106715" y="2863664"/>
                  <a:pt x="2099958" y="2870421"/>
                </a:cubicBezTo>
                <a:cubicBezTo>
                  <a:pt x="2093201" y="2877178"/>
                  <a:pt x="2083246" y="2879974"/>
                  <a:pt x="2076104" y="2886323"/>
                </a:cubicBezTo>
                <a:cubicBezTo>
                  <a:pt x="2059295" y="2901264"/>
                  <a:pt x="2047108" y="2921555"/>
                  <a:pt x="2028396" y="2934031"/>
                </a:cubicBezTo>
                <a:cubicBezTo>
                  <a:pt x="1960052" y="2979597"/>
                  <a:pt x="2046515" y="2924974"/>
                  <a:pt x="1980689" y="2957885"/>
                </a:cubicBezTo>
                <a:cubicBezTo>
                  <a:pt x="1972142" y="2962159"/>
                  <a:pt x="1965568" y="2969906"/>
                  <a:pt x="1956835" y="2973787"/>
                </a:cubicBezTo>
                <a:cubicBezTo>
                  <a:pt x="1941517" y="2980595"/>
                  <a:pt x="1909127" y="2989690"/>
                  <a:pt x="1909127" y="2989690"/>
                </a:cubicBezTo>
                <a:cubicBezTo>
                  <a:pt x="1901176" y="2994991"/>
                  <a:pt x="1894221" y="3002238"/>
                  <a:pt x="1885273" y="3005593"/>
                </a:cubicBezTo>
                <a:cubicBezTo>
                  <a:pt x="1872619" y="3010338"/>
                  <a:pt x="1859011" y="3012815"/>
                  <a:pt x="1845516" y="3013544"/>
                </a:cubicBezTo>
                <a:cubicBezTo>
                  <a:pt x="1760785" y="3018124"/>
                  <a:pt x="1675889" y="3018845"/>
                  <a:pt x="1591075" y="3021495"/>
                </a:cubicBezTo>
                <a:cubicBezTo>
                  <a:pt x="1471805" y="3016194"/>
                  <a:pt x="1352339" y="3014253"/>
                  <a:pt x="1233266" y="3005593"/>
                </a:cubicBezTo>
                <a:cubicBezTo>
                  <a:pt x="1206308" y="3003632"/>
                  <a:pt x="1180346" y="2994525"/>
                  <a:pt x="1153753" y="2989690"/>
                </a:cubicBezTo>
                <a:cubicBezTo>
                  <a:pt x="1122029" y="2983922"/>
                  <a:pt x="1090090" y="2979391"/>
                  <a:pt x="1058337" y="2973787"/>
                </a:cubicBezTo>
                <a:cubicBezTo>
                  <a:pt x="1045028" y="2971438"/>
                  <a:pt x="1031972" y="2967662"/>
                  <a:pt x="1018581" y="2965836"/>
                </a:cubicBezTo>
                <a:cubicBezTo>
                  <a:pt x="973629" y="2959706"/>
                  <a:pt x="928412" y="2955679"/>
                  <a:pt x="883409" y="2949934"/>
                </a:cubicBezTo>
                <a:cubicBezTo>
                  <a:pt x="499171" y="2900882"/>
                  <a:pt x="783309" y="2933510"/>
                  <a:pt x="501746" y="2902226"/>
                </a:cubicBezTo>
                <a:cubicBezTo>
                  <a:pt x="469941" y="2894275"/>
                  <a:pt x="433608" y="2896558"/>
                  <a:pt x="406330" y="2878372"/>
                </a:cubicBezTo>
                <a:cubicBezTo>
                  <a:pt x="366421" y="2851766"/>
                  <a:pt x="391665" y="2865094"/>
                  <a:pt x="326817" y="2846567"/>
                </a:cubicBezTo>
                <a:cubicBezTo>
                  <a:pt x="318866" y="2841266"/>
                  <a:pt x="311352" y="2835240"/>
                  <a:pt x="302963" y="2830664"/>
                </a:cubicBezTo>
                <a:cubicBezTo>
                  <a:pt x="282152" y="2819312"/>
                  <a:pt x="257864" y="2813668"/>
                  <a:pt x="239353" y="2798859"/>
                </a:cubicBezTo>
                <a:cubicBezTo>
                  <a:pt x="192134" y="2761084"/>
                  <a:pt x="213717" y="2776468"/>
                  <a:pt x="175743" y="2751151"/>
                </a:cubicBezTo>
                <a:cubicBezTo>
                  <a:pt x="170442" y="2743200"/>
                  <a:pt x="165958" y="2734638"/>
                  <a:pt x="159840" y="2727297"/>
                </a:cubicBezTo>
                <a:cubicBezTo>
                  <a:pt x="152641" y="2718658"/>
                  <a:pt x="142223" y="2712799"/>
                  <a:pt x="135986" y="2703443"/>
                </a:cubicBezTo>
                <a:cubicBezTo>
                  <a:pt x="91630" y="2636908"/>
                  <a:pt x="190464" y="2738442"/>
                  <a:pt x="104181" y="2639833"/>
                </a:cubicBezTo>
                <a:cubicBezTo>
                  <a:pt x="95454" y="2629860"/>
                  <a:pt x="82978" y="2623930"/>
                  <a:pt x="72376" y="2615979"/>
                </a:cubicBezTo>
                <a:cubicBezTo>
                  <a:pt x="61774" y="2589475"/>
                  <a:pt x="47493" y="2564160"/>
                  <a:pt x="40570" y="2536466"/>
                </a:cubicBezTo>
                <a:cubicBezTo>
                  <a:pt x="30301" y="2495390"/>
                  <a:pt x="38681" y="2513754"/>
                  <a:pt x="16716" y="2480807"/>
                </a:cubicBezTo>
                <a:cubicBezTo>
                  <a:pt x="11415" y="2438400"/>
                  <a:pt x="2670" y="2396283"/>
                  <a:pt x="814" y="2353586"/>
                </a:cubicBezTo>
                <a:cubicBezTo>
                  <a:pt x="0" y="2334862"/>
                  <a:pt x="4551" y="2316188"/>
                  <a:pt x="8765" y="2297927"/>
                </a:cubicBezTo>
                <a:cubicBezTo>
                  <a:pt x="12534" y="2281593"/>
                  <a:pt x="19367" y="2266122"/>
                  <a:pt x="24668" y="2250219"/>
                </a:cubicBezTo>
                <a:cubicBezTo>
                  <a:pt x="32895" y="2225538"/>
                  <a:pt x="33781" y="2219128"/>
                  <a:pt x="48522" y="2194560"/>
                </a:cubicBezTo>
                <a:cubicBezTo>
                  <a:pt x="58355" y="2178171"/>
                  <a:pt x="69725" y="2162755"/>
                  <a:pt x="80327" y="2146852"/>
                </a:cubicBezTo>
                <a:cubicBezTo>
                  <a:pt x="85628" y="2138901"/>
                  <a:pt x="93207" y="2132064"/>
                  <a:pt x="96229" y="2122998"/>
                </a:cubicBezTo>
                <a:cubicBezTo>
                  <a:pt x="98880" y="2115047"/>
                  <a:pt x="99309" y="2105964"/>
                  <a:pt x="104181" y="2099144"/>
                </a:cubicBezTo>
                <a:cubicBezTo>
                  <a:pt x="112896" y="2086944"/>
                  <a:pt x="125384" y="2077941"/>
                  <a:pt x="135986" y="2067339"/>
                </a:cubicBezTo>
                <a:cubicBezTo>
                  <a:pt x="138636" y="2059388"/>
                  <a:pt x="140189" y="2050982"/>
                  <a:pt x="143937" y="2043485"/>
                </a:cubicBezTo>
                <a:cubicBezTo>
                  <a:pt x="182164" y="1967032"/>
                  <a:pt x="132685" y="2092094"/>
                  <a:pt x="183694" y="1979874"/>
                </a:cubicBezTo>
                <a:cubicBezTo>
                  <a:pt x="190630" y="1964614"/>
                  <a:pt x="195530" y="1948429"/>
                  <a:pt x="199596" y="1932167"/>
                </a:cubicBezTo>
                <a:cubicBezTo>
                  <a:pt x="205385" y="1909013"/>
                  <a:pt x="212134" y="1884164"/>
                  <a:pt x="215499" y="1860605"/>
                </a:cubicBezTo>
                <a:cubicBezTo>
                  <a:pt x="218893" y="1836845"/>
                  <a:pt x="220800" y="1812897"/>
                  <a:pt x="223450" y="1789043"/>
                </a:cubicBezTo>
                <a:cubicBezTo>
                  <a:pt x="208115" y="1651022"/>
                  <a:pt x="198579" y="1635841"/>
                  <a:pt x="215499" y="1494845"/>
                </a:cubicBezTo>
                <a:cubicBezTo>
                  <a:pt x="219520" y="1461334"/>
                  <a:pt x="234957" y="1444140"/>
                  <a:pt x="247304" y="1415332"/>
                </a:cubicBezTo>
                <a:cubicBezTo>
                  <a:pt x="250606" y="1407628"/>
                  <a:pt x="251508" y="1398975"/>
                  <a:pt x="255256" y="1391478"/>
                </a:cubicBezTo>
                <a:cubicBezTo>
                  <a:pt x="283937" y="1334116"/>
                  <a:pt x="259189" y="1405500"/>
                  <a:pt x="287061" y="1335819"/>
                </a:cubicBezTo>
                <a:cubicBezTo>
                  <a:pt x="308269" y="1282799"/>
                  <a:pt x="298564" y="1278811"/>
                  <a:pt x="334769" y="1224501"/>
                </a:cubicBezTo>
                <a:cubicBezTo>
                  <a:pt x="340070" y="1216550"/>
                  <a:pt x="343914" y="1207404"/>
                  <a:pt x="350671" y="1200647"/>
                </a:cubicBezTo>
                <a:cubicBezTo>
                  <a:pt x="357428" y="1193890"/>
                  <a:pt x="366574" y="1190045"/>
                  <a:pt x="374525" y="1184744"/>
                </a:cubicBezTo>
                <a:cubicBezTo>
                  <a:pt x="377175" y="1174142"/>
                  <a:pt x="373734" y="1159496"/>
                  <a:pt x="382476" y="1152939"/>
                </a:cubicBezTo>
                <a:cubicBezTo>
                  <a:pt x="389181" y="1147910"/>
                  <a:pt x="399785" y="1155654"/>
                  <a:pt x="406330" y="1160890"/>
                </a:cubicBezTo>
                <a:cubicBezTo>
                  <a:pt x="413792" y="1166860"/>
                  <a:pt x="393078" y="1211248"/>
                  <a:pt x="406330" y="1216549"/>
                </a:cubicBezTo>
                <a:close/>
              </a:path>
            </a:pathLst>
          </a:custGeom>
          <a:solidFill>
            <a:schemeClr val="accent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97" name="TextBox 18"/>
          <p:cNvSpPr txBox="1">
            <a:spLocks noChangeArrowheads="1"/>
          </p:cNvSpPr>
          <p:nvPr/>
        </p:nvSpPr>
        <p:spPr bwMode="auto">
          <a:xfrm>
            <a:off x="1773238" y="4811713"/>
            <a:ext cx="930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1200"/>
              <a:t>S = 52</a:t>
            </a:r>
          </a:p>
          <a:p>
            <a:pPr algn="ctr" eaLnBrk="1" hangingPunct="1"/>
            <a:r>
              <a:rPr lang="en-US" sz="1200"/>
              <a:t>A = 300km</a:t>
            </a:r>
            <a:r>
              <a:rPr lang="en-US" sz="1200" baseline="30000"/>
              <a:t>2</a:t>
            </a:r>
            <a:endParaRPr lang="en-US" sz="1200"/>
          </a:p>
        </p:txBody>
      </p:sp>
      <p:sp>
        <p:nvSpPr>
          <p:cNvPr id="20" name="Freeform 19"/>
          <p:cNvSpPr/>
          <p:nvPr/>
        </p:nvSpPr>
        <p:spPr>
          <a:xfrm>
            <a:off x="5715000" y="3886200"/>
            <a:ext cx="2133600" cy="1954213"/>
          </a:xfrm>
          <a:custGeom>
            <a:avLst/>
            <a:gdLst>
              <a:gd name="connsiteX0" fmla="*/ 406330 w 2370303"/>
              <a:gd name="connsiteY0" fmla="*/ 1216549 h 3021495"/>
              <a:gd name="connsiteX1" fmla="*/ 485843 w 2370303"/>
              <a:gd name="connsiteY1" fmla="*/ 1192695 h 3021495"/>
              <a:gd name="connsiteX2" fmla="*/ 628967 w 2370303"/>
              <a:gd name="connsiteY2" fmla="*/ 1097280 h 3021495"/>
              <a:gd name="connsiteX3" fmla="*/ 652821 w 2370303"/>
              <a:gd name="connsiteY3" fmla="*/ 1073426 h 3021495"/>
              <a:gd name="connsiteX4" fmla="*/ 684626 w 2370303"/>
              <a:gd name="connsiteY4" fmla="*/ 1009815 h 3021495"/>
              <a:gd name="connsiteX5" fmla="*/ 692577 w 2370303"/>
              <a:gd name="connsiteY5" fmla="*/ 938254 h 3021495"/>
              <a:gd name="connsiteX6" fmla="*/ 700529 w 2370303"/>
              <a:gd name="connsiteY6" fmla="*/ 914400 h 3021495"/>
              <a:gd name="connsiteX7" fmla="*/ 708480 w 2370303"/>
              <a:gd name="connsiteY7" fmla="*/ 818984 h 3021495"/>
              <a:gd name="connsiteX8" fmla="*/ 692577 w 2370303"/>
              <a:gd name="connsiteY8" fmla="*/ 683812 h 3021495"/>
              <a:gd name="connsiteX9" fmla="*/ 684626 w 2370303"/>
              <a:gd name="connsiteY9" fmla="*/ 652007 h 3021495"/>
              <a:gd name="connsiteX10" fmla="*/ 668723 w 2370303"/>
              <a:gd name="connsiteY10" fmla="*/ 628153 h 3021495"/>
              <a:gd name="connsiteX11" fmla="*/ 652821 w 2370303"/>
              <a:gd name="connsiteY11" fmla="*/ 572494 h 3021495"/>
              <a:gd name="connsiteX12" fmla="*/ 636918 w 2370303"/>
              <a:gd name="connsiteY12" fmla="*/ 532737 h 3021495"/>
              <a:gd name="connsiteX13" fmla="*/ 652821 w 2370303"/>
              <a:gd name="connsiteY13" fmla="*/ 326003 h 3021495"/>
              <a:gd name="connsiteX14" fmla="*/ 668723 w 2370303"/>
              <a:gd name="connsiteY14" fmla="*/ 270344 h 3021495"/>
              <a:gd name="connsiteX15" fmla="*/ 692577 w 2370303"/>
              <a:gd name="connsiteY15" fmla="*/ 246490 h 3021495"/>
              <a:gd name="connsiteX16" fmla="*/ 772090 w 2370303"/>
              <a:gd name="connsiteY16" fmla="*/ 190831 h 3021495"/>
              <a:gd name="connsiteX17" fmla="*/ 827749 w 2370303"/>
              <a:gd name="connsiteY17" fmla="*/ 135172 h 3021495"/>
              <a:gd name="connsiteX18" fmla="*/ 867506 w 2370303"/>
              <a:gd name="connsiteY18" fmla="*/ 95415 h 3021495"/>
              <a:gd name="connsiteX19" fmla="*/ 907263 w 2370303"/>
              <a:gd name="connsiteY19" fmla="*/ 71561 h 3021495"/>
              <a:gd name="connsiteX20" fmla="*/ 970873 w 2370303"/>
              <a:gd name="connsiteY20" fmla="*/ 55659 h 3021495"/>
              <a:gd name="connsiteX21" fmla="*/ 1058337 w 2370303"/>
              <a:gd name="connsiteY21" fmla="*/ 7951 h 3021495"/>
              <a:gd name="connsiteX22" fmla="*/ 1082191 w 2370303"/>
              <a:gd name="connsiteY22" fmla="*/ 0 h 3021495"/>
              <a:gd name="connsiteX23" fmla="*/ 1280974 w 2370303"/>
              <a:gd name="connsiteY23" fmla="*/ 15902 h 3021495"/>
              <a:gd name="connsiteX24" fmla="*/ 1320730 w 2370303"/>
              <a:gd name="connsiteY24" fmla="*/ 23854 h 3021495"/>
              <a:gd name="connsiteX25" fmla="*/ 1376389 w 2370303"/>
              <a:gd name="connsiteY25" fmla="*/ 31805 h 3021495"/>
              <a:gd name="connsiteX26" fmla="*/ 1408195 w 2370303"/>
              <a:gd name="connsiteY26" fmla="*/ 39756 h 3021495"/>
              <a:gd name="connsiteX27" fmla="*/ 1503610 w 2370303"/>
              <a:gd name="connsiteY27" fmla="*/ 55659 h 3021495"/>
              <a:gd name="connsiteX28" fmla="*/ 1535416 w 2370303"/>
              <a:gd name="connsiteY28" fmla="*/ 71561 h 3021495"/>
              <a:gd name="connsiteX29" fmla="*/ 1591075 w 2370303"/>
              <a:gd name="connsiteY29" fmla="*/ 103367 h 3021495"/>
              <a:gd name="connsiteX30" fmla="*/ 1614929 w 2370303"/>
              <a:gd name="connsiteY30" fmla="*/ 127221 h 3021495"/>
              <a:gd name="connsiteX31" fmla="*/ 1646734 w 2370303"/>
              <a:gd name="connsiteY31" fmla="*/ 135172 h 3021495"/>
              <a:gd name="connsiteX32" fmla="*/ 1726247 w 2370303"/>
              <a:gd name="connsiteY32" fmla="*/ 190831 h 3021495"/>
              <a:gd name="connsiteX33" fmla="*/ 1773955 w 2370303"/>
              <a:gd name="connsiteY33" fmla="*/ 238539 h 3021495"/>
              <a:gd name="connsiteX34" fmla="*/ 1797809 w 2370303"/>
              <a:gd name="connsiteY34" fmla="*/ 262393 h 3021495"/>
              <a:gd name="connsiteX35" fmla="*/ 1821663 w 2370303"/>
              <a:gd name="connsiteY35" fmla="*/ 270344 h 3021495"/>
              <a:gd name="connsiteX36" fmla="*/ 1861419 w 2370303"/>
              <a:gd name="connsiteY36" fmla="*/ 326003 h 3021495"/>
              <a:gd name="connsiteX37" fmla="*/ 1869370 w 2370303"/>
              <a:gd name="connsiteY37" fmla="*/ 373711 h 3021495"/>
              <a:gd name="connsiteX38" fmla="*/ 1893224 w 2370303"/>
              <a:gd name="connsiteY38" fmla="*/ 413467 h 3021495"/>
              <a:gd name="connsiteX39" fmla="*/ 1901176 w 2370303"/>
              <a:gd name="connsiteY39" fmla="*/ 437321 h 3021495"/>
              <a:gd name="connsiteX40" fmla="*/ 1909127 w 2370303"/>
              <a:gd name="connsiteY40" fmla="*/ 492981 h 3021495"/>
              <a:gd name="connsiteX41" fmla="*/ 1940932 w 2370303"/>
              <a:gd name="connsiteY41" fmla="*/ 572494 h 3021495"/>
              <a:gd name="connsiteX42" fmla="*/ 1948883 w 2370303"/>
              <a:gd name="connsiteY42" fmla="*/ 1025718 h 3021495"/>
              <a:gd name="connsiteX43" fmla="*/ 1964786 w 2370303"/>
              <a:gd name="connsiteY43" fmla="*/ 1129085 h 3021495"/>
              <a:gd name="connsiteX44" fmla="*/ 1980689 w 2370303"/>
              <a:gd name="connsiteY44" fmla="*/ 1160890 h 3021495"/>
              <a:gd name="connsiteX45" fmla="*/ 2036348 w 2370303"/>
              <a:gd name="connsiteY45" fmla="*/ 1264257 h 3021495"/>
              <a:gd name="connsiteX46" fmla="*/ 2084056 w 2370303"/>
              <a:gd name="connsiteY46" fmla="*/ 1375575 h 3021495"/>
              <a:gd name="connsiteX47" fmla="*/ 2147666 w 2370303"/>
              <a:gd name="connsiteY47" fmla="*/ 1494845 h 3021495"/>
              <a:gd name="connsiteX48" fmla="*/ 2179471 w 2370303"/>
              <a:gd name="connsiteY48" fmla="*/ 1566407 h 3021495"/>
              <a:gd name="connsiteX49" fmla="*/ 2203325 w 2370303"/>
              <a:gd name="connsiteY49" fmla="*/ 1582309 h 3021495"/>
              <a:gd name="connsiteX50" fmla="*/ 2227179 w 2370303"/>
              <a:gd name="connsiteY50" fmla="*/ 1630017 h 3021495"/>
              <a:gd name="connsiteX51" fmla="*/ 2235130 w 2370303"/>
              <a:gd name="connsiteY51" fmla="*/ 1653871 h 3021495"/>
              <a:gd name="connsiteX52" fmla="*/ 2258984 w 2370303"/>
              <a:gd name="connsiteY52" fmla="*/ 1709530 h 3021495"/>
              <a:gd name="connsiteX53" fmla="*/ 2266936 w 2370303"/>
              <a:gd name="connsiteY53" fmla="*/ 1733384 h 3021495"/>
              <a:gd name="connsiteX54" fmla="*/ 2282838 w 2370303"/>
              <a:gd name="connsiteY54" fmla="*/ 1765189 h 3021495"/>
              <a:gd name="connsiteX55" fmla="*/ 2290789 w 2370303"/>
              <a:gd name="connsiteY55" fmla="*/ 1796994 h 3021495"/>
              <a:gd name="connsiteX56" fmla="*/ 2306692 w 2370303"/>
              <a:gd name="connsiteY56" fmla="*/ 1924215 h 3021495"/>
              <a:gd name="connsiteX57" fmla="*/ 2314643 w 2370303"/>
              <a:gd name="connsiteY57" fmla="*/ 1971923 h 3021495"/>
              <a:gd name="connsiteX58" fmla="*/ 2354400 w 2370303"/>
              <a:gd name="connsiteY58" fmla="*/ 2075290 h 3021495"/>
              <a:gd name="connsiteX59" fmla="*/ 2370303 w 2370303"/>
              <a:gd name="connsiteY59" fmla="*/ 2170706 h 3021495"/>
              <a:gd name="connsiteX60" fmla="*/ 2354400 w 2370303"/>
              <a:gd name="connsiteY60" fmla="*/ 2393342 h 3021495"/>
              <a:gd name="connsiteX61" fmla="*/ 2330546 w 2370303"/>
              <a:gd name="connsiteY61" fmla="*/ 2464904 h 3021495"/>
              <a:gd name="connsiteX62" fmla="*/ 2251033 w 2370303"/>
              <a:gd name="connsiteY62" fmla="*/ 2584174 h 3021495"/>
              <a:gd name="connsiteX63" fmla="*/ 2243082 w 2370303"/>
              <a:gd name="connsiteY63" fmla="*/ 2608027 h 3021495"/>
              <a:gd name="connsiteX64" fmla="*/ 2211276 w 2370303"/>
              <a:gd name="connsiteY64" fmla="*/ 2663687 h 3021495"/>
              <a:gd name="connsiteX65" fmla="*/ 2195374 w 2370303"/>
              <a:gd name="connsiteY65" fmla="*/ 2695492 h 3021495"/>
              <a:gd name="connsiteX66" fmla="*/ 2171520 w 2370303"/>
              <a:gd name="connsiteY66" fmla="*/ 2759102 h 3021495"/>
              <a:gd name="connsiteX67" fmla="*/ 2139715 w 2370303"/>
              <a:gd name="connsiteY67" fmla="*/ 2822713 h 3021495"/>
              <a:gd name="connsiteX68" fmla="*/ 2115861 w 2370303"/>
              <a:gd name="connsiteY68" fmla="*/ 2846567 h 3021495"/>
              <a:gd name="connsiteX69" fmla="*/ 2099958 w 2370303"/>
              <a:gd name="connsiteY69" fmla="*/ 2870421 h 3021495"/>
              <a:gd name="connsiteX70" fmla="*/ 2076104 w 2370303"/>
              <a:gd name="connsiteY70" fmla="*/ 2886323 h 3021495"/>
              <a:gd name="connsiteX71" fmla="*/ 2028396 w 2370303"/>
              <a:gd name="connsiteY71" fmla="*/ 2934031 h 3021495"/>
              <a:gd name="connsiteX72" fmla="*/ 1980689 w 2370303"/>
              <a:gd name="connsiteY72" fmla="*/ 2957885 h 3021495"/>
              <a:gd name="connsiteX73" fmla="*/ 1956835 w 2370303"/>
              <a:gd name="connsiteY73" fmla="*/ 2973787 h 3021495"/>
              <a:gd name="connsiteX74" fmla="*/ 1909127 w 2370303"/>
              <a:gd name="connsiteY74" fmla="*/ 2989690 h 3021495"/>
              <a:gd name="connsiteX75" fmla="*/ 1885273 w 2370303"/>
              <a:gd name="connsiteY75" fmla="*/ 3005593 h 3021495"/>
              <a:gd name="connsiteX76" fmla="*/ 1845516 w 2370303"/>
              <a:gd name="connsiteY76" fmla="*/ 3013544 h 3021495"/>
              <a:gd name="connsiteX77" fmla="*/ 1591075 w 2370303"/>
              <a:gd name="connsiteY77" fmla="*/ 3021495 h 3021495"/>
              <a:gd name="connsiteX78" fmla="*/ 1233266 w 2370303"/>
              <a:gd name="connsiteY78" fmla="*/ 3005593 h 3021495"/>
              <a:gd name="connsiteX79" fmla="*/ 1153753 w 2370303"/>
              <a:gd name="connsiteY79" fmla="*/ 2989690 h 3021495"/>
              <a:gd name="connsiteX80" fmla="*/ 1058337 w 2370303"/>
              <a:gd name="connsiteY80" fmla="*/ 2973787 h 3021495"/>
              <a:gd name="connsiteX81" fmla="*/ 1018581 w 2370303"/>
              <a:gd name="connsiteY81" fmla="*/ 2965836 h 3021495"/>
              <a:gd name="connsiteX82" fmla="*/ 883409 w 2370303"/>
              <a:gd name="connsiteY82" fmla="*/ 2949934 h 3021495"/>
              <a:gd name="connsiteX83" fmla="*/ 501746 w 2370303"/>
              <a:gd name="connsiteY83" fmla="*/ 2902226 h 3021495"/>
              <a:gd name="connsiteX84" fmla="*/ 406330 w 2370303"/>
              <a:gd name="connsiteY84" fmla="*/ 2878372 h 3021495"/>
              <a:gd name="connsiteX85" fmla="*/ 326817 w 2370303"/>
              <a:gd name="connsiteY85" fmla="*/ 2846567 h 3021495"/>
              <a:gd name="connsiteX86" fmla="*/ 302963 w 2370303"/>
              <a:gd name="connsiteY86" fmla="*/ 2830664 h 3021495"/>
              <a:gd name="connsiteX87" fmla="*/ 239353 w 2370303"/>
              <a:gd name="connsiteY87" fmla="*/ 2798859 h 3021495"/>
              <a:gd name="connsiteX88" fmla="*/ 175743 w 2370303"/>
              <a:gd name="connsiteY88" fmla="*/ 2751151 h 3021495"/>
              <a:gd name="connsiteX89" fmla="*/ 159840 w 2370303"/>
              <a:gd name="connsiteY89" fmla="*/ 2727297 h 3021495"/>
              <a:gd name="connsiteX90" fmla="*/ 135986 w 2370303"/>
              <a:gd name="connsiteY90" fmla="*/ 2703443 h 3021495"/>
              <a:gd name="connsiteX91" fmla="*/ 104181 w 2370303"/>
              <a:gd name="connsiteY91" fmla="*/ 2639833 h 3021495"/>
              <a:gd name="connsiteX92" fmla="*/ 72376 w 2370303"/>
              <a:gd name="connsiteY92" fmla="*/ 2615979 h 3021495"/>
              <a:gd name="connsiteX93" fmla="*/ 40570 w 2370303"/>
              <a:gd name="connsiteY93" fmla="*/ 2536466 h 3021495"/>
              <a:gd name="connsiteX94" fmla="*/ 16716 w 2370303"/>
              <a:gd name="connsiteY94" fmla="*/ 2480807 h 3021495"/>
              <a:gd name="connsiteX95" fmla="*/ 814 w 2370303"/>
              <a:gd name="connsiteY95" fmla="*/ 2353586 h 3021495"/>
              <a:gd name="connsiteX96" fmla="*/ 8765 w 2370303"/>
              <a:gd name="connsiteY96" fmla="*/ 2297927 h 3021495"/>
              <a:gd name="connsiteX97" fmla="*/ 24668 w 2370303"/>
              <a:gd name="connsiteY97" fmla="*/ 2250219 h 3021495"/>
              <a:gd name="connsiteX98" fmla="*/ 48522 w 2370303"/>
              <a:gd name="connsiteY98" fmla="*/ 2194560 h 3021495"/>
              <a:gd name="connsiteX99" fmla="*/ 80327 w 2370303"/>
              <a:gd name="connsiteY99" fmla="*/ 2146852 h 3021495"/>
              <a:gd name="connsiteX100" fmla="*/ 96229 w 2370303"/>
              <a:gd name="connsiteY100" fmla="*/ 2122998 h 3021495"/>
              <a:gd name="connsiteX101" fmla="*/ 104181 w 2370303"/>
              <a:gd name="connsiteY101" fmla="*/ 2099144 h 3021495"/>
              <a:gd name="connsiteX102" fmla="*/ 135986 w 2370303"/>
              <a:gd name="connsiteY102" fmla="*/ 2067339 h 3021495"/>
              <a:gd name="connsiteX103" fmla="*/ 143937 w 2370303"/>
              <a:gd name="connsiteY103" fmla="*/ 2043485 h 3021495"/>
              <a:gd name="connsiteX104" fmla="*/ 183694 w 2370303"/>
              <a:gd name="connsiteY104" fmla="*/ 1979874 h 3021495"/>
              <a:gd name="connsiteX105" fmla="*/ 199596 w 2370303"/>
              <a:gd name="connsiteY105" fmla="*/ 1932167 h 3021495"/>
              <a:gd name="connsiteX106" fmla="*/ 215499 w 2370303"/>
              <a:gd name="connsiteY106" fmla="*/ 1860605 h 3021495"/>
              <a:gd name="connsiteX107" fmla="*/ 223450 w 2370303"/>
              <a:gd name="connsiteY107" fmla="*/ 1789043 h 3021495"/>
              <a:gd name="connsiteX108" fmla="*/ 215499 w 2370303"/>
              <a:gd name="connsiteY108" fmla="*/ 1494845 h 3021495"/>
              <a:gd name="connsiteX109" fmla="*/ 247304 w 2370303"/>
              <a:gd name="connsiteY109" fmla="*/ 1415332 h 3021495"/>
              <a:gd name="connsiteX110" fmla="*/ 255256 w 2370303"/>
              <a:gd name="connsiteY110" fmla="*/ 1391478 h 3021495"/>
              <a:gd name="connsiteX111" fmla="*/ 287061 w 2370303"/>
              <a:gd name="connsiteY111" fmla="*/ 1335819 h 3021495"/>
              <a:gd name="connsiteX112" fmla="*/ 334769 w 2370303"/>
              <a:gd name="connsiteY112" fmla="*/ 1224501 h 3021495"/>
              <a:gd name="connsiteX113" fmla="*/ 350671 w 2370303"/>
              <a:gd name="connsiteY113" fmla="*/ 1200647 h 3021495"/>
              <a:gd name="connsiteX114" fmla="*/ 374525 w 2370303"/>
              <a:gd name="connsiteY114" fmla="*/ 1184744 h 3021495"/>
              <a:gd name="connsiteX115" fmla="*/ 382476 w 2370303"/>
              <a:gd name="connsiteY115" fmla="*/ 1152939 h 3021495"/>
              <a:gd name="connsiteX116" fmla="*/ 406330 w 2370303"/>
              <a:gd name="connsiteY116" fmla="*/ 1160890 h 3021495"/>
              <a:gd name="connsiteX117" fmla="*/ 406330 w 2370303"/>
              <a:gd name="connsiteY117" fmla="*/ 1216549 h 3021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370303" h="3021495">
                <a:moveTo>
                  <a:pt x="406330" y="1216549"/>
                </a:moveTo>
                <a:cubicBezTo>
                  <a:pt x="419582" y="1221850"/>
                  <a:pt x="328403" y="1263543"/>
                  <a:pt x="485843" y="1192695"/>
                </a:cubicBezTo>
                <a:cubicBezTo>
                  <a:pt x="527797" y="1173816"/>
                  <a:pt x="589443" y="1131863"/>
                  <a:pt x="628967" y="1097280"/>
                </a:cubicBezTo>
                <a:cubicBezTo>
                  <a:pt x="637430" y="1089875"/>
                  <a:pt x="646074" y="1082422"/>
                  <a:pt x="652821" y="1073426"/>
                </a:cubicBezTo>
                <a:cubicBezTo>
                  <a:pt x="675354" y="1043382"/>
                  <a:pt x="674843" y="1039166"/>
                  <a:pt x="684626" y="1009815"/>
                </a:cubicBezTo>
                <a:cubicBezTo>
                  <a:pt x="687276" y="985961"/>
                  <a:pt x="688631" y="961928"/>
                  <a:pt x="692577" y="938254"/>
                </a:cubicBezTo>
                <a:cubicBezTo>
                  <a:pt x="693955" y="929987"/>
                  <a:pt x="699421" y="922708"/>
                  <a:pt x="700529" y="914400"/>
                </a:cubicBezTo>
                <a:cubicBezTo>
                  <a:pt x="704747" y="882764"/>
                  <a:pt x="705830" y="850789"/>
                  <a:pt x="708480" y="818984"/>
                </a:cubicBezTo>
                <a:cubicBezTo>
                  <a:pt x="703179" y="773927"/>
                  <a:pt x="698993" y="728724"/>
                  <a:pt x="692577" y="683812"/>
                </a:cubicBezTo>
                <a:cubicBezTo>
                  <a:pt x="691032" y="672994"/>
                  <a:pt x="688931" y="662051"/>
                  <a:pt x="684626" y="652007"/>
                </a:cubicBezTo>
                <a:cubicBezTo>
                  <a:pt x="680862" y="643223"/>
                  <a:pt x="674024" y="636104"/>
                  <a:pt x="668723" y="628153"/>
                </a:cubicBezTo>
                <a:cubicBezTo>
                  <a:pt x="663422" y="609600"/>
                  <a:pt x="658923" y="590799"/>
                  <a:pt x="652821" y="572494"/>
                </a:cubicBezTo>
                <a:cubicBezTo>
                  <a:pt x="648307" y="558953"/>
                  <a:pt x="637467" y="547000"/>
                  <a:pt x="636918" y="532737"/>
                </a:cubicBezTo>
                <a:cubicBezTo>
                  <a:pt x="634642" y="473558"/>
                  <a:pt x="636577" y="390980"/>
                  <a:pt x="652821" y="326003"/>
                </a:cubicBezTo>
                <a:cubicBezTo>
                  <a:pt x="657501" y="307284"/>
                  <a:pt x="660094" y="287602"/>
                  <a:pt x="668723" y="270344"/>
                </a:cubicBezTo>
                <a:cubicBezTo>
                  <a:pt x="673752" y="260286"/>
                  <a:pt x="683664" y="253346"/>
                  <a:pt x="692577" y="246490"/>
                </a:cubicBezTo>
                <a:cubicBezTo>
                  <a:pt x="718220" y="226764"/>
                  <a:pt x="749213" y="213708"/>
                  <a:pt x="772090" y="190831"/>
                </a:cubicBezTo>
                <a:lnTo>
                  <a:pt x="827749" y="135172"/>
                </a:lnTo>
                <a:cubicBezTo>
                  <a:pt x="840081" y="98179"/>
                  <a:pt x="827311" y="117746"/>
                  <a:pt x="867506" y="95415"/>
                </a:cubicBezTo>
                <a:cubicBezTo>
                  <a:pt x="881016" y="87909"/>
                  <a:pt x="893440" y="78473"/>
                  <a:pt x="907263" y="71561"/>
                </a:cubicBezTo>
                <a:cubicBezTo>
                  <a:pt x="923563" y="63411"/>
                  <a:pt x="955751" y="58683"/>
                  <a:pt x="970873" y="55659"/>
                </a:cubicBezTo>
                <a:cubicBezTo>
                  <a:pt x="999907" y="36302"/>
                  <a:pt x="1022258" y="19977"/>
                  <a:pt x="1058337" y="7951"/>
                </a:cubicBezTo>
                <a:lnTo>
                  <a:pt x="1082191" y="0"/>
                </a:lnTo>
                <a:cubicBezTo>
                  <a:pt x="1169170" y="5116"/>
                  <a:pt x="1205492" y="4289"/>
                  <a:pt x="1280974" y="15902"/>
                </a:cubicBezTo>
                <a:cubicBezTo>
                  <a:pt x="1294331" y="17957"/>
                  <a:pt x="1307399" y="21632"/>
                  <a:pt x="1320730" y="23854"/>
                </a:cubicBezTo>
                <a:cubicBezTo>
                  <a:pt x="1339216" y="26935"/>
                  <a:pt x="1357950" y="28453"/>
                  <a:pt x="1376389" y="31805"/>
                </a:cubicBezTo>
                <a:cubicBezTo>
                  <a:pt x="1387141" y="33760"/>
                  <a:pt x="1397454" y="37742"/>
                  <a:pt x="1408195" y="39756"/>
                </a:cubicBezTo>
                <a:cubicBezTo>
                  <a:pt x="1439886" y="45698"/>
                  <a:pt x="1471805" y="50358"/>
                  <a:pt x="1503610" y="55659"/>
                </a:cubicBezTo>
                <a:cubicBezTo>
                  <a:pt x="1514212" y="60960"/>
                  <a:pt x="1525364" y="65279"/>
                  <a:pt x="1535416" y="71561"/>
                </a:cubicBezTo>
                <a:cubicBezTo>
                  <a:pt x="1590436" y="105948"/>
                  <a:pt x="1544207" y="87743"/>
                  <a:pt x="1591075" y="103367"/>
                </a:cubicBezTo>
                <a:cubicBezTo>
                  <a:pt x="1599026" y="111318"/>
                  <a:pt x="1605166" y="121642"/>
                  <a:pt x="1614929" y="127221"/>
                </a:cubicBezTo>
                <a:cubicBezTo>
                  <a:pt x="1624417" y="132643"/>
                  <a:pt x="1638437" y="128060"/>
                  <a:pt x="1646734" y="135172"/>
                </a:cubicBezTo>
                <a:cubicBezTo>
                  <a:pt x="1728374" y="205148"/>
                  <a:pt x="1595976" y="153610"/>
                  <a:pt x="1726247" y="190831"/>
                </a:cubicBezTo>
                <a:lnTo>
                  <a:pt x="1773955" y="238539"/>
                </a:lnTo>
                <a:cubicBezTo>
                  <a:pt x="1781906" y="246490"/>
                  <a:pt x="1787141" y="258837"/>
                  <a:pt x="1797809" y="262393"/>
                </a:cubicBezTo>
                <a:lnTo>
                  <a:pt x="1821663" y="270344"/>
                </a:lnTo>
                <a:cubicBezTo>
                  <a:pt x="1840215" y="326003"/>
                  <a:pt x="1821662" y="312751"/>
                  <a:pt x="1861419" y="326003"/>
                </a:cubicBezTo>
                <a:cubicBezTo>
                  <a:pt x="1864069" y="341906"/>
                  <a:pt x="1863860" y="358560"/>
                  <a:pt x="1869370" y="373711"/>
                </a:cubicBezTo>
                <a:cubicBezTo>
                  <a:pt x="1874651" y="388235"/>
                  <a:pt x="1886312" y="399644"/>
                  <a:pt x="1893224" y="413467"/>
                </a:cubicBezTo>
                <a:cubicBezTo>
                  <a:pt x="1896972" y="420964"/>
                  <a:pt x="1898525" y="429370"/>
                  <a:pt x="1901176" y="437321"/>
                </a:cubicBezTo>
                <a:cubicBezTo>
                  <a:pt x="1903826" y="455874"/>
                  <a:pt x="1903839" y="475001"/>
                  <a:pt x="1909127" y="492981"/>
                </a:cubicBezTo>
                <a:cubicBezTo>
                  <a:pt x="1917182" y="520367"/>
                  <a:pt x="1940932" y="572494"/>
                  <a:pt x="1940932" y="572494"/>
                </a:cubicBezTo>
                <a:cubicBezTo>
                  <a:pt x="1943582" y="723569"/>
                  <a:pt x="1944306" y="874689"/>
                  <a:pt x="1948883" y="1025718"/>
                </a:cubicBezTo>
                <a:cubicBezTo>
                  <a:pt x="1949465" y="1044937"/>
                  <a:pt x="1954919" y="1102774"/>
                  <a:pt x="1964786" y="1129085"/>
                </a:cubicBezTo>
                <a:cubicBezTo>
                  <a:pt x="1968948" y="1140183"/>
                  <a:pt x="1975388" y="1150288"/>
                  <a:pt x="1980689" y="1160890"/>
                </a:cubicBezTo>
                <a:cubicBezTo>
                  <a:pt x="1998170" y="1283262"/>
                  <a:pt x="1967768" y="1149958"/>
                  <a:pt x="2036348" y="1264257"/>
                </a:cubicBezTo>
                <a:cubicBezTo>
                  <a:pt x="2057118" y="1298874"/>
                  <a:pt x="2066002" y="1339467"/>
                  <a:pt x="2084056" y="1375575"/>
                </a:cubicBezTo>
                <a:cubicBezTo>
                  <a:pt x="2130723" y="1468911"/>
                  <a:pt x="2108566" y="1429678"/>
                  <a:pt x="2147666" y="1494845"/>
                </a:cubicBezTo>
                <a:cubicBezTo>
                  <a:pt x="2155687" y="1526931"/>
                  <a:pt x="2155196" y="1538087"/>
                  <a:pt x="2179471" y="1566407"/>
                </a:cubicBezTo>
                <a:cubicBezTo>
                  <a:pt x="2185690" y="1573663"/>
                  <a:pt x="2195374" y="1577008"/>
                  <a:pt x="2203325" y="1582309"/>
                </a:cubicBezTo>
                <a:cubicBezTo>
                  <a:pt x="2223310" y="1642266"/>
                  <a:pt x="2196351" y="1568362"/>
                  <a:pt x="2227179" y="1630017"/>
                </a:cubicBezTo>
                <a:cubicBezTo>
                  <a:pt x="2230927" y="1637514"/>
                  <a:pt x="2232017" y="1646089"/>
                  <a:pt x="2235130" y="1653871"/>
                </a:cubicBezTo>
                <a:cubicBezTo>
                  <a:pt x="2242627" y="1672612"/>
                  <a:pt x="2251487" y="1690789"/>
                  <a:pt x="2258984" y="1709530"/>
                </a:cubicBezTo>
                <a:cubicBezTo>
                  <a:pt x="2262097" y="1717312"/>
                  <a:pt x="2263634" y="1725680"/>
                  <a:pt x="2266936" y="1733384"/>
                </a:cubicBezTo>
                <a:cubicBezTo>
                  <a:pt x="2271605" y="1744279"/>
                  <a:pt x="2278676" y="1754091"/>
                  <a:pt x="2282838" y="1765189"/>
                </a:cubicBezTo>
                <a:cubicBezTo>
                  <a:pt x="2286675" y="1775421"/>
                  <a:pt x="2288834" y="1786242"/>
                  <a:pt x="2290789" y="1796994"/>
                </a:cubicBezTo>
                <a:cubicBezTo>
                  <a:pt x="2299497" y="1844888"/>
                  <a:pt x="2300050" y="1874398"/>
                  <a:pt x="2306692" y="1924215"/>
                </a:cubicBezTo>
                <a:cubicBezTo>
                  <a:pt x="2308823" y="1940196"/>
                  <a:pt x="2309788" y="1956549"/>
                  <a:pt x="2314643" y="1971923"/>
                </a:cubicBezTo>
                <a:cubicBezTo>
                  <a:pt x="2325760" y="2007126"/>
                  <a:pt x="2347160" y="2039090"/>
                  <a:pt x="2354400" y="2075290"/>
                </a:cubicBezTo>
                <a:cubicBezTo>
                  <a:pt x="2366026" y="2133424"/>
                  <a:pt x="2360440" y="2101668"/>
                  <a:pt x="2370303" y="2170706"/>
                </a:cubicBezTo>
                <a:cubicBezTo>
                  <a:pt x="2365002" y="2244918"/>
                  <a:pt x="2364364" y="2319611"/>
                  <a:pt x="2354400" y="2393342"/>
                </a:cubicBezTo>
                <a:cubicBezTo>
                  <a:pt x="2351033" y="2418260"/>
                  <a:pt x="2341310" y="2442180"/>
                  <a:pt x="2330546" y="2464904"/>
                </a:cubicBezTo>
                <a:cubicBezTo>
                  <a:pt x="2303238" y="2522555"/>
                  <a:pt x="2286152" y="2540275"/>
                  <a:pt x="2251033" y="2584174"/>
                </a:cubicBezTo>
                <a:cubicBezTo>
                  <a:pt x="2248383" y="2592125"/>
                  <a:pt x="2246383" y="2600324"/>
                  <a:pt x="2243082" y="2608027"/>
                </a:cubicBezTo>
                <a:cubicBezTo>
                  <a:pt x="2222483" y="2656090"/>
                  <a:pt x="2234094" y="2623755"/>
                  <a:pt x="2211276" y="2663687"/>
                </a:cubicBezTo>
                <a:cubicBezTo>
                  <a:pt x="2205395" y="2673978"/>
                  <a:pt x="2200675" y="2684890"/>
                  <a:pt x="2195374" y="2695492"/>
                </a:cubicBezTo>
                <a:cubicBezTo>
                  <a:pt x="2180034" y="2772194"/>
                  <a:pt x="2198819" y="2704504"/>
                  <a:pt x="2171520" y="2759102"/>
                </a:cubicBezTo>
                <a:cubicBezTo>
                  <a:pt x="2153253" y="2795634"/>
                  <a:pt x="2162740" y="2795082"/>
                  <a:pt x="2139715" y="2822713"/>
                </a:cubicBezTo>
                <a:cubicBezTo>
                  <a:pt x="2132516" y="2831352"/>
                  <a:pt x="2123060" y="2837928"/>
                  <a:pt x="2115861" y="2846567"/>
                </a:cubicBezTo>
                <a:cubicBezTo>
                  <a:pt x="2109743" y="2853908"/>
                  <a:pt x="2106715" y="2863664"/>
                  <a:pt x="2099958" y="2870421"/>
                </a:cubicBezTo>
                <a:cubicBezTo>
                  <a:pt x="2093201" y="2877178"/>
                  <a:pt x="2083246" y="2879974"/>
                  <a:pt x="2076104" y="2886323"/>
                </a:cubicBezTo>
                <a:cubicBezTo>
                  <a:pt x="2059295" y="2901264"/>
                  <a:pt x="2047108" y="2921555"/>
                  <a:pt x="2028396" y="2934031"/>
                </a:cubicBezTo>
                <a:cubicBezTo>
                  <a:pt x="1960052" y="2979597"/>
                  <a:pt x="2046515" y="2924974"/>
                  <a:pt x="1980689" y="2957885"/>
                </a:cubicBezTo>
                <a:cubicBezTo>
                  <a:pt x="1972142" y="2962159"/>
                  <a:pt x="1965568" y="2969906"/>
                  <a:pt x="1956835" y="2973787"/>
                </a:cubicBezTo>
                <a:cubicBezTo>
                  <a:pt x="1941517" y="2980595"/>
                  <a:pt x="1909127" y="2989690"/>
                  <a:pt x="1909127" y="2989690"/>
                </a:cubicBezTo>
                <a:cubicBezTo>
                  <a:pt x="1901176" y="2994991"/>
                  <a:pt x="1894221" y="3002238"/>
                  <a:pt x="1885273" y="3005593"/>
                </a:cubicBezTo>
                <a:cubicBezTo>
                  <a:pt x="1872619" y="3010338"/>
                  <a:pt x="1859011" y="3012815"/>
                  <a:pt x="1845516" y="3013544"/>
                </a:cubicBezTo>
                <a:cubicBezTo>
                  <a:pt x="1760785" y="3018124"/>
                  <a:pt x="1675889" y="3018845"/>
                  <a:pt x="1591075" y="3021495"/>
                </a:cubicBezTo>
                <a:cubicBezTo>
                  <a:pt x="1471805" y="3016194"/>
                  <a:pt x="1352339" y="3014253"/>
                  <a:pt x="1233266" y="3005593"/>
                </a:cubicBezTo>
                <a:cubicBezTo>
                  <a:pt x="1206308" y="3003632"/>
                  <a:pt x="1180346" y="2994525"/>
                  <a:pt x="1153753" y="2989690"/>
                </a:cubicBezTo>
                <a:cubicBezTo>
                  <a:pt x="1122029" y="2983922"/>
                  <a:pt x="1090090" y="2979391"/>
                  <a:pt x="1058337" y="2973787"/>
                </a:cubicBezTo>
                <a:cubicBezTo>
                  <a:pt x="1045028" y="2971438"/>
                  <a:pt x="1031972" y="2967662"/>
                  <a:pt x="1018581" y="2965836"/>
                </a:cubicBezTo>
                <a:cubicBezTo>
                  <a:pt x="973629" y="2959706"/>
                  <a:pt x="928412" y="2955679"/>
                  <a:pt x="883409" y="2949934"/>
                </a:cubicBezTo>
                <a:cubicBezTo>
                  <a:pt x="499171" y="2900882"/>
                  <a:pt x="783309" y="2933510"/>
                  <a:pt x="501746" y="2902226"/>
                </a:cubicBezTo>
                <a:cubicBezTo>
                  <a:pt x="469941" y="2894275"/>
                  <a:pt x="433608" y="2896558"/>
                  <a:pt x="406330" y="2878372"/>
                </a:cubicBezTo>
                <a:cubicBezTo>
                  <a:pt x="366421" y="2851766"/>
                  <a:pt x="391665" y="2865094"/>
                  <a:pt x="326817" y="2846567"/>
                </a:cubicBezTo>
                <a:cubicBezTo>
                  <a:pt x="318866" y="2841266"/>
                  <a:pt x="311352" y="2835240"/>
                  <a:pt x="302963" y="2830664"/>
                </a:cubicBezTo>
                <a:cubicBezTo>
                  <a:pt x="282152" y="2819312"/>
                  <a:pt x="257864" y="2813668"/>
                  <a:pt x="239353" y="2798859"/>
                </a:cubicBezTo>
                <a:cubicBezTo>
                  <a:pt x="192134" y="2761084"/>
                  <a:pt x="213717" y="2776468"/>
                  <a:pt x="175743" y="2751151"/>
                </a:cubicBezTo>
                <a:cubicBezTo>
                  <a:pt x="170442" y="2743200"/>
                  <a:pt x="165958" y="2734638"/>
                  <a:pt x="159840" y="2727297"/>
                </a:cubicBezTo>
                <a:cubicBezTo>
                  <a:pt x="152641" y="2718658"/>
                  <a:pt x="142223" y="2712799"/>
                  <a:pt x="135986" y="2703443"/>
                </a:cubicBezTo>
                <a:cubicBezTo>
                  <a:pt x="91630" y="2636908"/>
                  <a:pt x="190464" y="2738442"/>
                  <a:pt x="104181" y="2639833"/>
                </a:cubicBezTo>
                <a:cubicBezTo>
                  <a:pt x="95454" y="2629860"/>
                  <a:pt x="82978" y="2623930"/>
                  <a:pt x="72376" y="2615979"/>
                </a:cubicBezTo>
                <a:cubicBezTo>
                  <a:pt x="61774" y="2589475"/>
                  <a:pt x="47493" y="2564160"/>
                  <a:pt x="40570" y="2536466"/>
                </a:cubicBezTo>
                <a:cubicBezTo>
                  <a:pt x="30301" y="2495390"/>
                  <a:pt x="38681" y="2513754"/>
                  <a:pt x="16716" y="2480807"/>
                </a:cubicBezTo>
                <a:cubicBezTo>
                  <a:pt x="11415" y="2438400"/>
                  <a:pt x="2670" y="2396283"/>
                  <a:pt x="814" y="2353586"/>
                </a:cubicBezTo>
                <a:cubicBezTo>
                  <a:pt x="0" y="2334862"/>
                  <a:pt x="4551" y="2316188"/>
                  <a:pt x="8765" y="2297927"/>
                </a:cubicBezTo>
                <a:cubicBezTo>
                  <a:pt x="12534" y="2281593"/>
                  <a:pt x="19367" y="2266122"/>
                  <a:pt x="24668" y="2250219"/>
                </a:cubicBezTo>
                <a:cubicBezTo>
                  <a:pt x="32895" y="2225538"/>
                  <a:pt x="33781" y="2219128"/>
                  <a:pt x="48522" y="2194560"/>
                </a:cubicBezTo>
                <a:cubicBezTo>
                  <a:pt x="58355" y="2178171"/>
                  <a:pt x="69725" y="2162755"/>
                  <a:pt x="80327" y="2146852"/>
                </a:cubicBezTo>
                <a:cubicBezTo>
                  <a:pt x="85628" y="2138901"/>
                  <a:pt x="93207" y="2132064"/>
                  <a:pt x="96229" y="2122998"/>
                </a:cubicBezTo>
                <a:cubicBezTo>
                  <a:pt x="98880" y="2115047"/>
                  <a:pt x="99309" y="2105964"/>
                  <a:pt x="104181" y="2099144"/>
                </a:cubicBezTo>
                <a:cubicBezTo>
                  <a:pt x="112896" y="2086944"/>
                  <a:pt x="125384" y="2077941"/>
                  <a:pt x="135986" y="2067339"/>
                </a:cubicBezTo>
                <a:cubicBezTo>
                  <a:pt x="138636" y="2059388"/>
                  <a:pt x="140189" y="2050982"/>
                  <a:pt x="143937" y="2043485"/>
                </a:cubicBezTo>
                <a:cubicBezTo>
                  <a:pt x="182164" y="1967032"/>
                  <a:pt x="132685" y="2092094"/>
                  <a:pt x="183694" y="1979874"/>
                </a:cubicBezTo>
                <a:cubicBezTo>
                  <a:pt x="190630" y="1964614"/>
                  <a:pt x="195530" y="1948429"/>
                  <a:pt x="199596" y="1932167"/>
                </a:cubicBezTo>
                <a:cubicBezTo>
                  <a:pt x="205385" y="1909013"/>
                  <a:pt x="212134" y="1884164"/>
                  <a:pt x="215499" y="1860605"/>
                </a:cubicBezTo>
                <a:cubicBezTo>
                  <a:pt x="218893" y="1836845"/>
                  <a:pt x="220800" y="1812897"/>
                  <a:pt x="223450" y="1789043"/>
                </a:cubicBezTo>
                <a:cubicBezTo>
                  <a:pt x="208115" y="1651022"/>
                  <a:pt x="198579" y="1635841"/>
                  <a:pt x="215499" y="1494845"/>
                </a:cubicBezTo>
                <a:cubicBezTo>
                  <a:pt x="219520" y="1461334"/>
                  <a:pt x="234957" y="1444140"/>
                  <a:pt x="247304" y="1415332"/>
                </a:cubicBezTo>
                <a:cubicBezTo>
                  <a:pt x="250606" y="1407628"/>
                  <a:pt x="251508" y="1398975"/>
                  <a:pt x="255256" y="1391478"/>
                </a:cubicBezTo>
                <a:cubicBezTo>
                  <a:pt x="283937" y="1334116"/>
                  <a:pt x="259189" y="1405500"/>
                  <a:pt x="287061" y="1335819"/>
                </a:cubicBezTo>
                <a:cubicBezTo>
                  <a:pt x="308269" y="1282799"/>
                  <a:pt x="298564" y="1278811"/>
                  <a:pt x="334769" y="1224501"/>
                </a:cubicBezTo>
                <a:cubicBezTo>
                  <a:pt x="340070" y="1216550"/>
                  <a:pt x="343914" y="1207404"/>
                  <a:pt x="350671" y="1200647"/>
                </a:cubicBezTo>
                <a:cubicBezTo>
                  <a:pt x="357428" y="1193890"/>
                  <a:pt x="366574" y="1190045"/>
                  <a:pt x="374525" y="1184744"/>
                </a:cubicBezTo>
                <a:cubicBezTo>
                  <a:pt x="377175" y="1174142"/>
                  <a:pt x="373734" y="1159496"/>
                  <a:pt x="382476" y="1152939"/>
                </a:cubicBezTo>
                <a:cubicBezTo>
                  <a:pt x="389181" y="1147910"/>
                  <a:pt x="399785" y="1155654"/>
                  <a:pt x="406330" y="1160890"/>
                </a:cubicBezTo>
                <a:cubicBezTo>
                  <a:pt x="413792" y="1166860"/>
                  <a:pt x="393078" y="1211248"/>
                  <a:pt x="406330" y="1216549"/>
                </a:cubicBezTo>
                <a:close/>
              </a:path>
            </a:pathLst>
          </a:custGeom>
          <a:solidFill>
            <a:schemeClr val="accent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99" name="TextBox 20"/>
          <p:cNvSpPr txBox="1">
            <a:spLocks noChangeArrowheads="1"/>
          </p:cNvSpPr>
          <p:nvPr/>
        </p:nvSpPr>
        <p:spPr bwMode="auto">
          <a:xfrm>
            <a:off x="6362700" y="4719638"/>
            <a:ext cx="1028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1200"/>
              <a:t>S = ?</a:t>
            </a:r>
          </a:p>
          <a:p>
            <a:pPr algn="ctr" eaLnBrk="1" hangingPunct="1"/>
            <a:r>
              <a:rPr lang="en-US" sz="1200"/>
              <a:t>A = 180km</a:t>
            </a:r>
            <a:r>
              <a:rPr lang="en-US" sz="1200" baseline="30000"/>
              <a:t>2</a:t>
            </a:r>
            <a:endParaRPr lang="en-US" sz="1200"/>
          </a:p>
        </p:txBody>
      </p:sp>
      <p:sp>
        <p:nvSpPr>
          <p:cNvPr id="22" name="Right Arrow 21"/>
          <p:cNvSpPr/>
          <p:nvPr/>
        </p:nvSpPr>
        <p:spPr>
          <a:xfrm>
            <a:off x="3975100" y="4495800"/>
            <a:ext cx="977900" cy="40798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1787</Words>
  <Application>Microsoft Office PowerPoint</Application>
  <PresentationFormat>On-screen Show (4:3)</PresentationFormat>
  <Paragraphs>366</Paragraphs>
  <Slides>35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Biological Sciences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fred reviewer</dc:creator>
  <cp:lastModifiedBy>Nuismer</cp:lastModifiedBy>
  <cp:revision>166</cp:revision>
  <dcterms:created xsi:type="dcterms:W3CDTF">2005-04-22T20:41:40Z</dcterms:created>
  <dcterms:modified xsi:type="dcterms:W3CDTF">2015-04-14T17:13:20Z</dcterms:modified>
</cp:coreProperties>
</file>