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9" r:id="rId3"/>
    <p:sldId id="380" r:id="rId4"/>
    <p:sldId id="381" r:id="rId5"/>
    <p:sldId id="382" r:id="rId6"/>
    <p:sldId id="408" r:id="rId7"/>
    <p:sldId id="383" r:id="rId8"/>
    <p:sldId id="384" r:id="rId9"/>
    <p:sldId id="385" r:id="rId10"/>
    <p:sldId id="386" r:id="rId11"/>
    <p:sldId id="387" r:id="rId12"/>
    <p:sldId id="415" r:id="rId13"/>
    <p:sldId id="416" r:id="rId14"/>
    <p:sldId id="431" r:id="rId15"/>
    <p:sldId id="450" r:id="rId16"/>
    <p:sldId id="451" r:id="rId17"/>
    <p:sldId id="422" r:id="rId18"/>
    <p:sldId id="423" r:id="rId19"/>
    <p:sldId id="424" r:id="rId20"/>
    <p:sldId id="432" r:id="rId21"/>
    <p:sldId id="433" r:id="rId22"/>
    <p:sldId id="434" r:id="rId23"/>
    <p:sldId id="435" r:id="rId24"/>
    <p:sldId id="436" r:id="rId25"/>
    <p:sldId id="425" r:id="rId26"/>
    <p:sldId id="437" r:id="rId27"/>
    <p:sldId id="438" r:id="rId28"/>
    <p:sldId id="439" r:id="rId29"/>
    <p:sldId id="440" r:id="rId30"/>
    <p:sldId id="442" r:id="rId31"/>
    <p:sldId id="443" r:id="rId32"/>
    <p:sldId id="426" r:id="rId33"/>
    <p:sldId id="427" r:id="rId34"/>
    <p:sldId id="395" r:id="rId35"/>
    <p:sldId id="418" r:id="rId36"/>
    <p:sldId id="409" r:id="rId37"/>
    <p:sldId id="410" r:id="rId38"/>
    <p:sldId id="411" r:id="rId39"/>
    <p:sldId id="396" r:id="rId40"/>
    <p:sldId id="444" r:id="rId41"/>
    <p:sldId id="445" r:id="rId42"/>
    <p:sldId id="421" r:id="rId43"/>
    <p:sldId id="447" r:id="rId44"/>
    <p:sldId id="42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99"/>
    <a:srgbClr val="FF6600"/>
    <a:srgbClr val="C5C000"/>
    <a:srgbClr val="800000"/>
    <a:srgbClr val="FF00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3711" autoAdjust="0"/>
  </p:normalViewPr>
  <p:slideViewPr>
    <p:cSldViewPr>
      <p:cViewPr>
        <p:scale>
          <a:sx n="100" d="100"/>
          <a:sy n="100" d="100"/>
        </p:scale>
        <p:origin x="-186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B4EF2-0085-4C6C-8DFE-86F74201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6862-309C-4249-9A3B-3FBF6749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2551-8CEE-4862-8DAD-3F6DC583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CC11-4DD7-4C71-BF24-D6250D0C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92FF1-33DA-4656-8785-E6A49516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7530-E6DF-42F8-B181-5948E0F52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467E-A741-4962-BEFA-F91989A0D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806F-3BE3-4F4F-9B3D-DD68FAED5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1F79-A792-4F27-B094-638FF1AC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2DB4-50D6-448A-B5D7-D94E1AD2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712F-8CF9-4288-9EC6-281A485FA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31D9F02-D152-4401-99E8-5C24870D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cnr.colostate.edu/frws/research/rel/serdp/treatments.htm#microb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Communities</a:t>
            </a:r>
          </a:p>
        </p:txBody>
      </p:sp>
      <p:pic>
        <p:nvPicPr>
          <p:cNvPr id="2051" name="Picture 17" descr="hamb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657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8"/>
          <p:cNvSpPr txBox="1">
            <a:spLocks noChangeArrowheads="1"/>
          </p:cNvSpPr>
          <p:nvPr/>
        </p:nvSpPr>
        <p:spPr bwMode="auto">
          <a:xfrm>
            <a:off x="1295400" y="3505200"/>
            <a:ext cx="153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San Pedro Martir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(Baja, Mexico)</a:t>
            </a:r>
          </a:p>
        </p:txBody>
      </p:sp>
      <p:pic>
        <p:nvPicPr>
          <p:cNvPr id="2053" name="Picture 23" descr="Alpine 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2956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6076950" y="6340475"/>
            <a:ext cx="1619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Chilcotin Mts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(British Columbia)</a:t>
            </a:r>
          </a:p>
        </p:txBody>
      </p:sp>
      <p:pic>
        <p:nvPicPr>
          <p:cNvPr id="2055" name="Picture 26" descr="Soil micro-organism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20574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1250950" y="5954713"/>
            <a:ext cx="164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Colorado farm dirt</a:t>
            </a:r>
          </a:p>
        </p:txBody>
      </p:sp>
      <p:pic>
        <p:nvPicPr>
          <p:cNvPr id="2057" name="Picture 31" descr="IMG_28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914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5819775" y="3276600"/>
            <a:ext cx="2173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Corcovado National Park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(Costa Rica)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problem with diversity indices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98525" y="1066800"/>
            <a:ext cx="7254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Two communities with the same diversity index do not necessarily have the same species richness and evenness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14400" y="30480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1143000" y="3810000"/>
            <a:ext cx="533400" cy="538163"/>
            <a:chOff x="720" y="2256"/>
            <a:chExt cx="336" cy="339"/>
          </a:xfrm>
        </p:grpSpPr>
        <p:sp>
          <p:nvSpPr>
            <p:cNvPr id="11389" name="Oval 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90" name="Oval 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91" name="Line 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AutoShape 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1676400" y="5029200"/>
            <a:ext cx="533400" cy="538163"/>
            <a:chOff x="912" y="2784"/>
            <a:chExt cx="336" cy="339"/>
          </a:xfrm>
        </p:grpSpPr>
        <p:sp>
          <p:nvSpPr>
            <p:cNvPr id="11385" name="Oval 1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86" name="Oval 1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87" name="Line 1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AutoShape 1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1" name="Group 15"/>
          <p:cNvGrpSpPr>
            <a:grpSpLocks/>
          </p:cNvGrpSpPr>
          <p:nvPr/>
        </p:nvGrpSpPr>
        <p:grpSpPr bwMode="auto">
          <a:xfrm>
            <a:off x="2286000" y="3733800"/>
            <a:ext cx="533400" cy="538163"/>
            <a:chOff x="1440" y="2208"/>
            <a:chExt cx="336" cy="339"/>
          </a:xfrm>
        </p:grpSpPr>
        <p:sp>
          <p:nvSpPr>
            <p:cNvPr id="11381" name="Oval 1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82" name="Oval 1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83" name="Line 1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AutoShape 1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2" name="Group 20"/>
          <p:cNvGrpSpPr>
            <a:grpSpLocks/>
          </p:cNvGrpSpPr>
          <p:nvPr/>
        </p:nvGrpSpPr>
        <p:grpSpPr bwMode="auto">
          <a:xfrm>
            <a:off x="2514600" y="5334000"/>
            <a:ext cx="533400" cy="538163"/>
            <a:chOff x="1440" y="2208"/>
            <a:chExt cx="336" cy="339"/>
          </a:xfrm>
        </p:grpSpPr>
        <p:sp>
          <p:nvSpPr>
            <p:cNvPr id="11377" name="Oval 2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8" name="Oval 2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9" name="Line 2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AutoShape 2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3" name="Group 25"/>
          <p:cNvGrpSpPr>
            <a:grpSpLocks/>
          </p:cNvGrpSpPr>
          <p:nvPr/>
        </p:nvGrpSpPr>
        <p:grpSpPr bwMode="auto">
          <a:xfrm>
            <a:off x="3200400" y="4800600"/>
            <a:ext cx="533400" cy="538163"/>
            <a:chOff x="1440" y="2208"/>
            <a:chExt cx="336" cy="339"/>
          </a:xfrm>
        </p:grpSpPr>
        <p:sp>
          <p:nvSpPr>
            <p:cNvPr id="11373" name="Oval 2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4" name="Oval 2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5" name="Line 2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AutoShape 2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4" name="Group 30"/>
          <p:cNvGrpSpPr>
            <a:grpSpLocks/>
          </p:cNvGrpSpPr>
          <p:nvPr/>
        </p:nvGrpSpPr>
        <p:grpSpPr bwMode="auto">
          <a:xfrm>
            <a:off x="3505200" y="5334000"/>
            <a:ext cx="533400" cy="538163"/>
            <a:chOff x="720" y="2256"/>
            <a:chExt cx="336" cy="339"/>
          </a:xfrm>
        </p:grpSpPr>
        <p:sp>
          <p:nvSpPr>
            <p:cNvPr id="11369" name="Oval 31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0" name="Oval 32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71" name="Line 33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AutoShape 34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5" name="Group 35"/>
          <p:cNvGrpSpPr>
            <a:grpSpLocks/>
          </p:cNvGrpSpPr>
          <p:nvPr/>
        </p:nvGrpSpPr>
        <p:grpSpPr bwMode="auto">
          <a:xfrm>
            <a:off x="2590800" y="3124200"/>
            <a:ext cx="533400" cy="538163"/>
            <a:chOff x="720" y="2256"/>
            <a:chExt cx="336" cy="339"/>
          </a:xfrm>
        </p:grpSpPr>
        <p:sp>
          <p:nvSpPr>
            <p:cNvPr id="11365" name="Oval 3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66" name="Oval 3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67" name="Line 3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AutoShape 3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6" name="Group 40"/>
          <p:cNvGrpSpPr>
            <a:grpSpLocks/>
          </p:cNvGrpSpPr>
          <p:nvPr/>
        </p:nvGrpSpPr>
        <p:grpSpPr bwMode="auto">
          <a:xfrm>
            <a:off x="914400" y="5334000"/>
            <a:ext cx="533400" cy="538163"/>
            <a:chOff x="912" y="2784"/>
            <a:chExt cx="336" cy="339"/>
          </a:xfrm>
        </p:grpSpPr>
        <p:sp>
          <p:nvSpPr>
            <p:cNvPr id="11361" name="Oval 4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62" name="Oval 4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63" name="Line 4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AutoShape 4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7" name="Group 45"/>
          <p:cNvGrpSpPr>
            <a:grpSpLocks/>
          </p:cNvGrpSpPr>
          <p:nvPr/>
        </p:nvGrpSpPr>
        <p:grpSpPr bwMode="auto">
          <a:xfrm>
            <a:off x="2590800" y="4572000"/>
            <a:ext cx="533400" cy="538163"/>
            <a:chOff x="912" y="2784"/>
            <a:chExt cx="336" cy="339"/>
          </a:xfrm>
        </p:grpSpPr>
        <p:sp>
          <p:nvSpPr>
            <p:cNvPr id="11357" name="Oval 46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8" name="Oval 47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9" name="Line 48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AutoShape 49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8" name="Group 50"/>
          <p:cNvGrpSpPr>
            <a:grpSpLocks/>
          </p:cNvGrpSpPr>
          <p:nvPr/>
        </p:nvGrpSpPr>
        <p:grpSpPr bwMode="auto">
          <a:xfrm>
            <a:off x="914400" y="4495800"/>
            <a:ext cx="533400" cy="538163"/>
            <a:chOff x="1440" y="2208"/>
            <a:chExt cx="336" cy="339"/>
          </a:xfrm>
        </p:grpSpPr>
        <p:sp>
          <p:nvSpPr>
            <p:cNvPr id="11353" name="Oval 5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4" name="Oval 5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5" name="Line 5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AutoShape 5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79" name="Group 55"/>
          <p:cNvGrpSpPr>
            <a:grpSpLocks/>
          </p:cNvGrpSpPr>
          <p:nvPr/>
        </p:nvGrpSpPr>
        <p:grpSpPr bwMode="auto">
          <a:xfrm>
            <a:off x="3429000" y="3581400"/>
            <a:ext cx="533400" cy="538163"/>
            <a:chOff x="720" y="2256"/>
            <a:chExt cx="336" cy="339"/>
          </a:xfrm>
        </p:grpSpPr>
        <p:sp>
          <p:nvSpPr>
            <p:cNvPr id="11349" name="Oval 5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0" name="Oval 5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51" name="Line 5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5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0" name="Group 60"/>
          <p:cNvGrpSpPr>
            <a:grpSpLocks/>
          </p:cNvGrpSpPr>
          <p:nvPr/>
        </p:nvGrpSpPr>
        <p:grpSpPr bwMode="auto">
          <a:xfrm>
            <a:off x="1752600" y="4267200"/>
            <a:ext cx="533400" cy="538163"/>
            <a:chOff x="912" y="2784"/>
            <a:chExt cx="336" cy="339"/>
          </a:xfrm>
        </p:grpSpPr>
        <p:sp>
          <p:nvSpPr>
            <p:cNvPr id="11345" name="Oval 6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46" name="Oval 6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47" name="Line 6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AutoShape 6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281" name="Rectangle 126"/>
          <p:cNvSpPr>
            <a:spLocks noChangeArrowheads="1"/>
          </p:cNvSpPr>
          <p:nvPr/>
        </p:nvSpPr>
        <p:spPr bwMode="auto">
          <a:xfrm>
            <a:off x="5105400" y="30480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1282" name="Group 127"/>
          <p:cNvGrpSpPr>
            <a:grpSpLocks/>
          </p:cNvGrpSpPr>
          <p:nvPr/>
        </p:nvGrpSpPr>
        <p:grpSpPr bwMode="auto">
          <a:xfrm>
            <a:off x="5334000" y="3810000"/>
            <a:ext cx="533400" cy="538163"/>
            <a:chOff x="720" y="2256"/>
            <a:chExt cx="336" cy="339"/>
          </a:xfrm>
        </p:grpSpPr>
        <p:sp>
          <p:nvSpPr>
            <p:cNvPr id="11341" name="Oval 128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42" name="Oval 129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43" name="Line 130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AutoShape 131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3" name="Group 132"/>
          <p:cNvGrpSpPr>
            <a:grpSpLocks/>
          </p:cNvGrpSpPr>
          <p:nvPr/>
        </p:nvGrpSpPr>
        <p:grpSpPr bwMode="auto">
          <a:xfrm>
            <a:off x="5867400" y="5029200"/>
            <a:ext cx="533400" cy="538163"/>
            <a:chOff x="912" y="2784"/>
            <a:chExt cx="336" cy="339"/>
          </a:xfrm>
        </p:grpSpPr>
        <p:sp>
          <p:nvSpPr>
            <p:cNvPr id="11337" name="Oval 13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8" name="Oval 13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9" name="Line 13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AutoShape 13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4" name="Group 137"/>
          <p:cNvGrpSpPr>
            <a:grpSpLocks/>
          </p:cNvGrpSpPr>
          <p:nvPr/>
        </p:nvGrpSpPr>
        <p:grpSpPr bwMode="auto">
          <a:xfrm>
            <a:off x="6477000" y="3733800"/>
            <a:ext cx="533400" cy="538163"/>
            <a:chOff x="1440" y="2208"/>
            <a:chExt cx="336" cy="339"/>
          </a:xfrm>
        </p:grpSpPr>
        <p:sp>
          <p:nvSpPr>
            <p:cNvPr id="11333" name="Oval 13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4" name="Oval 13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5" name="Line 14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AutoShape 14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5" name="Group 142"/>
          <p:cNvGrpSpPr>
            <a:grpSpLocks/>
          </p:cNvGrpSpPr>
          <p:nvPr/>
        </p:nvGrpSpPr>
        <p:grpSpPr bwMode="auto">
          <a:xfrm>
            <a:off x="6705600" y="5334000"/>
            <a:ext cx="533400" cy="538163"/>
            <a:chOff x="1440" y="2208"/>
            <a:chExt cx="336" cy="339"/>
          </a:xfrm>
        </p:grpSpPr>
        <p:sp>
          <p:nvSpPr>
            <p:cNvPr id="11329" name="Oval 14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0" name="Oval 14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31" name="Line 14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AutoShape 14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6" name="Group 147"/>
          <p:cNvGrpSpPr>
            <a:grpSpLocks/>
          </p:cNvGrpSpPr>
          <p:nvPr/>
        </p:nvGrpSpPr>
        <p:grpSpPr bwMode="auto">
          <a:xfrm>
            <a:off x="7391400" y="4800600"/>
            <a:ext cx="533400" cy="538163"/>
            <a:chOff x="1440" y="2208"/>
            <a:chExt cx="336" cy="339"/>
          </a:xfrm>
        </p:grpSpPr>
        <p:sp>
          <p:nvSpPr>
            <p:cNvPr id="11325" name="Oval 14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26" name="Oval 14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27" name="Line 15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AutoShape 15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87" name="Group 152"/>
          <p:cNvGrpSpPr>
            <a:grpSpLocks/>
          </p:cNvGrpSpPr>
          <p:nvPr/>
        </p:nvGrpSpPr>
        <p:grpSpPr bwMode="auto">
          <a:xfrm>
            <a:off x="7696200" y="5334000"/>
            <a:ext cx="533400" cy="538163"/>
            <a:chOff x="720" y="2256"/>
            <a:chExt cx="336" cy="339"/>
          </a:xfrm>
        </p:grpSpPr>
        <p:sp>
          <p:nvSpPr>
            <p:cNvPr id="11321" name="Oval 15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22" name="Oval 15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23" name="Line 15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AutoShape 15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288" name="Oval 158"/>
          <p:cNvSpPr>
            <a:spLocks noChangeArrowheads="1"/>
          </p:cNvSpPr>
          <p:nvPr/>
        </p:nvSpPr>
        <p:spPr bwMode="auto">
          <a:xfrm rot="-3358839">
            <a:off x="6888957" y="3469481"/>
            <a:ext cx="76200" cy="290513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89" name="Oval 159"/>
          <p:cNvSpPr>
            <a:spLocks noChangeArrowheads="1"/>
          </p:cNvSpPr>
          <p:nvPr/>
        </p:nvSpPr>
        <p:spPr bwMode="auto">
          <a:xfrm rot="3358083">
            <a:off x="7131844" y="3469482"/>
            <a:ext cx="76200" cy="29051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90" name="Line 160"/>
          <p:cNvSpPr>
            <a:spLocks noChangeShapeType="1"/>
          </p:cNvSpPr>
          <p:nvPr/>
        </p:nvSpPr>
        <p:spPr bwMode="auto">
          <a:xfrm>
            <a:off x="7048500" y="3317875"/>
            <a:ext cx="0" cy="344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AutoShape 161"/>
          <p:cNvSpPr>
            <a:spLocks noChangeArrowheads="1"/>
          </p:cNvSpPr>
          <p:nvPr/>
        </p:nvSpPr>
        <p:spPr bwMode="auto">
          <a:xfrm>
            <a:off x="6878638" y="3124200"/>
            <a:ext cx="339725" cy="29845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1292" name="Group 162"/>
          <p:cNvGrpSpPr>
            <a:grpSpLocks/>
          </p:cNvGrpSpPr>
          <p:nvPr/>
        </p:nvGrpSpPr>
        <p:grpSpPr bwMode="auto">
          <a:xfrm>
            <a:off x="5105400" y="5334000"/>
            <a:ext cx="533400" cy="538163"/>
            <a:chOff x="912" y="2784"/>
            <a:chExt cx="336" cy="339"/>
          </a:xfrm>
        </p:grpSpPr>
        <p:sp>
          <p:nvSpPr>
            <p:cNvPr id="11317" name="Oval 16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8" name="Oval 16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9" name="Line 16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AutoShape 16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93" name="Group 167"/>
          <p:cNvGrpSpPr>
            <a:grpSpLocks/>
          </p:cNvGrpSpPr>
          <p:nvPr/>
        </p:nvGrpSpPr>
        <p:grpSpPr bwMode="auto">
          <a:xfrm>
            <a:off x="6781800" y="4572000"/>
            <a:ext cx="533400" cy="538163"/>
            <a:chOff x="912" y="2784"/>
            <a:chExt cx="336" cy="339"/>
          </a:xfrm>
        </p:grpSpPr>
        <p:sp>
          <p:nvSpPr>
            <p:cNvPr id="11313" name="Oval 168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4" name="Oval 169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5" name="Line 170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AutoShape 171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1294" name="Group 172"/>
          <p:cNvGrpSpPr>
            <a:grpSpLocks/>
          </p:cNvGrpSpPr>
          <p:nvPr/>
        </p:nvGrpSpPr>
        <p:grpSpPr bwMode="auto">
          <a:xfrm>
            <a:off x="5105400" y="4495800"/>
            <a:ext cx="533400" cy="538163"/>
            <a:chOff x="1440" y="2208"/>
            <a:chExt cx="336" cy="339"/>
          </a:xfrm>
        </p:grpSpPr>
        <p:sp>
          <p:nvSpPr>
            <p:cNvPr id="11309" name="Oval 17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0" name="Oval 17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11" name="Line 17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AutoShape 17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295" name="Oval 178"/>
          <p:cNvSpPr>
            <a:spLocks noChangeArrowheads="1"/>
          </p:cNvSpPr>
          <p:nvPr/>
        </p:nvSpPr>
        <p:spPr bwMode="auto">
          <a:xfrm rot="-3358839">
            <a:off x="7727157" y="3926681"/>
            <a:ext cx="76200" cy="290513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96" name="Oval 179"/>
          <p:cNvSpPr>
            <a:spLocks noChangeArrowheads="1"/>
          </p:cNvSpPr>
          <p:nvPr/>
        </p:nvSpPr>
        <p:spPr bwMode="auto">
          <a:xfrm rot="3358083">
            <a:off x="7970044" y="3926682"/>
            <a:ext cx="76200" cy="29051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1297" name="Line 180"/>
          <p:cNvSpPr>
            <a:spLocks noChangeShapeType="1"/>
          </p:cNvSpPr>
          <p:nvPr/>
        </p:nvSpPr>
        <p:spPr bwMode="auto">
          <a:xfrm>
            <a:off x="7886700" y="3775075"/>
            <a:ext cx="0" cy="344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AutoShape 181"/>
          <p:cNvSpPr>
            <a:spLocks noChangeArrowheads="1"/>
          </p:cNvSpPr>
          <p:nvPr/>
        </p:nvSpPr>
        <p:spPr bwMode="auto">
          <a:xfrm>
            <a:off x="7716838" y="3581400"/>
            <a:ext cx="339725" cy="298450"/>
          </a:xfrm>
          <a:prstGeom prst="irregularSeal1">
            <a:avLst/>
          </a:prstGeom>
          <a:solidFill>
            <a:srgbClr val="FF33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1299" name="Group 182"/>
          <p:cNvGrpSpPr>
            <a:grpSpLocks/>
          </p:cNvGrpSpPr>
          <p:nvPr/>
        </p:nvGrpSpPr>
        <p:grpSpPr bwMode="auto">
          <a:xfrm>
            <a:off x="5943600" y="4267200"/>
            <a:ext cx="533400" cy="538163"/>
            <a:chOff x="912" y="2784"/>
            <a:chExt cx="336" cy="339"/>
          </a:xfrm>
        </p:grpSpPr>
        <p:sp>
          <p:nvSpPr>
            <p:cNvPr id="11305" name="Oval 18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06" name="Oval 18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1307" name="Line 18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AutoShape 18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300" name="Text Box 187"/>
          <p:cNvSpPr txBox="1">
            <a:spLocks noChangeArrowheads="1"/>
          </p:cNvSpPr>
          <p:nvPr/>
        </p:nvSpPr>
        <p:spPr bwMode="auto">
          <a:xfrm>
            <a:off x="4419600" y="19431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H</a:t>
            </a:r>
          </a:p>
        </p:txBody>
      </p:sp>
      <p:sp>
        <p:nvSpPr>
          <p:cNvPr id="11301" name="Line 188"/>
          <p:cNvSpPr>
            <a:spLocks noChangeShapeType="1"/>
          </p:cNvSpPr>
          <p:nvPr/>
        </p:nvSpPr>
        <p:spPr bwMode="auto">
          <a:xfrm flipV="1">
            <a:off x="2667000" y="220980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89"/>
          <p:cNvSpPr>
            <a:spLocks noChangeShapeType="1"/>
          </p:cNvSpPr>
          <p:nvPr/>
        </p:nvSpPr>
        <p:spPr bwMode="auto">
          <a:xfrm flipH="1" flipV="1">
            <a:off x="5029200" y="2209800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Text Box 190"/>
          <p:cNvSpPr txBox="1">
            <a:spLocks noChangeArrowheads="1"/>
          </p:cNvSpPr>
          <p:nvPr/>
        </p:nvSpPr>
        <p:spPr bwMode="auto">
          <a:xfrm>
            <a:off x="452438" y="6362700"/>
            <a:ext cx="853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Bottom Line: Information is lost when a community is described by a single number!</a:t>
            </a:r>
          </a:p>
        </p:txBody>
      </p:sp>
      <p:sp>
        <p:nvSpPr>
          <p:cNvPr id="11304" name="Oval 191"/>
          <p:cNvSpPr>
            <a:spLocks noChangeArrowheads="1"/>
          </p:cNvSpPr>
          <p:nvPr/>
        </p:nvSpPr>
        <p:spPr bwMode="auto">
          <a:xfrm>
            <a:off x="6677025" y="3076575"/>
            <a:ext cx="723900" cy="695325"/>
          </a:xfrm>
          <a:prstGeom prst="ellipse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graphical solution: rank-abundance curves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45908" name="Group 116"/>
          <p:cNvGraphicFramePr>
            <a:graphicFrameLocks noGrp="1"/>
          </p:cNvGraphicFramePr>
          <p:nvPr/>
        </p:nvGraphicFramePr>
        <p:xfrm>
          <a:off x="5410200" y="3281363"/>
          <a:ext cx="1981200" cy="2133600"/>
        </p:xfrm>
        <a:graphic>
          <a:graphicData uri="http://schemas.openxmlformats.org/drawingml/2006/table">
            <a:tbl>
              <a:tblPr/>
              <a:tblGrid>
                <a:gridCol w="1524000"/>
                <a:gridCol w="4572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1 (red)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2 (yellow)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3 (blue)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4 (pink)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5 (green)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 Box 35"/>
          <p:cNvSpPr txBox="1">
            <a:spLocks noChangeArrowheads="1"/>
          </p:cNvSpPr>
          <p:nvPr/>
        </p:nvSpPr>
        <p:spPr bwMode="auto">
          <a:xfrm>
            <a:off x="1279525" y="1638300"/>
            <a:ext cx="608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Step 1: </a:t>
            </a:r>
            <a:r>
              <a:rPr lang="en-US" altLang="en-US" sz="1800">
                <a:latin typeface="Times New Roman" pitchFamily="18" charset="0"/>
              </a:rPr>
              <a:t>Count the numbers of each species within a defined area</a:t>
            </a:r>
          </a:p>
        </p:txBody>
      </p:sp>
      <p:sp>
        <p:nvSpPr>
          <p:cNvPr id="12318" name="Rectangle 36"/>
          <p:cNvSpPr>
            <a:spLocks noChangeArrowheads="1"/>
          </p:cNvSpPr>
          <p:nvPr/>
        </p:nvSpPr>
        <p:spPr bwMode="auto">
          <a:xfrm>
            <a:off x="1219200" y="28956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2319" name="Group 37"/>
          <p:cNvGrpSpPr>
            <a:grpSpLocks/>
          </p:cNvGrpSpPr>
          <p:nvPr/>
        </p:nvGrpSpPr>
        <p:grpSpPr bwMode="auto">
          <a:xfrm>
            <a:off x="1447800" y="3657600"/>
            <a:ext cx="533400" cy="538163"/>
            <a:chOff x="720" y="2256"/>
            <a:chExt cx="336" cy="339"/>
          </a:xfrm>
        </p:grpSpPr>
        <p:sp>
          <p:nvSpPr>
            <p:cNvPr id="12374" name="Oval 38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75" name="Oval 39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76" name="Line 40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AutoShape 41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0" name="Group 42"/>
          <p:cNvGrpSpPr>
            <a:grpSpLocks/>
          </p:cNvGrpSpPr>
          <p:nvPr/>
        </p:nvGrpSpPr>
        <p:grpSpPr bwMode="auto">
          <a:xfrm>
            <a:off x="1981200" y="4876800"/>
            <a:ext cx="533400" cy="538163"/>
            <a:chOff x="912" y="2784"/>
            <a:chExt cx="336" cy="339"/>
          </a:xfrm>
        </p:grpSpPr>
        <p:sp>
          <p:nvSpPr>
            <p:cNvPr id="12370" name="Oval 4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71" name="Oval 4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72" name="Line 4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AutoShape 4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1" name="Group 47"/>
          <p:cNvGrpSpPr>
            <a:grpSpLocks/>
          </p:cNvGrpSpPr>
          <p:nvPr/>
        </p:nvGrpSpPr>
        <p:grpSpPr bwMode="auto">
          <a:xfrm>
            <a:off x="2590800" y="3581400"/>
            <a:ext cx="533400" cy="538163"/>
            <a:chOff x="1440" y="2208"/>
            <a:chExt cx="336" cy="339"/>
          </a:xfrm>
        </p:grpSpPr>
        <p:sp>
          <p:nvSpPr>
            <p:cNvPr id="12366" name="Oval 4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67" name="Oval 4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68" name="Line 5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AutoShape 5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2" name="Group 52"/>
          <p:cNvGrpSpPr>
            <a:grpSpLocks/>
          </p:cNvGrpSpPr>
          <p:nvPr/>
        </p:nvGrpSpPr>
        <p:grpSpPr bwMode="auto">
          <a:xfrm>
            <a:off x="2819400" y="5181600"/>
            <a:ext cx="533400" cy="538163"/>
            <a:chOff x="1440" y="2208"/>
            <a:chExt cx="336" cy="339"/>
          </a:xfrm>
        </p:grpSpPr>
        <p:sp>
          <p:nvSpPr>
            <p:cNvPr id="12362" name="Oval 5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63" name="Oval 5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64" name="Line 5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AutoShape 5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3" name="Group 57"/>
          <p:cNvGrpSpPr>
            <a:grpSpLocks/>
          </p:cNvGrpSpPr>
          <p:nvPr/>
        </p:nvGrpSpPr>
        <p:grpSpPr bwMode="auto">
          <a:xfrm>
            <a:off x="3505200" y="4648200"/>
            <a:ext cx="533400" cy="538163"/>
            <a:chOff x="1440" y="2208"/>
            <a:chExt cx="336" cy="339"/>
          </a:xfrm>
        </p:grpSpPr>
        <p:sp>
          <p:nvSpPr>
            <p:cNvPr id="12358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59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60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4" name="Group 62"/>
          <p:cNvGrpSpPr>
            <a:grpSpLocks/>
          </p:cNvGrpSpPr>
          <p:nvPr/>
        </p:nvGrpSpPr>
        <p:grpSpPr bwMode="auto">
          <a:xfrm>
            <a:off x="3810000" y="5181600"/>
            <a:ext cx="533400" cy="538163"/>
            <a:chOff x="720" y="2256"/>
            <a:chExt cx="336" cy="339"/>
          </a:xfrm>
        </p:grpSpPr>
        <p:sp>
          <p:nvSpPr>
            <p:cNvPr id="12354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55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56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5" name="Group 63"/>
          <p:cNvGrpSpPr>
            <a:grpSpLocks/>
          </p:cNvGrpSpPr>
          <p:nvPr/>
        </p:nvGrpSpPr>
        <p:grpSpPr bwMode="auto">
          <a:xfrm>
            <a:off x="2895600" y="2971800"/>
            <a:ext cx="533400" cy="538163"/>
            <a:chOff x="2895600" y="2971800"/>
            <a:chExt cx="533400" cy="538163"/>
          </a:xfrm>
        </p:grpSpPr>
        <p:sp>
          <p:nvSpPr>
            <p:cNvPr id="12350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51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52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6" name="Group 71"/>
          <p:cNvGrpSpPr>
            <a:grpSpLocks/>
          </p:cNvGrpSpPr>
          <p:nvPr/>
        </p:nvGrpSpPr>
        <p:grpSpPr bwMode="auto">
          <a:xfrm>
            <a:off x="1219200" y="5181600"/>
            <a:ext cx="533400" cy="538163"/>
            <a:chOff x="912" y="2784"/>
            <a:chExt cx="336" cy="339"/>
          </a:xfrm>
        </p:grpSpPr>
        <p:sp>
          <p:nvSpPr>
            <p:cNvPr id="12346" name="Oval 7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47" name="Oval 7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48" name="Line 7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AutoShape 7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7" name="Group 76"/>
          <p:cNvGrpSpPr>
            <a:grpSpLocks/>
          </p:cNvGrpSpPr>
          <p:nvPr/>
        </p:nvGrpSpPr>
        <p:grpSpPr bwMode="auto">
          <a:xfrm>
            <a:off x="2895600" y="4419600"/>
            <a:ext cx="533400" cy="538163"/>
            <a:chOff x="912" y="2784"/>
            <a:chExt cx="336" cy="339"/>
          </a:xfrm>
        </p:grpSpPr>
        <p:sp>
          <p:nvSpPr>
            <p:cNvPr id="12342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43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44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2328" name="Group 81"/>
          <p:cNvGrpSpPr>
            <a:grpSpLocks/>
          </p:cNvGrpSpPr>
          <p:nvPr/>
        </p:nvGrpSpPr>
        <p:grpSpPr bwMode="auto">
          <a:xfrm>
            <a:off x="1219200" y="4343400"/>
            <a:ext cx="533400" cy="538163"/>
            <a:chOff x="1440" y="2208"/>
            <a:chExt cx="336" cy="339"/>
          </a:xfrm>
        </p:grpSpPr>
        <p:sp>
          <p:nvSpPr>
            <p:cNvPr id="12338" name="Oval 8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39" name="Oval 8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40" name="Line 8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AutoShape 8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2329" name="Oval 86"/>
          <p:cNvSpPr>
            <a:spLocks noChangeArrowheads="1"/>
          </p:cNvSpPr>
          <p:nvPr/>
        </p:nvSpPr>
        <p:spPr bwMode="auto">
          <a:xfrm rot="-3358839">
            <a:off x="3840957" y="3774281"/>
            <a:ext cx="76200" cy="290513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2330" name="Oval 87"/>
          <p:cNvSpPr>
            <a:spLocks noChangeArrowheads="1"/>
          </p:cNvSpPr>
          <p:nvPr/>
        </p:nvSpPr>
        <p:spPr bwMode="auto">
          <a:xfrm rot="3358083">
            <a:off x="4083844" y="3774282"/>
            <a:ext cx="76200" cy="29051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2331" name="Line 88"/>
          <p:cNvSpPr>
            <a:spLocks noChangeShapeType="1"/>
          </p:cNvSpPr>
          <p:nvPr/>
        </p:nvSpPr>
        <p:spPr bwMode="auto">
          <a:xfrm>
            <a:off x="4000500" y="3622675"/>
            <a:ext cx="0" cy="344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AutoShape 89"/>
          <p:cNvSpPr>
            <a:spLocks noChangeArrowheads="1"/>
          </p:cNvSpPr>
          <p:nvPr/>
        </p:nvSpPr>
        <p:spPr bwMode="auto">
          <a:xfrm>
            <a:off x="3830638" y="3429000"/>
            <a:ext cx="339725" cy="298450"/>
          </a:xfrm>
          <a:prstGeom prst="irregularSeal1">
            <a:avLst/>
          </a:prstGeom>
          <a:solidFill>
            <a:srgbClr val="FF33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2333" name="Group 90"/>
          <p:cNvGrpSpPr>
            <a:grpSpLocks/>
          </p:cNvGrpSpPr>
          <p:nvPr/>
        </p:nvGrpSpPr>
        <p:grpSpPr bwMode="auto">
          <a:xfrm>
            <a:off x="2057400" y="4114800"/>
            <a:ext cx="533400" cy="538163"/>
            <a:chOff x="912" y="2784"/>
            <a:chExt cx="336" cy="339"/>
          </a:xfrm>
        </p:grpSpPr>
        <p:sp>
          <p:nvSpPr>
            <p:cNvPr id="12334" name="Oval 9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35" name="Oval 9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2336" name="Line 9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AutoShape 9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Rank-abundance curves</a:t>
            </a:r>
          </a:p>
        </p:txBody>
      </p:sp>
      <p:graphicFrame>
        <p:nvGraphicFramePr>
          <p:cNvPr id="575631" name="Group 143"/>
          <p:cNvGraphicFramePr>
            <a:graphicFrameLocks noGrp="1"/>
          </p:cNvGraphicFramePr>
          <p:nvPr/>
        </p:nvGraphicFramePr>
        <p:xfrm>
          <a:off x="5410200" y="3276600"/>
          <a:ext cx="2438400" cy="2133600"/>
        </p:xfrm>
        <a:graphic>
          <a:graphicData uri="http://schemas.openxmlformats.org/drawingml/2006/table">
            <a:tbl>
              <a:tblPr/>
              <a:tblGrid>
                <a:gridCol w="1524000"/>
                <a:gridCol w="381000"/>
                <a:gridCol w="5334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1 (red)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2 (yellow)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3 (blue)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4 (pink)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5 (green)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279525" y="1638300"/>
            <a:ext cx="453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Step 2: </a:t>
            </a:r>
            <a:r>
              <a:rPr lang="en-US" altLang="en-US" sz="1800">
                <a:latin typeface="Times New Roman" pitchFamily="18" charset="0"/>
              </a:rPr>
              <a:t>Calculate the frequency of each species</a:t>
            </a: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1219200" y="28956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1447800" y="3657600"/>
            <a:ext cx="533400" cy="538163"/>
            <a:chOff x="720" y="2256"/>
            <a:chExt cx="336" cy="339"/>
          </a:xfrm>
        </p:grpSpPr>
        <p:sp>
          <p:nvSpPr>
            <p:cNvPr id="13405" name="Oval 40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406" name="Oval 41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407" name="Line 42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AutoShape 43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52" name="Group 44"/>
          <p:cNvGrpSpPr>
            <a:grpSpLocks/>
          </p:cNvGrpSpPr>
          <p:nvPr/>
        </p:nvGrpSpPr>
        <p:grpSpPr bwMode="auto">
          <a:xfrm>
            <a:off x="1981200" y="4876800"/>
            <a:ext cx="533400" cy="538163"/>
            <a:chOff x="912" y="2784"/>
            <a:chExt cx="336" cy="339"/>
          </a:xfrm>
        </p:grpSpPr>
        <p:sp>
          <p:nvSpPr>
            <p:cNvPr id="13401" name="Oval 45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402" name="Oval 46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403" name="Line 47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AutoShape 48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53" name="Group 49"/>
          <p:cNvGrpSpPr>
            <a:grpSpLocks/>
          </p:cNvGrpSpPr>
          <p:nvPr/>
        </p:nvGrpSpPr>
        <p:grpSpPr bwMode="auto">
          <a:xfrm>
            <a:off x="2590800" y="3581400"/>
            <a:ext cx="533400" cy="538163"/>
            <a:chOff x="1440" y="2208"/>
            <a:chExt cx="336" cy="339"/>
          </a:xfrm>
        </p:grpSpPr>
        <p:sp>
          <p:nvSpPr>
            <p:cNvPr id="13397" name="Oval 50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8" name="Oval 51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9" name="Line 52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AutoShape 53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54" name="Group 54"/>
          <p:cNvGrpSpPr>
            <a:grpSpLocks/>
          </p:cNvGrpSpPr>
          <p:nvPr/>
        </p:nvGrpSpPr>
        <p:grpSpPr bwMode="auto">
          <a:xfrm>
            <a:off x="2819400" y="5181600"/>
            <a:ext cx="533400" cy="538163"/>
            <a:chOff x="1440" y="2208"/>
            <a:chExt cx="336" cy="339"/>
          </a:xfrm>
        </p:grpSpPr>
        <p:sp>
          <p:nvSpPr>
            <p:cNvPr id="13393" name="Oval 55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4" name="Oval 56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5" name="Line 57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AutoShape 58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55" name="Group 59"/>
          <p:cNvGrpSpPr>
            <a:grpSpLocks/>
          </p:cNvGrpSpPr>
          <p:nvPr/>
        </p:nvGrpSpPr>
        <p:grpSpPr bwMode="auto">
          <a:xfrm>
            <a:off x="3505200" y="4648200"/>
            <a:ext cx="533400" cy="538163"/>
            <a:chOff x="1440" y="2208"/>
            <a:chExt cx="336" cy="339"/>
          </a:xfrm>
        </p:grpSpPr>
        <p:sp>
          <p:nvSpPr>
            <p:cNvPr id="13389" name="Oval 60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0" name="Oval 61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91" name="Line 62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AutoShape 63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56" name="Group 64"/>
          <p:cNvGrpSpPr>
            <a:grpSpLocks/>
          </p:cNvGrpSpPr>
          <p:nvPr/>
        </p:nvGrpSpPr>
        <p:grpSpPr bwMode="auto">
          <a:xfrm>
            <a:off x="3810000" y="5181600"/>
            <a:ext cx="533400" cy="538163"/>
            <a:chOff x="720" y="2256"/>
            <a:chExt cx="336" cy="339"/>
          </a:xfrm>
        </p:grpSpPr>
        <p:sp>
          <p:nvSpPr>
            <p:cNvPr id="13385" name="Oval 65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86" name="Oval 66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87" name="Line 67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AutoShape 68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3357" name="Oval 69"/>
          <p:cNvSpPr>
            <a:spLocks noChangeArrowheads="1"/>
          </p:cNvSpPr>
          <p:nvPr/>
        </p:nvSpPr>
        <p:spPr bwMode="auto">
          <a:xfrm rot="-3358839">
            <a:off x="3002757" y="3317081"/>
            <a:ext cx="76200" cy="290513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3358" name="Oval 70"/>
          <p:cNvSpPr>
            <a:spLocks noChangeArrowheads="1"/>
          </p:cNvSpPr>
          <p:nvPr/>
        </p:nvSpPr>
        <p:spPr bwMode="auto">
          <a:xfrm rot="3358083">
            <a:off x="3245644" y="3317082"/>
            <a:ext cx="76200" cy="29051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3359" name="Line 71"/>
          <p:cNvSpPr>
            <a:spLocks noChangeShapeType="1"/>
          </p:cNvSpPr>
          <p:nvPr/>
        </p:nvSpPr>
        <p:spPr bwMode="auto">
          <a:xfrm>
            <a:off x="3162300" y="3165475"/>
            <a:ext cx="0" cy="344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AutoShape 72"/>
          <p:cNvSpPr>
            <a:spLocks noChangeArrowheads="1"/>
          </p:cNvSpPr>
          <p:nvPr/>
        </p:nvSpPr>
        <p:spPr bwMode="auto">
          <a:xfrm>
            <a:off x="2992438" y="2971800"/>
            <a:ext cx="339725" cy="29845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3361" name="Group 73"/>
          <p:cNvGrpSpPr>
            <a:grpSpLocks/>
          </p:cNvGrpSpPr>
          <p:nvPr/>
        </p:nvGrpSpPr>
        <p:grpSpPr bwMode="auto">
          <a:xfrm>
            <a:off x="1219200" y="5181600"/>
            <a:ext cx="533400" cy="538163"/>
            <a:chOff x="912" y="2784"/>
            <a:chExt cx="336" cy="339"/>
          </a:xfrm>
        </p:grpSpPr>
        <p:sp>
          <p:nvSpPr>
            <p:cNvPr id="13381" name="Oval 74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82" name="Oval 75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83" name="Line 76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AutoShape 77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62" name="Group 78"/>
          <p:cNvGrpSpPr>
            <a:grpSpLocks/>
          </p:cNvGrpSpPr>
          <p:nvPr/>
        </p:nvGrpSpPr>
        <p:grpSpPr bwMode="auto">
          <a:xfrm>
            <a:off x="2895600" y="4419600"/>
            <a:ext cx="533400" cy="538163"/>
            <a:chOff x="912" y="2784"/>
            <a:chExt cx="336" cy="339"/>
          </a:xfrm>
        </p:grpSpPr>
        <p:sp>
          <p:nvSpPr>
            <p:cNvPr id="13377" name="Oval 79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8" name="Oval 80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9" name="Line 81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AutoShape 82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3363" name="Group 83"/>
          <p:cNvGrpSpPr>
            <a:grpSpLocks/>
          </p:cNvGrpSpPr>
          <p:nvPr/>
        </p:nvGrpSpPr>
        <p:grpSpPr bwMode="auto">
          <a:xfrm>
            <a:off x="1219200" y="4343400"/>
            <a:ext cx="533400" cy="538163"/>
            <a:chOff x="1440" y="2208"/>
            <a:chExt cx="336" cy="339"/>
          </a:xfrm>
        </p:grpSpPr>
        <p:sp>
          <p:nvSpPr>
            <p:cNvPr id="13373" name="Oval 84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4" name="Oval 85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5" name="Line 86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AutoShape 87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3364" name="Oval 88"/>
          <p:cNvSpPr>
            <a:spLocks noChangeArrowheads="1"/>
          </p:cNvSpPr>
          <p:nvPr/>
        </p:nvSpPr>
        <p:spPr bwMode="auto">
          <a:xfrm rot="-3358839">
            <a:off x="3840957" y="3774281"/>
            <a:ext cx="76200" cy="290513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3365" name="Oval 89"/>
          <p:cNvSpPr>
            <a:spLocks noChangeArrowheads="1"/>
          </p:cNvSpPr>
          <p:nvPr/>
        </p:nvSpPr>
        <p:spPr bwMode="auto">
          <a:xfrm rot="3358083">
            <a:off x="4083844" y="3774282"/>
            <a:ext cx="76200" cy="29051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3366" name="Line 90"/>
          <p:cNvSpPr>
            <a:spLocks noChangeShapeType="1"/>
          </p:cNvSpPr>
          <p:nvPr/>
        </p:nvSpPr>
        <p:spPr bwMode="auto">
          <a:xfrm>
            <a:off x="4000500" y="3622675"/>
            <a:ext cx="0" cy="3444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AutoShape 91"/>
          <p:cNvSpPr>
            <a:spLocks noChangeArrowheads="1"/>
          </p:cNvSpPr>
          <p:nvPr/>
        </p:nvSpPr>
        <p:spPr bwMode="auto">
          <a:xfrm>
            <a:off x="3830638" y="3429000"/>
            <a:ext cx="339725" cy="298450"/>
          </a:xfrm>
          <a:prstGeom prst="irregularSeal1">
            <a:avLst/>
          </a:prstGeom>
          <a:solidFill>
            <a:srgbClr val="FF33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3368" name="Group 92"/>
          <p:cNvGrpSpPr>
            <a:grpSpLocks/>
          </p:cNvGrpSpPr>
          <p:nvPr/>
        </p:nvGrpSpPr>
        <p:grpSpPr bwMode="auto">
          <a:xfrm>
            <a:off x="2057400" y="4114800"/>
            <a:ext cx="533400" cy="538163"/>
            <a:chOff x="912" y="2784"/>
            <a:chExt cx="336" cy="339"/>
          </a:xfrm>
        </p:grpSpPr>
        <p:sp>
          <p:nvSpPr>
            <p:cNvPr id="13369" name="Oval 9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0" name="Oval 9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3371" name="Line 9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AutoShape 9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Rank-abundance curves</a:t>
            </a:r>
          </a:p>
        </p:txBody>
      </p:sp>
      <p:graphicFrame>
        <p:nvGraphicFramePr>
          <p:cNvPr id="576515" name="Group 3"/>
          <p:cNvGraphicFramePr>
            <a:graphicFrameLocks noGrp="1"/>
          </p:cNvGraphicFramePr>
          <p:nvPr/>
        </p:nvGraphicFramePr>
        <p:xfrm>
          <a:off x="1295400" y="2711450"/>
          <a:ext cx="2438400" cy="2133600"/>
        </p:xfrm>
        <a:graphic>
          <a:graphicData uri="http://schemas.openxmlformats.org/drawingml/2006/table">
            <a:tbl>
              <a:tblPr/>
              <a:tblGrid>
                <a:gridCol w="1524000"/>
                <a:gridCol w="381000"/>
                <a:gridCol w="53340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1 (red)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2 (yellow)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3 (blue)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4 (pink)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5 (green)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1279525" y="1416050"/>
            <a:ext cx="636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Step 3: </a:t>
            </a:r>
            <a:r>
              <a:rPr lang="en-US" altLang="en-US" sz="1800">
                <a:latin typeface="Times New Roman" pitchFamily="18" charset="0"/>
              </a:rPr>
              <a:t>Plot the species frequencies as a function of frequency rank</a:t>
            </a:r>
          </a:p>
        </p:txBody>
      </p:sp>
      <p:pic>
        <p:nvPicPr>
          <p:cNvPr id="14374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635250"/>
            <a:ext cx="3324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5" name="Text Box 98"/>
          <p:cNvSpPr txBox="1">
            <a:spLocks noChangeArrowheads="1"/>
          </p:cNvSpPr>
          <p:nvPr/>
        </p:nvSpPr>
        <p:spPr bwMode="auto">
          <a:xfrm>
            <a:off x="6473825" y="492125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Rank</a:t>
            </a:r>
          </a:p>
        </p:txBody>
      </p:sp>
      <p:sp>
        <p:nvSpPr>
          <p:cNvPr id="14376" name="Text Box 99"/>
          <p:cNvSpPr txBox="1">
            <a:spLocks noChangeArrowheads="1"/>
          </p:cNvSpPr>
          <p:nvPr/>
        </p:nvSpPr>
        <p:spPr bwMode="auto">
          <a:xfrm rot="-5400000">
            <a:off x="3886201" y="3486150"/>
            <a:ext cx="1784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Frequency 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Relative abundance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general pattern in rank-abundance</a:t>
            </a:r>
          </a:p>
        </p:txBody>
      </p:sp>
      <p:pic>
        <p:nvPicPr>
          <p:cNvPr id="15363" name="Picture 3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867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51325" y="2144713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Tropical wet forest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267200" y="2438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0" y="3706813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Tropical dry forest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 flipV="1">
            <a:off x="40386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327525" y="4278313"/>
            <a:ext cx="149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Marine copepods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3429000" y="34290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06825" y="4516438"/>
            <a:ext cx="1147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British birds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3581400" y="4038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90800" y="3886200"/>
            <a:ext cx="836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Tropical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Bats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2743200" y="3276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1102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A consistent result: Coexistence of multiple ecologically similar species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5125" y="5372100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Log scale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838200" y="4724400"/>
            <a:ext cx="10668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7305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Applying the theory to reserve design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(A practice problem)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3825" y="1293813"/>
            <a:ext cx="85693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You are tasked with selecting between three potential locations for a new national park</a:t>
            </a:r>
            <a:endParaRPr lang="en-US" altLang="en-US" sz="1800" baseline="30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aseline="30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aseline="30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aseline="30000">
                <a:latin typeface="Times New Roman" pitchFamily="18" charset="0"/>
              </a:rPr>
              <a:t> </a:t>
            </a:r>
            <a:r>
              <a:rPr lang="en-US" altLang="en-US" sz="1800">
                <a:latin typeface="Times New Roman" pitchFamily="18" charset="0"/>
              </a:rPr>
              <a:t>Your goal is to maximize the long term species richness of passerine birds within the park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Previous research has shown that the birds meet the assumptions of the equilibrium model</a:t>
            </a:r>
          </a:p>
        </p:txBody>
      </p:sp>
      <p:sp>
        <p:nvSpPr>
          <p:cNvPr id="16388" name="Freeform 7"/>
          <p:cNvSpPr>
            <a:spLocks/>
          </p:cNvSpPr>
          <p:nvPr/>
        </p:nvSpPr>
        <p:spPr bwMode="auto">
          <a:xfrm>
            <a:off x="1201738" y="4454525"/>
            <a:ext cx="1006475" cy="1260475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8"/>
          <p:cNvSpPr>
            <a:spLocks/>
          </p:cNvSpPr>
          <p:nvPr/>
        </p:nvSpPr>
        <p:spPr bwMode="auto">
          <a:xfrm>
            <a:off x="3048000" y="3200400"/>
            <a:ext cx="22860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Freeform 9"/>
          <p:cNvSpPr>
            <a:spLocks/>
          </p:cNvSpPr>
          <p:nvPr/>
        </p:nvSpPr>
        <p:spPr bwMode="auto">
          <a:xfrm>
            <a:off x="6096000" y="3810000"/>
            <a:ext cx="16764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794125" y="35433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12km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6629400" y="4114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8km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1371600" y="4876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5km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Freeform 13"/>
          <p:cNvSpPr>
            <a:spLocks/>
          </p:cNvSpPr>
          <p:nvPr/>
        </p:nvSpPr>
        <p:spPr bwMode="auto">
          <a:xfrm>
            <a:off x="-609600" y="6019800"/>
            <a:ext cx="9885363" cy="1177925"/>
          </a:xfrm>
          <a:custGeom>
            <a:avLst/>
            <a:gdLst>
              <a:gd name="T0" fmla="*/ 2147483647 w 6227"/>
              <a:gd name="T1" fmla="*/ 2147483647 h 742"/>
              <a:gd name="T2" fmla="*/ 2147483647 w 6227"/>
              <a:gd name="T3" fmla="*/ 2147483647 h 742"/>
              <a:gd name="T4" fmla="*/ 2147483647 w 6227"/>
              <a:gd name="T5" fmla="*/ 2147483647 h 742"/>
              <a:gd name="T6" fmla="*/ 2147483647 w 6227"/>
              <a:gd name="T7" fmla="*/ 2147483647 h 742"/>
              <a:gd name="T8" fmla="*/ 2147483647 w 6227"/>
              <a:gd name="T9" fmla="*/ 2147483647 h 742"/>
              <a:gd name="T10" fmla="*/ 2147483647 w 6227"/>
              <a:gd name="T11" fmla="*/ 2147483647 h 742"/>
              <a:gd name="T12" fmla="*/ 2147483647 w 6227"/>
              <a:gd name="T13" fmla="*/ 2147483647 h 742"/>
              <a:gd name="T14" fmla="*/ 2147483647 w 6227"/>
              <a:gd name="T15" fmla="*/ 2147483647 h 742"/>
              <a:gd name="T16" fmla="*/ 2147483647 w 6227"/>
              <a:gd name="T17" fmla="*/ 2147483647 h 742"/>
              <a:gd name="T18" fmla="*/ 2147483647 w 6227"/>
              <a:gd name="T19" fmla="*/ 2147483647 h 742"/>
              <a:gd name="T20" fmla="*/ 2147483647 w 6227"/>
              <a:gd name="T21" fmla="*/ 2147483647 h 742"/>
              <a:gd name="T22" fmla="*/ 2147483647 w 6227"/>
              <a:gd name="T23" fmla="*/ 2147483647 h 742"/>
              <a:gd name="T24" fmla="*/ 2147483647 w 6227"/>
              <a:gd name="T25" fmla="*/ 2147483647 h 742"/>
              <a:gd name="T26" fmla="*/ 2147483647 w 6227"/>
              <a:gd name="T27" fmla="*/ 2147483647 h 742"/>
              <a:gd name="T28" fmla="*/ 2147483647 w 6227"/>
              <a:gd name="T29" fmla="*/ 2147483647 h 742"/>
              <a:gd name="T30" fmla="*/ 2147483647 w 6227"/>
              <a:gd name="T31" fmla="*/ 2147483647 h 742"/>
              <a:gd name="T32" fmla="*/ 2147483647 w 6227"/>
              <a:gd name="T33" fmla="*/ 2147483647 h 742"/>
              <a:gd name="T34" fmla="*/ 2147483647 w 6227"/>
              <a:gd name="T35" fmla="*/ 2147483647 h 742"/>
              <a:gd name="T36" fmla="*/ 2147483647 w 6227"/>
              <a:gd name="T37" fmla="*/ 2147483647 h 742"/>
              <a:gd name="T38" fmla="*/ 2147483647 w 6227"/>
              <a:gd name="T39" fmla="*/ 2147483647 h 742"/>
              <a:gd name="T40" fmla="*/ 2147483647 w 6227"/>
              <a:gd name="T41" fmla="*/ 2147483647 h 742"/>
              <a:gd name="T42" fmla="*/ 2147483647 w 6227"/>
              <a:gd name="T43" fmla="*/ 2147483647 h 742"/>
              <a:gd name="T44" fmla="*/ 2147483647 w 6227"/>
              <a:gd name="T45" fmla="*/ 2147483647 h 742"/>
              <a:gd name="T46" fmla="*/ 2147483647 w 6227"/>
              <a:gd name="T47" fmla="*/ 2147483647 h 742"/>
              <a:gd name="T48" fmla="*/ 2147483647 w 6227"/>
              <a:gd name="T49" fmla="*/ 2147483647 h 742"/>
              <a:gd name="T50" fmla="*/ 2147483647 w 6227"/>
              <a:gd name="T51" fmla="*/ 2147483647 h 742"/>
              <a:gd name="T52" fmla="*/ 2147483647 w 6227"/>
              <a:gd name="T53" fmla="*/ 2147483647 h 742"/>
              <a:gd name="T54" fmla="*/ 2147483647 w 6227"/>
              <a:gd name="T55" fmla="*/ 2147483647 h 742"/>
              <a:gd name="T56" fmla="*/ 2147483647 w 6227"/>
              <a:gd name="T57" fmla="*/ 2147483647 h 742"/>
              <a:gd name="T58" fmla="*/ 2147483647 w 6227"/>
              <a:gd name="T59" fmla="*/ 2147483647 h 742"/>
              <a:gd name="T60" fmla="*/ 2147483647 w 6227"/>
              <a:gd name="T61" fmla="*/ 2147483647 h 742"/>
              <a:gd name="T62" fmla="*/ 2147483647 w 6227"/>
              <a:gd name="T63" fmla="*/ 2147483647 h 742"/>
              <a:gd name="T64" fmla="*/ 2147483647 w 6227"/>
              <a:gd name="T65" fmla="*/ 2147483647 h 742"/>
              <a:gd name="T66" fmla="*/ 2147483647 w 6227"/>
              <a:gd name="T67" fmla="*/ 2147483647 h 742"/>
              <a:gd name="T68" fmla="*/ 2147483647 w 6227"/>
              <a:gd name="T69" fmla="*/ 2147483647 h 742"/>
              <a:gd name="T70" fmla="*/ 2147483647 w 6227"/>
              <a:gd name="T71" fmla="*/ 2147483647 h 742"/>
              <a:gd name="T72" fmla="*/ 2147483647 w 6227"/>
              <a:gd name="T73" fmla="*/ 2147483647 h 742"/>
              <a:gd name="T74" fmla="*/ 2147483647 w 6227"/>
              <a:gd name="T75" fmla="*/ 2147483647 h 742"/>
              <a:gd name="T76" fmla="*/ 2147483647 w 6227"/>
              <a:gd name="T77" fmla="*/ 2147483647 h 742"/>
              <a:gd name="T78" fmla="*/ 2147483647 w 6227"/>
              <a:gd name="T79" fmla="*/ 2147483647 h 742"/>
              <a:gd name="T80" fmla="*/ 2147483647 w 6227"/>
              <a:gd name="T81" fmla="*/ 2147483647 h 742"/>
              <a:gd name="T82" fmla="*/ 2147483647 w 6227"/>
              <a:gd name="T83" fmla="*/ 2147483647 h 742"/>
              <a:gd name="T84" fmla="*/ 2147483647 w 6227"/>
              <a:gd name="T85" fmla="*/ 2147483647 h 742"/>
              <a:gd name="T86" fmla="*/ 2147483647 w 6227"/>
              <a:gd name="T87" fmla="*/ 2147483647 h 742"/>
              <a:gd name="T88" fmla="*/ 2147483647 w 6227"/>
              <a:gd name="T89" fmla="*/ 2147483647 h 742"/>
              <a:gd name="T90" fmla="*/ 2147483647 w 6227"/>
              <a:gd name="T91" fmla="*/ 2147483647 h 742"/>
              <a:gd name="T92" fmla="*/ 2147483647 w 6227"/>
              <a:gd name="T93" fmla="*/ 2147483647 h 742"/>
              <a:gd name="T94" fmla="*/ 2147483647 w 6227"/>
              <a:gd name="T95" fmla="*/ 2147483647 h 742"/>
              <a:gd name="T96" fmla="*/ 2147483647 w 6227"/>
              <a:gd name="T97" fmla="*/ 2147483647 h 742"/>
              <a:gd name="T98" fmla="*/ 2147483647 w 6227"/>
              <a:gd name="T99" fmla="*/ 2147483647 h 742"/>
              <a:gd name="T100" fmla="*/ 2147483647 w 6227"/>
              <a:gd name="T101" fmla="*/ 2147483647 h 742"/>
              <a:gd name="T102" fmla="*/ 2147483647 w 6227"/>
              <a:gd name="T103" fmla="*/ 2147483647 h 742"/>
              <a:gd name="T104" fmla="*/ 2147483647 w 6227"/>
              <a:gd name="T105" fmla="*/ 2147483647 h 742"/>
              <a:gd name="T106" fmla="*/ 2147483647 w 6227"/>
              <a:gd name="T107" fmla="*/ 2147483647 h 742"/>
              <a:gd name="T108" fmla="*/ 2147483647 w 6227"/>
              <a:gd name="T109" fmla="*/ 2147483647 h 742"/>
              <a:gd name="T110" fmla="*/ 2147483647 w 6227"/>
              <a:gd name="T111" fmla="*/ 2147483647 h 742"/>
              <a:gd name="T112" fmla="*/ 2147483647 w 6227"/>
              <a:gd name="T113" fmla="*/ 2147483647 h 742"/>
              <a:gd name="T114" fmla="*/ 2147483647 w 6227"/>
              <a:gd name="T115" fmla="*/ 2147483647 h 7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27"/>
              <a:gd name="T175" fmla="*/ 0 h 742"/>
              <a:gd name="T176" fmla="*/ 6227 w 6227"/>
              <a:gd name="T177" fmla="*/ 742 h 7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27" h="742">
                <a:moveTo>
                  <a:pt x="333" y="315"/>
                </a:moveTo>
                <a:cubicBezTo>
                  <a:pt x="366" y="320"/>
                  <a:pt x="399" y="327"/>
                  <a:pt x="432" y="330"/>
                </a:cubicBezTo>
                <a:cubicBezTo>
                  <a:pt x="500" y="335"/>
                  <a:pt x="636" y="339"/>
                  <a:pt x="636" y="339"/>
                </a:cubicBezTo>
                <a:cubicBezTo>
                  <a:pt x="643" y="339"/>
                  <a:pt x="1010" y="346"/>
                  <a:pt x="1103" y="315"/>
                </a:cubicBezTo>
                <a:cubicBezTo>
                  <a:pt x="1170" y="263"/>
                  <a:pt x="1252" y="224"/>
                  <a:pt x="1336" y="210"/>
                </a:cubicBezTo>
                <a:cubicBezTo>
                  <a:pt x="1538" y="214"/>
                  <a:pt x="1659" y="220"/>
                  <a:pt x="1852" y="210"/>
                </a:cubicBezTo>
                <a:cubicBezTo>
                  <a:pt x="1951" y="197"/>
                  <a:pt x="2041" y="171"/>
                  <a:pt x="2140" y="161"/>
                </a:cubicBezTo>
                <a:cubicBezTo>
                  <a:pt x="2177" y="148"/>
                  <a:pt x="2213" y="133"/>
                  <a:pt x="2250" y="121"/>
                </a:cubicBezTo>
                <a:cubicBezTo>
                  <a:pt x="2271" y="114"/>
                  <a:pt x="2293" y="113"/>
                  <a:pt x="2314" y="106"/>
                </a:cubicBezTo>
                <a:cubicBezTo>
                  <a:pt x="2364" y="88"/>
                  <a:pt x="2408" y="59"/>
                  <a:pt x="2458" y="42"/>
                </a:cubicBezTo>
                <a:cubicBezTo>
                  <a:pt x="2505" y="26"/>
                  <a:pt x="2577" y="30"/>
                  <a:pt x="2622" y="27"/>
                </a:cubicBezTo>
                <a:cubicBezTo>
                  <a:pt x="2757" y="0"/>
                  <a:pt x="2838" y="10"/>
                  <a:pt x="2990" y="17"/>
                </a:cubicBezTo>
                <a:cubicBezTo>
                  <a:pt x="3180" y="41"/>
                  <a:pt x="3374" y="39"/>
                  <a:pt x="3566" y="46"/>
                </a:cubicBezTo>
                <a:cubicBezTo>
                  <a:pt x="3613" y="56"/>
                  <a:pt x="3662" y="55"/>
                  <a:pt x="3710" y="61"/>
                </a:cubicBezTo>
                <a:cubicBezTo>
                  <a:pt x="3729" y="58"/>
                  <a:pt x="3745" y="42"/>
                  <a:pt x="3764" y="42"/>
                </a:cubicBezTo>
                <a:cubicBezTo>
                  <a:pt x="3892" y="40"/>
                  <a:pt x="4147" y="51"/>
                  <a:pt x="4147" y="51"/>
                </a:cubicBezTo>
                <a:cubicBezTo>
                  <a:pt x="4297" y="59"/>
                  <a:pt x="4447" y="63"/>
                  <a:pt x="4598" y="66"/>
                </a:cubicBezTo>
                <a:cubicBezTo>
                  <a:pt x="4668" y="89"/>
                  <a:pt x="4731" y="129"/>
                  <a:pt x="4802" y="151"/>
                </a:cubicBezTo>
                <a:cubicBezTo>
                  <a:pt x="4931" y="192"/>
                  <a:pt x="4937" y="181"/>
                  <a:pt x="5080" y="186"/>
                </a:cubicBezTo>
                <a:cubicBezTo>
                  <a:pt x="5249" y="181"/>
                  <a:pt x="5377" y="178"/>
                  <a:pt x="5552" y="181"/>
                </a:cubicBezTo>
                <a:cubicBezTo>
                  <a:pt x="5645" y="194"/>
                  <a:pt x="5733" y="222"/>
                  <a:pt x="5825" y="235"/>
                </a:cubicBezTo>
                <a:cubicBezTo>
                  <a:pt x="5898" y="259"/>
                  <a:pt x="5977" y="282"/>
                  <a:pt x="6053" y="295"/>
                </a:cubicBezTo>
                <a:cubicBezTo>
                  <a:pt x="6137" y="337"/>
                  <a:pt x="6157" y="319"/>
                  <a:pt x="6217" y="394"/>
                </a:cubicBezTo>
                <a:cubicBezTo>
                  <a:pt x="6227" y="424"/>
                  <a:pt x="6206" y="456"/>
                  <a:pt x="6182" y="474"/>
                </a:cubicBezTo>
                <a:cubicBezTo>
                  <a:pt x="6169" y="499"/>
                  <a:pt x="6148" y="521"/>
                  <a:pt x="6123" y="533"/>
                </a:cubicBezTo>
                <a:cubicBezTo>
                  <a:pt x="6079" y="599"/>
                  <a:pt x="5941" y="586"/>
                  <a:pt x="5889" y="588"/>
                </a:cubicBezTo>
                <a:cubicBezTo>
                  <a:pt x="5826" y="614"/>
                  <a:pt x="5761" y="616"/>
                  <a:pt x="5696" y="632"/>
                </a:cubicBezTo>
                <a:cubicBezTo>
                  <a:pt x="5672" y="638"/>
                  <a:pt x="5650" y="647"/>
                  <a:pt x="5626" y="652"/>
                </a:cubicBezTo>
                <a:cubicBezTo>
                  <a:pt x="5610" y="655"/>
                  <a:pt x="5577" y="662"/>
                  <a:pt x="5577" y="662"/>
                </a:cubicBezTo>
                <a:cubicBezTo>
                  <a:pt x="5351" y="659"/>
                  <a:pt x="4983" y="644"/>
                  <a:pt x="4713" y="657"/>
                </a:cubicBezTo>
                <a:cubicBezTo>
                  <a:pt x="4642" y="660"/>
                  <a:pt x="4545" y="696"/>
                  <a:pt x="4479" y="712"/>
                </a:cubicBezTo>
                <a:cubicBezTo>
                  <a:pt x="4379" y="736"/>
                  <a:pt x="4264" y="737"/>
                  <a:pt x="4161" y="742"/>
                </a:cubicBezTo>
                <a:cubicBezTo>
                  <a:pt x="4007" y="739"/>
                  <a:pt x="3854" y="737"/>
                  <a:pt x="3700" y="732"/>
                </a:cubicBezTo>
                <a:cubicBezTo>
                  <a:pt x="3662" y="731"/>
                  <a:pt x="3623" y="725"/>
                  <a:pt x="3585" y="722"/>
                </a:cubicBezTo>
                <a:cubicBezTo>
                  <a:pt x="3547" y="719"/>
                  <a:pt x="3471" y="712"/>
                  <a:pt x="3471" y="712"/>
                </a:cubicBezTo>
                <a:cubicBezTo>
                  <a:pt x="3172" y="714"/>
                  <a:pt x="2890" y="715"/>
                  <a:pt x="2597" y="727"/>
                </a:cubicBezTo>
                <a:cubicBezTo>
                  <a:pt x="2455" y="724"/>
                  <a:pt x="2312" y="722"/>
                  <a:pt x="2170" y="717"/>
                </a:cubicBezTo>
                <a:cubicBezTo>
                  <a:pt x="2115" y="715"/>
                  <a:pt x="2069" y="691"/>
                  <a:pt x="2016" y="677"/>
                </a:cubicBezTo>
                <a:cubicBezTo>
                  <a:pt x="1955" y="661"/>
                  <a:pt x="1958" y="666"/>
                  <a:pt x="1877" y="662"/>
                </a:cubicBezTo>
                <a:cubicBezTo>
                  <a:pt x="1872" y="664"/>
                  <a:pt x="1862" y="662"/>
                  <a:pt x="1862" y="667"/>
                </a:cubicBezTo>
                <a:cubicBezTo>
                  <a:pt x="1862" y="672"/>
                  <a:pt x="1872" y="673"/>
                  <a:pt x="1877" y="672"/>
                </a:cubicBezTo>
                <a:cubicBezTo>
                  <a:pt x="1884" y="671"/>
                  <a:pt x="1890" y="665"/>
                  <a:pt x="1897" y="662"/>
                </a:cubicBezTo>
                <a:cubicBezTo>
                  <a:pt x="1450" y="639"/>
                  <a:pt x="976" y="660"/>
                  <a:pt x="532" y="657"/>
                </a:cubicBezTo>
                <a:cubicBezTo>
                  <a:pt x="511" y="652"/>
                  <a:pt x="488" y="653"/>
                  <a:pt x="467" y="647"/>
                </a:cubicBezTo>
                <a:cubicBezTo>
                  <a:pt x="451" y="643"/>
                  <a:pt x="438" y="632"/>
                  <a:pt x="422" y="627"/>
                </a:cubicBezTo>
                <a:cubicBezTo>
                  <a:pt x="404" y="622"/>
                  <a:pt x="386" y="621"/>
                  <a:pt x="368" y="618"/>
                </a:cubicBezTo>
                <a:cubicBezTo>
                  <a:pt x="333" y="605"/>
                  <a:pt x="296" y="600"/>
                  <a:pt x="263" y="583"/>
                </a:cubicBezTo>
                <a:cubicBezTo>
                  <a:pt x="126" y="514"/>
                  <a:pt x="259" y="560"/>
                  <a:pt x="134" y="508"/>
                </a:cubicBezTo>
                <a:cubicBezTo>
                  <a:pt x="116" y="500"/>
                  <a:pt x="97" y="493"/>
                  <a:pt x="80" y="483"/>
                </a:cubicBezTo>
                <a:cubicBezTo>
                  <a:pt x="60" y="471"/>
                  <a:pt x="20" y="444"/>
                  <a:pt x="20" y="444"/>
                </a:cubicBezTo>
                <a:cubicBezTo>
                  <a:pt x="0" y="385"/>
                  <a:pt x="25" y="387"/>
                  <a:pt x="80" y="379"/>
                </a:cubicBezTo>
                <a:cubicBezTo>
                  <a:pt x="150" y="356"/>
                  <a:pt x="228" y="376"/>
                  <a:pt x="298" y="394"/>
                </a:cubicBezTo>
                <a:cubicBezTo>
                  <a:pt x="320" y="391"/>
                  <a:pt x="345" y="396"/>
                  <a:pt x="363" y="384"/>
                </a:cubicBezTo>
                <a:cubicBezTo>
                  <a:pt x="396" y="362"/>
                  <a:pt x="347" y="350"/>
                  <a:pt x="343" y="349"/>
                </a:cubicBezTo>
                <a:cubicBezTo>
                  <a:pt x="335" y="318"/>
                  <a:pt x="327" y="323"/>
                  <a:pt x="318" y="349"/>
                </a:cubicBezTo>
                <a:cubicBezTo>
                  <a:pt x="320" y="354"/>
                  <a:pt x="328" y="364"/>
                  <a:pt x="323" y="364"/>
                </a:cubicBezTo>
                <a:cubicBezTo>
                  <a:pt x="317" y="364"/>
                  <a:pt x="313" y="355"/>
                  <a:pt x="313" y="349"/>
                </a:cubicBezTo>
                <a:cubicBezTo>
                  <a:pt x="313" y="324"/>
                  <a:pt x="357" y="327"/>
                  <a:pt x="333" y="315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638550" y="6286500"/>
            <a:ext cx="305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Mainland source pool: </a:t>
            </a:r>
            <a:r>
              <a:rPr lang="en-US" altLang="en-US" sz="1800" b="1" i="1">
                <a:latin typeface="Times New Roman" pitchFamily="18" charset="0"/>
              </a:rPr>
              <a:t>P</a:t>
            </a:r>
            <a:r>
              <a:rPr lang="en-US" altLang="en-US" sz="1800" b="1">
                <a:latin typeface="Times New Roman" pitchFamily="18" charset="0"/>
              </a:rPr>
              <a:t> = 36</a:t>
            </a:r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4114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6477000" y="4648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2057400" y="5181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2041525" y="56007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3km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4191000" y="50292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5km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6553200" y="5257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4km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7305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Applying the theory to reserve design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(A practice problem)</a:t>
            </a:r>
          </a:p>
        </p:txBody>
      </p:sp>
      <p:sp>
        <p:nvSpPr>
          <p:cNvPr id="17411" name="Freeform 4"/>
          <p:cNvSpPr>
            <a:spLocks/>
          </p:cNvSpPr>
          <p:nvPr/>
        </p:nvSpPr>
        <p:spPr bwMode="auto">
          <a:xfrm>
            <a:off x="1201738" y="4454525"/>
            <a:ext cx="1006475" cy="1260475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3048000" y="3200400"/>
            <a:ext cx="22860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6096000" y="3810000"/>
            <a:ext cx="16764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794125" y="35433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12km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629400" y="4114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8km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371600" y="4876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5km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Freeform 10"/>
          <p:cNvSpPr>
            <a:spLocks/>
          </p:cNvSpPr>
          <p:nvPr/>
        </p:nvSpPr>
        <p:spPr bwMode="auto">
          <a:xfrm>
            <a:off x="-609600" y="6019800"/>
            <a:ext cx="9885363" cy="1177925"/>
          </a:xfrm>
          <a:custGeom>
            <a:avLst/>
            <a:gdLst>
              <a:gd name="T0" fmla="*/ 2147483647 w 6227"/>
              <a:gd name="T1" fmla="*/ 2147483647 h 742"/>
              <a:gd name="T2" fmla="*/ 2147483647 w 6227"/>
              <a:gd name="T3" fmla="*/ 2147483647 h 742"/>
              <a:gd name="T4" fmla="*/ 2147483647 w 6227"/>
              <a:gd name="T5" fmla="*/ 2147483647 h 742"/>
              <a:gd name="T6" fmla="*/ 2147483647 w 6227"/>
              <a:gd name="T7" fmla="*/ 2147483647 h 742"/>
              <a:gd name="T8" fmla="*/ 2147483647 w 6227"/>
              <a:gd name="T9" fmla="*/ 2147483647 h 742"/>
              <a:gd name="T10" fmla="*/ 2147483647 w 6227"/>
              <a:gd name="T11" fmla="*/ 2147483647 h 742"/>
              <a:gd name="T12" fmla="*/ 2147483647 w 6227"/>
              <a:gd name="T13" fmla="*/ 2147483647 h 742"/>
              <a:gd name="T14" fmla="*/ 2147483647 w 6227"/>
              <a:gd name="T15" fmla="*/ 2147483647 h 742"/>
              <a:gd name="T16" fmla="*/ 2147483647 w 6227"/>
              <a:gd name="T17" fmla="*/ 2147483647 h 742"/>
              <a:gd name="T18" fmla="*/ 2147483647 w 6227"/>
              <a:gd name="T19" fmla="*/ 2147483647 h 742"/>
              <a:gd name="T20" fmla="*/ 2147483647 w 6227"/>
              <a:gd name="T21" fmla="*/ 2147483647 h 742"/>
              <a:gd name="T22" fmla="*/ 2147483647 w 6227"/>
              <a:gd name="T23" fmla="*/ 2147483647 h 742"/>
              <a:gd name="T24" fmla="*/ 2147483647 w 6227"/>
              <a:gd name="T25" fmla="*/ 2147483647 h 742"/>
              <a:gd name="T26" fmla="*/ 2147483647 w 6227"/>
              <a:gd name="T27" fmla="*/ 2147483647 h 742"/>
              <a:gd name="T28" fmla="*/ 2147483647 w 6227"/>
              <a:gd name="T29" fmla="*/ 2147483647 h 742"/>
              <a:gd name="T30" fmla="*/ 2147483647 w 6227"/>
              <a:gd name="T31" fmla="*/ 2147483647 h 742"/>
              <a:gd name="T32" fmla="*/ 2147483647 w 6227"/>
              <a:gd name="T33" fmla="*/ 2147483647 h 742"/>
              <a:gd name="T34" fmla="*/ 2147483647 w 6227"/>
              <a:gd name="T35" fmla="*/ 2147483647 h 742"/>
              <a:gd name="T36" fmla="*/ 2147483647 w 6227"/>
              <a:gd name="T37" fmla="*/ 2147483647 h 742"/>
              <a:gd name="T38" fmla="*/ 2147483647 w 6227"/>
              <a:gd name="T39" fmla="*/ 2147483647 h 742"/>
              <a:gd name="T40" fmla="*/ 2147483647 w 6227"/>
              <a:gd name="T41" fmla="*/ 2147483647 h 742"/>
              <a:gd name="T42" fmla="*/ 2147483647 w 6227"/>
              <a:gd name="T43" fmla="*/ 2147483647 h 742"/>
              <a:gd name="T44" fmla="*/ 2147483647 w 6227"/>
              <a:gd name="T45" fmla="*/ 2147483647 h 742"/>
              <a:gd name="T46" fmla="*/ 2147483647 w 6227"/>
              <a:gd name="T47" fmla="*/ 2147483647 h 742"/>
              <a:gd name="T48" fmla="*/ 2147483647 w 6227"/>
              <a:gd name="T49" fmla="*/ 2147483647 h 742"/>
              <a:gd name="T50" fmla="*/ 2147483647 w 6227"/>
              <a:gd name="T51" fmla="*/ 2147483647 h 742"/>
              <a:gd name="T52" fmla="*/ 2147483647 w 6227"/>
              <a:gd name="T53" fmla="*/ 2147483647 h 742"/>
              <a:gd name="T54" fmla="*/ 2147483647 w 6227"/>
              <a:gd name="T55" fmla="*/ 2147483647 h 742"/>
              <a:gd name="T56" fmla="*/ 2147483647 w 6227"/>
              <a:gd name="T57" fmla="*/ 2147483647 h 742"/>
              <a:gd name="T58" fmla="*/ 2147483647 w 6227"/>
              <a:gd name="T59" fmla="*/ 2147483647 h 742"/>
              <a:gd name="T60" fmla="*/ 2147483647 w 6227"/>
              <a:gd name="T61" fmla="*/ 2147483647 h 742"/>
              <a:gd name="T62" fmla="*/ 2147483647 w 6227"/>
              <a:gd name="T63" fmla="*/ 2147483647 h 742"/>
              <a:gd name="T64" fmla="*/ 2147483647 w 6227"/>
              <a:gd name="T65" fmla="*/ 2147483647 h 742"/>
              <a:gd name="T66" fmla="*/ 2147483647 w 6227"/>
              <a:gd name="T67" fmla="*/ 2147483647 h 742"/>
              <a:gd name="T68" fmla="*/ 2147483647 w 6227"/>
              <a:gd name="T69" fmla="*/ 2147483647 h 742"/>
              <a:gd name="T70" fmla="*/ 2147483647 w 6227"/>
              <a:gd name="T71" fmla="*/ 2147483647 h 742"/>
              <a:gd name="T72" fmla="*/ 2147483647 w 6227"/>
              <a:gd name="T73" fmla="*/ 2147483647 h 742"/>
              <a:gd name="T74" fmla="*/ 2147483647 w 6227"/>
              <a:gd name="T75" fmla="*/ 2147483647 h 742"/>
              <a:gd name="T76" fmla="*/ 2147483647 w 6227"/>
              <a:gd name="T77" fmla="*/ 2147483647 h 742"/>
              <a:gd name="T78" fmla="*/ 2147483647 w 6227"/>
              <a:gd name="T79" fmla="*/ 2147483647 h 742"/>
              <a:gd name="T80" fmla="*/ 2147483647 w 6227"/>
              <a:gd name="T81" fmla="*/ 2147483647 h 742"/>
              <a:gd name="T82" fmla="*/ 2147483647 w 6227"/>
              <a:gd name="T83" fmla="*/ 2147483647 h 742"/>
              <a:gd name="T84" fmla="*/ 2147483647 w 6227"/>
              <a:gd name="T85" fmla="*/ 2147483647 h 742"/>
              <a:gd name="T86" fmla="*/ 2147483647 w 6227"/>
              <a:gd name="T87" fmla="*/ 2147483647 h 742"/>
              <a:gd name="T88" fmla="*/ 2147483647 w 6227"/>
              <a:gd name="T89" fmla="*/ 2147483647 h 742"/>
              <a:gd name="T90" fmla="*/ 2147483647 w 6227"/>
              <a:gd name="T91" fmla="*/ 2147483647 h 742"/>
              <a:gd name="T92" fmla="*/ 2147483647 w 6227"/>
              <a:gd name="T93" fmla="*/ 2147483647 h 742"/>
              <a:gd name="T94" fmla="*/ 2147483647 w 6227"/>
              <a:gd name="T95" fmla="*/ 2147483647 h 742"/>
              <a:gd name="T96" fmla="*/ 2147483647 w 6227"/>
              <a:gd name="T97" fmla="*/ 2147483647 h 742"/>
              <a:gd name="T98" fmla="*/ 2147483647 w 6227"/>
              <a:gd name="T99" fmla="*/ 2147483647 h 742"/>
              <a:gd name="T100" fmla="*/ 2147483647 w 6227"/>
              <a:gd name="T101" fmla="*/ 2147483647 h 742"/>
              <a:gd name="T102" fmla="*/ 2147483647 w 6227"/>
              <a:gd name="T103" fmla="*/ 2147483647 h 742"/>
              <a:gd name="T104" fmla="*/ 2147483647 w 6227"/>
              <a:gd name="T105" fmla="*/ 2147483647 h 742"/>
              <a:gd name="T106" fmla="*/ 2147483647 w 6227"/>
              <a:gd name="T107" fmla="*/ 2147483647 h 742"/>
              <a:gd name="T108" fmla="*/ 2147483647 w 6227"/>
              <a:gd name="T109" fmla="*/ 2147483647 h 742"/>
              <a:gd name="T110" fmla="*/ 2147483647 w 6227"/>
              <a:gd name="T111" fmla="*/ 2147483647 h 742"/>
              <a:gd name="T112" fmla="*/ 2147483647 w 6227"/>
              <a:gd name="T113" fmla="*/ 2147483647 h 742"/>
              <a:gd name="T114" fmla="*/ 2147483647 w 6227"/>
              <a:gd name="T115" fmla="*/ 2147483647 h 7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27"/>
              <a:gd name="T175" fmla="*/ 0 h 742"/>
              <a:gd name="T176" fmla="*/ 6227 w 6227"/>
              <a:gd name="T177" fmla="*/ 742 h 7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27" h="742">
                <a:moveTo>
                  <a:pt x="333" y="315"/>
                </a:moveTo>
                <a:cubicBezTo>
                  <a:pt x="366" y="320"/>
                  <a:pt x="399" y="327"/>
                  <a:pt x="432" y="330"/>
                </a:cubicBezTo>
                <a:cubicBezTo>
                  <a:pt x="500" y="335"/>
                  <a:pt x="636" y="339"/>
                  <a:pt x="636" y="339"/>
                </a:cubicBezTo>
                <a:cubicBezTo>
                  <a:pt x="643" y="339"/>
                  <a:pt x="1010" y="346"/>
                  <a:pt x="1103" y="315"/>
                </a:cubicBezTo>
                <a:cubicBezTo>
                  <a:pt x="1170" y="263"/>
                  <a:pt x="1252" y="224"/>
                  <a:pt x="1336" y="210"/>
                </a:cubicBezTo>
                <a:cubicBezTo>
                  <a:pt x="1538" y="214"/>
                  <a:pt x="1659" y="220"/>
                  <a:pt x="1852" y="210"/>
                </a:cubicBezTo>
                <a:cubicBezTo>
                  <a:pt x="1951" y="197"/>
                  <a:pt x="2041" y="171"/>
                  <a:pt x="2140" y="161"/>
                </a:cubicBezTo>
                <a:cubicBezTo>
                  <a:pt x="2177" y="148"/>
                  <a:pt x="2213" y="133"/>
                  <a:pt x="2250" y="121"/>
                </a:cubicBezTo>
                <a:cubicBezTo>
                  <a:pt x="2271" y="114"/>
                  <a:pt x="2293" y="113"/>
                  <a:pt x="2314" y="106"/>
                </a:cubicBezTo>
                <a:cubicBezTo>
                  <a:pt x="2364" y="88"/>
                  <a:pt x="2408" y="59"/>
                  <a:pt x="2458" y="42"/>
                </a:cubicBezTo>
                <a:cubicBezTo>
                  <a:pt x="2505" y="26"/>
                  <a:pt x="2577" y="30"/>
                  <a:pt x="2622" y="27"/>
                </a:cubicBezTo>
                <a:cubicBezTo>
                  <a:pt x="2757" y="0"/>
                  <a:pt x="2838" y="10"/>
                  <a:pt x="2990" y="17"/>
                </a:cubicBezTo>
                <a:cubicBezTo>
                  <a:pt x="3180" y="41"/>
                  <a:pt x="3374" y="39"/>
                  <a:pt x="3566" y="46"/>
                </a:cubicBezTo>
                <a:cubicBezTo>
                  <a:pt x="3613" y="56"/>
                  <a:pt x="3662" y="55"/>
                  <a:pt x="3710" y="61"/>
                </a:cubicBezTo>
                <a:cubicBezTo>
                  <a:pt x="3729" y="58"/>
                  <a:pt x="3745" y="42"/>
                  <a:pt x="3764" y="42"/>
                </a:cubicBezTo>
                <a:cubicBezTo>
                  <a:pt x="3892" y="40"/>
                  <a:pt x="4147" y="51"/>
                  <a:pt x="4147" y="51"/>
                </a:cubicBezTo>
                <a:cubicBezTo>
                  <a:pt x="4297" y="59"/>
                  <a:pt x="4447" y="63"/>
                  <a:pt x="4598" y="66"/>
                </a:cubicBezTo>
                <a:cubicBezTo>
                  <a:pt x="4668" y="89"/>
                  <a:pt x="4731" y="129"/>
                  <a:pt x="4802" y="151"/>
                </a:cubicBezTo>
                <a:cubicBezTo>
                  <a:pt x="4931" y="192"/>
                  <a:pt x="4937" y="181"/>
                  <a:pt x="5080" y="186"/>
                </a:cubicBezTo>
                <a:cubicBezTo>
                  <a:pt x="5249" y="181"/>
                  <a:pt x="5377" y="178"/>
                  <a:pt x="5552" y="181"/>
                </a:cubicBezTo>
                <a:cubicBezTo>
                  <a:pt x="5645" y="194"/>
                  <a:pt x="5733" y="222"/>
                  <a:pt x="5825" y="235"/>
                </a:cubicBezTo>
                <a:cubicBezTo>
                  <a:pt x="5898" y="259"/>
                  <a:pt x="5977" y="282"/>
                  <a:pt x="6053" y="295"/>
                </a:cubicBezTo>
                <a:cubicBezTo>
                  <a:pt x="6137" y="337"/>
                  <a:pt x="6157" y="319"/>
                  <a:pt x="6217" y="394"/>
                </a:cubicBezTo>
                <a:cubicBezTo>
                  <a:pt x="6227" y="424"/>
                  <a:pt x="6206" y="456"/>
                  <a:pt x="6182" y="474"/>
                </a:cubicBezTo>
                <a:cubicBezTo>
                  <a:pt x="6169" y="499"/>
                  <a:pt x="6148" y="521"/>
                  <a:pt x="6123" y="533"/>
                </a:cubicBezTo>
                <a:cubicBezTo>
                  <a:pt x="6079" y="599"/>
                  <a:pt x="5941" y="586"/>
                  <a:pt x="5889" y="588"/>
                </a:cubicBezTo>
                <a:cubicBezTo>
                  <a:pt x="5826" y="614"/>
                  <a:pt x="5761" y="616"/>
                  <a:pt x="5696" y="632"/>
                </a:cubicBezTo>
                <a:cubicBezTo>
                  <a:pt x="5672" y="638"/>
                  <a:pt x="5650" y="647"/>
                  <a:pt x="5626" y="652"/>
                </a:cubicBezTo>
                <a:cubicBezTo>
                  <a:pt x="5610" y="655"/>
                  <a:pt x="5577" y="662"/>
                  <a:pt x="5577" y="662"/>
                </a:cubicBezTo>
                <a:cubicBezTo>
                  <a:pt x="5351" y="659"/>
                  <a:pt x="4983" y="644"/>
                  <a:pt x="4713" y="657"/>
                </a:cubicBezTo>
                <a:cubicBezTo>
                  <a:pt x="4642" y="660"/>
                  <a:pt x="4545" y="696"/>
                  <a:pt x="4479" y="712"/>
                </a:cubicBezTo>
                <a:cubicBezTo>
                  <a:pt x="4379" y="736"/>
                  <a:pt x="4264" y="737"/>
                  <a:pt x="4161" y="742"/>
                </a:cubicBezTo>
                <a:cubicBezTo>
                  <a:pt x="4007" y="739"/>
                  <a:pt x="3854" y="737"/>
                  <a:pt x="3700" y="732"/>
                </a:cubicBezTo>
                <a:cubicBezTo>
                  <a:pt x="3662" y="731"/>
                  <a:pt x="3623" y="725"/>
                  <a:pt x="3585" y="722"/>
                </a:cubicBezTo>
                <a:cubicBezTo>
                  <a:pt x="3547" y="719"/>
                  <a:pt x="3471" y="712"/>
                  <a:pt x="3471" y="712"/>
                </a:cubicBezTo>
                <a:cubicBezTo>
                  <a:pt x="3172" y="714"/>
                  <a:pt x="2890" y="715"/>
                  <a:pt x="2597" y="727"/>
                </a:cubicBezTo>
                <a:cubicBezTo>
                  <a:pt x="2455" y="724"/>
                  <a:pt x="2312" y="722"/>
                  <a:pt x="2170" y="717"/>
                </a:cubicBezTo>
                <a:cubicBezTo>
                  <a:pt x="2115" y="715"/>
                  <a:pt x="2069" y="691"/>
                  <a:pt x="2016" y="677"/>
                </a:cubicBezTo>
                <a:cubicBezTo>
                  <a:pt x="1955" y="661"/>
                  <a:pt x="1958" y="666"/>
                  <a:pt x="1877" y="662"/>
                </a:cubicBezTo>
                <a:cubicBezTo>
                  <a:pt x="1872" y="664"/>
                  <a:pt x="1862" y="662"/>
                  <a:pt x="1862" y="667"/>
                </a:cubicBezTo>
                <a:cubicBezTo>
                  <a:pt x="1862" y="672"/>
                  <a:pt x="1872" y="673"/>
                  <a:pt x="1877" y="672"/>
                </a:cubicBezTo>
                <a:cubicBezTo>
                  <a:pt x="1884" y="671"/>
                  <a:pt x="1890" y="665"/>
                  <a:pt x="1897" y="662"/>
                </a:cubicBezTo>
                <a:cubicBezTo>
                  <a:pt x="1450" y="639"/>
                  <a:pt x="976" y="660"/>
                  <a:pt x="532" y="657"/>
                </a:cubicBezTo>
                <a:cubicBezTo>
                  <a:pt x="511" y="652"/>
                  <a:pt x="488" y="653"/>
                  <a:pt x="467" y="647"/>
                </a:cubicBezTo>
                <a:cubicBezTo>
                  <a:pt x="451" y="643"/>
                  <a:pt x="438" y="632"/>
                  <a:pt x="422" y="627"/>
                </a:cubicBezTo>
                <a:cubicBezTo>
                  <a:pt x="404" y="622"/>
                  <a:pt x="386" y="621"/>
                  <a:pt x="368" y="618"/>
                </a:cubicBezTo>
                <a:cubicBezTo>
                  <a:pt x="333" y="605"/>
                  <a:pt x="296" y="600"/>
                  <a:pt x="263" y="583"/>
                </a:cubicBezTo>
                <a:cubicBezTo>
                  <a:pt x="126" y="514"/>
                  <a:pt x="259" y="560"/>
                  <a:pt x="134" y="508"/>
                </a:cubicBezTo>
                <a:cubicBezTo>
                  <a:pt x="116" y="500"/>
                  <a:pt x="97" y="493"/>
                  <a:pt x="80" y="483"/>
                </a:cubicBezTo>
                <a:cubicBezTo>
                  <a:pt x="60" y="471"/>
                  <a:pt x="20" y="444"/>
                  <a:pt x="20" y="444"/>
                </a:cubicBezTo>
                <a:cubicBezTo>
                  <a:pt x="0" y="385"/>
                  <a:pt x="25" y="387"/>
                  <a:pt x="80" y="379"/>
                </a:cubicBezTo>
                <a:cubicBezTo>
                  <a:pt x="150" y="356"/>
                  <a:pt x="228" y="376"/>
                  <a:pt x="298" y="394"/>
                </a:cubicBezTo>
                <a:cubicBezTo>
                  <a:pt x="320" y="391"/>
                  <a:pt x="345" y="396"/>
                  <a:pt x="363" y="384"/>
                </a:cubicBezTo>
                <a:cubicBezTo>
                  <a:pt x="396" y="362"/>
                  <a:pt x="347" y="350"/>
                  <a:pt x="343" y="349"/>
                </a:cubicBezTo>
                <a:cubicBezTo>
                  <a:pt x="335" y="318"/>
                  <a:pt x="327" y="323"/>
                  <a:pt x="318" y="349"/>
                </a:cubicBezTo>
                <a:cubicBezTo>
                  <a:pt x="320" y="354"/>
                  <a:pt x="328" y="364"/>
                  <a:pt x="323" y="364"/>
                </a:cubicBezTo>
                <a:cubicBezTo>
                  <a:pt x="317" y="364"/>
                  <a:pt x="313" y="355"/>
                  <a:pt x="313" y="349"/>
                </a:cubicBezTo>
                <a:cubicBezTo>
                  <a:pt x="313" y="324"/>
                  <a:pt x="357" y="327"/>
                  <a:pt x="333" y="315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638550" y="6286500"/>
            <a:ext cx="305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Mainland source pool: </a:t>
            </a:r>
            <a:r>
              <a:rPr lang="en-US" altLang="en-US" sz="1800" b="1" i="1">
                <a:latin typeface="Times New Roman" pitchFamily="18" charset="0"/>
              </a:rPr>
              <a:t>P</a:t>
            </a:r>
            <a:r>
              <a:rPr lang="en-US" altLang="en-US" sz="1800" b="1">
                <a:latin typeface="Times New Roman" pitchFamily="18" charset="0"/>
              </a:rPr>
              <a:t> = 36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114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6477000" y="4648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2057400" y="5181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2041525" y="56007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3km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4191000" y="50292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5km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553200" y="5257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4km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609600" y="1600200"/>
            <a:ext cx="8283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</a:t>
            </a:r>
            <a:r>
              <a:rPr lang="en-US" altLang="en-US" sz="1800" i="1">
                <a:latin typeface="Times New Roman" pitchFamily="18" charset="0"/>
              </a:rPr>
              <a:t>I</a:t>
            </a:r>
            <a:r>
              <a:rPr lang="en-US" altLang="en-US" sz="1800">
                <a:latin typeface="Times New Roman" pitchFamily="18" charset="0"/>
              </a:rPr>
              <a:t> = 2/</a:t>
            </a:r>
            <a:r>
              <a:rPr lang="en-US" altLang="en-US" sz="1800" i="1">
                <a:latin typeface="Times New Roman" pitchFamily="18" charset="0"/>
              </a:rPr>
              <a:t>x</a:t>
            </a:r>
            <a:r>
              <a:rPr lang="en-US" altLang="en-US" sz="1800">
                <a:latin typeface="Times New Roman" pitchFamily="18" charset="0"/>
              </a:rPr>
              <a:t> where </a:t>
            </a:r>
            <a:r>
              <a:rPr lang="en-US" altLang="en-US" sz="1800" i="1">
                <a:latin typeface="Times New Roman" pitchFamily="18" charset="0"/>
              </a:rPr>
              <a:t>x</a:t>
            </a:r>
            <a:r>
              <a:rPr lang="en-US" altLang="en-US" sz="1800">
                <a:latin typeface="Times New Roman" pitchFamily="18" charset="0"/>
              </a:rPr>
              <a:t> is distance to the mainland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</a:t>
            </a:r>
            <a:r>
              <a:rPr lang="en-US" altLang="en-US" sz="1800" i="1">
                <a:latin typeface="Times New Roman" pitchFamily="18" charset="0"/>
              </a:rPr>
              <a:t>E</a:t>
            </a:r>
            <a:r>
              <a:rPr lang="en-US" altLang="en-US" sz="1800">
                <a:latin typeface="Times New Roman" pitchFamily="18" charset="0"/>
              </a:rPr>
              <a:t> = .4/</a:t>
            </a:r>
            <a:r>
              <a:rPr lang="en-US" altLang="en-US" sz="1800" i="1">
                <a:latin typeface="Times New Roman" pitchFamily="18" charset="0"/>
              </a:rPr>
              <a:t>A</a:t>
            </a:r>
            <a:r>
              <a:rPr lang="en-US" altLang="en-US" sz="1800">
                <a:latin typeface="Times New Roman" pitchFamily="18" charset="0"/>
              </a:rPr>
              <a:t> where </a:t>
            </a:r>
            <a:r>
              <a:rPr lang="en-US" altLang="en-US" sz="1800" i="1">
                <a:latin typeface="Times New Roman" pitchFamily="18" charset="0"/>
              </a:rPr>
              <a:t>A</a:t>
            </a:r>
            <a:r>
              <a:rPr lang="en-US" altLang="en-US" sz="1800">
                <a:latin typeface="Times New Roman" pitchFamily="18" charset="0"/>
              </a:rPr>
              <a:t> is the area of the island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Which of the three potential parks would best preserve passerine bird species richness?</a:t>
            </a: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533400" y="12192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Previous research has also shown that: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What explains persistence of multiple species?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57200" y="1752600"/>
            <a:ext cx="76771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Multiple ecologically similar species often coexist within communities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Superficially, this is inconsistent with the “competitive exclusion principle”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itchFamily="18" charset="0"/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1600" b="1">
                <a:latin typeface="Times New Roman" pitchFamily="18" charset="0"/>
                <a:sym typeface="Wingdings" pitchFamily="2" charset="2"/>
              </a:rPr>
              <a:t> We know that resources are, at least in some cases limiting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1600" b="1">
                <a:latin typeface="Times New Roman" pitchFamily="18" charset="0"/>
                <a:sym typeface="Wingdings" pitchFamily="2" charset="2"/>
              </a:rPr>
              <a:t> We know that limited resources lead to competition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1600" b="1">
                <a:latin typeface="Times New Roman" pitchFamily="18" charset="0"/>
                <a:sym typeface="Wingdings" pitchFamily="2" charset="2"/>
              </a:rPr>
              <a:t> Lotka-Volterra tells us that ecologically similar species are unlikely to coexist</a:t>
            </a:r>
            <a:endParaRPr lang="en-US" altLang="en-US" sz="16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What forces maintain species diversity within communities?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What explains persistence of multiple species?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8280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Spatio-Temporal variability and the Intermediate Disturbance Theory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Interactions with grazers and predators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Neutral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Spatial variability</a:t>
            </a:r>
          </a:p>
        </p:txBody>
      </p:sp>
      <p:sp>
        <p:nvSpPr>
          <p:cNvPr id="5" name="Freeform 4"/>
          <p:cNvSpPr/>
          <p:nvPr/>
        </p:nvSpPr>
        <p:spPr>
          <a:xfrm>
            <a:off x="533400" y="1066800"/>
            <a:ext cx="2895600" cy="2286000"/>
          </a:xfrm>
          <a:custGeom>
            <a:avLst/>
            <a:gdLst>
              <a:gd name="connsiteX0" fmla="*/ 98816 w 736991"/>
              <a:gd name="connsiteY0" fmla="*/ 193205 h 974255"/>
              <a:gd name="connsiteX1" fmla="*/ 165491 w 736991"/>
              <a:gd name="connsiteY1" fmla="*/ 126530 h 974255"/>
              <a:gd name="connsiteX2" fmla="*/ 175016 w 736991"/>
              <a:gd name="connsiteY2" fmla="*/ 97955 h 974255"/>
              <a:gd name="connsiteX3" fmla="*/ 184541 w 736991"/>
              <a:gd name="connsiteY3" fmla="*/ 50330 h 974255"/>
              <a:gd name="connsiteX4" fmla="*/ 317891 w 736991"/>
              <a:gd name="connsiteY4" fmla="*/ 21755 h 974255"/>
              <a:gd name="connsiteX5" fmla="*/ 355991 w 736991"/>
              <a:gd name="connsiteY5" fmla="*/ 2705 h 974255"/>
              <a:gd name="connsiteX6" fmla="*/ 575066 w 736991"/>
              <a:gd name="connsiteY6" fmla="*/ 12230 h 974255"/>
              <a:gd name="connsiteX7" fmla="*/ 603641 w 736991"/>
              <a:gd name="connsiteY7" fmla="*/ 69380 h 974255"/>
              <a:gd name="connsiteX8" fmla="*/ 622691 w 736991"/>
              <a:gd name="connsiteY8" fmla="*/ 155105 h 974255"/>
              <a:gd name="connsiteX9" fmla="*/ 632216 w 736991"/>
              <a:gd name="connsiteY9" fmla="*/ 183680 h 974255"/>
              <a:gd name="connsiteX10" fmla="*/ 641741 w 736991"/>
              <a:gd name="connsiteY10" fmla="*/ 221780 h 974255"/>
              <a:gd name="connsiteX11" fmla="*/ 651266 w 736991"/>
              <a:gd name="connsiteY11" fmla="*/ 631355 h 974255"/>
              <a:gd name="connsiteX12" fmla="*/ 679841 w 736991"/>
              <a:gd name="connsiteY12" fmla="*/ 688505 h 974255"/>
              <a:gd name="connsiteX13" fmla="*/ 698891 w 736991"/>
              <a:gd name="connsiteY13" fmla="*/ 736130 h 974255"/>
              <a:gd name="connsiteX14" fmla="*/ 717941 w 736991"/>
              <a:gd name="connsiteY14" fmla="*/ 764705 h 974255"/>
              <a:gd name="connsiteX15" fmla="*/ 736991 w 736991"/>
              <a:gd name="connsiteY15" fmla="*/ 831380 h 974255"/>
              <a:gd name="connsiteX16" fmla="*/ 717941 w 736991"/>
              <a:gd name="connsiteY16" fmla="*/ 898055 h 974255"/>
              <a:gd name="connsiteX17" fmla="*/ 670316 w 736991"/>
              <a:gd name="connsiteY17" fmla="*/ 964730 h 974255"/>
              <a:gd name="connsiteX18" fmla="*/ 622691 w 736991"/>
              <a:gd name="connsiteY18" fmla="*/ 974255 h 974255"/>
              <a:gd name="connsiteX19" fmla="*/ 413141 w 736991"/>
              <a:gd name="connsiteY19" fmla="*/ 955205 h 974255"/>
              <a:gd name="connsiteX20" fmla="*/ 346466 w 736991"/>
              <a:gd name="connsiteY20" fmla="*/ 888530 h 974255"/>
              <a:gd name="connsiteX21" fmla="*/ 289316 w 736991"/>
              <a:gd name="connsiteY21" fmla="*/ 850430 h 974255"/>
              <a:gd name="connsiteX22" fmla="*/ 260741 w 736991"/>
              <a:gd name="connsiteY22" fmla="*/ 793280 h 974255"/>
              <a:gd name="connsiteX23" fmla="*/ 203591 w 736991"/>
              <a:gd name="connsiteY23" fmla="*/ 745655 h 974255"/>
              <a:gd name="connsiteX24" fmla="*/ 184541 w 736991"/>
              <a:gd name="connsiteY24" fmla="*/ 707555 h 974255"/>
              <a:gd name="connsiteX25" fmla="*/ 117866 w 736991"/>
              <a:gd name="connsiteY25" fmla="*/ 650405 h 974255"/>
              <a:gd name="connsiteX26" fmla="*/ 98816 w 736991"/>
              <a:gd name="connsiteY26" fmla="*/ 612305 h 974255"/>
              <a:gd name="connsiteX27" fmla="*/ 60716 w 736991"/>
              <a:gd name="connsiteY27" fmla="*/ 574205 h 974255"/>
              <a:gd name="connsiteX28" fmla="*/ 22616 w 736991"/>
              <a:gd name="connsiteY28" fmla="*/ 488480 h 974255"/>
              <a:gd name="connsiteX29" fmla="*/ 3566 w 736991"/>
              <a:gd name="connsiteY29" fmla="*/ 459905 h 974255"/>
              <a:gd name="connsiteX30" fmla="*/ 32141 w 736991"/>
              <a:gd name="connsiteY30" fmla="*/ 278930 h 974255"/>
              <a:gd name="connsiteX31" fmla="*/ 41666 w 736991"/>
              <a:gd name="connsiteY31" fmla="*/ 250355 h 974255"/>
              <a:gd name="connsiteX32" fmla="*/ 51191 w 736991"/>
              <a:gd name="connsiteY32" fmla="*/ 221780 h 974255"/>
              <a:gd name="connsiteX33" fmla="*/ 98816 w 736991"/>
              <a:gd name="connsiteY33" fmla="*/ 193205 h 9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6991" h="974255">
                <a:moveTo>
                  <a:pt x="98816" y="193205"/>
                </a:moveTo>
                <a:cubicBezTo>
                  <a:pt x="134751" y="169248"/>
                  <a:pt x="137209" y="171781"/>
                  <a:pt x="165491" y="126530"/>
                </a:cubicBezTo>
                <a:cubicBezTo>
                  <a:pt x="170812" y="118016"/>
                  <a:pt x="172581" y="107695"/>
                  <a:pt x="175016" y="97955"/>
                </a:cubicBezTo>
                <a:cubicBezTo>
                  <a:pt x="178943" y="82249"/>
                  <a:pt x="170256" y="57949"/>
                  <a:pt x="184541" y="50330"/>
                </a:cubicBezTo>
                <a:cubicBezTo>
                  <a:pt x="224652" y="28937"/>
                  <a:pt x="273441" y="31280"/>
                  <a:pt x="317891" y="21755"/>
                </a:cubicBezTo>
                <a:cubicBezTo>
                  <a:pt x="330591" y="15405"/>
                  <a:pt x="341802" y="3231"/>
                  <a:pt x="355991" y="2705"/>
                </a:cubicBezTo>
                <a:cubicBezTo>
                  <a:pt x="429035" y="0"/>
                  <a:pt x="502890" y="682"/>
                  <a:pt x="575066" y="12230"/>
                </a:cubicBezTo>
                <a:cubicBezTo>
                  <a:pt x="587564" y="14230"/>
                  <a:pt x="601127" y="60580"/>
                  <a:pt x="603641" y="69380"/>
                </a:cubicBezTo>
                <a:cubicBezTo>
                  <a:pt x="623197" y="137826"/>
                  <a:pt x="603049" y="76539"/>
                  <a:pt x="622691" y="155105"/>
                </a:cubicBezTo>
                <a:cubicBezTo>
                  <a:pt x="625126" y="164845"/>
                  <a:pt x="629458" y="174026"/>
                  <a:pt x="632216" y="183680"/>
                </a:cubicBezTo>
                <a:cubicBezTo>
                  <a:pt x="635812" y="196267"/>
                  <a:pt x="638566" y="209080"/>
                  <a:pt x="641741" y="221780"/>
                </a:cubicBezTo>
                <a:cubicBezTo>
                  <a:pt x="644916" y="358305"/>
                  <a:pt x="645334" y="494922"/>
                  <a:pt x="651266" y="631355"/>
                </a:cubicBezTo>
                <a:cubicBezTo>
                  <a:pt x="652406" y="657576"/>
                  <a:pt x="668909" y="666642"/>
                  <a:pt x="679841" y="688505"/>
                </a:cubicBezTo>
                <a:cubicBezTo>
                  <a:pt x="687487" y="703798"/>
                  <a:pt x="691245" y="720837"/>
                  <a:pt x="698891" y="736130"/>
                </a:cubicBezTo>
                <a:cubicBezTo>
                  <a:pt x="704011" y="746369"/>
                  <a:pt x="712821" y="754466"/>
                  <a:pt x="717941" y="764705"/>
                </a:cubicBezTo>
                <a:cubicBezTo>
                  <a:pt x="724773" y="778370"/>
                  <a:pt x="733939" y="819173"/>
                  <a:pt x="736991" y="831380"/>
                </a:cubicBezTo>
                <a:cubicBezTo>
                  <a:pt x="730641" y="853605"/>
                  <a:pt x="724583" y="875915"/>
                  <a:pt x="717941" y="898055"/>
                </a:cubicBezTo>
                <a:cubicBezTo>
                  <a:pt x="708604" y="929179"/>
                  <a:pt x="705020" y="945450"/>
                  <a:pt x="670316" y="964730"/>
                </a:cubicBezTo>
                <a:cubicBezTo>
                  <a:pt x="656164" y="972592"/>
                  <a:pt x="638566" y="971080"/>
                  <a:pt x="622691" y="974255"/>
                </a:cubicBezTo>
                <a:cubicBezTo>
                  <a:pt x="552841" y="967905"/>
                  <a:pt x="482463" y="965870"/>
                  <a:pt x="413141" y="955205"/>
                </a:cubicBezTo>
                <a:cubicBezTo>
                  <a:pt x="366746" y="948067"/>
                  <a:pt x="371571" y="922004"/>
                  <a:pt x="346466" y="888530"/>
                </a:cubicBezTo>
                <a:cubicBezTo>
                  <a:pt x="322683" y="856819"/>
                  <a:pt x="321807" y="861260"/>
                  <a:pt x="289316" y="850430"/>
                </a:cubicBezTo>
                <a:cubicBezTo>
                  <a:pt x="281569" y="827189"/>
                  <a:pt x="279205" y="811744"/>
                  <a:pt x="260741" y="793280"/>
                </a:cubicBezTo>
                <a:cubicBezTo>
                  <a:pt x="218969" y="751508"/>
                  <a:pt x="242601" y="800270"/>
                  <a:pt x="203591" y="745655"/>
                </a:cubicBezTo>
                <a:cubicBezTo>
                  <a:pt x="195338" y="734101"/>
                  <a:pt x="193782" y="718336"/>
                  <a:pt x="184541" y="707555"/>
                </a:cubicBezTo>
                <a:cubicBezTo>
                  <a:pt x="128794" y="642517"/>
                  <a:pt x="163496" y="714287"/>
                  <a:pt x="117866" y="650405"/>
                </a:cubicBezTo>
                <a:cubicBezTo>
                  <a:pt x="109613" y="638851"/>
                  <a:pt x="107335" y="623664"/>
                  <a:pt x="98816" y="612305"/>
                </a:cubicBezTo>
                <a:cubicBezTo>
                  <a:pt x="88040" y="597937"/>
                  <a:pt x="71492" y="588573"/>
                  <a:pt x="60716" y="574205"/>
                </a:cubicBezTo>
                <a:cubicBezTo>
                  <a:pt x="45566" y="554006"/>
                  <a:pt x="33035" y="509318"/>
                  <a:pt x="22616" y="488480"/>
                </a:cubicBezTo>
                <a:cubicBezTo>
                  <a:pt x="17496" y="478241"/>
                  <a:pt x="9916" y="469430"/>
                  <a:pt x="3566" y="459905"/>
                </a:cubicBezTo>
                <a:cubicBezTo>
                  <a:pt x="14631" y="316059"/>
                  <a:pt x="0" y="375353"/>
                  <a:pt x="32141" y="278930"/>
                </a:cubicBezTo>
                <a:lnTo>
                  <a:pt x="41666" y="250355"/>
                </a:lnTo>
                <a:cubicBezTo>
                  <a:pt x="44841" y="240830"/>
                  <a:pt x="44091" y="228880"/>
                  <a:pt x="51191" y="221780"/>
                </a:cubicBezTo>
                <a:lnTo>
                  <a:pt x="98816" y="19320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34000" y="1066800"/>
            <a:ext cx="2514600" cy="2438400"/>
          </a:xfrm>
          <a:custGeom>
            <a:avLst/>
            <a:gdLst>
              <a:gd name="connsiteX0" fmla="*/ 315774 w 1240250"/>
              <a:gd name="connsiteY0" fmla="*/ 163733 h 1335308"/>
              <a:gd name="connsiteX1" fmla="*/ 334824 w 1240250"/>
              <a:gd name="connsiteY1" fmla="*/ 125633 h 1335308"/>
              <a:gd name="connsiteX2" fmla="*/ 344349 w 1240250"/>
              <a:gd name="connsiteY2" fmla="*/ 49433 h 1335308"/>
              <a:gd name="connsiteX3" fmla="*/ 430074 w 1240250"/>
              <a:gd name="connsiteY3" fmla="*/ 1808 h 1335308"/>
              <a:gd name="connsiteX4" fmla="*/ 820599 w 1240250"/>
              <a:gd name="connsiteY4" fmla="*/ 20858 h 1335308"/>
              <a:gd name="connsiteX5" fmla="*/ 858699 w 1240250"/>
              <a:gd name="connsiteY5" fmla="*/ 30383 h 1335308"/>
              <a:gd name="connsiteX6" fmla="*/ 906324 w 1240250"/>
              <a:gd name="connsiteY6" fmla="*/ 106583 h 1335308"/>
              <a:gd name="connsiteX7" fmla="*/ 934899 w 1240250"/>
              <a:gd name="connsiteY7" fmla="*/ 144683 h 1335308"/>
              <a:gd name="connsiteX8" fmla="*/ 953949 w 1240250"/>
              <a:gd name="connsiteY8" fmla="*/ 192308 h 1335308"/>
              <a:gd name="connsiteX9" fmla="*/ 1001574 w 1240250"/>
              <a:gd name="connsiteY9" fmla="*/ 258983 h 1335308"/>
              <a:gd name="connsiteX10" fmla="*/ 1030149 w 1240250"/>
              <a:gd name="connsiteY10" fmla="*/ 344708 h 1335308"/>
              <a:gd name="connsiteX11" fmla="*/ 1039674 w 1240250"/>
              <a:gd name="connsiteY11" fmla="*/ 382808 h 1335308"/>
              <a:gd name="connsiteX12" fmla="*/ 1068249 w 1240250"/>
              <a:gd name="connsiteY12" fmla="*/ 430433 h 1335308"/>
              <a:gd name="connsiteX13" fmla="*/ 1087299 w 1240250"/>
              <a:gd name="connsiteY13" fmla="*/ 535208 h 1335308"/>
              <a:gd name="connsiteX14" fmla="*/ 1115874 w 1240250"/>
              <a:gd name="connsiteY14" fmla="*/ 573308 h 1335308"/>
              <a:gd name="connsiteX15" fmla="*/ 1125399 w 1240250"/>
              <a:gd name="connsiteY15" fmla="*/ 601883 h 1335308"/>
              <a:gd name="connsiteX16" fmla="*/ 1144449 w 1240250"/>
              <a:gd name="connsiteY16" fmla="*/ 687608 h 1335308"/>
              <a:gd name="connsiteX17" fmla="*/ 1153974 w 1240250"/>
              <a:gd name="connsiteY17" fmla="*/ 716183 h 1335308"/>
              <a:gd name="connsiteX18" fmla="*/ 1192074 w 1240250"/>
              <a:gd name="connsiteY18" fmla="*/ 773333 h 1335308"/>
              <a:gd name="connsiteX19" fmla="*/ 1211124 w 1240250"/>
              <a:gd name="connsiteY19" fmla="*/ 840008 h 1335308"/>
              <a:gd name="connsiteX20" fmla="*/ 1163499 w 1240250"/>
              <a:gd name="connsiteY20" fmla="*/ 1087658 h 1335308"/>
              <a:gd name="connsiteX21" fmla="*/ 1115874 w 1240250"/>
              <a:gd name="connsiteY21" fmla="*/ 1097183 h 1335308"/>
              <a:gd name="connsiteX22" fmla="*/ 1020624 w 1240250"/>
              <a:gd name="connsiteY22" fmla="*/ 1125758 h 1335308"/>
              <a:gd name="connsiteX23" fmla="*/ 963474 w 1240250"/>
              <a:gd name="connsiteY23" fmla="*/ 1144808 h 1335308"/>
              <a:gd name="connsiteX24" fmla="*/ 915849 w 1240250"/>
              <a:gd name="connsiteY24" fmla="*/ 1154333 h 1335308"/>
              <a:gd name="connsiteX25" fmla="*/ 877749 w 1240250"/>
              <a:gd name="connsiteY25" fmla="*/ 1173383 h 1335308"/>
              <a:gd name="connsiteX26" fmla="*/ 849174 w 1240250"/>
              <a:gd name="connsiteY26" fmla="*/ 1182908 h 1335308"/>
              <a:gd name="connsiteX27" fmla="*/ 811074 w 1240250"/>
              <a:gd name="connsiteY27" fmla="*/ 1211483 h 1335308"/>
              <a:gd name="connsiteX28" fmla="*/ 782499 w 1240250"/>
              <a:gd name="connsiteY28" fmla="*/ 1221008 h 1335308"/>
              <a:gd name="connsiteX29" fmla="*/ 753924 w 1240250"/>
              <a:gd name="connsiteY29" fmla="*/ 1240058 h 1335308"/>
              <a:gd name="connsiteX30" fmla="*/ 725349 w 1240250"/>
              <a:gd name="connsiteY30" fmla="*/ 1249583 h 1335308"/>
              <a:gd name="connsiteX31" fmla="*/ 649149 w 1240250"/>
              <a:gd name="connsiteY31" fmla="*/ 1287683 h 1335308"/>
              <a:gd name="connsiteX32" fmla="*/ 620574 w 1240250"/>
              <a:gd name="connsiteY32" fmla="*/ 1297208 h 1335308"/>
              <a:gd name="connsiteX33" fmla="*/ 553899 w 1240250"/>
              <a:gd name="connsiteY33" fmla="*/ 1325783 h 1335308"/>
              <a:gd name="connsiteX34" fmla="*/ 420549 w 1240250"/>
              <a:gd name="connsiteY34" fmla="*/ 1335308 h 1335308"/>
              <a:gd name="connsiteX35" fmla="*/ 134799 w 1240250"/>
              <a:gd name="connsiteY35" fmla="*/ 1316258 h 1335308"/>
              <a:gd name="connsiteX36" fmla="*/ 96699 w 1240250"/>
              <a:gd name="connsiteY36" fmla="*/ 1287683 h 1335308"/>
              <a:gd name="connsiteX37" fmla="*/ 1449 w 1240250"/>
              <a:gd name="connsiteY37" fmla="*/ 1116233 h 1335308"/>
              <a:gd name="connsiteX38" fmla="*/ 10974 w 1240250"/>
              <a:gd name="connsiteY38" fmla="*/ 916208 h 1335308"/>
              <a:gd name="connsiteX39" fmla="*/ 39549 w 1240250"/>
              <a:gd name="connsiteY39" fmla="*/ 887633 h 1335308"/>
              <a:gd name="connsiteX40" fmla="*/ 77649 w 1240250"/>
              <a:gd name="connsiteY40" fmla="*/ 840008 h 1335308"/>
              <a:gd name="connsiteX41" fmla="*/ 115749 w 1240250"/>
              <a:gd name="connsiteY41" fmla="*/ 773333 h 1335308"/>
              <a:gd name="connsiteX42" fmla="*/ 153849 w 1240250"/>
              <a:gd name="connsiteY42" fmla="*/ 678083 h 1335308"/>
              <a:gd name="connsiteX43" fmla="*/ 182424 w 1240250"/>
              <a:gd name="connsiteY43" fmla="*/ 639983 h 1335308"/>
              <a:gd name="connsiteX44" fmla="*/ 210999 w 1240250"/>
              <a:gd name="connsiteY44" fmla="*/ 573308 h 1335308"/>
              <a:gd name="connsiteX45" fmla="*/ 239574 w 1240250"/>
              <a:gd name="connsiteY45" fmla="*/ 497108 h 1335308"/>
              <a:gd name="connsiteX46" fmla="*/ 249099 w 1240250"/>
              <a:gd name="connsiteY46" fmla="*/ 439958 h 1335308"/>
              <a:gd name="connsiteX47" fmla="*/ 258624 w 1240250"/>
              <a:gd name="connsiteY47" fmla="*/ 401858 h 1335308"/>
              <a:gd name="connsiteX48" fmla="*/ 277674 w 1240250"/>
              <a:gd name="connsiteY48" fmla="*/ 306608 h 1335308"/>
              <a:gd name="connsiteX49" fmla="*/ 315774 w 1240250"/>
              <a:gd name="connsiteY49" fmla="*/ 163733 h 133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40250" h="1335308">
                <a:moveTo>
                  <a:pt x="315774" y="163733"/>
                </a:moveTo>
                <a:cubicBezTo>
                  <a:pt x="325299" y="133571"/>
                  <a:pt x="331380" y="139408"/>
                  <a:pt x="334824" y="125633"/>
                </a:cubicBezTo>
                <a:cubicBezTo>
                  <a:pt x="341032" y="100800"/>
                  <a:pt x="332901" y="72328"/>
                  <a:pt x="344349" y="49433"/>
                </a:cubicBezTo>
                <a:cubicBezTo>
                  <a:pt x="362530" y="13072"/>
                  <a:pt x="397793" y="9878"/>
                  <a:pt x="430074" y="1808"/>
                </a:cubicBezTo>
                <a:cubicBezTo>
                  <a:pt x="544491" y="5275"/>
                  <a:pt x="695451" y="0"/>
                  <a:pt x="820599" y="20858"/>
                </a:cubicBezTo>
                <a:cubicBezTo>
                  <a:pt x="833512" y="23010"/>
                  <a:pt x="845999" y="27208"/>
                  <a:pt x="858699" y="30383"/>
                </a:cubicBezTo>
                <a:cubicBezTo>
                  <a:pt x="939647" y="138314"/>
                  <a:pt x="840950" y="1985"/>
                  <a:pt x="906324" y="106583"/>
                </a:cubicBezTo>
                <a:cubicBezTo>
                  <a:pt x="914738" y="120045"/>
                  <a:pt x="927189" y="130806"/>
                  <a:pt x="934899" y="144683"/>
                </a:cubicBezTo>
                <a:cubicBezTo>
                  <a:pt x="943202" y="159629"/>
                  <a:pt x="945334" y="177539"/>
                  <a:pt x="953949" y="192308"/>
                </a:cubicBezTo>
                <a:cubicBezTo>
                  <a:pt x="967711" y="215900"/>
                  <a:pt x="985699" y="236758"/>
                  <a:pt x="1001574" y="258983"/>
                </a:cubicBezTo>
                <a:cubicBezTo>
                  <a:pt x="1024400" y="350286"/>
                  <a:pt x="994281" y="237105"/>
                  <a:pt x="1030149" y="344708"/>
                </a:cubicBezTo>
                <a:cubicBezTo>
                  <a:pt x="1034289" y="357127"/>
                  <a:pt x="1034357" y="370845"/>
                  <a:pt x="1039674" y="382808"/>
                </a:cubicBezTo>
                <a:cubicBezTo>
                  <a:pt x="1047193" y="399726"/>
                  <a:pt x="1058724" y="414558"/>
                  <a:pt x="1068249" y="430433"/>
                </a:cubicBezTo>
                <a:cubicBezTo>
                  <a:pt x="1074599" y="465358"/>
                  <a:pt x="1076074" y="501532"/>
                  <a:pt x="1087299" y="535208"/>
                </a:cubicBezTo>
                <a:cubicBezTo>
                  <a:pt x="1092319" y="550268"/>
                  <a:pt x="1107998" y="559525"/>
                  <a:pt x="1115874" y="573308"/>
                </a:cubicBezTo>
                <a:cubicBezTo>
                  <a:pt x="1120855" y="582025"/>
                  <a:pt x="1122641" y="592229"/>
                  <a:pt x="1125399" y="601883"/>
                </a:cubicBezTo>
                <a:cubicBezTo>
                  <a:pt x="1144955" y="670329"/>
                  <a:pt x="1124807" y="609042"/>
                  <a:pt x="1144449" y="687608"/>
                </a:cubicBezTo>
                <a:cubicBezTo>
                  <a:pt x="1146884" y="697348"/>
                  <a:pt x="1149098" y="707406"/>
                  <a:pt x="1153974" y="716183"/>
                </a:cubicBezTo>
                <a:cubicBezTo>
                  <a:pt x="1165093" y="736197"/>
                  <a:pt x="1184834" y="751613"/>
                  <a:pt x="1192074" y="773333"/>
                </a:cubicBezTo>
                <a:cubicBezTo>
                  <a:pt x="1205739" y="814327"/>
                  <a:pt x="1199164" y="792168"/>
                  <a:pt x="1211124" y="840008"/>
                </a:cubicBezTo>
                <a:cubicBezTo>
                  <a:pt x="1210795" y="843789"/>
                  <a:pt x="1240250" y="1049282"/>
                  <a:pt x="1163499" y="1087658"/>
                </a:cubicBezTo>
                <a:cubicBezTo>
                  <a:pt x="1149019" y="1094898"/>
                  <a:pt x="1131749" y="1094008"/>
                  <a:pt x="1115874" y="1097183"/>
                </a:cubicBezTo>
                <a:cubicBezTo>
                  <a:pt x="1043062" y="1133589"/>
                  <a:pt x="1115498" y="1102039"/>
                  <a:pt x="1020624" y="1125758"/>
                </a:cubicBezTo>
                <a:cubicBezTo>
                  <a:pt x="1001143" y="1130628"/>
                  <a:pt x="982847" y="1139524"/>
                  <a:pt x="963474" y="1144808"/>
                </a:cubicBezTo>
                <a:cubicBezTo>
                  <a:pt x="947855" y="1149068"/>
                  <a:pt x="931724" y="1151158"/>
                  <a:pt x="915849" y="1154333"/>
                </a:cubicBezTo>
                <a:cubicBezTo>
                  <a:pt x="903149" y="1160683"/>
                  <a:pt x="890800" y="1167790"/>
                  <a:pt x="877749" y="1173383"/>
                </a:cubicBezTo>
                <a:cubicBezTo>
                  <a:pt x="868521" y="1177338"/>
                  <a:pt x="857891" y="1177927"/>
                  <a:pt x="849174" y="1182908"/>
                </a:cubicBezTo>
                <a:cubicBezTo>
                  <a:pt x="835391" y="1190784"/>
                  <a:pt x="824857" y="1203607"/>
                  <a:pt x="811074" y="1211483"/>
                </a:cubicBezTo>
                <a:cubicBezTo>
                  <a:pt x="802357" y="1216464"/>
                  <a:pt x="791479" y="1216518"/>
                  <a:pt x="782499" y="1221008"/>
                </a:cubicBezTo>
                <a:cubicBezTo>
                  <a:pt x="772260" y="1226128"/>
                  <a:pt x="764163" y="1234938"/>
                  <a:pt x="753924" y="1240058"/>
                </a:cubicBezTo>
                <a:cubicBezTo>
                  <a:pt x="744944" y="1244548"/>
                  <a:pt x="734489" y="1245428"/>
                  <a:pt x="725349" y="1249583"/>
                </a:cubicBezTo>
                <a:cubicBezTo>
                  <a:pt x="699496" y="1261334"/>
                  <a:pt x="675002" y="1275932"/>
                  <a:pt x="649149" y="1287683"/>
                </a:cubicBezTo>
                <a:cubicBezTo>
                  <a:pt x="640009" y="1291838"/>
                  <a:pt x="629896" y="1293479"/>
                  <a:pt x="620574" y="1297208"/>
                </a:cubicBezTo>
                <a:cubicBezTo>
                  <a:pt x="598123" y="1306188"/>
                  <a:pt x="577652" y="1321259"/>
                  <a:pt x="553899" y="1325783"/>
                </a:cubicBezTo>
                <a:cubicBezTo>
                  <a:pt x="510123" y="1334121"/>
                  <a:pt x="464999" y="1332133"/>
                  <a:pt x="420549" y="1335308"/>
                </a:cubicBezTo>
                <a:cubicBezTo>
                  <a:pt x="325299" y="1328958"/>
                  <a:pt x="229245" y="1330147"/>
                  <a:pt x="134799" y="1316258"/>
                </a:cubicBezTo>
                <a:cubicBezTo>
                  <a:pt x="119093" y="1313948"/>
                  <a:pt x="105854" y="1300652"/>
                  <a:pt x="96699" y="1287683"/>
                </a:cubicBezTo>
                <a:cubicBezTo>
                  <a:pt x="61023" y="1237142"/>
                  <a:pt x="30201" y="1173737"/>
                  <a:pt x="1449" y="1116233"/>
                </a:cubicBezTo>
                <a:cubicBezTo>
                  <a:pt x="4624" y="1049558"/>
                  <a:pt x="0" y="982050"/>
                  <a:pt x="10974" y="916208"/>
                </a:cubicBezTo>
                <a:cubicBezTo>
                  <a:pt x="13189" y="902921"/>
                  <a:pt x="30679" y="897770"/>
                  <a:pt x="39549" y="887633"/>
                </a:cubicBezTo>
                <a:cubicBezTo>
                  <a:pt x="52936" y="872333"/>
                  <a:pt x="64949" y="855883"/>
                  <a:pt x="77649" y="840008"/>
                </a:cubicBezTo>
                <a:cubicBezTo>
                  <a:pt x="106782" y="752608"/>
                  <a:pt x="58084" y="888663"/>
                  <a:pt x="115749" y="773333"/>
                </a:cubicBezTo>
                <a:cubicBezTo>
                  <a:pt x="158499" y="687834"/>
                  <a:pt x="112236" y="744665"/>
                  <a:pt x="153849" y="678083"/>
                </a:cubicBezTo>
                <a:cubicBezTo>
                  <a:pt x="162263" y="664621"/>
                  <a:pt x="174010" y="653445"/>
                  <a:pt x="182424" y="639983"/>
                </a:cubicBezTo>
                <a:cubicBezTo>
                  <a:pt x="211143" y="594033"/>
                  <a:pt x="193322" y="614554"/>
                  <a:pt x="210999" y="573308"/>
                </a:cubicBezTo>
                <a:cubicBezTo>
                  <a:pt x="233741" y="520242"/>
                  <a:pt x="228598" y="551986"/>
                  <a:pt x="239574" y="497108"/>
                </a:cubicBezTo>
                <a:cubicBezTo>
                  <a:pt x="243362" y="478170"/>
                  <a:pt x="245311" y="458896"/>
                  <a:pt x="249099" y="439958"/>
                </a:cubicBezTo>
                <a:cubicBezTo>
                  <a:pt x="251666" y="427121"/>
                  <a:pt x="255881" y="414658"/>
                  <a:pt x="258624" y="401858"/>
                </a:cubicBezTo>
                <a:cubicBezTo>
                  <a:pt x="265408" y="370198"/>
                  <a:pt x="277674" y="306608"/>
                  <a:pt x="277674" y="306608"/>
                </a:cubicBezTo>
                <a:cubicBezTo>
                  <a:pt x="288173" y="170120"/>
                  <a:pt x="306249" y="193895"/>
                  <a:pt x="315774" y="163733"/>
                </a:cubicBezTo>
                <a:close/>
              </a:path>
            </a:pathLst>
          </a:custGeom>
          <a:solidFill>
            <a:srgbClr val="C5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7200" y="3657600"/>
            <a:ext cx="2743200" cy="2971800"/>
          </a:xfrm>
          <a:custGeom>
            <a:avLst/>
            <a:gdLst>
              <a:gd name="connsiteX0" fmla="*/ 47625 w 1466850"/>
              <a:gd name="connsiteY0" fmla="*/ 276225 h 1276350"/>
              <a:gd name="connsiteX1" fmla="*/ 447675 w 1466850"/>
              <a:gd name="connsiteY1" fmla="*/ 352425 h 1276350"/>
              <a:gd name="connsiteX2" fmla="*/ 619125 w 1466850"/>
              <a:gd name="connsiteY2" fmla="*/ 390525 h 1276350"/>
              <a:gd name="connsiteX3" fmla="*/ 819150 w 1466850"/>
              <a:gd name="connsiteY3" fmla="*/ 381000 h 1276350"/>
              <a:gd name="connsiteX4" fmla="*/ 942975 w 1466850"/>
              <a:gd name="connsiteY4" fmla="*/ 352425 h 1276350"/>
              <a:gd name="connsiteX5" fmla="*/ 990600 w 1466850"/>
              <a:gd name="connsiteY5" fmla="*/ 266700 h 1276350"/>
              <a:gd name="connsiteX6" fmla="*/ 1009650 w 1466850"/>
              <a:gd name="connsiteY6" fmla="*/ 219075 h 1276350"/>
              <a:gd name="connsiteX7" fmla="*/ 1028700 w 1466850"/>
              <a:gd name="connsiteY7" fmla="*/ 190500 h 1276350"/>
              <a:gd name="connsiteX8" fmla="*/ 1038225 w 1466850"/>
              <a:gd name="connsiteY8" fmla="*/ 161925 h 1276350"/>
              <a:gd name="connsiteX9" fmla="*/ 1066800 w 1466850"/>
              <a:gd name="connsiteY9" fmla="*/ 114300 h 1276350"/>
              <a:gd name="connsiteX10" fmla="*/ 1076325 w 1466850"/>
              <a:gd name="connsiteY10" fmla="*/ 85725 h 1276350"/>
              <a:gd name="connsiteX11" fmla="*/ 1095375 w 1466850"/>
              <a:gd name="connsiteY11" fmla="*/ 47625 h 1276350"/>
              <a:gd name="connsiteX12" fmla="*/ 1104900 w 1466850"/>
              <a:gd name="connsiteY12" fmla="*/ 19050 h 1276350"/>
              <a:gd name="connsiteX13" fmla="*/ 1133475 w 1466850"/>
              <a:gd name="connsiteY13" fmla="*/ 0 h 1276350"/>
              <a:gd name="connsiteX14" fmla="*/ 1238250 w 1466850"/>
              <a:gd name="connsiteY14" fmla="*/ 28575 h 1276350"/>
              <a:gd name="connsiteX15" fmla="*/ 1266825 w 1466850"/>
              <a:gd name="connsiteY15" fmla="*/ 47625 h 1276350"/>
              <a:gd name="connsiteX16" fmla="*/ 1352550 w 1466850"/>
              <a:gd name="connsiteY16" fmla="*/ 95250 h 1276350"/>
              <a:gd name="connsiteX17" fmla="*/ 1371600 w 1466850"/>
              <a:gd name="connsiteY17" fmla="*/ 133350 h 1276350"/>
              <a:gd name="connsiteX18" fmla="*/ 1381125 w 1466850"/>
              <a:gd name="connsiteY18" fmla="*/ 161925 h 1276350"/>
              <a:gd name="connsiteX19" fmla="*/ 1400175 w 1466850"/>
              <a:gd name="connsiteY19" fmla="*/ 209550 h 1276350"/>
              <a:gd name="connsiteX20" fmla="*/ 1419225 w 1466850"/>
              <a:gd name="connsiteY20" fmla="*/ 247650 h 1276350"/>
              <a:gd name="connsiteX21" fmla="*/ 1428750 w 1466850"/>
              <a:gd name="connsiteY21" fmla="*/ 276225 h 1276350"/>
              <a:gd name="connsiteX22" fmla="*/ 1447800 w 1466850"/>
              <a:gd name="connsiteY22" fmla="*/ 314325 h 1276350"/>
              <a:gd name="connsiteX23" fmla="*/ 1457325 w 1466850"/>
              <a:gd name="connsiteY23" fmla="*/ 352425 h 1276350"/>
              <a:gd name="connsiteX24" fmla="*/ 1466850 w 1466850"/>
              <a:gd name="connsiteY24" fmla="*/ 381000 h 1276350"/>
              <a:gd name="connsiteX25" fmla="*/ 1447800 w 1466850"/>
              <a:gd name="connsiteY25" fmla="*/ 438150 h 1276350"/>
              <a:gd name="connsiteX26" fmla="*/ 1362075 w 1466850"/>
              <a:gd name="connsiteY26" fmla="*/ 628650 h 1276350"/>
              <a:gd name="connsiteX27" fmla="*/ 1276350 w 1466850"/>
              <a:gd name="connsiteY27" fmla="*/ 695325 h 1276350"/>
              <a:gd name="connsiteX28" fmla="*/ 1209675 w 1466850"/>
              <a:gd name="connsiteY28" fmla="*/ 762000 h 1276350"/>
              <a:gd name="connsiteX29" fmla="*/ 1162050 w 1466850"/>
              <a:gd name="connsiteY29" fmla="*/ 847725 h 1276350"/>
              <a:gd name="connsiteX30" fmla="*/ 1152525 w 1466850"/>
              <a:gd name="connsiteY30" fmla="*/ 876300 h 1276350"/>
              <a:gd name="connsiteX31" fmla="*/ 1162050 w 1466850"/>
              <a:gd name="connsiteY31" fmla="*/ 952500 h 1276350"/>
              <a:gd name="connsiteX32" fmla="*/ 1219200 w 1466850"/>
              <a:gd name="connsiteY32" fmla="*/ 962025 h 1276350"/>
              <a:gd name="connsiteX33" fmla="*/ 1181100 w 1466850"/>
              <a:gd name="connsiteY33" fmla="*/ 1019175 h 1276350"/>
              <a:gd name="connsiteX34" fmla="*/ 1152525 w 1466850"/>
              <a:gd name="connsiteY34" fmla="*/ 1066800 h 1276350"/>
              <a:gd name="connsiteX35" fmla="*/ 1066800 w 1466850"/>
              <a:gd name="connsiteY35" fmla="*/ 1152525 h 1276350"/>
              <a:gd name="connsiteX36" fmla="*/ 1009650 w 1466850"/>
              <a:gd name="connsiteY36" fmla="*/ 1171575 h 1276350"/>
              <a:gd name="connsiteX37" fmla="*/ 962025 w 1466850"/>
              <a:gd name="connsiteY37" fmla="*/ 1200150 h 1276350"/>
              <a:gd name="connsiteX38" fmla="*/ 933450 w 1466850"/>
              <a:gd name="connsiteY38" fmla="*/ 1219200 h 1276350"/>
              <a:gd name="connsiteX39" fmla="*/ 904875 w 1466850"/>
              <a:gd name="connsiteY39" fmla="*/ 1228725 h 1276350"/>
              <a:gd name="connsiteX40" fmla="*/ 847725 w 1466850"/>
              <a:gd name="connsiteY40" fmla="*/ 1266825 h 1276350"/>
              <a:gd name="connsiteX41" fmla="*/ 771525 w 1466850"/>
              <a:gd name="connsiteY41" fmla="*/ 1276350 h 1276350"/>
              <a:gd name="connsiteX42" fmla="*/ 609600 w 1466850"/>
              <a:gd name="connsiteY42" fmla="*/ 1257300 h 1276350"/>
              <a:gd name="connsiteX43" fmla="*/ 571500 w 1466850"/>
              <a:gd name="connsiteY43" fmla="*/ 1247775 h 1276350"/>
              <a:gd name="connsiteX44" fmla="*/ 542925 w 1466850"/>
              <a:gd name="connsiteY44" fmla="*/ 1209675 h 1276350"/>
              <a:gd name="connsiteX45" fmla="*/ 476250 w 1466850"/>
              <a:gd name="connsiteY45" fmla="*/ 1181100 h 1276350"/>
              <a:gd name="connsiteX46" fmla="*/ 428625 w 1466850"/>
              <a:gd name="connsiteY46" fmla="*/ 1162050 h 1276350"/>
              <a:gd name="connsiteX47" fmla="*/ 390525 w 1466850"/>
              <a:gd name="connsiteY47" fmla="*/ 1171575 h 1276350"/>
              <a:gd name="connsiteX48" fmla="*/ 342900 w 1466850"/>
              <a:gd name="connsiteY48" fmla="*/ 1209675 h 1276350"/>
              <a:gd name="connsiteX49" fmla="*/ 342900 w 1466850"/>
              <a:gd name="connsiteY49" fmla="*/ 1190625 h 1276350"/>
              <a:gd name="connsiteX50" fmla="*/ 323850 w 1466850"/>
              <a:gd name="connsiteY50" fmla="*/ 1143000 h 1276350"/>
              <a:gd name="connsiteX51" fmla="*/ 285750 w 1466850"/>
              <a:gd name="connsiteY51" fmla="*/ 1085850 h 1276350"/>
              <a:gd name="connsiteX52" fmla="*/ 266700 w 1466850"/>
              <a:gd name="connsiteY52" fmla="*/ 1038225 h 1276350"/>
              <a:gd name="connsiteX53" fmla="*/ 247650 w 1466850"/>
              <a:gd name="connsiteY53" fmla="*/ 1009650 h 1276350"/>
              <a:gd name="connsiteX54" fmla="*/ 238125 w 1466850"/>
              <a:gd name="connsiteY54" fmla="*/ 981075 h 1276350"/>
              <a:gd name="connsiteX55" fmla="*/ 219075 w 1466850"/>
              <a:gd name="connsiteY55" fmla="*/ 933450 h 1276350"/>
              <a:gd name="connsiteX56" fmla="*/ 190500 w 1466850"/>
              <a:gd name="connsiteY56" fmla="*/ 838200 h 1276350"/>
              <a:gd name="connsiteX57" fmla="*/ 123825 w 1466850"/>
              <a:gd name="connsiteY57" fmla="*/ 771525 h 1276350"/>
              <a:gd name="connsiteX58" fmla="*/ 95250 w 1466850"/>
              <a:gd name="connsiteY58" fmla="*/ 714375 h 1276350"/>
              <a:gd name="connsiteX59" fmla="*/ 57150 w 1466850"/>
              <a:gd name="connsiteY59" fmla="*/ 638175 h 1276350"/>
              <a:gd name="connsiteX60" fmla="*/ 19050 w 1466850"/>
              <a:gd name="connsiteY60" fmla="*/ 523875 h 1276350"/>
              <a:gd name="connsiteX61" fmla="*/ 0 w 1466850"/>
              <a:gd name="connsiteY61" fmla="*/ 495300 h 1276350"/>
              <a:gd name="connsiteX62" fmla="*/ 9525 w 1466850"/>
              <a:gd name="connsiteY62" fmla="*/ 390525 h 1276350"/>
              <a:gd name="connsiteX63" fmla="*/ 47625 w 1466850"/>
              <a:gd name="connsiteY63" fmla="*/ 276225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66850" h="1276350">
                <a:moveTo>
                  <a:pt x="47625" y="276225"/>
                </a:moveTo>
                <a:cubicBezTo>
                  <a:pt x="358543" y="318623"/>
                  <a:pt x="154881" y="283079"/>
                  <a:pt x="447675" y="352425"/>
                </a:cubicBezTo>
                <a:cubicBezTo>
                  <a:pt x="504643" y="365917"/>
                  <a:pt x="619125" y="390525"/>
                  <a:pt x="619125" y="390525"/>
                </a:cubicBezTo>
                <a:cubicBezTo>
                  <a:pt x="819774" y="340363"/>
                  <a:pt x="535950" y="402785"/>
                  <a:pt x="819150" y="381000"/>
                </a:cubicBezTo>
                <a:cubicBezTo>
                  <a:pt x="861385" y="377751"/>
                  <a:pt x="901700" y="361950"/>
                  <a:pt x="942975" y="352425"/>
                </a:cubicBezTo>
                <a:cubicBezTo>
                  <a:pt x="995804" y="220352"/>
                  <a:pt x="925877" y="383201"/>
                  <a:pt x="990600" y="266700"/>
                </a:cubicBezTo>
                <a:cubicBezTo>
                  <a:pt x="998903" y="251754"/>
                  <a:pt x="1002004" y="234368"/>
                  <a:pt x="1009650" y="219075"/>
                </a:cubicBezTo>
                <a:cubicBezTo>
                  <a:pt x="1014770" y="208836"/>
                  <a:pt x="1023580" y="200739"/>
                  <a:pt x="1028700" y="190500"/>
                </a:cubicBezTo>
                <a:cubicBezTo>
                  <a:pt x="1033190" y="181520"/>
                  <a:pt x="1033735" y="170905"/>
                  <a:pt x="1038225" y="161925"/>
                </a:cubicBezTo>
                <a:cubicBezTo>
                  <a:pt x="1046504" y="145366"/>
                  <a:pt x="1058521" y="130859"/>
                  <a:pt x="1066800" y="114300"/>
                </a:cubicBezTo>
                <a:cubicBezTo>
                  <a:pt x="1071290" y="105320"/>
                  <a:pt x="1072370" y="94953"/>
                  <a:pt x="1076325" y="85725"/>
                </a:cubicBezTo>
                <a:cubicBezTo>
                  <a:pt x="1081918" y="72674"/>
                  <a:pt x="1089782" y="60676"/>
                  <a:pt x="1095375" y="47625"/>
                </a:cubicBezTo>
                <a:cubicBezTo>
                  <a:pt x="1099330" y="38397"/>
                  <a:pt x="1098628" y="26890"/>
                  <a:pt x="1104900" y="19050"/>
                </a:cubicBezTo>
                <a:cubicBezTo>
                  <a:pt x="1112051" y="10111"/>
                  <a:pt x="1123950" y="6350"/>
                  <a:pt x="1133475" y="0"/>
                </a:cubicBezTo>
                <a:cubicBezTo>
                  <a:pt x="1185276" y="8633"/>
                  <a:pt x="1192360" y="5630"/>
                  <a:pt x="1238250" y="28575"/>
                </a:cubicBezTo>
                <a:cubicBezTo>
                  <a:pt x="1248489" y="33695"/>
                  <a:pt x="1256586" y="42505"/>
                  <a:pt x="1266825" y="47625"/>
                </a:cubicBezTo>
                <a:cubicBezTo>
                  <a:pt x="1354135" y="91280"/>
                  <a:pt x="1277610" y="39045"/>
                  <a:pt x="1352550" y="95250"/>
                </a:cubicBezTo>
                <a:cubicBezTo>
                  <a:pt x="1358900" y="107950"/>
                  <a:pt x="1366007" y="120299"/>
                  <a:pt x="1371600" y="133350"/>
                </a:cubicBezTo>
                <a:cubicBezTo>
                  <a:pt x="1375555" y="142578"/>
                  <a:pt x="1377600" y="152524"/>
                  <a:pt x="1381125" y="161925"/>
                </a:cubicBezTo>
                <a:cubicBezTo>
                  <a:pt x="1387128" y="177934"/>
                  <a:pt x="1393231" y="193926"/>
                  <a:pt x="1400175" y="209550"/>
                </a:cubicBezTo>
                <a:cubicBezTo>
                  <a:pt x="1405942" y="222525"/>
                  <a:pt x="1413632" y="234599"/>
                  <a:pt x="1419225" y="247650"/>
                </a:cubicBezTo>
                <a:cubicBezTo>
                  <a:pt x="1423180" y="256878"/>
                  <a:pt x="1424795" y="266997"/>
                  <a:pt x="1428750" y="276225"/>
                </a:cubicBezTo>
                <a:cubicBezTo>
                  <a:pt x="1434343" y="289276"/>
                  <a:pt x="1442814" y="301030"/>
                  <a:pt x="1447800" y="314325"/>
                </a:cubicBezTo>
                <a:cubicBezTo>
                  <a:pt x="1452397" y="326582"/>
                  <a:pt x="1453729" y="339838"/>
                  <a:pt x="1457325" y="352425"/>
                </a:cubicBezTo>
                <a:cubicBezTo>
                  <a:pt x="1460083" y="362079"/>
                  <a:pt x="1463675" y="371475"/>
                  <a:pt x="1466850" y="381000"/>
                </a:cubicBezTo>
                <a:cubicBezTo>
                  <a:pt x="1460500" y="400050"/>
                  <a:pt x="1453790" y="418984"/>
                  <a:pt x="1447800" y="438150"/>
                </a:cubicBezTo>
                <a:cubicBezTo>
                  <a:pt x="1426340" y="506823"/>
                  <a:pt x="1416448" y="574277"/>
                  <a:pt x="1362075" y="628650"/>
                </a:cubicBezTo>
                <a:cubicBezTo>
                  <a:pt x="1297825" y="692900"/>
                  <a:pt x="1330483" y="677281"/>
                  <a:pt x="1276350" y="695325"/>
                </a:cubicBezTo>
                <a:cubicBezTo>
                  <a:pt x="1254125" y="717550"/>
                  <a:pt x="1227566" y="736158"/>
                  <a:pt x="1209675" y="762000"/>
                </a:cubicBezTo>
                <a:cubicBezTo>
                  <a:pt x="1104781" y="913513"/>
                  <a:pt x="1259552" y="750223"/>
                  <a:pt x="1162050" y="847725"/>
                </a:cubicBezTo>
                <a:cubicBezTo>
                  <a:pt x="1158875" y="857250"/>
                  <a:pt x="1156050" y="866899"/>
                  <a:pt x="1152525" y="876300"/>
                </a:cubicBezTo>
                <a:cubicBezTo>
                  <a:pt x="1138978" y="912426"/>
                  <a:pt x="1113108" y="930748"/>
                  <a:pt x="1162050" y="952500"/>
                </a:cubicBezTo>
                <a:cubicBezTo>
                  <a:pt x="1179698" y="960344"/>
                  <a:pt x="1200150" y="958850"/>
                  <a:pt x="1219200" y="962025"/>
                </a:cubicBezTo>
                <a:cubicBezTo>
                  <a:pt x="1206500" y="981075"/>
                  <a:pt x="1192880" y="999542"/>
                  <a:pt x="1181100" y="1019175"/>
                </a:cubicBezTo>
                <a:cubicBezTo>
                  <a:pt x="1171575" y="1035050"/>
                  <a:pt x="1164573" y="1052744"/>
                  <a:pt x="1152525" y="1066800"/>
                </a:cubicBezTo>
                <a:cubicBezTo>
                  <a:pt x="1126226" y="1097482"/>
                  <a:pt x="1105137" y="1139746"/>
                  <a:pt x="1066800" y="1152525"/>
                </a:cubicBezTo>
                <a:cubicBezTo>
                  <a:pt x="1047750" y="1158875"/>
                  <a:pt x="1026869" y="1161244"/>
                  <a:pt x="1009650" y="1171575"/>
                </a:cubicBezTo>
                <a:cubicBezTo>
                  <a:pt x="993775" y="1181100"/>
                  <a:pt x="977724" y="1190338"/>
                  <a:pt x="962025" y="1200150"/>
                </a:cubicBezTo>
                <a:cubicBezTo>
                  <a:pt x="952317" y="1206217"/>
                  <a:pt x="943689" y="1214080"/>
                  <a:pt x="933450" y="1219200"/>
                </a:cubicBezTo>
                <a:cubicBezTo>
                  <a:pt x="924470" y="1223690"/>
                  <a:pt x="913652" y="1223849"/>
                  <a:pt x="904875" y="1228725"/>
                </a:cubicBezTo>
                <a:cubicBezTo>
                  <a:pt x="884861" y="1239844"/>
                  <a:pt x="870443" y="1263985"/>
                  <a:pt x="847725" y="1266825"/>
                </a:cubicBezTo>
                <a:lnTo>
                  <a:pt x="771525" y="1276350"/>
                </a:lnTo>
                <a:cubicBezTo>
                  <a:pt x="717550" y="1270000"/>
                  <a:pt x="663401" y="1264986"/>
                  <a:pt x="609600" y="1257300"/>
                </a:cubicBezTo>
                <a:cubicBezTo>
                  <a:pt x="596641" y="1255449"/>
                  <a:pt x="582152" y="1255384"/>
                  <a:pt x="571500" y="1247775"/>
                </a:cubicBezTo>
                <a:cubicBezTo>
                  <a:pt x="558582" y="1238548"/>
                  <a:pt x="554978" y="1220006"/>
                  <a:pt x="542925" y="1209675"/>
                </a:cubicBezTo>
                <a:cubicBezTo>
                  <a:pt x="525580" y="1194808"/>
                  <a:pt x="497269" y="1188982"/>
                  <a:pt x="476250" y="1181100"/>
                </a:cubicBezTo>
                <a:cubicBezTo>
                  <a:pt x="460241" y="1175097"/>
                  <a:pt x="444500" y="1168400"/>
                  <a:pt x="428625" y="1162050"/>
                </a:cubicBezTo>
                <a:cubicBezTo>
                  <a:pt x="415925" y="1165225"/>
                  <a:pt x="401417" y="1164313"/>
                  <a:pt x="390525" y="1171575"/>
                </a:cubicBezTo>
                <a:cubicBezTo>
                  <a:pt x="304357" y="1229020"/>
                  <a:pt x="436317" y="1178536"/>
                  <a:pt x="342900" y="1209675"/>
                </a:cubicBezTo>
                <a:cubicBezTo>
                  <a:pt x="270711" y="1185612"/>
                  <a:pt x="338889" y="1214688"/>
                  <a:pt x="342900" y="1190625"/>
                </a:cubicBezTo>
                <a:cubicBezTo>
                  <a:pt x="345711" y="1173760"/>
                  <a:pt x="332037" y="1158010"/>
                  <a:pt x="323850" y="1143000"/>
                </a:cubicBezTo>
                <a:cubicBezTo>
                  <a:pt x="312887" y="1122900"/>
                  <a:pt x="294253" y="1107108"/>
                  <a:pt x="285750" y="1085850"/>
                </a:cubicBezTo>
                <a:cubicBezTo>
                  <a:pt x="279400" y="1069975"/>
                  <a:pt x="274346" y="1053518"/>
                  <a:pt x="266700" y="1038225"/>
                </a:cubicBezTo>
                <a:cubicBezTo>
                  <a:pt x="261580" y="1027986"/>
                  <a:pt x="252770" y="1019889"/>
                  <a:pt x="247650" y="1009650"/>
                </a:cubicBezTo>
                <a:cubicBezTo>
                  <a:pt x="243160" y="1000670"/>
                  <a:pt x="241650" y="990476"/>
                  <a:pt x="238125" y="981075"/>
                </a:cubicBezTo>
                <a:cubicBezTo>
                  <a:pt x="232122" y="965066"/>
                  <a:pt x="224482" y="949670"/>
                  <a:pt x="219075" y="933450"/>
                </a:cubicBezTo>
                <a:cubicBezTo>
                  <a:pt x="208593" y="902003"/>
                  <a:pt x="202399" y="869139"/>
                  <a:pt x="190500" y="838200"/>
                </a:cubicBezTo>
                <a:cubicBezTo>
                  <a:pt x="178706" y="807536"/>
                  <a:pt x="147476" y="790446"/>
                  <a:pt x="123825" y="771525"/>
                </a:cubicBezTo>
                <a:cubicBezTo>
                  <a:pt x="99884" y="699701"/>
                  <a:pt x="132179" y="788233"/>
                  <a:pt x="95250" y="714375"/>
                </a:cubicBezTo>
                <a:cubicBezTo>
                  <a:pt x="48647" y="621169"/>
                  <a:pt x="101285" y="704378"/>
                  <a:pt x="57150" y="638175"/>
                </a:cubicBezTo>
                <a:cubicBezTo>
                  <a:pt x="45856" y="598645"/>
                  <a:pt x="37473" y="560721"/>
                  <a:pt x="19050" y="523875"/>
                </a:cubicBezTo>
                <a:cubicBezTo>
                  <a:pt x="13930" y="513636"/>
                  <a:pt x="6350" y="504825"/>
                  <a:pt x="0" y="495300"/>
                </a:cubicBezTo>
                <a:lnTo>
                  <a:pt x="9525" y="390525"/>
                </a:lnTo>
                <a:lnTo>
                  <a:pt x="47625" y="276225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4038600"/>
            <a:ext cx="3297238" cy="2066925"/>
          </a:xfrm>
          <a:custGeom>
            <a:avLst/>
            <a:gdLst>
              <a:gd name="connsiteX0" fmla="*/ 134375 w 1253401"/>
              <a:gd name="connsiteY0" fmla="*/ 333375 h 1257300"/>
              <a:gd name="connsiteX1" fmla="*/ 162950 w 1253401"/>
              <a:gd name="connsiteY1" fmla="*/ 314325 h 1257300"/>
              <a:gd name="connsiteX2" fmla="*/ 305825 w 1253401"/>
              <a:gd name="connsiteY2" fmla="*/ 323850 h 1257300"/>
              <a:gd name="connsiteX3" fmla="*/ 582050 w 1253401"/>
              <a:gd name="connsiteY3" fmla="*/ 304800 h 1257300"/>
              <a:gd name="connsiteX4" fmla="*/ 639200 w 1253401"/>
              <a:gd name="connsiteY4" fmla="*/ 266700 h 1257300"/>
              <a:gd name="connsiteX5" fmla="*/ 705875 w 1253401"/>
              <a:gd name="connsiteY5" fmla="*/ 180975 h 1257300"/>
              <a:gd name="connsiteX6" fmla="*/ 715400 w 1253401"/>
              <a:gd name="connsiteY6" fmla="*/ 152400 h 1257300"/>
              <a:gd name="connsiteX7" fmla="*/ 763025 w 1253401"/>
              <a:gd name="connsiteY7" fmla="*/ 95250 h 1257300"/>
              <a:gd name="connsiteX8" fmla="*/ 782075 w 1253401"/>
              <a:gd name="connsiteY8" fmla="*/ 38100 h 1257300"/>
              <a:gd name="connsiteX9" fmla="*/ 839225 w 1253401"/>
              <a:gd name="connsiteY9" fmla="*/ 0 h 1257300"/>
              <a:gd name="connsiteX10" fmla="*/ 905900 w 1253401"/>
              <a:gd name="connsiteY10" fmla="*/ 19050 h 1257300"/>
              <a:gd name="connsiteX11" fmla="*/ 953525 w 1253401"/>
              <a:gd name="connsiteY11" fmla="*/ 47625 h 1257300"/>
              <a:gd name="connsiteX12" fmla="*/ 1010675 w 1253401"/>
              <a:gd name="connsiteY12" fmla="*/ 85725 h 1257300"/>
              <a:gd name="connsiteX13" fmla="*/ 1048775 w 1253401"/>
              <a:gd name="connsiteY13" fmla="*/ 142875 h 1257300"/>
              <a:gd name="connsiteX14" fmla="*/ 1086875 w 1253401"/>
              <a:gd name="connsiteY14" fmla="*/ 190500 h 1257300"/>
              <a:gd name="connsiteX15" fmla="*/ 1115450 w 1253401"/>
              <a:gd name="connsiteY15" fmla="*/ 238125 h 1257300"/>
              <a:gd name="connsiteX16" fmla="*/ 1144025 w 1253401"/>
              <a:gd name="connsiteY16" fmla="*/ 257175 h 1257300"/>
              <a:gd name="connsiteX17" fmla="*/ 1201175 w 1253401"/>
              <a:gd name="connsiteY17" fmla="*/ 314325 h 1257300"/>
              <a:gd name="connsiteX18" fmla="*/ 1239275 w 1253401"/>
              <a:gd name="connsiteY18" fmla="*/ 409575 h 1257300"/>
              <a:gd name="connsiteX19" fmla="*/ 1220225 w 1253401"/>
              <a:gd name="connsiteY19" fmla="*/ 657225 h 1257300"/>
              <a:gd name="connsiteX20" fmla="*/ 1201175 w 1253401"/>
              <a:gd name="connsiteY20" fmla="*/ 695325 h 1257300"/>
              <a:gd name="connsiteX21" fmla="*/ 1163075 w 1253401"/>
              <a:gd name="connsiteY21" fmla="*/ 771525 h 1257300"/>
              <a:gd name="connsiteX22" fmla="*/ 1115450 w 1253401"/>
              <a:gd name="connsiteY22" fmla="*/ 866775 h 1257300"/>
              <a:gd name="connsiteX23" fmla="*/ 1105925 w 1253401"/>
              <a:gd name="connsiteY23" fmla="*/ 895350 h 1257300"/>
              <a:gd name="connsiteX24" fmla="*/ 1086875 w 1253401"/>
              <a:gd name="connsiteY24" fmla="*/ 933450 h 1257300"/>
              <a:gd name="connsiteX25" fmla="*/ 1077350 w 1253401"/>
              <a:gd name="connsiteY25" fmla="*/ 962025 h 1257300"/>
              <a:gd name="connsiteX26" fmla="*/ 1039250 w 1253401"/>
              <a:gd name="connsiteY26" fmla="*/ 990600 h 1257300"/>
              <a:gd name="connsiteX27" fmla="*/ 1010675 w 1253401"/>
              <a:gd name="connsiteY27" fmla="*/ 1019175 h 1257300"/>
              <a:gd name="connsiteX28" fmla="*/ 972575 w 1253401"/>
              <a:gd name="connsiteY28" fmla="*/ 1066800 h 1257300"/>
              <a:gd name="connsiteX29" fmla="*/ 934475 w 1253401"/>
              <a:gd name="connsiteY29" fmla="*/ 1123950 h 1257300"/>
              <a:gd name="connsiteX30" fmla="*/ 905900 w 1253401"/>
              <a:gd name="connsiteY30" fmla="*/ 1143000 h 1257300"/>
              <a:gd name="connsiteX31" fmla="*/ 867800 w 1253401"/>
              <a:gd name="connsiteY31" fmla="*/ 1181100 h 1257300"/>
              <a:gd name="connsiteX32" fmla="*/ 839225 w 1253401"/>
              <a:gd name="connsiteY32" fmla="*/ 1190625 h 1257300"/>
              <a:gd name="connsiteX33" fmla="*/ 791600 w 1253401"/>
              <a:gd name="connsiteY33" fmla="*/ 1209675 h 1257300"/>
              <a:gd name="connsiteX34" fmla="*/ 715400 w 1253401"/>
              <a:gd name="connsiteY34" fmla="*/ 1257300 h 1257300"/>
              <a:gd name="connsiteX35" fmla="*/ 458225 w 1253401"/>
              <a:gd name="connsiteY35" fmla="*/ 1238250 h 1257300"/>
              <a:gd name="connsiteX36" fmla="*/ 391550 w 1253401"/>
              <a:gd name="connsiteY36" fmla="*/ 1228725 h 1257300"/>
              <a:gd name="connsiteX37" fmla="*/ 353450 w 1253401"/>
              <a:gd name="connsiteY37" fmla="*/ 1209675 h 1257300"/>
              <a:gd name="connsiteX38" fmla="*/ 315350 w 1253401"/>
              <a:gd name="connsiteY38" fmla="*/ 1200150 h 1257300"/>
              <a:gd name="connsiteX39" fmla="*/ 267725 w 1253401"/>
              <a:gd name="connsiteY39" fmla="*/ 1181100 h 1257300"/>
              <a:gd name="connsiteX40" fmla="*/ 229625 w 1253401"/>
              <a:gd name="connsiteY40" fmla="*/ 1171575 h 1257300"/>
              <a:gd name="connsiteX41" fmla="*/ 143900 w 1253401"/>
              <a:gd name="connsiteY41" fmla="*/ 1143000 h 1257300"/>
              <a:gd name="connsiteX42" fmla="*/ 124850 w 1253401"/>
              <a:gd name="connsiteY42" fmla="*/ 1114425 h 1257300"/>
              <a:gd name="connsiteX43" fmla="*/ 86750 w 1253401"/>
              <a:gd name="connsiteY43" fmla="*/ 1076325 h 1257300"/>
              <a:gd name="connsiteX44" fmla="*/ 58175 w 1253401"/>
              <a:gd name="connsiteY44" fmla="*/ 1028700 h 1257300"/>
              <a:gd name="connsiteX45" fmla="*/ 48650 w 1253401"/>
              <a:gd name="connsiteY45" fmla="*/ 1000125 h 1257300"/>
              <a:gd name="connsiteX46" fmla="*/ 20075 w 1253401"/>
              <a:gd name="connsiteY46" fmla="*/ 981075 h 1257300"/>
              <a:gd name="connsiteX47" fmla="*/ 1025 w 1253401"/>
              <a:gd name="connsiteY47" fmla="*/ 942975 h 1257300"/>
              <a:gd name="connsiteX48" fmla="*/ 20075 w 1253401"/>
              <a:gd name="connsiteY48" fmla="*/ 790575 h 1257300"/>
              <a:gd name="connsiteX49" fmla="*/ 58175 w 1253401"/>
              <a:gd name="connsiteY49" fmla="*/ 733425 h 1257300"/>
              <a:gd name="connsiteX50" fmla="*/ 77225 w 1253401"/>
              <a:gd name="connsiteY50" fmla="*/ 695325 h 1257300"/>
              <a:gd name="connsiteX51" fmla="*/ 86750 w 1253401"/>
              <a:gd name="connsiteY51" fmla="*/ 666750 h 1257300"/>
              <a:gd name="connsiteX52" fmla="*/ 124850 w 1253401"/>
              <a:gd name="connsiteY52" fmla="*/ 590550 h 1257300"/>
              <a:gd name="connsiteX53" fmla="*/ 134375 w 1253401"/>
              <a:gd name="connsiteY53" fmla="*/ 333375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53401" h="1257300">
                <a:moveTo>
                  <a:pt x="134375" y="333375"/>
                </a:moveTo>
                <a:cubicBezTo>
                  <a:pt x="140725" y="287337"/>
                  <a:pt x="151520" y="314960"/>
                  <a:pt x="162950" y="314325"/>
                </a:cubicBezTo>
                <a:cubicBezTo>
                  <a:pt x="210607" y="311677"/>
                  <a:pt x="258107" y="324935"/>
                  <a:pt x="305825" y="323850"/>
                </a:cubicBezTo>
                <a:cubicBezTo>
                  <a:pt x="398095" y="321753"/>
                  <a:pt x="489975" y="311150"/>
                  <a:pt x="582050" y="304800"/>
                </a:cubicBezTo>
                <a:cubicBezTo>
                  <a:pt x="601100" y="292100"/>
                  <a:pt x="627420" y="286333"/>
                  <a:pt x="639200" y="266700"/>
                </a:cubicBezTo>
                <a:cubicBezTo>
                  <a:pt x="677016" y="203674"/>
                  <a:pt x="654684" y="232166"/>
                  <a:pt x="705875" y="180975"/>
                </a:cubicBezTo>
                <a:cubicBezTo>
                  <a:pt x="709050" y="171450"/>
                  <a:pt x="709831" y="160754"/>
                  <a:pt x="715400" y="152400"/>
                </a:cubicBezTo>
                <a:cubicBezTo>
                  <a:pt x="745308" y="107538"/>
                  <a:pt x="742250" y="141995"/>
                  <a:pt x="763025" y="95250"/>
                </a:cubicBezTo>
                <a:cubicBezTo>
                  <a:pt x="771180" y="76900"/>
                  <a:pt x="765367" y="49239"/>
                  <a:pt x="782075" y="38100"/>
                </a:cubicBezTo>
                <a:lnTo>
                  <a:pt x="839225" y="0"/>
                </a:lnTo>
                <a:cubicBezTo>
                  <a:pt x="851432" y="3052"/>
                  <a:pt x="892235" y="12218"/>
                  <a:pt x="905900" y="19050"/>
                </a:cubicBezTo>
                <a:cubicBezTo>
                  <a:pt x="922459" y="27329"/>
                  <a:pt x="938714" y="36517"/>
                  <a:pt x="953525" y="47625"/>
                </a:cubicBezTo>
                <a:cubicBezTo>
                  <a:pt x="1010604" y="90434"/>
                  <a:pt x="953367" y="66622"/>
                  <a:pt x="1010675" y="85725"/>
                </a:cubicBezTo>
                <a:cubicBezTo>
                  <a:pt x="1026505" y="133215"/>
                  <a:pt x="1010356" y="98968"/>
                  <a:pt x="1048775" y="142875"/>
                </a:cubicBezTo>
                <a:cubicBezTo>
                  <a:pt x="1062162" y="158175"/>
                  <a:pt x="1075217" y="173845"/>
                  <a:pt x="1086875" y="190500"/>
                </a:cubicBezTo>
                <a:cubicBezTo>
                  <a:pt x="1097492" y="205667"/>
                  <a:pt x="1103402" y="224069"/>
                  <a:pt x="1115450" y="238125"/>
                </a:cubicBezTo>
                <a:cubicBezTo>
                  <a:pt x="1122900" y="246817"/>
                  <a:pt x="1135469" y="249570"/>
                  <a:pt x="1144025" y="257175"/>
                </a:cubicBezTo>
                <a:cubicBezTo>
                  <a:pt x="1164161" y="275073"/>
                  <a:pt x="1201175" y="314325"/>
                  <a:pt x="1201175" y="314325"/>
                </a:cubicBezTo>
                <a:cubicBezTo>
                  <a:pt x="1224715" y="384945"/>
                  <a:pt x="1211245" y="353514"/>
                  <a:pt x="1239275" y="409575"/>
                </a:cubicBezTo>
                <a:cubicBezTo>
                  <a:pt x="1232925" y="492125"/>
                  <a:pt x="1231167" y="575157"/>
                  <a:pt x="1220225" y="657225"/>
                </a:cubicBezTo>
                <a:cubicBezTo>
                  <a:pt x="1218348" y="671299"/>
                  <a:pt x="1206768" y="682274"/>
                  <a:pt x="1201175" y="695325"/>
                </a:cubicBezTo>
                <a:cubicBezTo>
                  <a:pt x="1155108" y="802815"/>
                  <a:pt x="1253401" y="602164"/>
                  <a:pt x="1163075" y="771525"/>
                </a:cubicBezTo>
                <a:cubicBezTo>
                  <a:pt x="1146370" y="802846"/>
                  <a:pt x="1130326" y="834545"/>
                  <a:pt x="1115450" y="866775"/>
                </a:cubicBezTo>
                <a:cubicBezTo>
                  <a:pt x="1111243" y="875891"/>
                  <a:pt x="1109880" y="886122"/>
                  <a:pt x="1105925" y="895350"/>
                </a:cubicBezTo>
                <a:cubicBezTo>
                  <a:pt x="1100332" y="908401"/>
                  <a:pt x="1092468" y="920399"/>
                  <a:pt x="1086875" y="933450"/>
                </a:cubicBezTo>
                <a:cubicBezTo>
                  <a:pt x="1082920" y="942678"/>
                  <a:pt x="1083778" y="954312"/>
                  <a:pt x="1077350" y="962025"/>
                </a:cubicBezTo>
                <a:cubicBezTo>
                  <a:pt x="1067187" y="974221"/>
                  <a:pt x="1051303" y="980269"/>
                  <a:pt x="1039250" y="990600"/>
                </a:cubicBezTo>
                <a:cubicBezTo>
                  <a:pt x="1029023" y="999366"/>
                  <a:pt x="1019545" y="1009038"/>
                  <a:pt x="1010675" y="1019175"/>
                </a:cubicBezTo>
                <a:cubicBezTo>
                  <a:pt x="997288" y="1034475"/>
                  <a:pt x="984532" y="1050358"/>
                  <a:pt x="972575" y="1066800"/>
                </a:cubicBezTo>
                <a:cubicBezTo>
                  <a:pt x="959109" y="1085316"/>
                  <a:pt x="953525" y="1111250"/>
                  <a:pt x="934475" y="1123950"/>
                </a:cubicBezTo>
                <a:cubicBezTo>
                  <a:pt x="924950" y="1130300"/>
                  <a:pt x="914592" y="1135550"/>
                  <a:pt x="905900" y="1143000"/>
                </a:cubicBezTo>
                <a:cubicBezTo>
                  <a:pt x="892263" y="1154689"/>
                  <a:pt x="882415" y="1170661"/>
                  <a:pt x="867800" y="1181100"/>
                </a:cubicBezTo>
                <a:cubicBezTo>
                  <a:pt x="859630" y="1186936"/>
                  <a:pt x="848626" y="1187100"/>
                  <a:pt x="839225" y="1190625"/>
                </a:cubicBezTo>
                <a:cubicBezTo>
                  <a:pt x="823216" y="1196628"/>
                  <a:pt x="806893" y="1202029"/>
                  <a:pt x="791600" y="1209675"/>
                </a:cubicBezTo>
                <a:cubicBezTo>
                  <a:pt x="768623" y="1221163"/>
                  <a:pt x="738068" y="1242188"/>
                  <a:pt x="715400" y="1257300"/>
                </a:cubicBezTo>
                <a:lnTo>
                  <a:pt x="458225" y="1238250"/>
                </a:lnTo>
                <a:cubicBezTo>
                  <a:pt x="435861" y="1236277"/>
                  <a:pt x="413210" y="1234632"/>
                  <a:pt x="391550" y="1228725"/>
                </a:cubicBezTo>
                <a:cubicBezTo>
                  <a:pt x="377851" y="1224989"/>
                  <a:pt x="366745" y="1214661"/>
                  <a:pt x="353450" y="1209675"/>
                </a:cubicBezTo>
                <a:cubicBezTo>
                  <a:pt x="341193" y="1205078"/>
                  <a:pt x="327769" y="1204290"/>
                  <a:pt x="315350" y="1200150"/>
                </a:cubicBezTo>
                <a:cubicBezTo>
                  <a:pt x="299130" y="1194743"/>
                  <a:pt x="283945" y="1186507"/>
                  <a:pt x="267725" y="1181100"/>
                </a:cubicBezTo>
                <a:cubicBezTo>
                  <a:pt x="255306" y="1176960"/>
                  <a:pt x="242137" y="1175425"/>
                  <a:pt x="229625" y="1171575"/>
                </a:cubicBezTo>
                <a:cubicBezTo>
                  <a:pt x="200836" y="1162717"/>
                  <a:pt x="143900" y="1143000"/>
                  <a:pt x="143900" y="1143000"/>
                </a:cubicBezTo>
                <a:cubicBezTo>
                  <a:pt x="137550" y="1133475"/>
                  <a:pt x="132300" y="1123117"/>
                  <a:pt x="124850" y="1114425"/>
                </a:cubicBezTo>
                <a:cubicBezTo>
                  <a:pt x="113161" y="1100788"/>
                  <a:pt x="97777" y="1090502"/>
                  <a:pt x="86750" y="1076325"/>
                </a:cubicBezTo>
                <a:cubicBezTo>
                  <a:pt x="75384" y="1061712"/>
                  <a:pt x="66454" y="1045259"/>
                  <a:pt x="58175" y="1028700"/>
                </a:cubicBezTo>
                <a:cubicBezTo>
                  <a:pt x="53685" y="1019720"/>
                  <a:pt x="54922" y="1007965"/>
                  <a:pt x="48650" y="1000125"/>
                </a:cubicBezTo>
                <a:cubicBezTo>
                  <a:pt x="41499" y="991186"/>
                  <a:pt x="29600" y="987425"/>
                  <a:pt x="20075" y="981075"/>
                </a:cubicBezTo>
                <a:cubicBezTo>
                  <a:pt x="13725" y="968375"/>
                  <a:pt x="1859" y="957150"/>
                  <a:pt x="1025" y="942975"/>
                </a:cubicBezTo>
                <a:cubicBezTo>
                  <a:pt x="844" y="939894"/>
                  <a:pt x="0" y="826710"/>
                  <a:pt x="20075" y="790575"/>
                </a:cubicBezTo>
                <a:cubicBezTo>
                  <a:pt x="31194" y="770561"/>
                  <a:pt x="47936" y="753903"/>
                  <a:pt x="58175" y="733425"/>
                </a:cubicBezTo>
                <a:cubicBezTo>
                  <a:pt x="64525" y="720725"/>
                  <a:pt x="71632" y="708376"/>
                  <a:pt x="77225" y="695325"/>
                </a:cubicBezTo>
                <a:cubicBezTo>
                  <a:pt x="81180" y="686097"/>
                  <a:pt x="82595" y="675890"/>
                  <a:pt x="86750" y="666750"/>
                </a:cubicBezTo>
                <a:cubicBezTo>
                  <a:pt x="98501" y="640897"/>
                  <a:pt x="115870" y="617491"/>
                  <a:pt x="124850" y="590550"/>
                </a:cubicBezTo>
                <a:cubicBezTo>
                  <a:pt x="159964" y="485207"/>
                  <a:pt x="128025" y="379413"/>
                  <a:pt x="134375" y="333375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7" name="Group 62"/>
          <p:cNvGrpSpPr>
            <a:grpSpLocks/>
          </p:cNvGrpSpPr>
          <p:nvPr/>
        </p:nvGrpSpPr>
        <p:grpSpPr bwMode="auto">
          <a:xfrm>
            <a:off x="685800" y="4648200"/>
            <a:ext cx="533400" cy="538163"/>
            <a:chOff x="720" y="2256"/>
            <a:chExt cx="336" cy="339"/>
          </a:xfrm>
        </p:grpSpPr>
        <p:sp>
          <p:nvSpPr>
            <p:cNvPr id="20624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25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26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88" name="Group 19"/>
          <p:cNvGrpSpPr>
            <a:grpSpLocks/>
          </p:cNvGrpSpPr>
          <p:nvPr/>
        </p:nvGrpSpPr>
        <p:grpSpPr bwMode="auto">
          <a:xfrm>
            <a:off x="914400" y="1676400"/>
            <a:ext cx="533400" cy="538163"/>
            <a:chOff x="2895600" y="2971800"/>
            <a:chExt cx="533400" cy="538163"/>
          </a:xfrm>
        </p:grpSpPr>
        <p:sp>
          <p:nvSpPr>
            <p:cNvPr id="20620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21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22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89" name="Group 76"/>
          <p:cNvGrpSpPr>
            <a:grpSpLocks/>
          </p:cNvGrpSpPr>
          <p:nvPr/>
        </p:nvGrpSpPr>
        <p:grpSpPr bwMode="auto">
          <a:xfrm>
            <a:off x="5105400" y="5181600"/>
            <a:ext cx="533400" cy="538163"/>
            <a:chOff x="912" y="2784"/>
            <a:chExt cx="336" cy="339"/>
          </a:xfrm>
        </p:grpSpPr>
        <p:sp>
          <p:nvSpPr>
            <p:cNvPr id="20616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17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18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0" name="Group 57"/>
          <p:cNvGrpSpPr>
            <a:grpSpLocks/>
          </p:cNvGrpSpPr>
          <p:nvPr/>
        </p:nvGrpSpPr>
        <p:grpSpPr bwMode="auto">
          <a:xfrm>
            <a:off x="5943600" y="2057400"/>
            <a:ext cx="533400" cy="538163"/>
            <a:chOff x="1440" y="2208"/>
            <a:chExt cx="336" cy="339"/>
          </a:xfrm>
        </p:grpSpPr>
        <p:sp>
          <p:nvSpPr>
            <p:cNvPr id="20612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13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14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1" name="Group 57"/>
          <p:cNvGrpSpPr>
            <a:grpSpLocks/>
          </p:cNvGrpSpPr>
          <p:nvPr/>
        </p:nvGrpSpPr>
        <p:grpSpPr bwMode="auto">
          <a:xfrm>
            <a:off x="6477000" y="2514600"/>
            <a:ext cx="533400" cy="538163"/>
            <a:chOff x="1440" y="2208"/>
            <a:chExt cx="336" cy="339"/>
          </a:xfrm>
        </p:grpSpPr>
        <p:sp>
          <p:nvSpPr>
            <p:cNvPr id="20608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09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10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2" name="Group 57"/>
          <p:cNvGrpSpPr>
            <a:grpSpLocks/>
          </p:cNvGrpSpPr>
          <p:nvPr/>
        </p:nvGrpSpPr>
        <p:grpSpPr bwMode="auto">
          <a:xfrm>
            <a:off x="6477000" y="1219200"/>
            <a:ext cx="533400" cy="538163"/>
            <a:chOff x="1440" y="2208"/>
            <a:chExt cx="336" cy="339"/>
          </a:xfrm>
        </p:grpSpPr>
        <p:sp>
          <p:nvSpPr>
            <p:cNvPr id="20604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05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06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3" name="Group 57"/>
          <p:cNvGrpSpPr>
            <a:grpSpLocks/>
          </p:cNvGrpSpPr>
          <p:nvPr/>
        </p:nvGrpSpPr>
        <p:grpSpPr bwMode="auto">
          <a:xfrm>
            <a:off x="6781800" y="1676400"/>
            <a:ext cx="533400" cy="538163"/>
            <a:chOff x="1440" y="2208"/>
            <a:chExt cx="336" cy="339"/>
          </a:xfrm>
        </p:grpSpPr>
        <p:sp>
          <p:nvSpPr>
            <p:cNvPr id="20600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01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602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4" name="Group 50"/>
          <p:cNvGrpSpPr>
            <a:grpSpLocks/>
          </p:cNvGrpSpPr>
          <p:nvPr/>
        </p:nvGrpSpPr>
        <p:grpSpPr bwMode="auto">
          <a:xfrm>
            <a:off x="2514600" y="2590800"/>
            <a:ext cx="533400" cy="538163"/>
            <a:chOff x="2895600" y="2971800"/>
            <a:chExt cx="533400" cy="538163"/>
          </a:xfrm>
        </p:grpSpPr>
        <p:sp>
          <p:nvSpPr>
            <p:cNvPr id="20596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97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98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5" name="Group 55"/>
          <p:cNvGrpSpPr>
            <a:grpSpLocks/>
          </p:cNvGrpSpPr>
          <p:nvPr/>
        </p:nvGrpSpPr>
        <p:grpSpPr bwMode="auto">
          <a:xfrm>
            <a:off x="1905000" y="2362200"/>
            <a:ext cx="533400" cy="538163"/>
            <a:chOff x="2895600" y="2971800"/>
            <a:chExt cx="533400" cy="538163"/>
          </a:xfrm>
        </p:grpSpPr>
        <p:sp>
          <p:nvSpPr>
            <p:cNvPr id="20592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93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94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6" name="Group 60"/>
          <p:cNvGrpSpPr>
            <a:grpSpLocks/>
          </p:cNvGrpSpPr>
          <p:nvPr/>
        </p:nvGrpSpPr>
        <p:grpSpPr bwMode="auto">
          <a:xfrm>
            <a:off x="1524000" y="1295400"/>
            <a:ext cx="533400" cy="538163"/>
            <a:chOff x="2895600" y="2971800"/>
            <a:chExt cx="533400" cy="538163"/>
          </a:xfrm>
        </p:grpSpPr>
        <p:sp>
          <p:nvSpPr>
            <p:cNvPr id="20588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89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90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7" name="Group 65"/>
          <p:cNvGrpSpPr>
            <a:grpSpLocks/>
          </p:cNvGrpSpPr>
          <p:nvPr/>
        </p:nvGrpSpPr>
        <p:grpSpPr bwMode="auto">
          <a:xfrm>
            <a:off x="2209800" y="1219200"/>
            <a:ext cx="533400" cy="538163"/>
            <a:chOff x="2895600" y="2971800"/>
            <a:chExt cx="533400" cy="538163"/>
          </a:xfrm>
        </p:grpSpPr>
        <p:sp>
          <p:nvSpPr>
            <p:cNvPr id="20584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85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86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8" name="Group 62"/>
          <p:cNvGrpSpPr>
            <a:grpSpLocks/>
          </p:cNvGrpSpPr>
          <p:nvPr/>
        </p:nvGrpSpPr>
        <p:grpSpPr bwMode="auto">
          <a:xfrm>
            <a:off x="990600" y="5181600"/>
            <a:ext cx="533400" cy="538163"/>
            <a:chOff x="720" y="2256"/>
            <a:chExt cx="336" cy="339"/>
          </a:xfrm>
        </p:grpSpPr>
        <p:sp>
          <p:nvSpPr>
            <p:cNvPr id="20580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81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82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499" name="Group 62"/>
          <p:cNvGrpSpPr>
            <a:grpSpLocks/>
          </p:cNvGrpSpPr>
          <p:nvPr/>
        </p:nvGrpSpPr>
        <p:grpSpPr bwMode="auto">
          <a:xfrm>
            <a:off x="1600200" y="5791200"/>
            <a:ext cx="533400" cy="538163"/>
            <a:chOff x="720" y="2256"/>
            <a:chExt cx="336" cy="339"/>
          </a:xfrm>
        </p:grpSpPr>
        <p:sp>
          <p:nvSpPr>
            <p:cNvPr id="20576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77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78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0" name="Group 62"/>
          <p:cNvGrpSpPr>
            <a:grpSpLocks/>
          </p:cNvGrpSpPr>
          <p:nvPr/>
        </p:nvGrpSpPr>
        <p:grpSpPr bwMode="auto">
          <a:xfrm>
            <a:off x="2057400" y="4876800"/>
            <a:ext cx="533400" cy="538163"/>
            <a:chOff x="720" y="2256"/>
            <a:chExt cx="336" cy="339"/>
          </a:xfrm>
        </p:grpSpPr>
        <p:sp>
          <p:nvSpPr>
            <p:cNvPr id="20572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73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74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1" name="Group 62"/>
          <p:cNvGrpSpPr>
            <a:grpSpLocks/>
          </p:cNvGrpSpPr>
          <p:nvPr/>
        </p:nvGrpSpPr>
        <p:grpSpPr bwMode="auto">
          <a:xfrm>
            <a:off x="2438400" y="4038600"/>
            <a:ext cx="533400" cy="538163"/>
            <a:chOff x="720" y="2256"/>
            <a:chExt cx="336" cy="339"/>
          </a:xfrm>
        </p:grpSpPr>
        <p:sp>
          <p:nvSpPr>
            <p:cNvPr id="20568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69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70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2" name="Group 76"/>
          <p:cNvGrpSpPr>
            <a:grpSpLocks/>
          </p:cNvGrpSpPr>
          <p:nvPr/>
        </p:nvGrpSpPr>
        <p:grpSpPr bwMode="auto">
          <a:xfrm>
            <a:off x="6858000" y="4267200"/>
            <a:ext cx="533400" cy="538163"/>
            <a:chOff x="912" y="2784"/>
            <a:chExt cx="336" cy="339"/>
          </a:xfrm>
        </p:grpSpPr>
        <p:sp>
          <p:nvSpPr>
            <p:cNvPr id="20564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65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66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3" name="Group 76"/>
          <p:cNvGrpSpPr>
            <a:grpSpLocks/>
          </p:cNvGrpSpPr>
          <p:nvPr/>
        </p:nvGrpSpPr>
        <p:grpSpPr bwMode="auto">
          <a:xfrm>
            <a:off x="6705600" y="5105400"/>
            <a:ext cx="533400" cy="538163"/>
            <a:chOff x="912" y="2784"/>
            <a:chExt cx="336" cy="339"/>
          </a:xfrm>
        </p:grpSpPr>
        <p:sp>
          <p:nvSpPr>
            <p:cNvPr id="20560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61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62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4" name="Group 76"/>
          <p:cNvGrpSpPr>
            <a:grpSpLocks/>
          </p:cNvGrpSpPr>
          <p:nvPr/>
        </p:nvGrpSpPr>
        <p:grpSpPr bwMode="auto">
          <a:xfrm>
            <a:off x="6248400" y="4572000"/>
            <a:ext cx="533400" cy="538163"/>
            <a:chOff x="912" y="2784"/>
            <a:chExt cx="336" cy="339"/>
          </a:xfrm>
        </p:grpSpPr>
        <p:sp>
          <p:nvSpPr>
            <p:cNvPr id="20556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57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58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05" name="Group 76"/>
          <p:cNvGrpSpPr>
            <a:grpSpLocks/>
          </p:cNvGrpSpPr>
          <p:nvPr/>
        </p:nvGrpSpPr>
        <p:grpSpPr bwMode="auto">
          <a:xfrm>
            <a:off x="5943600" y="5410200"/>
            <a:ext cx="533400" cy="538163"/>
            <a:chOff x="912" y="2784"/>
            <a:chExt cx="336" cy="339"/>
          </a:xfrm>
        </p:grpSpPr>
        <p:sp>
          <p:nvSpPr>
            <p:cNvPr id="20552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53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54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1" name="Freeform 110"/>
          <p:cNvSpPr/>
          <p:nvPr/>
        </p:nvSpPr>
        <p:spPr>
          <a:xfrm>
            <a:off x="2771775" y="1117600"/>
            <a:ext cx="3324225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66FF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7" name="Group 111"/>
          <p:cNvGrpSpPr>
            <a:grpSpLocks/>
          </p:cNvGrpSpPr>
          <p:nvPr/>
        </p:nvGrpSpPr>
        <p:grpSpPr bwMode="auto">
          <a:xfrm>
            <a:off x="6019800" y="1371600"/>
            <a:ext cx="533400" cy="538163"/>
            <a:chOff x="2895600" y="2971800"/>
            <a:chExt cx="533400" cy="538163"/>
          </a:xfrm>
        </p:grpSpPr>
        <p:sp>
          <p:nvSpPr>
            <p:cNvPr id="20548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49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50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17" name="Freeform 116"/>
          <p:cNvSpPr/>
          <p:nvPr/>
        </p:nvSpPr>
        <p:spPr>
          <a:xfrm rot="19723511">
            <a:off x="2667000" y="3733800"/>
            <a:ext cx="3324225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9" name="Group 62"/>
          <p:cNvGrpSpPr>
            <a:grpSpLocks/>
          </p:cNvGrpSpPr>
          <p:nvPr/>
        </p:nvGrpSpPr>
        <p:grpSpPr bwMode="auto">
          <a:xfrm>
            <a:off x="5791200" y="2819400"/>
            <a:ext cx="533400" cy="538163"/>
            <a:chOff x="720" y="2256"/>
            <a:chExt cx="336" cy="339"/>
          </a:xfrm>
        </p:grpSpPr>
        <p:sp>
          <p:nvSpPr>
            <p:cNvPr id="20544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45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46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10" name="Group 57"/>
          <p:cNvGrpSpPr>
            <a:grpSpLocks/>
          </p:cNvGrpSpPr>
          <p:nvPr/>
        </p:nvGrpSpPr>
        <p:grpSpPr bwMode="auto">
          <a:xfrm>
            <a:off x="7010400" y="2438400"/>
            <a:ext cx="533400" cy="538163"/>
            <a:chOff x="1440" y="2208"/>
            <a:chExt cx="336" cy="339"/>
          </a:xfrm>
        </p:grpSpPr>
        <p:sp>
          <p:nvSpPr>
            <p:cNvPr id="20540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41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42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0511" name="Group 127"/>
          <p:cNvGrpSpPr>
            <a:grpSpLocks/>
          </p:cNvGrpSpPr>
          <p:nvPr/>
        </p:nvGrpSpPr>
        <p:grpSpPr bwMode="auto">
          <a:xfrm>
            <a:off x="2438400" y="1905000"/>
            <a:ext cx="533400" cy="538163"/>
            <a:chOff x="2895600" y="2971800"/>
            <a:chExt cx="533400" cy="538163"/>
          </a:xfrm>
        </p:grpSpPr>
        <p:sp>
          <p:nvSpPr>
            <p:cNvPr id="20536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37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38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33" name="Freeform 132"/>
          <p:cNvSpPr/>
          <p:nvPr/>
        </p:nvSpPr>
        <p:spPr>
          <a:xfrm rot="1672353">
            <a:off x="2892425" y="3568700"/>
            <a:ext cx="3324225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66FF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3" name="Group 133"/>
          <p:cNvGrpSpPr>
            <a:grpSpLocks/>
          </p:cNvGrpSpPr>
          <p:nvPr/>
        </p:nvGrpSpPr>
        <p:grpSpPr bwMode="auto">
          <a:xfrm>
            <a:off x="5657850" y="4791075"/>
            <a:ext cx="533400" cy="538163"/>
            <a:chOff x="2895600" y="2971800"/>
            <a:chExt cx="533400" cy="538163"/>
          </a:xfrm>
        </p:grpSpPr>
        <p:sp>
          <p:nvSpPr>
            <p:cNvPr id="20532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33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34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39" name="Freeform 138"/>
          <p:cNvSpPr/>
          <p:nvPr/>
        </p:nvSpPr>
        <p:spPr>
          <a:xfrm rot="16961870">
            <a:off x="-120650" y="3419476"/>
            <a:ext cx="2085975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5" name="Group 62"/>
          <p:cNvGrpSpPr>
            <a:grpSpLocks/>
          </p:cNvGrpSpPr>
          <p:nvPr/>
        </p:nvGrpSpPr>
        <p:grpSpPr bwMode="auto">
          <a:xfrm>
            <a:off x="1295400" y="2209800"/>
            <a:ext cx="533400" cy="538163"/>
            <a:chOff x="720" y="2256"/>
            <a:chExt cx="336" cy="339"/>
          </a:xfrm>
        </p:grpSpPr>
        <p:sp>
          <p:nvSpPr>
            <p:cNvPr id="20528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29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30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45" name="Freeform 144"/>
          <p:cNvSpPr/>
          <p:nvPr/>
        </p:nvSpPr>
        <p:spPr>
          <a:xfrm rot="10551560">
            <a:off x="1765300" y="5376863"/>
            <a:ext cx="3324225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7" name="Group 76"/>
          <p:cNvGrpSpPr>
            <a:grpSpLocks/>
          </p:cNvGrpSpPr>
          <p:nvPr/>
        </p:nvGrpSpPr>
        <p:grpSpPr bwMode="auto">
          <a:xfrm>
            <a:off x="1447800" y="4800600"/>
            <a:ext cx="533400" cy="538163"/>
            <a:chOff x="912" y="2784"/>
            <a:chExt cx="336" cy="339"/>
          </a:xfrm>
        </p:grpSpPr>
        <p:sp>
          <p:nvSpPr>
            <p:cNvPr id="20524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25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26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51" name="Freeform 150"/>
          <p:cNvSpPr/>
          <p:nvPr/>
        </p:nvSpPr>
        <p:spPr>
          <a:xfrm rot="4778388">
            <a:off x="6774657" y="3617119"/>
            <a:ext cx="1712912" cy="482600"/>
          </a:xfrm>
          <a:custGeom>
            <a:avLst/>
            <a:gdLst>
              <a:gd name="connsiteX0" fmla="*/ 0 w 3257550"/>
              <a:gd name="connsiteY0" fmla="*/ 311150 h 635000"/>
              <a:gd name="connsiteX1" fmla="*/ 1885950 w 3257550"/>
              <a:gd name="connsiteY1" fmla="*/ 53975 h 635000"/>
              <a:gd name="connsiteX2" fmla="*/ 3257550 w 325755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550" h="635000">
                <a:moveTo>
                  <a:pt x="0" y="311150"/>
                </a:moveTo>
                <a:cubicBezTo>
                  <a:pt x="671512" y="155575"/>
                  <a:pt x="1343025" y="0"/>
                  <a:pt x="1885950" y="53975"/>
                </a:cubicBezTo>
                <a:cubicBezTo>
                  <a:pt x="2428875" y="107950"/>
                  <a:pt x="2843212" y="371475"/>
                  <a:pt x="3257550" y="635000"/>
                </a:cubicBezTo>
              </a:path>
            </a:pathLst>
          </a:custGeom>
          <a:ln w="444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9" name="Group 57"/>
          <p:cNvGrpSpPr>
            <a:grpSpLocks/>
          </p:cNvGrpSpPr>
          <p:nvPr/>
        </p:nvGrpSpPr>
        <p:grpSpPr bwMode="auto">
          <a:xfrm>
            <a:off x="7239000" y="4800600"/>
            <a:ext cx="533400" cy="538163"/>
            <a:chOff x="1440" y="2208"/>
            <a:chExt cx="336" cy="339"/>
          </a:xfrm>
        </p:grpSpPr>
        <p:sp>
          <p:nvSpPr>
            <p:cNvPr id="20520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21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0522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Communities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2425" y="5378450"/>
            <a:ext cx="325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Creosote flats — Mojave desert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</a:t>
            </a:r>
            <a:r>
              <a:rPr lang="en-US" altLang="en-US" sz="1800" b="1" i="1">
                <a:latin typeface="Times New Roman" pitchFamily="18" charset="0"/>
              </a:rPr>
              <a:t>Larrea divaricata</a:t>
            </a:r>
            <a:r>
              <a:rPr lang="en-US" altLang="en-US" sz="1800" b="1">
                <a:latin typeface="Times New Roman" pitchFamily="18" charset="0"/>
              </a:rPr>
              <a:t>)</a:t>
            </a:r>
          </a:p>
        </p:txBody>
      </p:sp>
      <p:pic>
        <p:nvPicPr>
          <p:cNvPr id="3076" name="Picture 7" descr="creosote_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961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Spatial variability and dispersal are insufficient</a:t>
            </a:r>
          </a:p>
        </p:txBody>
      </p:sp>
      <p:grpSp>
        <p:nvGrpSpPr>
          <p:cNvPr id="21507" name="Group 151"/>
          <p:cNvGrpSpPr>
            <a:grpSpLocks/>
          </p:cNvGrpSpPr>
          <p:nvPr/>
        </p:nvGrpSpPr>
        <p:grpSpPr bwMode="auto">
          <a:xfrm>
            <a:off x="381000" y="1600200"/>
            <a:ext cx="2514600" cy="2514600"/>
            <a:chOff x="457200" y="1066800"/>
            <a:chExt cx="7563875" cy="5562600"/>
          </a:xfrm>
        </p:grpSpPr>
        <p:sp>
          <p:nvSpPr>
            <p:cNvPr id="5" name="Freeform 4"/>
            <p:cNvSpPr/>
            <p:nvPr/>
          </p:nvSpPr>
          <p:spPr>
            <a:xfrm>
              <a:off x="533603" y="1066800"/>
              <a:ext cx="2893755" cy="2286145"/>
            </a:xfrm>
            <a:custGeom>
              <a:avLst/>
              <a:gdLst>
                <a:gd name="connsiteX0" fmla="*/ 98816 w 736991"/>
                <a:gd name="connsiteY0" fmla="*/ 193205 h 974255"/>
                <a:gd name="connsiteX1" fmla="*/ 165491 w 736991"/>
                <a:gd name="connsiteY1" fmla="*/ 126530 h 974255"/>
                <a:gd name="connsiteX2" fmla="*/ 175016 w 736991"/>
                <a:gd name="connsiteY2" fmla="*/ 97955 h 974255"/>
                <a:gd name="connsiteX3" fmla="*/ 184541 w 736991"/>
                <a:gd name="connsiteY3" fmla="*/ 50330 h 974255"/>
                <a:gd name="connsiteX4" fmla="*/ 317891 w 736991"/>
                <a:gd name="connsiteY4" fmla="*/ 21755 h 974255"/>
                <a:gd name="connsiteX5" fmla="*/ 355991 w 736991"/>
                <a:gd name="connsiteY5" fmla="*/ 2705 h 974255"/>
                <a:gd name="connsiteX6" fmla="*/ 575066 w 736991"/>
                <a:gd name="connsiteY6" fmla="*/ 12230 h 974255"/>
                <a:gd name="connsiteX7" fmla="*/ 603641 w 736991"/>
                <a:gd name="connsiteY7" fmla="*/ 69380 h 974255"/>
                <a:gd name="connsiteX8" fmla="*/ 622691 w 736991"/>
                <a:gd name="connsiteY8" fmla="*/ 155105 h 974255"/>
                <a:gd name="connsiteX9" fmla="*/ 632216 w 736991"/>
                <a:gd name="connsiteY9" fmla="*/ 183680 h 974255"/>
                <a:gd name="connsiteX10" fmla="*/ 641741 w 736991"/>
                <a:gd name="connsiteY10" fmla="*/ 221780 h 974255"/>
                <a:gd name="connsiteX11" fmla="*/ 651266 w 736991"/>
                <a:gd name="connsiteY11" fmla="*/ 631355 h 974255"/>
                <a:gd name="connsiteX12" fmla="*/ 679841 w 736991"/>
                <a:gd name="connsiteY12" fmla="*/ 688505 h 974255"/>
                <a:gd name="connsiteX13" fmla="*/ 698891 w 736991"/>
                <a:gd name="connsiteY13" fmla="*/ 736130 h 974255"/>
                <a:gd name="connsiteX14" fmla="*/ 717941 w 736991"/>
                <a:gd name="connsiteY14" fmla="*/ 764705 h 974255"/>
                <a:gd name="connsiteX15" fmla="*/ 736991 w 736991"/>
                <a:gd name="connsiteY15" fmla="*/ 831380 h 974255"/>
                <a:gd name="connsiteX16" fmla="*/ 717941 w 736991"/>
                <a:gd name="connsiteY16" fmla="*/ 898055 h 974255"/>
                <a:gd name="connsiteX17" fmla="*/ 670316 w 736991"/>
                <a:gd name="connsiteY17" fmla="*/ 964730 h 974255"/>
                <a:gd name="connsiteX18" fmla="*/ 622691 w 736991"/>
                <a:gd name="connsiteY18" fmla="*/ 974255 h 974255"/>
                <a:gd name="connsiteX19" fmla="*/ 413141 w 736991"/>
                <a:gd name="connsiteY19" fmla="*/ 955205 h 974255"/>
                <a:gd name="connsiteX20" fmla="*/ 346466 w 736991"/>
                <a:gd name="connsiteY20" fmla="*/ 888530 h 974255"/>
                <a:gd name="connsiteX21" fmla="*/ 289316 w 736991"/>
                <a:gd name="connsiteY21" fmla="*/ 850430 h 974255"/>
                <a:gd name="connsiteX22" fmla="*/ 260741 w 736991"/>
                <a:gd name="connsiteY22" fmla="*/ 793280 h 974255"/>
                <a:gd name="connsiteX23" fmla="*/ 203591 w 736991"/>
                <a:gd name="connsiteY23" fmla="*/ 745655 h 974255"/>
                <a:gd name="connsiteX24" fmla="*/ 184541 w 736991"/>
                <a:gd name="connsiteY24" fmla="*/ 707555 h 974255"/>
                <a:gd name="connsiteX25" fmla="*/ 117866 w 736991"/>
                <a:gd name="connsiteY25" fmla="*/ 650405 h 974255"/>
                <a:gd name="connsiteX26" fmla="*/ 98816 w 736991"/>
                <a:gd name="connsiteY26" fmla="*/ 612305 h 974255"/>
                <a:gd name="connsiteX27" fmla="*/ 60716 w 736991"/>
                <a:gd name="connsiteY27" fmla="*/ 574205 h 974255"/>
                <a:gd name="connsiteX28" fmla="*/ 22616 w 736991"/>
                <a:gd name="connsiteY28" fmla="*/ 488480 h 974255"/>
                <a:gd name="connsiteX29" fmla="*/ 3566 w 736991"/>
                <a:gd name="connsiteY29" fmla="*/ 459905 h 974255"/>
                <a:gd name="connsiteX30" fmla="*/ 32141 w 736991"/>
                <a:gd name="connsiteY30" fmla="*/ 278930 h 974255"/>
                <a:gd name="connsiteX31" fmla="*/ 41666 w 736991"/>
                <a:gd name="connsiteY31" fmla="*/ 250355 h 974255"/>
                <a:gd name="connsiteX32" fmla="*/ 51191 w 736991"/>
                <a:gd name="connsiteY32" fmla="*/ 221780 h 974255"/>
                <a:gd name="connsiteX33" fmla="*/ 98816 w 736991"/>
                <a:gd name="connsiteY33" fmla="*/ 193205 h 9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6991" h="974255">
                  <a:moveTo>
                    <a:pt x="98816" y="193205"/>
                  </a:moveTo>
                  <a:cubicBezTo>
                    <a:pt x="134751" y="169248"/>
                    <a:pt x="137209" y="171781"/>
                    <a:pt x="165491" y="126530"/>
                  </a:cubicBezTo>
                  <a:cubicBezTo>
                    <a:pt x="170812" y="118016"/>
                    <a:pt x="172581" y="107695"/>
                    <a:pt x="175016" y="97955"/>
                  </a:cubicBezTo>
                  <a:cubicBezTo>
                    <a:pt x="178943" y="82249"/>
                    <a:pt x="170256" y="57949"/>
                    <a:pt x="184541" y="50330"/>
                  </a:cubicBezTo>
                  <a:cubicBezTo>
                    <a:pt x="224652" y="28937"/>
                    <a:pt x="273441" y="31280"/>
                    <a:pt x="317891" y="21755"/>
                  </a:cubicBezTo>
                  <a:cubicBezTo>
                    <a:pt x="330591" y="15405"/>
                    <a:pt x="341802" y="3231"/>
                    <a:pt x="355991" y="2705"/>
                  </a:cubicBezTo>
                  <a:cubicBezTo>
                    <a:pt x="429035" y="0"/>
                    <a:pt x="502890" y="682"/>
                    <a:pt x="575066" y="12230"/>
                  </a:cubicBezTo>
                  <a:cubicBezTo>
                    <a:pt x="587564" y="14230"/>
                    <a:pt x="601127" y="60580"/>
                    <a:pt x="603641" y="69380"/>
                  </a:cubicBezTo>
                  <a:cubicBezTo>
                    <a:pt x="623197" y="137826"/>
                    <a:pt x="603049" y="76539"/>
                    <a:pt x="622691" y="155105"/>
                  </a:cubicBezTo>
                  <a:cubicBezTo>
                    <a:pt x="625126" y="164845"/>
                    <a:pt x="629458" y="174026"/>
                    <a:pt x="632216" y="183680"/>
                  </a:cubicBezTo>
                  <a:cubicBezTo>
                    <a:pt x="635812" y="196267"/>
                    <a:pt x="638566" y="209080"/>
                    <a:pt x="641741" y="221780"/>
                  </a:cubicBezTo>
                  <a:cubicBezTo>
                    <a:pt x="644916" y="358305"/>
                    <a:pt x="645334" y="494922"/>
                    <a:pt x="651266" y="631355"/>
                  </a:cubicBezTo>
                  <a:cubicBezTo>
                    <a:pt x="652406" y="657576"/>
                    <a:pt x="668909" y="666642"/>
                    <a:pt x="679841" y="688505"/>
                  </a:cubicBezTo>
                  <a:cubicBezTo>
                    <a:pt x="687487" y="703798"/>
                    <a:pt x="691245" y="720837"/>
                    <a:pt x="698891" y="736130"/>
                  </a:cubicBezTo>
                  <a:cubicBezTo>
                    <a:pt x="704011" y="746369"/>
                    <a:pt x="712821" y="754466"/>
                    <a:pt x="717941" y="764705"/>
                  </a:cubicBezTo>
                  <a:cubicBezTo>
                    <a:pt x="724773" y="778370"/>
                    <a:pt x="733939" y="819173"/>
                    <a:pt x="736991" y="831380"/>
                  </a:cubicBezTo>
                  <a:cubicBezTo>
                    <a:pt x="730641" y="853605"/>
                    <a:pt x="724583" y="875915"/>
                    <a:pt x="717941" y="898055"/>
                  </a:cubicBezTo>
                  <a:cubicBezTo>
                    <a:pt x="708604" y="929179"/>
                    <a:pt x="705020" y="945450"/>
                    <a:pt x="670316" y="964730"/>
                  </a:cubicBezTo>
                  <a:cubicBezTo>
                    <a:pt x="656164" y="972592"/>
                    <a:pt x="638566" y="971080"/>
                    <a:pt x="622691" y="974255"/>
                  </a:cubicBezTo>
                  <a:cubicBezTo>
                    <a:pt x="552841" y="967905"/>
                    <a:pt x="482463" y="965870"/>
                    <a:pt x="413141" y="955205"/>
                  </a:cubicBezTo>
                  <a:cubicBezTo>
                    <a:pt x="366746" y="948067"/>
                    <a:pt x="371571" y="922004"/>
                    <a:pt x="346466" y="888530"/>
                  </a:cubicBezTo>
                  <a:cubicBezTo>
                    <a:pt x="322683" y="856819"/>
                    <a:pt x="321807" y="861260"/>
                    <a:pt x="289316" y="850430"/>
                  </a:cubicBezTo>
                  <a:cubicBezTo>
                    <a:pt x="281569" y="827189"/>
                    <a:pt x="279205" y="811744"/>
                    <a:pt x="260741" y="793280"/>
                  </a:cubicBezTo>
                  <a:cubicBezTo>
                    <a:pt x="218969" y="751508"/>
                    <a:pt x="242601" y="800270"/>
                    <a:pt x="203591" y="745655"/>
                  </a:cubicBezTo>
                  <a:cubicBezTo>
                    <a:pt x="195338" y="734101"/>
                    <a:pt x="193782" y="718336"/>
                    <a:pt x="184541" y="707555"/>
                  </a:cubicBezTo>
                  <a:cubicBezTo>
                    <a:pt x="128794" y="642517"/>
                    <a:pt x="163496" y="714287"/>
                    <a:pt x="117866" y="650405"/>
                  </a:cubicBezTo>
                  <a:cubicBezTo>
                    <a:pt x="109613" y="638851"/>
                    <a:pt x="107335" y="623664"/>
                    <a:pt x="98816" y="612305"/>
                  </a:cubicBezTo>
                  <a:cubicBezTo>
                    <a:pt x="88040" y="597937"/>
                    <a:pt x="71492" y="588573"/>
                    <a:pt x="60716" y="574205"/>
                  </a:cubicBezTo>
                  <a:cubicBezTo>
                    <a:pt x="45566" y="554006"/>
                    <a:pt x="33035" y="509318"/>
                    <a:pt x="22616" y="488480"/>
                  </a:cubicBezTo>
                  <a:cubicBezTo>
                    <a:pt x="17496" y="478241"/>
                    <a:pt x="9916" y="469430"/>
                    <a:pt x="3566" y="459905"/>
                  </a:cubicBezTo>
                  <a:cubicBezTo>
                    <a:pt x="14631" y="316059"/>
                    <a:pt x="0" y="375353"/>
                    <a:pt x="32141" y="278930"/>
                  </a:cubicBezTo>
                  <a:lnTo>
                    <a:pt x="41666" y="250355"/>
                  </a:lnTo>
                  <a:cubicBezTo>
                    <a:pt x="44841" y="240830"/>
                    <a:pt x="44091" y="228880"/>
                    <a:pt x="51191" y="221780"/>
                  </a:cubicBezTo>
                  <a:lnTo>
                    <a:pt x="98816" y="19320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32654" y="1066800"/>
              <a:ext cx="2516515" cy="2437149"/>
            </a:xfrm>
            <a:custGeom>
              <a:avLst/>
              <a:gdLst>
                <a:gd name="connsiteX0" fmla="*/ 315774 w 1240250"/>
                <a:gd name="connsiteY0" fmla="*/ 163733 h 1335308"/>
                <a:gd name="connsiteX1" fmla="*/ 334824 w 1240250"/>
                <a:gd name="connsiteY1" fmla="*/ 125633 h 1335308"/>
                <a:gd name="connsiteX2" fmla="*/ 344349 w 1240250"/>
                <a:gd name="connsiteY2" fmla="*/ 49433 h 1335308"/>
                <a:gd name="connsiteX3" fmla="*/ 430074 w 1240250"/>
                <a:gd name="connsiteY3" fmla="*/ 1808 h 1335308"/>
                <a:gd name="connsiteX4" fmla="*/ 820599 w 1240250"/>
                <a:gd name="connsiteY4" fmla="*/ 20858 h 1335308"/>
                <a:gd name="connsiteX5" fmla="*/ 858699 w 1240250"/>
                <a:gd name="connsiteY5" fmla="*/ 30383 h 1335308"/>
                <a:gd name="connsiteX6" fmla="*/ 906324 w 1240250"/>
                <a:gd name="connsiteY6" fmla="*/ 106583 h 1335308"/>
                <a:gd name="connsiteX7" fmla="*/ 934899 w 1240250"/>
                <a:gd name="connsiteY7" fmla="*/ 144683 h 1335308"/>
                <a:gd name="connsiteX8" fmla="*/ 953949 w 1240250"/>
                <a:gd name="connsiteY8" fmla="*/ 192308 h 1335308"/>
                <a:gd name="connsiteX9" fmla="*/ 1001574 w 1240250"/>
                <a:gd name="connsiteY9" fmla="*/ 258983 h 1335308"/>
                <a:gd name="connsiteX10" fmla="*/ 1030149 w 1240250"/>
                <a:gd name="connsiteY10" fmla="*/ 344708 h 1335308"/>
                <a:gd name="connsiteX11" fmla="*/ 1039674 w 1240250"/>
                <a:gd name="connsiteY11" fmla="*/ 382808 h 1335308"/>
                <a:gd name="connsiteX12" fmla="*/ 1068249 w 1240250"/>
                <a:gd name="connsiteY12" fmla="*/ 430433 h 1335308"/>
                <a:gd name="connsiteX13" fmla="*/ 1087299 w 1240250"/>
                <a:gd name="connsiteY13" fmla="*/ 535208 h 1335308"/>
                <a:gd name="connsiteX14" fmla="*/ 1115874 w 1240250"/>
                <a:gd name="connsiteY14" fmla="*/ 573308 h 1335308"/>
                <a:gd name="connsiteX15" fmla="*/ 1125399 w 1240250"/>
                <a:gd name="connsiteY15" fmla="*/ 601883 h 1335308"/>
                <a:gd name="connsiteX16" fmla="*/ 1144449 w 1240250"/>
                <a:gd name="connsiteY16" fmla="*/ 687608 h 1335308"/>
                <a:gd name="connsiteX17" fmla="*/ 1153974 w 1240250"/>
                <a:gd name="connsiteY17" fmla="*/ 716183 h 1335308"/>
                <a:gd name="connsiteX18" fmla="*/ 1192074 w 1240250"/>
                <a:gd name="connsiteY18" fmla="*/ 773333 h 1335308"/>
                <a:gd name="connsiteX19" fmla="*/ 1211124 w 1240250"/>
                <a:gd name="connsiteY19" fmla="*/ 840008 h 1335308"/>
                <a:gd name="connsiteX20" fmla="*/ 1163499 w 1240250"/>
                <a:gd name="connsiteY20" fmla="*/ 1087658 h 1335308"/>
                <a:gd name="connsiteX21" fmla="*/ 1115874 w 1240250"/>
                <a:gd name="connsiteY21" fmla="*/ 1097183 h 1335308"/>
                <a:gd name="connsiteX22" fmla="*/ 1020624 w 1240250"/>
                <a:gd name="connsiteY22" fmla="*/ 1125758 h 1335308"/>
                <a:gd name="connsiteX23" fmla="*/ 963474 w 1240250"/>
                <a:gd name="connsiteY23" fmla="*/ 1144808 h 1335308"/>
                <a:gd name="connsiteX24" fmla="*/ 915849 w 1240250"/>
                <a:gd name="connsiteY24" fmla="*/ 1154333 h 1335308"/>
                <a:gd name="connsiteX25" fmla="*/ 877749 w 1240250"/>
                <a:gd name="connsiteY25" fmla="*/ 1173383 h 1335308"/>
                <a:gd name="connsiteX26" fmla="*/ 849174 w 1240250"/>
                <a:gd name="connsiteY26" fmla="*/ 1182908 h 1335308"/>
                <a:gd name="connsiteX27" fmla="*/ 811074 w 1240250"/>
                <a:gd name="connsiteY27" fmla="*/ 1211483 h 1335308"/>
                <a:gd name="connsiteX28" fmla="*/ 782499 w 1240250"/>
                <a:gd name="connsiteY28" fmla="*/ 1221008 h 1335308"/>
                <a:gd name="connsiteX29" fmla="*/ 753924 w 1240250"/>
                <a:gd name="connsiteY29" fmla="*/ 1240058 h 1335308"/>
                <a:gd name="connsiteX30" fmla="*/ 725349 w 1240250"/>
                <a:gd name="connsiteY30" fmla="*/ 1249583 h 1335308"/>
                <a:gd name="connsiteX31" fmla="*/ 649149 w 1240250"/>
                <a:gd name="connsiteY31" fmla="*/ 1287683 h 1335308"/>
                <a:gd name="connsiteX32" fmla="*/ 620574 w 1240250"/>
                <a:gd name="connsiteY32" fmla="*/ 1297208 h 1335308"/>
                <a:gd name="connsiteX33" fmla="*/ 553899 w 1240250"/>
                <a:gd name="connsiteY33" fmla="*/ 1325783 h 1335308"/>
                <a:gd name="connsiteX34" fmla="*/ 420549 w 1240250"/>
                <a:gd name="connsiteY34" fmla="*/ 1335308 h 1335308"/>
                <a:gd name="connsiteX35" fmla="*/ 134799 w 1240250"/>
                <a:gd name="connsiteY35" fmla="*/ 1316258 h 1335308"/>
                <a:gd name="connsiteX36" fmla="*/ 96699 w 1240250"/>
                <a:gd name="connsiteY36" fmla="*/ 1287683 h 1335308"/>
                <a:gd name="connsiteX37" fmla="*/ 1449 w 1240250"/>
                <a:gd name="connsiteY37" fmla="*/ 1116233 h 1335308"/>
                <a:gd name="connsiteX38" fmla="*/ 10974 w 1240250"/>
                <a:gd name="connsiteY38" fmla="*/ 916208 h 1335308"/>
                <a:gd name="connsiteX39" fmla="*/ 39549 w 1240250"/>
                <a:gd name="connsiteY39" fmla="*/ 887633 h 1335308"/>
                <a:gd name="connsiteX40" fmla="*/ 77649 w 1240250"/>
                <a:gd name="connsiteY40" fmla="*/ 840008 h 1335308"/>
                <a:gd name="connsiteX41" fmla="*/ 115749 w 1240250"/>
                <a:gd name="connsiteY41" fmla="*/ 773333 h 1335308"/>
                <a:gd name="connsiteX42" fmla="*/ 153849 w 1240250"/>
                <a:gd name="connsiteY42" fmla="*/ 678083 h 1335308"/>
                <a:gd name="connsiteX43" fmla="*/ 182424 w 1240250"/>
                <a:gd name="connsiteY43" fmla="*/ 639983 h 1335308"/>
                <a:gd name="connsiteX44" fmla="*/ 210999 w 1240250"/>
                <a:gd name="connsiteY44" fmla="*/ 573308 h 1335308"/>
                <a:gd name="connsiteX45" fmla="*/ 239574 w 1240250"/>
                <a:gd name="connsiteY45" fmla="*/ 497108 h 1335308"/>
                <a:gd name="connsiteX46" fmla="*/ 249099 w 1240250"/>
                <a:gd name="connsiteY46" fmla="*/ 439958 h 1335308"/>
                <a:gd name="connsiteX47" fmla="*/ 258624 w 1240250"/>
                <a:gd name="connsiteY47" fmla="*/ 401858 h 1335308"/>
                <a:gd name="connsiteX48" fmla="*/ 277674 w 1240250"/>
                <a:gd name="connsiteY48" fmla="*/ 306608 h 1335308"/>
                <a:gd name="connsiteX49" fmla="*/ 315774 w 1240250"/>
                <a:gd name="connsiteY49" fmla="*/ 163733 h 133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40250" h="1335308">
                  <a:moveTo>
                    <a:pt x="315774" y="163733"/>
                  </a:moveTo>
                  <a:cubicBezTo>
                    <a:pt x="325299" y="133571"/>
                    <a:pt x="331380" y="139408"/>
                    <a:pt x="334824" y="125633"/>
                  </a:cubicBezTo>
                  <a:cubicBezTo>
                    <a:pt x="341032" y="100800"/>
                    <a:pt x="332901" y="72328"/>
                    <a:pt x="344349" y="49433"/>
                  </a:cubicBezTo>
                  <a:cubicBezTo>
                    <a:pt x="362530" y="13072"/>
                    <a:pt x="397793" y="9878"/>
                    <a:pt x="430074" y="1808"/>
                  </a:cubicBezTo>
                  <a:cubicBezTo>
                    <a:pt x="544491" y="5275"/>
                    <a:pt x="695451" y="0"/>
                    <a:pt x="820599" y="20858"/>
                  </a:cubicBezTo>
                  <a:cubicBezTo>
                    <a:pt x="833512" y="23010"/>
                    <a:pt x="845999" y="27208"/>
                    <a:pt x="858699" y="30383"/>
                  </a:cubicBezTo>
                  <a:cubicBezTo>
                    <a:pt x="939647" y="138314"/>
                    <a:pt x="840950" y="1985"/>
                    <a:pt x="906324" y="106583"/>
                  </a:cubicBezTo>
                  <a:cubicBezTo>
                    <a:pt x="914738" y="120045"/>
                    <a:pt x="927189" y="130806"/>
                    <a:pt x="934899" y="144683"/>
                  </a:cubicBezTo>
                  <a:cubicBezTo>
                    <a:pt x="943202" y="159629"/>
                    <a:pt x="945334" y="177539"/>
                    <a:pt x="953949" y="192308"/>
                  </a:cubicBezTo>
                  <a:cubicBezTo>
                    <a:pt x="967711" y="215900"/>
                    <a:pt x="985699" y="236758"/>
                    <a:pt x="1001574" y="258983"/>
                  </a:cubicBezTo>
                  <a:cubicBezTo>
                    <a:pt x="1024400" y="350286"/>
                    <a:pt x="994281" y="237105"/>
                    <a:pt x="1030149" y="344708"/>
                  </a:cubicBezTo>
                  <a:cubicBezTo>
                    <a:pt x="1034289" y="357127"/>
                    <a:pt x="1034357" y="370845"/>
                    <a:pt x="1039674" y="382808"/>
                  </a:cubicBezTo>
                  <a:cubicBezTo>
                    <a:pt x="1047193" y="399726"/>
                    <a:pt x="1058724" y="414558"/>
                    <a:pt x="1068249" y="430433"/>
                  </a:cubicBezTo>
                  <a:cubicBezTo>
                    <a:pt x="1074599" y="465358"/>
                    <a:pt x="1076074" y="501532"/>
                    <a:pt x="1087299" y="535208"/>
                  </a:cubicBezTo>
                  <a:cubicBezTo>
                    <a:pt x="1092319" y="550268"/>
                    <a:pt x="1107998" y="559525"/>
                    <a:pt x="1115874" y="573308"/>
                  </a:cubicBezTo>
                  <a:cubicBezTo>
                    <a:pt x="1120855" y="582025"/>
                    <a:pt x="1122641" y="592229"/>
                    <a:pt x="1125399" y="601883"/>
                  </a:cubicBezTo>
                  <a:cubicBezTo>
                    <a:pt x="1144955" y="670329"/>
                    <a:pt x="1124807" y="609042"/>
                    <a:pt x="1144449" y="687608"/>
                  </a:cubicBezTo>
                  <a:cubicBezTo>
                    <a:pt x="1146884" y="697348"/>
                    <a:pt x="1149098" y="707406"/>
                    <a:pt x="1153974" y="716183"/>
                  </a:cubicBezTo>
                  <a:cubicBezTo>
                    <a:pt x="1165093" y="736197"/>
                    <a:pt x="1184834" y="751613"/>
                    <a:pt x="1192074" y="773333"/>
                  </a:cubicBezTo>
                  <a:cubicBezTo>
                    <a:pt x="1205739" y="814327"/>
                    <a:pt x="1199164" y="792168"/>
                    <a:pt x="1211124" y="840008"/>
                  </a:cubicBezTo>
                  <a:cubicBezTo>
                    <a:pt x="1210795" y="843789"/>
                    <a:pt x="1240250" y="1049282"/>
                    <a:pt x="1163499" y="1087658"/>
                  </a:cubicBezTo>
                  <a:cubicBezTo>
                    <a:pt x="1149019" y="1094898"/>
                    <a:pt x="1131749" y="1094008"/>
                    <a:pt x="1115874" y="1097183"/>
                  </a:cubicBezTo>
                  <a:cubicBezTo>
                    <a:pt x="1043062" y="1133589"/>
                    <a:pt x="1115498" y="1102039"/>
                    <a:pt x="1020624" y="1125758"/>
                  </a:cubicBezTo>
                  <a:cubicBezTo>
                    <a:pt x="1001143" y="1130628"/>
                    <a:pt x="982847" y="1139524"/>
                    <a:pt x="963474" y="1144808"/>
                  </a:cubicBezTo>
                  <a:cubicBezTo>
                    <a:pt x="947855" y="1149068"/>
                    <a:pt x="931724" y="1151158"/>
                    <a:pt x="915849" y="1154333"/>
                  </a:cubicBezTo>
                  <a:cubicBezTo>
                    <a:pt x="903149" y="1160683"/>
                    <a:pt x="890800" y="1167790"/>
                    <a:pt x="877749" y="1173383"/>
                  </a:cubicBezTo>
                  <a:cubicBezTo>
                    <a:pt x="868521" y="1177338"/>
                    <a:pt x="857891" y="1177927"/>
                    <a:pt x="849174" y="1182908"/>
                  </a:cubicBezTo>
                  <a:cubicBezTo>
                    <a:pt x="835391" y="1190784"/>
                    <a:pt x="824857" y="1203607"/>
                    <a:pt x="811074" y="1211483"/>
                  </a:cubicBezTo>
                  <a:cubicBezTo>
                    <a:pt x="802357" y="1216464"/>
                    <a:pt x="791479" y="1216518"/>
                    <a:pt x="782499" y="1221008"/>
                  </a:cubicBezTo>
                  <a:cubicBezTo>
                    <a:pt x="772260" y="1226128"/>
                    <a:pt x="764163" y="1234938"/>
                    <a:pt x="753924" y="1240058"/>
                  </a:cubicBezTo>
                  <a:cubicBezTo>
                    <a:pt x="744944" y="1244548"/>
                    <a:pt x="734489" y="1245428"/>
                    <a:pt x="725349" y="1249583"/>
                  </a:cubicBezTo>
                  <a:cubicBezTo>
                    <a:pt x="699496" y="1261334"/>
                    <a:pt x="675002" y="1275932"/>
                    <a:pt x="649149" y="1287683"/>
                  </a:cubicBezTo>
                  <a:cubicBezTo>
                    <a:pt x="640009" y="1291838"/>
                    <a:pt x="629896" y="1293479"/>
                    <a:pt x="620574" y="1297208"/>
                  </a:cubicBezTo>
                  <a:cubicBezTo>
                    <a:pt x="598123" y="1306188"/>
                    <a:pt x="577652" y="1321259"/>
                    <a:pt x="553899" y="1325783"/>
                  </a:cubicBezTo>
                  <a:cubicBezTo>
                    <a:pt x="510123" y="1334121"/>
                    <a:pt x="464999" y="1332133"/>
                    <a:pt x="420549" y="1335308"/>
                  </a:cubicBezTo>
                  <a:cubicBezTo>
                    <a:pt x="325299" y="1328958"/>
                    <a:pt x="229245" y="1330147"/>
                    <a:pt x="134799" y="1316258"/>
                  </a:cubicBezTo>
                  <a:cubicBezTo>
                    <a:pt x="119093" y="1313948"/>
                    <a:pt x="105854" y="1300652"/>
                    <a:pt x="96699" y="1287683"/>
                  </a:cubicBezTo>
                  <a:cubicBezTo>
                    <a:pt x="61023" y="1237142"/>
                    <a:pt x="30201" y="1173737"/>
                    <a:pt x="1449" y="1116233"/>
                  </a:cubicBezTo>
                  <a:cubicBezTo>
                    <a:pt x="4624" y="1049558"/>
                    <a:pt x="0" y="982050"/>
                    <a:pt x="10974" y="916208"/>
                  </a:cubicBezTo>
                  <a:cubicBezTo>
                    <a:pt x="13189" y="902921"/>
                    <a:pt x="30679" y="897770"/>
                    <a:pt x="39549" y="887633"/>
                  </a:cubicBezTo>
                  <a:cubicBezTo>
                    <a:pt x="52936" y="872333"/>
                    <a:pt x="64949" y="855883"/>
                    <a:pt x="77649" y="840008"/>
                  </a:cubicBezTo>
                  <a:cubicBezTo>
                    <a:pt x="106782" y="752608"/>
                    <a:pt x="58084" y="888663"/>
                    <a:pt x="115749" y="773333"/>
                  </a:cubicBezTo>
                  <a:cubicBezTo>
                    <a:pt x="158499" y="687834"/>
                    <a:pt x="112236" y="744665"/>
                    <a:pt x="153849" y="678083"/>
                  </a:cubicBezTo>
                  <a:cubicBezTo>
                    <a:pt x="162263" y="664621"/>
                    <a:pt x="174010" y="653445"/>
                    <a:pt x="182424" y="639983"/>
                  </a:cubicBezTo>
                  <a:cubicBezTo>
                    <a:pt x="211143" y="594033"/>
                    <a:pt x="193322" y="614554"/>
                    <a:pt x="210999" y="573308"/>
                  </a:cubicBezTo>
                  <a:cubicBezTo>
                    <a:pt x="233741" y="520242"/>
                    <a:pt x="228598" y="551986"/>
                    <a:pt x="239574" y="497108"/>
                  </a:cubicBezTo>
                  <a:cubicBezTo>
                    <a:pt x="243362" y="478170"/>
                    <a:pt x="245311" y="458896"/>
                    <a:pt x="249099" y="439958"/>
                  </a:cubicBezTo>
                  <a:cubicBezTo>
                    <a:pt x="251666" y="427121"/>
                    <a:pt x="255881" y="414658"/>
                    <a:pt x="258624" y="401858"/>
                  </a:cubicBezTo>
                  <a:cubicBezTo>
                    <a:pt x="265408" y="370198"/>
                    <a:pt x="277674" y="306608"/>
                    <a:pt x="277674" y="306608"/>
                  </a:cubicBezTo>
                  <a:cubicBezTo>
                    <a:pt x="288173" y="170120"/>
                    <a:pt x="306249" y="193895"/>
                    <a:pt x="315774" y="163733"/>
                  </a:cubicBezTo>
                  <a:close/>
                </a:path>
              </a:pathLst>
            </a:custGeom>
            <a:solidFill>
              <a:srgbClr val="C5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200" y="3658466"/>
              <a:ext cx="2740950" cy="2970934"/>
            </a:xfrm>
            <a:custGeom>
              <a:avLst/>
              <a:gdLst>
                <a:gd name="connsiteX0" fmla="*/ 47625 w 1466850"/>
                <a:gd name="connsiteY0" fmla="*/ 276225 h 1276350"/>
                <a:gd name="connsiteX1" fmla="*/ 447675 w 1466850"/>
                <a:gd name="connsiteY1" fmla="*/ 352425 h 1276350"/>
                <a:gd name="connsiteX2" fmla="*/ 619125 w 1466850"/>
                <a:gd name="connsiteY2" fmla="*/ 390525 h 1276350"/>
                <a:gd name="connsiteX3" fmla="*/ 819150 w 1466850"/>
                <a:gd name="connsiteY3" fmla="*/ 381000 h 1276350"/>
                <a:gd name="connsiteX4" fmla="*/ 942975 w 1466850"/>
                <a:gd name="connsiteY4" fmla="*/ 352425 h 1276350"/>
                <a:gd name="connsiteX5" fmla="*/ 990600 w 1466850"/>
                <a:gd name="connsiteY5" fmla="*/ 266700 h 1276350"/>
                <a:gd name="connsiteX6" fmla="*/ 1009650 w 1466850"/>
                <a:gd name="connsiteY6" fmla="*/ 219075 h 1276350"/>
                <a:gd name="connsiteX7" fmla="*/ 1028700 w 1466850"/>
                <a:gd name="connsiteY7" fmla="*/ 190500 h 1276350"/>
                <a:gd name="connsiteX8" fmla="*/ 1038225 w 1466850"/>
                <a:gd name="connsiteY8" fmla="*/ 161925 h 1276350"/>
                <a:gd name="connsiteX9" fmla="*/ 1066800 w 1466850"/>
                <a:gd name="connsiteY9" fmla="*/ 114300 h 1276350"/>
                <a:gd name="connsiteX10" fmla="*/ 1076325 w 1466850"/>
                <a:gd name="connsiteY10" fmla="*/ 85725 h 1276350"/>
                <a:gd name="connsiteX11" fmla="*/ 1095375 w 1466850"/>
                <a:gd name="connsiteY11" fmla="*/ 47625 h 1276350"/>
                <a:gd name="connsiteX12" fmla="*/ 1104900 w 1466850"/>
                <a:gd name="connsiteY12" fmla="*/ 19050 h 1276350"/>
                <a:gd name="connsiteX13" fmla="*/ 1133475 w 1466850"/>
                <a:gd name="connsiteY13" fmla="*/ 0 h 1276350"/>
                <a:gd name="connsiteX14" fmla="*/ 1238250 w 1466850"/>
                <a:gd name="connsiteY14" fmla="*/ 28575 h 1276350"/>
                <a:gd name="connsiteX15" fmla="*/ 1266825 w 1466850"/>
                <a:gd name="connsiteY15" fmla="*/ 47625 h 1276350"/>
                <a:gd name="connsiteX16" fmla="*/ 1352550 w 1466850"/>
                <a:gd name="connsiteY16" fmla="*/ 95250 h 1276350"/>
                <a:gd name="connsiteX17" fmla="*/ 1371600 w 1466850"/>
                <a:gd name="connsiteY17" fmla="*/ 133350 h 1276350"/>
                <a:gd name="connsiteX18" fmla="*/ 1381125 w 1466850"/>
                <a:gd name="connsiteY18" fmla="*/ 161925 h 1276350"/>
                <a:gd name="connsiteX19" fmla="*/ 1400175 w 1466850"/>
                <a:gd name="connsiteY19" fmla="*/ 209550 h 1276350"/>
                <a:gd name="connsiteX20" fmla="*/ 1419225 w 1466850"/>
                <a:gd name="connsiteY20" fmla="*/ 247650 h 1276350"/>
                <a:gd name="connsiteX21" fmla="*/ 1428750 w 1466850"/>
                <a:gd name="connsiteY21" fmla="*/ 276225 h 1276350"/>
                <a:gd name="connsiteX22" fmla="*/ 1447800 w 1466850"/>
                <a:gd name="connsiteY22" fmla="*/ 314325 h 1276350"/>
                <a:gd name="connsiteX23" fmla="*/ 1457325 w 1466850"/>
                <a:gd name="connsiteY23" fmla="*/ 352425 h 1276350"/>
                <a:gd name="connsiteX24" fmla="*/ 1466850 w 1466850"/>
                <a:gd name="connsiteY24" fmla="*/ 381000 h 1276350"/>
                <a:gd name="connsiteX25" fmla="*/ 1447800 w 1466850"/>
                <a:gd name="connsiteY25" fmla="*/ 438150 h 1276350"/>
                <a:gd name="connsiteX26" fmla="*/ 1362075 w 1466850"/>
                <a:gd name="connsiteY26" fmla="*/ 628650 h 1276350"/>
                <a:gd name="connsiteX27" fmla="*/ 1276350 w 1466850"/>
                <a:gd name="connsiteY27" fmla="*/ 695325 h 1276350"/>
                <a:gd name="connsiteX28" fmla="*/ 1209675 w 1466850"/>
                <a:gd name="connsiteY28" fmla="*/ 762000 h 1276350"/>
                <a:gd name="connsiteX29" fmla="*/ 1162050 w 1466850"/>
                <a:gd name="connsiteY29" fmla="*/ 847725 h 1276350"/>
                <a:gd name="connsiteX30" fmla="*/ 1152525 w 1466850"/>
                <a:gd name="connsiteY30" fmla="*/ 876300 h 1276350"/>
                <a:gd name="connsiteX31" fmla="*/ 1162050 w 1466850"/>
                <a:gd name="connsiteY31" fmla="*/ 952500 h 1276350"/>
                <a:gd name="connsiteX32" fmla="*/ 1219200 w 1466850"/>
                <a:gd name="connsiteY32" fmla="*/ 962025 h 1276350"/>
                <a:gd name="connsiteX33" fmla="*/ 1181100 w 1466850"/>
                <a:gd name="connsiteY33" fmla="*/ 1019175 h 1276350"/>
                <a:gd name="connsiteX34" fmla="*/ 1152525 w 1466850"/>
                <a:gd name="connsiteY34" fmla="*/ 1066800 h 1276350"/>
                <a:gd name="connsiteX35" fmla="*/ 1066800 w 1466850"/>
                <a:gd name="connsiteY35" fmla="*/ 1152525 h 1276350"/>
                <a:gd name="connsiteX36" fmla="*/ 1009650 w 1466850"/>
                <a:gd name="connsiteY36" fmla="*/ 1171575 h 1276350"/>
                <a:gd name="connsiteX37" fmla="*/ 962025 w 1466850"/>
                <a:gd name="connsiteY37" fmla="*/ 1200150 h 1276350"/>
                <a:gd name="connsiteX38" fmla="*/ 933450 w 1466850"/>
                <a:gd name="connsiteY38" fmla="*/ 1219200 h 1276350"/>
                <a:gd name="connsiteX39" fmla="*/ 904875 w 1466850"/>
                <a:gd name="connsiteY39" fmla="*/ 1228725 h 1276350"/>
                <a:gd name="connsiteX40" fmla="*/ 847725 w 1466850"/>
                <a:gd name="connsiteY40" fmla="*/ 1266825 h 1276350"/>
                <a:gd name="connsiteX41" fmla="*/ 771525 w 1466850"/>
                <a:gd name="connsiteY41" fmla="*/ 1276350 h 1276350"/>
                <a:gd name="connsiteX42" fmla="*/ 609600 w 1466850"/>
                <a:gd name="connsiteY42" fmla="*/ 1257300 h 1276350"/>
                <a:gd name="connsiteX43" fmla="*/ 571500 w 1466850"/>
                <a:gd name="connsiteY43" fmla="*/ 1247775 h 1276350"/>
                <a:gd name="connsiteX44" fmla="*/ 542925 w 1466850"/>
                <a:gd name="connsiteY44" fmla="*/ 1209675 h 1276350"/>
                <a:gd name="connsiteX45" fmla="*/ 476250 w 1466850"/>
                <a:gd name="connsiteY45" fmla="*/ 1181100 h 1276350"/>
                <a:gd name="connsiteX46" fmla="*/ 428625 w 1466850"/>
                <a:gd name="connsiteY46" fmla="*/ 1162050 h 1276350"/>
                <a:gd name="connsiteX47" fmla="*/ 390525 w 1466850"/>
                <a:gd name="connsiteY47" fmla="*/ 1171575 h 1276350"/>
                <a:gd name="connsiteX48" fmla="*/ 342900 w 1466850"/>
                <a:gd name="connsiteY48" fmla="*/ 1209675 h 1276350"/>
                <a:gd name="connsiteX49" fmla="*/ 342900 w 1466850"/>
                <a:gd name="connsiteY49" fmla="*/ 1190625 h 1276350"/>
                <a:gd name="connsiteX50" fmla="*/ 323850 w 1466850"/>
                <a:gd name="connsiteY50" fmla="*/ 1143000 h 1276350"/>
                <a:gd name="connsiteX51" fmla="*/ 285750 w 1466850"/>
                <a:gd name="connsiteY51" fmla="*/ 1085850 h 1276350"/>
                <a:gd name="connsiteX52" fmla="*/ 266700 w 1466850"/>
                <a:gd name="connsiteY52" fmla="*/ 1038225 h 1276350"/>
                <a:gd name="connsiteX53" fmla="*/ 247650 w 1466850"/>
                <a:gd name="connsiteY53" fmla="*/ 1009650 h 1276350"/>
                <a:gd name="connsiteX54" fmla="*/ 238125 w 1466850"/>
                <a:gd name="connsiteY54" fmla="*/ 981075 h 1276350"/>
                <a:gd name="connsiteX55" fmla="*/ 219075 w 1466850"/>
                <a:gd name="connsiteY55" fmla="*/ 933450 h 1276350"/>
                <a:gd name="connsiteX56" fmla="*/ 190500 w 1466850"/>
                <a:gd name="connsiteY56" fmla="*/ 838200 h 1276350"/>
                <a:gd name="connsiteX57" fmla="*/ 123825 w 1466850"/>
                <a:gd name="connsiteY57" fmla="*/ 771525 h 1276350"/>
                <a:gd name="connsiteX58" fmla="*/ 95250 w 1466850"/>
                <a:gd name="connsiteY58" fmla="*/ 714375 h 1276350"/>
                <a:gd name="connsiteX59" fmla="*/ 57150 w 1466850"/>
                <a:gd name="connsiteY59" fmla="*/ 638175 h 1276350"/>
                <a:gd name="connsiteX60" fmla="*/ 19050 w 1466850"/>
                <a:gd name="connsiteY60" fmla="*/ 523875 h 1276350"/>
                <a:gd name="connsiteX61" fmla="*/ 0 w 1466850"/>
                <a:gd name="connsiteY61" fmla="*/ 495300 h 1276350"/>
                <a:gd name="connsiteX62" fmla="*/ 9525 w 1466850"/>
                <a:gd name="connsiteY62" fmla="*/ 390525 h 1276350"/>
                <a:gd name="connsiteX63" fmla="*/ 47625 w 1466850"/>
                <a:gd name="connsiteY63" fmla="*/ 276225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66850" h="1276350">
                  <a:moveTo>
                    <a:pt x="47625" y="276225"/>
                  </a:moveTo>
                  <a:cubicBezTo>
                    <a:pt x="358543" y="318623"/>
                    <a:pt x="154881" y="283079"/>
                    <a:pt x="447675" y="352425"/>
                  </a:cubicBezTo>
                  <a:cubicBezTo>
                    <a:pt x="504643" y="365917"/>
                    <a:pt x="619125" y="390525"/>
                    <a:pt x="619125" y="390525"/>
                  </a:cubicBezTo>
                  <a:cubicBezTo>
                    <a:pt x="819774" y="340363"/>
                    <a:pt x="535950" y="402785"/>
                    <a:pt x="819150" y="381000"/>
                  </a:cubicBezTo>
                  <a:cubicBezTo>
                    <a:pt x="861385" y="377751"/>
                    <a:pt x="901700" y="361950"/>
                    <a:pt x="942975" y="352425"/>
                  </a:cubicBezTo>
                  <a:cubicBezTo>
                    <a:pt x="995804" y="220352"/>
                    <a:pt x="925877" y="383201"/>
                    <a:pt x="990600" y="266700"/>
                  </a:cubicBezTo>
                  <a:cubicBezTo>
                    <a:pt x="998903" y="251754"/>
                    <a:pt x="1002004" y="234368"/>
                    <a:pt x="1009650" y="219075"/>
                  </a:cubicBezTo>
                  <a:cubicBezTo>
                    <a:pt x="1014770" y="208836"/>
                    <a:pt x="1023580" y="200739"/>
                    <a:pt x="1028700" y="190500"/>
                  </a:cubicBezTo>
                  <a:cubicBezTo>
                    <a:pt x="1033190" y="181520"/>
                    <a:pt x="1033735" y="170905"/>
                    <a:pt x="1038225" y="161925"/>
                  </a:cubicBezTo>
                  <a:cubicBezTo>
                    <a:pt x="1046504" y="145366"/>
                    <a:pt x="1058521" y="130859"/>
                    <a:pt x="1066800" y="114300"/>
                  </a:cubicBezTo>
                  <a:cubicBezTo>
                    <a:pt x="1071290" y="105320"/>
                    <a:pt x="1072370" y="94953"/>
                    <a:pt x="1076325" y="85725"/>
                  </a:cubicBezTo>
                  <a:cubicBezTo>
                    <a:pt x="1081918" y="72674"/>
                    <a:pt x="1089782" y="60676"/>
                    <a:pt x="1095375" y="47625"/>
                  </a:cubicBezTo>
                  <a:cubicBezTo>
                    <a:pt x="1099330" y="38397"/>
                    <a:pt x="1098628" y="26890"/>
                    <a:pt x="1104900" y="19050"/>
                  </a:cubicBezTo>
                  <a:cubicBezTo>
                    <a:pt x="1112051" y="10111"/>
                    <a:pt x="1123950" y="6350"/>
                    <a:pt x="1133475" y="0"/>
                  </a:cubicBezTo>
                  <a:cubicBezTo>
                    <a:pt x="1185276" y="8633"/>
                    <a:pt x="1192360" y="5630"/>
                    <a:pt x="1238250" y="28575"/>
                  </a:cubicBezTo>
                  <a:cubicBezTo>
                    <a:pt x="1248489" y="33695"/>
                    <a:pt x="1256586" y="42505"/>
                    <a:pt x="1266825" y="47625"/>
                  </a:cubicBezTo>
                  <a:cubicBezTo>
                    <a:pt x="1354135" y="91280"/>
                    <a:pt x="1277610" y="39045"/>
                    <a:pt x="1352550" y="95250"/>
                  </a:cubicBezTo>
                  <a:cubicBezTo>
                    <a:pt x="1358900" y="107950"/>
                    <a:pt x="1366007" y="120299"/>
                    <a:pt x="1371600" y="133350"/>
                  </a:cubicBezTo>
                  <a:cubicBezTo>
                    <a:pt x="1375555" y="142578"/>
                    <a:pt x="1377600" y="152524"/>
                    <a:pt x="1381125" y="161925"/>
                  </a:cubicBezTo>
                  <a:cubicBezTo>
                    <a:pt x="1387128" y="177934"/>
                    <a:pt x="1393231" y="193926"/>
                    <a:pt x="1400175" y="209550"/>
                  </a:cubicBezTo>
                  <a:cubicBezTo>
                    <a:pt x="1405942" y="222525"/>
                    <a:pt x="1413632" y="234599"/>
                    <a:pt x="1419225" y="247650"/>
                  </a:cubicBezTo>
                  <a:cubicBezTo>
                    <a:pt x="1423180" y="256878"/>
                    <a:pt x="1424795" y="266997"/>
                    <a:pt x="1428750" y="276225"/>
                  </a:cubicBezTo>
                  <a:cubicBezTo>
                    <a:pt x="1434343" y="289276"/>
                    <a:pt x="1442814" y="301030"/>
                    <a:pt x="1447800" y="314325"/>
                  </a:cubicBezTo>
                  <a:cubicBezTo>
                    <a:pt x="1452397" y="326582"/>
                    <a:pt x="1453729" y="339838"/>
                    <a:pt x="1457325" y="352425"/>
                  </a:cubicBezTo>
                  <a:cubicBezTo>
                    <a:pt x="1460083" y="362079"/>
                    <a:pt x="1463675" y="371475"/>
                    <a:pt x="1466850" y="381000"/>
                  </a:cubicBezTo>
                  <a:cubicBezTo>
                    <a:pt x="1460500" y="400050"/>
                    <a:pt x="1453790" y="418984"/>
                    <a:pt x="1447800" y="438150"/>
                  </a:cubicBezTo>
                  <a:cubicBezTo>
                    <a:pt x="1426340" y="506823"/>
                    <a:pt x="1416448" y="574277"/>
                    <a:pt x="1362075" y="628650"/>
                  </a:cubicBezTo>
                  <a:cubicBezTo>
                    <a:pt x="1297825" y="692900"/>
                    <a:pt x="1330483" y="677281"/>
                    <a:pt x="1276350" y="695325"/>
                  </a:cubicBezTo>
                  <a:cubicBezTo>
                    <a:pt x="1254125" y="717550"/>
                    <a:pt x="1227566" y="736158"/>
                    <a:pt x="1209675" y="762000"/>
                  </a:cubicBezTo>
                  <a:cubicBezTo>
                    <a:pt x="1104781" y="913513"/>
                    <a:pt x="1259552" y="750223"/>
                    <a:pt x="1162050" y="847725"/>
                  </a:cubicBezTo>
                  <a:cubicBezTo>
                    <a:pt x="1158875" y="857250"/>
                    <a:pt x="1156050" y="866899"/>
                    <a:pt x="1152525" y="876300"/>
                  </a:cubicBezTo>
                  <a:cubicBezTo>
                    <a:pt x="1138978" y="912426"/>
                    <a:pt x="1113108" y="930748"/>
                    <a:pt x="1162050" y="952500"/>
                  </a:cubicBezTo>
                  <a:cubicBezTo>
                    <a:pt x="1179698" y="960344"/>
                    <a:pt x="1200150" y="958850"/>
                    <a:pt x="1219200" y="962025"/>
                  </a:cubicBezTo>
                  <a:cubicBezTo>
                    <a:pt x="1206500" y="981075"/>
                    <a:pt x="1192880" y="999542"/>
                    <a:pt x="1181100" y="1019175"/>
                  </a:cubicBezTo>
                  <a:cubicBezTo>
                    <a:pt x="1171575" y="1035050"/>
                    <a:pt x="1164573" y="1052744"/>
                    <a:pt x="1152525" y="1066800"/>
                  </a:cubicBezTo>
                  <a:cubicBezTo>
                    <a:pt x="1126226" y="1097482"/>
                    <a:pt x="1105137" y="1139746"/>
                    <a:pt x="1066800" y="1152525"/>
                  </a:cubicBezTo>
                  <a:cubicBezTo>
                    <a:pt x="1047750" y="1158875"/>
                    <a:pt x="1026869" y="1161244"/>
                    <a:pt x="1009650" y="1171575"/>
                  </a:cubicBezTo>
                  <a:cubicBezTo>
                    <a:pt x="993775" y="1181100"/>
                    <a:pt x="977724" y="1190338"/>
                    <a:pt x="962025" y="1200150"/>
                  </a:cubicBezTo>
                  <a:cubicBezTo>
                    <a:pt x="952317" y="1206217"/>
                    <a:pt x="943689" y="1214080"/>
                    <a:pt x="933450" y="1219200"/>
                  </a:cubicBezTo>
                  <a:cubicBezTo>
                    <a:pt x="924470" y="1223690"/>
                    <a:pt x="913652" y="1223849"/>
                    <a:pt x="904875" y="1228725"/>
                  </a:cubicBezTo>
                  <a:cubicBezTo>
                    <a:pt x="884861" y="1239844"/>
                    <a:pt x="870443" y="1263985"/>
                    <a:pt x="847725" y="1266825"/>
                  </a:cubicBezTo>
                  <a:lnTo>
                    <a:pt x="771525" y="1276350"/>
                  </a:lnTo>
                  <a:cubicBezTo>
                    <a:pt x="717550" y="1270000"/>
                    <a:pt x="663401" y="1264986"/>
                    <a:pt x="609600" y="1257300"/>
                  </a:cubicBezTo>
                  <a:cubicBezTo>
                    <a:pt x="596641" y="1255449"/>
                    <a:pt x="582152" y="1255384"/>
                    <a:pt x="571500" y="1247775"/>
                  </a:cubicBezTo>
                  <a:cubicBezTo>
                    <a:pt x="558582" y="1238548"/>
                    <a:pt x="554978" y="1220006"/>
                    <a:pt x="542925" y="1209675"/>
                  </a:cubicBezTo>
                  <a:cubicBezTo>
                    <a:pt x="525580" y="1194808"/>
                    <a:pt x="497269" y="1188982"/>
                    <a:pt x="476250" y="1181100"/>
                  </a:cubicBezTo>
                  <a:cubicBezTo>
                    <a:pt x="460241" y="1175097"/>
                    <a:pt x="444500" y="1168400"/>
                    <a:pt x="428625" y="1162050"/>
                  </a:cubicBezTo>
                  <a:cubicBezTo>
                    <a:pt x="415925" y="1165225"/>
                    <a:pt x="401417" y="1164313"/>
                    <a:pt x="390525" y="1171575"/>
                  </a:cubicBezTo>
                  <a:cubicBezTo>
                    <a:pt x="304357" y="1229020"/>
                    <a:pt x="436317" y="1178536"/>
                    <a:pt x="342900" y="1209675"/>
                  </a:cubicBezTo>
                  <a:cubicBezTo>
                    <a:pt x="270711" y="1185612"/>
                    <a:pt x="338889" y="1214688"/>
                    <a:pt x="342900" y="1190625"/>
                  </a:cubicBezTo>
                  <a:cubicBezTo>
                    <a:pt x="345711" y="1173760"/>
                    <a:pt x="332037" y="1158010"/>
                    <a:pt x="323850" y="1143000"/>
                  </a:cubicBezTo>
                  <a:cubicBezTo>
                    <a:pt x="312887" y="1122900"/>
                    <a:pt x="294253" y="1107108"/>
                    <a:pt x="285750" y="1085850"/>
                  </a:cubicBezTo>
                  <a:cubicBezTo>
                    <a:pt x="279400" y="1069975"/>
                    <a:pt x="274346" y="1053518"/>
                    <a:pt x="266700" y="1038225"/>
                  </a:cubicBezTo>
                  <a:cubicBezTo>
                    <a:pt x="261580" y="1027986"/>
                    <a:pt x="252770" y="1019889"/>
                    <a:pt x="247650" y="1009650"/>
                  </a:cubicBezTo>
                  <a:cubicBezTo>
                    <a:pt x="243160" y="1000670"/>
                    <a:pt x="241650" y="990476"/>
                    <a:pt x="238125" y="981075"/>
                  </a:cubicBezTo>
                  <a:cubicBezTo>
                    <a:pt x="232122" y="965066"/>
                    <a:pt x="224482" y="949670"/>
                    <a:pt x="219075" y="933450"/>
                  </a:cubicBezTo>
                  <a:cubicBezTo>
                    <a:pt x="208593" y="902003"/>
                    <a:pt x="202399" y="869139"/>
                    <a:pt x="190500" y="838200"/>
                  </a:cubicBezTo>
                  <a:cubicBezTo>
                    <a:pt x="178706" y="807536"/>
                    <a:pt x="147476" y="790446"/>
                    <a:pt x="123825" y="771525"/>
                  </a:cubicBezTo>
                  <a:cubicBezTo>
                    <a:pt x="99884" y="699701"/>
                    <a:pt x="132179" y="788233"/>
                    <a:pt x="95250" y="714375"/>
                  </a:cubicBezTo>
                  <a:cubicBezTo>
                    <a:pt x="48647" y="621169"/>
                    <a:pt x="101285" y="704378"/>
                    <a:pt x="57150" y="638175"/>
                  </a:cubicBezTo>
                  <a:cubicBezTo>
                    <a:pt x="45856" y="598645"/>
                    <a:pt x="37473" y="560721"/>
                    <a:pt x="19050" y="523875"/>
                  </a:cubicBezTo>
                  <a:cubicBezTo>
                    <a:pt x="13930" y="513636"/>
                    <a:pt x="6350" y="504825"/>
                    <a:pt x="0" y="495300"/>
                  </a:cubicBezTo>
                  <a:lnTo>
                    <a:pt x="9525" y="390525"/>
                  </a:lnTo>
                  <a:lnTo>
                    <a:pt x="47625" y="276225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26205" y="4037734"/>
              <a:ext cx="3294870" cy="2068417"/>
            </a:xfrm>
            <a:custGeom>
              <a:avLst/>
              <a:gdLst>
                <a:gd name="connsiteX0" fmla="*/ 134375 w 1253401"/>
                <a:gd name="connsiteY0" fmla="*/ 333375 h 1257300"/>
                <a:gd name="connsiteX1" fmla="*/ 162950 w 1253401"/>
                <a:gd name="connsiteY1" fmla="*/ 314325 h 1257300"/>
                <a:gd name="connsiteX2" fmla="*/ 305825 w 1253401"/>
                <a:gd name="connsiteY2" fmla="*/ 323850 h 1257300"/>
                <a:gd name="connsiteX3" fmla="*/ 582050 w 1253401"/>
                <a:gd name="connsiteY3" fmla="*/ 304800 h 1257300"/>
                <a:gd name="connsiteX4" fmla="*/ 639200 w 1253401"/>
                <a:gd name="connsiteY4" fmla="*/ 266700 h 1257300"/>
                <a:gd name="connsiteX5" fmla="*/ 705875 w 1253401"/>
                <a:gd name="connsiteY5" fmla="*/ 180975 h 1257300"/>
                <a:gd name="connsiteX6" fmla="*/ 715400 w 1253401"/>
                <a:gd name="connsiteY6" fmla="*/ 152400 h 1257300"/>
                <a:gd name="connsiteX7" fmla="*/ 763025 w 1253401"/>
                <a:gd name="connsiteY7" fmla="*/ 95250 h 1257300"/>
                <a:gd name="connsiteX8" fmla="*/ 782075 w 1253401"/>
                <a:gd name="connsiteY8" fmla="*/ 38100 h 1257300"/>
                <a:gd name="connsiteX9" fmla="*/ 839225 w 1253401"/>
                <a:gd name="connsiteY9" fmla="*/ 0 h 1257300"/>
                <a:gd name="connsiteX10" fmla="*/ 905900 w 1253401"/>
                <a:gd name="connsiteY10" fmla="*/ 19050 h 1257300"/>
                <a:gd name="connsiteX11" fmla="*/ 953525 w 1253401"/>
                <a:gd name="connsiteY11" fmla="*/ 47625 h 1257300"/>
                <a:gd name="connsiteX12" fmla="*/ 1010675 w 1253401"/>
                <a:gd name="connsiteY12" fmla="*/ 85725 h 1257300"/>
                <a:gd name="connsiteX13" fmla="*/ 1048775 w 1253401"/>
                <a:gd name="connsiteY13" fmla="*/ 142875 h 1257300"/>
                <a:gd name="connsiteX14" fmla="*/ 1086875 w 1253401"/>
                <a:gd name="connsiteY14" fmla="*/ 190500 h 1257300"/>
                <a:gd name="connsiteX15" fmla="*/ 1115450 w 1253401"/>
                <a:gd name="connsiteY15" fmla="*/ 238125 h 1257300"/>
                <a:gd name="connsiteX16" fmla="*/ 1144025 w 1253401"/>
                <a:gd name="connsiteY16" fmla="*/ 257175 h 1257300"/>
                <a:gd name="connsiteX17" fmla="*/ 1201175 w 1253401"/>
                <a:gd name="connsiteY17" fmla="*/ 314325 h 1257300"/>
                <a:gd name="connsiteX18" fmla="*/ 1239275 w 1253401"/>
                <a:gd name="connsiteY18" fmla="*/ 409575 h 1257300"/>
                <a:gd name="connsiteX19" fmla="*/ 1220225 w 1253401"/>
                <a:gd name="connsiteY19" fmla="*/ 657225 h 1257300"/>
                <a:gd name="connsiteX20" fmla="*/ 1201175 w 1253401"/>
                <a:gd name="connsiteY20" fmla="*/ 695325 h 1257300"/>
                <a:gd name="connsiteX21" fmla="*/ 1163075 w 1253401"/>
                <a:gd name="connsiteY21" fmla="*/ 771525 h 1257300"/>
                <a:gd name="connsiteX22" fmla="*/ 1115450 w 1253401"/>
                <a:gd name="connsiteY22" fmla="*/ 866775 h 1257300"/>
                <a:gd name="connsiteX23" fmla="*/ 1105925 w 1253401"/>
                <a:gd name="connsiteY23" fmla="*/ 895350 h 1257300"/>
                <a:gd name="connsiteX24" fmla="*/ 1086875 w 1253401"/>
                <a:gd name="connsiteY24" fmla="*/ 933450 h 1257300"/>
                <a:gd name="connsiteX25" fmla="*/ 1077350 w 1253401"/>
                <a:gd name="connsiteY25" fmla="*/ 962025 h 1257300"/>
                <a:gd name="connsiteX26" fmla="*/ 1039250 w 1253401"/>
                <a:gd name="connsiteY26" fmla="*/ 990600 h 1257300"/>
                <a:gd name="connsiteX27" fmla="*/ 1010675 w 1253401"/>
                <a:gd name="connsiteY27" fmla="*/ 1019175 h 1257300"/>
                <a:gd name="connsiteX28" fmla="*/ 972575 w 1253401"/>
                <a:gd name="connsiteY28" fmla="*/ 1066800 h 1257300"/>
                <a:gd name="connsiteX29" fmla="*/ 934475 w 1253401"/>
                <a:gd name="connsiteY29" fmla="*/ 1123950 h 1257300"/>
                <a:gd name="connsiteX30" fmla="*/ 905900 w 1253401"/>
                <a:gd name="connsiteY30" fmla="*/ 1143000 h 1257300"/>
                <a:gd name="connsiteX31" fmla="*/ 867800 w 1253401"/>
                <a:gd name="connsiteY31" fmla="*/ 1181100 h 1257300"/>
                <a:gd name="connsiteX32" fmla="*/ 839225 w 1253401"/>
                <a:gd name="connsiteY32" fmla="*/ 1190625 h 1257300"/>
                <a:gd name="connsiteX33" fmla="*/ 791600 w 1253401"/>
                <a:gd name="connsiteY33" fmla="*/ 1209675 h 1257300"/>
                <a:gd name="connsiteX34" fmla="*/ 715400 w 1253401"/>
                <a:gd name="connsiteY34" fmla="*/ 1257300 h 1257300"/>
                <a:gd name="connsiteX35" fmla="*/ 458225 w 1253401"/>
                <a:gd name="connsiteY35" fmla="*/ 1238250 h 1257300"/>
                <a:gd name="connsiteX36" fmla="*/ 391550 w 1253401"/>
                <a:gd name="connsiteY36" fmla="*/ 1228725 h 1257300"/>
                <a:gd name="connsiteX37" fmla="*/ 353450 w 1253401"/>
                <a:gd name="connsiteY37" fmla="*/ 1209675 h 1257300"/>
                <a:gd name="connsiteX38" fmla="*/ 315350 w 1253401"/>
                <a:gd name="connsiteY38" fmla="*/ 1200150 h 1257300"/>
                <a:gd name="connsiteX39" fmla="*/ 267725 w 1253401"/>
                <a:gd name="connsiteY39" fmla="*/ 1181100 h 1257300"/>
                <a:gd name="connsiteX40" fmla="*/ 229625 w 1253401"/>
                <a:gd name="connsiteY40" fmla="*/ 1171575 h 1257300"/>
                <a:gd name="connsiteX41" fmla="*/ 143900 w 1253401"/>
                <a:gd name="connsiteY41" fmla="*/ 1143000 h 1257300"/>
                <a:gd name="connsiteX42" fmla="*/ 124850 w 1253401"/>
                <a:gd name="connsiteY42" fmla="*/ 1114425 h 1257300"/>
                <a:gd name="connsiteX43" fmla="*/ 86750 w 1253401"/>
                <a:gd name="connsiteY43" fmla="*/ 1076325 h 1257300"/>
                <a:gd name="connsiteX44" fmla="*/ 58175 w 1253401"/>
                <a:gd name="connsiteY44" fmla="*/ 1028700 h 1257300"/>
                <a:gd name="connsiteX45" fmla="*/ 48650 w 1253401"/>
                <a:gd name="connsiteY45" fmla="*/ 1000125 h 1257300"/>
                <a:gd name="connsiteX46" fmla="*/ 20075 w 1253401"/>
                <a:gd name="connsiteY46" fmla="*/ 981075 h 1257300"/>
                <a:gd name="connsiteX47" fmla="*/ 1025 w 1253401"/>
                <a:gd name="connsiteY47" fmla="*/ 942975 h 1257300"/>
                <a:gd name="connsiteX48" fmla="*/ 20075 w 1253401"/>
                <a:gd name="connsiteY48" fmla="*/ 790575 h 1257300"/>
                <a:gd name="connsiteX49" fmla="*/ 58175 w 1253401"/>
                <a:gd name="connsiteY49" fmla="*/ 733425 h 1257300"/>
                <a:gd name="connsiteX50" fmla="*/ 77225 w 1253401"/>
                <a:gd name="connsiteY50" fmla="*/ 695325 h 1257300"/>
                <a:gd name="connsiteX51" fmla="*/ 86750 w 1253401"/>
                <a:gd name="connsiteY51" fmla="*/ 666750 h 1257300"/>
                <a:gd name="connsiteX52" fmla="*/ 124850 w 1253401"/>
                <a:gd name="connsiteY52" fmla="*/ 590550 h 1257300"/>
                <a:gd name="connsiteX53" fmla="*/ 134375 w 1253401"/>
                <a:gd name="connsiteY53" fmla="*/ 333375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53401" h="1257300">
                  <a:moveTo>
                    <a:pt x="134375" y="333375"/>
                  </a:moveTo>
                  <a:cubicBezTo>
                    <a:pt x="140725" y="287337"/>
                    <a:pt x="151520" y="314960"/>
                    <a:pt x="162950" y="314325"/>
                  </a:cubicBezTo>
                  <a:cubicBezTo>
                    <a:pt x="210607" y="311677"/>
                    <a:pt x="258107" y="324935"/>
                    <a:pt x="305825" y="323850"/>
                  </a:cubicBezTo>
                  <a:cubicBezTo>
                    <a:pt x="398095" y="321753"/>
                    <a:pt x="489975" y="311150"/>
                    <a:pt x="582050" y="304800"/>
                  </a:cubicBezTo>
                  <a:cubicBezTo>
                    <a:pt x="601100" y="292100"/>
                    <a:pt x="627420" y="286333"/>
                    <a:pt x="639200" y="266700"/>
                  </a:cubicBezTo>
                  <a:cubicBezTo>
                    <a:pt x="677016" y="203674"/>
                    <a:pt x="654684" y="232166"/>
                    <a:pt x="705875" y="180975"/>
                  </a:cubicBezTo>
                  <a:cubicBezTo>
                    <a:pt x="709050" y="171450"/>
                    <a:pt x="709831" y="160754"/>
                    <a:pt x="715400" y="152400"/>
                  </a:cubicBezTo>
                  <a:cubicBezTo>
                    <a:pt x="745308" y="107538"/>
                    <a:pt x="742250" y="141995"/>
                    <a:pt x="763025" y="95250"/>
                  </a:cubicBezTo>
                  <a:cubicBezTo>
                    <a:pt x="771180" y="76900"/>
                    <a:pt x="765367" y="49239"/>
                    <a:pt x="782075" y="38100"/>
                  </a:cubicBezTo>
                  <a:lnTo>
                    <a:pt x="839225" y="0"/>
                  </a:lnTo>
                  <a:cubicBezTo>
                    <a:pt x="851432" y="3052"/>
                    <a:pt x="892235" y="12218"/>
                    <a:pt x="905900" y="19050"/>
                  </a:cubicBezTo>
                  <a:cubicBezTo>
                    <a:pt x="922459" y="27329"/>
                    <a:pt x="938714" y="36517"/>
                    <a:pt x="953525" y="47625"/>
                  </a:cubicBezTo>
                  <a:cubicBezTo>
                    <a:pt x="1010604" y="90434"/>
                    <a:pt x="953367" y="66622"/>
                    <a:pt x="1010675" y="85725"/>
                  </a:cubicBezTo>
                  <a:cubicBezTo>
                    <a:pt x="1026505" y="133215"/>
                    <a:pt x="1010356" y="98968"/>
                    <a:pt x="1048775" y="142875"/>
                  </a:cubicBezTo>
                  <a:cubicBezTo>
                    <a:pt x="1062162" y="158175"/>
                    <a:pt x="1075217" y="173845"/>
                    <a:pt x="1086875" y="190500"/>
                  </a:cubicBezTo>
                  <a:cubicBezTo>
                    <a:pt x="1097492" y="205667"/>
                    <a:pt x="1103402" y="224069"/>
                    <a:pt x="1115450" y="238125"/>
                  </a:cubicBezTo>
                  <a:cubicBezTo>
                    <a:pt x="1122900" y="246817"/>
                    <a:pt x="1135469" y="249570"/>
                    <a:pt x="1144025" y="257175"/>
                  </a:cubicBezTo>
                  <a:cubicBezTo>
                    <a:pt x="1164161" y="275073"/>
                    <a:pt x="1201175" y="314325"/>
                    <a:pt x="1201175" y="314325"/>
                  </a:cubicBezTo>
                  <a:cubicBezTo>
                    <a:pt x="1224715" y="384945"/>
                    <a:pt x="1211245" y="353514"/>
                    <a:pt x="1239275" y="409575"/>
                  </a:cubicBezTo>
                  <a:cubicBezTo>
                    <a:pt x="1232925" y="492125"/>
                    <a:pt x="1231167" y="575157"/>
                    <a:pt x="1220225" y="657225"/>
                  </a:cubicBezTo>
                  <a:cubicBezTo>
                    <a:pt x="1218348" y="671299"/>
                    <a:pt x="1206768" y="682274"/>
                    <a:pt x="1201175" y="695325"/>
                  </a:cubicBezTo>
                  <a:cubicBezTo>
                    <a:pt x="1155108" y="802815"/>
                    <a:pt x="1253401" y="602164"/>
                    <a:pt x="1163075" y="771525"/>
                  </a:cubicBezTo>
                  <a:cubicBezTo>
                    <a:pt x="1146370" y="802846"/>
                    <a:pt x="1130326" y="834545"/>
                    <a:pt x="1115450" y="866775"/>
                  </a:cubicBezTo>
                  <a:cubicBezTo>
                    <a:pt x="1111243" y="875891"/>
                    <a:pt x="1109880" y="886122"/>
                    <a:pt x="1105925" y="895350"/>
                  </a:cubicBezTo>
                  <a:cubicBezTo>
                    <a:pt x="1100332" y="908401"/>
                    <a:pt x="1092468" y="920399"/>
                    <a:pt x="1086875" y="933450"/>
                  </a:cubicBezTo>
                  <a:cubicBezTo>
                    <a:pt x="1082920" y="942678"/>
                    <a:pt x="1083778" y="954312"/>
                    <a:pt x="1077350" y="962025"/>
                  </a:cubicBezTo>
                  <a:cubicBezTo>
                    <a:pt x="1067187" y="974221"/>
                    <a:pt x="1051303" y="980269"/>
                    <a:pt x="1039250" y="990600"/>
                  </a:cubicBezTo>
                  <a:cubicBezTo>
                    <a:pt x="1029023" y="999366"/>
                    <a:pt x="1019545" y="1009038"/>
                    <a:pt x="1010675" y="1019175"/>
                  </a:cubicBezTo>
                  <a:cubicBezTo>
                    <a:pt x="997288" y="1034475"/>
                    <a:pt x="984532" y="1050358"/>
                    <a:pt x="972575" y="1066800"/>
                  </a:cubicBezTo>
                  <a:cubicBezTo>
                    <a:pt x="959109" y="1085316"/>
                    <a:pt x="953525" y="1111250"/>
                    <a:pt x="934475" y="1123950"/>
                  </a:cubicBezTo>
                  <a:cubicBezTo>
                    <a:pt x="924950" y="1130300"/>
                    <a:pt x="914592" y="1135550"/>
                    <a:pt x="905900" y="1143000"/>
                  </a:cubicBezTo>
                  <a:cubicBezTo>
                    <a:pt x="892263" y="1154689"/>
                    <a:pt x="882415" y="1170661"/>
                    <a:pt x="867800" y="1181100"/>
                  </a:cubicBezTo>
                  <a:cubicBezTo>
                    <a:pt x="859630" y="1186936"/>
                    <a:pt x="848626" y="1187100"/>
                    <a:pt x="839225" y="1190625"/>
                  </a:cubicBezTo>
                  <a:cubicBezTo>
                    <a:pt x="823216" y="1196628"/>
                    <a:pt x="806893" y="1202029"/>
                    <a:pt x="791600" y="1209675"/>
                  </a:cubicBezTo>
                  <a:cubicBezTo>
                    <a:pt x="768623" y="1221163"/>
                    <a:pt x="738068" y="1242188"/>
                    <a:pt x="715400" y="1257300"/>
                  </a:cubicBezTo>
                  <a:lnTo>
                    <a:pt x="458225" y="1238250"/>
                  </a:lnTo>
                  <a:cubicBezTo>
                    <a:pt x="435861" y="1236277"/>
                    <a:pt x="413210" y="1234632"/>
                    <a:pt x="391550" y="1228725"/>
                  </a:cubicBezTo>
                  <a:cubicBezTo>
                    <a:pt x="377851" y="1224989"/>
                    <a:pt x="366745" y="1214661"/>
                    <a:pt x="353450" y="1209675"/>
                  </a:cubicBezTo>
                  <a:cubicBezTo>
                    <a:pt x="341193" y="1205078"/>
                    <a:pt x="327769" y="1204290"/>
                    <a:pt x="315350" y="1200150"/>
                  </a:cubicBezTo>
                  <a:cubicBezTo>
                    <a:pt x="299130" y="1194743"/>
                    <a:pt x="283945" y="1186507"/>
                    <a:pt x="267725" y="1181100"/>
                  </a:cubicBezTo>
                  <a:cubicBezTo>
                    <a:pt x="255306" y="1176960"/>
                    <a:pt x="242137" y="1175425"/>
                    <a:pt x="229625" y="1171575"/>
                  </a:cubicBezTo>
                  <a:cubicBezTo>
                    <a:pt x="200836" y="1162717"/>
                    <a:pt x="143900" y="1143000"/>
                    <a:pt x="143900" y="1143000"/>
                  </a:cubicBezTo>
                  <a:cubicBezTo>
                    <a:pt x="137550" y="1133475"/>
                    <a:pt x="132300" y="1123117"/>
                    <a:pt x="124850" y="1114425"/>
                  </a:cubicBezTo>
                  <a:cubicBezTo>
                    <a:pt x="113161" y="1100788"/>
                    <a:pt x="97777" y="1090502"/>
                    <a:pt x="86750" y="1076325"/>
                  </a:cubicBezTo>
                  <a:cubicBezTo>
                    <a:pt x="75384" y="1061712"/>
                    <a:pt x="66454" y="1045259"/>
                    <a:pt x="58175" y="1028700"/>
                  </a:cubicBezTo>
                  <a:cubicBezTo>
                    <a:pt x="53685" y="1019720"/>
                    <a:pt x="54922" y="1007965"/>
                    <a:pt x="48650" y="1000125"/>
                  </a:cubicBezTo>
                  <a:cubicBezTo>
                    <a:pt x="41499" y="991186"/>
                    <a:pt x="29600" y="987425"/>
                    <a:pt x="20075" y="981075"/>
                  </a:cubicBezTo>
                  <a:cubicBezTo>
                    <a:pt x="13725" y="968375"/>
                    <a:pt x="1859" y="957150"/>
                    <a:pt x="1025" y="942975"/>
                  </a:cubicBezTo>
                  <a:cubicBezTo>
                    <a:pt x="844" y="939894"/>
                    <a:pt x="0" y="826710"/>
                    <a:pt x="20075" y="790575"/>
                  </a:cubicBezTo>
                  <a:cubicBezTo>
                    <a:pt x="31194" y="770561"/>
                    <a:pt x="47936" y="753903"/>
                    <a:pt x="58175" y="733425"/>
                  </a:cubicBezTo>
                  <a:cubicBezTo>
                    <a:pt x="64525" y="720725"/>
                    <a:pt x="71632" y="708376"/>
                    <a:pt x="77225" y="695325"/>
                  </a:cubicBezTo>
                  <a:cubicBezTo>
                    <a:pt x="81180" y="686097"/>
                    <a:pt x="82595" y="675890"/>
                    <a:pt x="86750" y="666750"/>
                  </a:cubicBezTo>
                  <a:cubicBezTo>
                    <a:pt x="98501" y="640897"/>
                    <a:pt x="115870" y="617491"/>
                    <a:pt x="124850" y="590550"/>
                  </a:cubicBezTo>
                  <a:cubicBezTo>
                    <a:pt x="159964" y="485207"/>
                    <a:pt x="128025" y="379413"/>
                    <a:pt x="134375" y="33337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14" name="Group 62"/>
            <p:cNvGrpSpPr>
              <a:grpSpLocks/>
            </p:cNvGrpSpPr>
            <p:nvPr/>
          </p:nvGrpSpPr>
          <p:grpSpPr bwMode="auto">
            <a:xfrm>
              <a:off x="685800" y="4648200"/>
              <a:ext cx="533400" cy="538163"/>
              <a:chOff x="720" y="2256"/>
              <a:chExt cx="336" cy="339"/>
            </a:xfrm>
          </p:grpSpPr>
          <p:sp>
            <p:nvSpPr>
              <p:cNvPr id="21651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52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53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15" name="Group 19"/>
            <p:cNvGrpSpPr>
              <a:grpSpLocks/>
            </p:cNvGrpSpPr>
            <p:nvPr/>
          </p:nvGrpSpPr>
          <p:grpSpPr bwMode="auto">
            <a:xfrm>
              <a:off x="914400" y="1676400"/>
              <a:ext cx="533400" cy="538163"/>
              <a:chOff x="2895600" y="2971800"/>
              <a:chExt cx="533400" cy="538163"/>
            </a:xfrm>
          </p:grpSpPr>
          <p:sp>
            <p:nvSpPr>
              <p:cNvPr id="21647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8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9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16" name="Group 76"/>
            <p:cNvGrpSpPr>
              <a:grpSpLocks/>
            </p:cNvGrpSpPr>
            <p:nvPr/>
          </p:nvGrpSpPr>
          <p:grpSpPr bwMode="auto">
            <a:xfrm>
              <a:off x="5105400" y="5181600"/>
              <a:ext cx="533400" cy="538163"/>
              <a:chOff x="912" y="2784"/>
              <a:chExt cx="336" cy="339"/>
            </a:xfrm>
          </p:grpSpPr>
          <p:sp>
            <p:nvSpPr>
              <p:cNvPr id="21643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4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5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17" name="Group 57"/>
            <p:cNvGrpSpPr>
              <a:grpSpLocks/>
            </p:cNvGrpSpPr>
            <p:nvPr/>
          </p:nvGrpSpPr>
          <p:grpSpPr bwMode="auto">
            <a:xfrm>
              <a:off x="5943600" y="2057400"/>
              <a:ext cx="533400" cy="538163"/>
              <a:chOff x="1440" y="2208"/>
              <a:chExt cx="336" cy="339"/>
            </a:xfrm>
          </p:grpSpPr>
          <p:sp>
            <p:nvSpPr>
              <p:cNvPr id="21639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0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41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18" name="Group 57"/>
            <p:cNvGrpSpPr>
              <a:grpSpLocks/>
            </p:cNvGrpSpPr>
            <p:nvPr/>
          </p:nvGrpSpPr>
          <p:grpSpPr bwMode="auto">
            <a:xfrm>
              <a:off x="6477000" y="2514600"/>
              <a:ext cx="533400" cy="538163"/>
              <a:chOff x="1440" y="2208"/>
              <a:chExt cx="336" cy="339"/>
            </a:xfrm>
          </p:grpSpPr>
          <p:sp>
            <p:nvSpPr>
              <p:cNvPr id="21635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36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37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19" name="Group 57"/>
            <p:cNvGrpSpPr>
              <a:grpSpLocks/>
            </p:cNvGrpSpPr>
            <p:nvPr/>
          </p:nvGrpSpPr>
          <p:grpSpPr bwMode="auto">
            <a:xfrm>
              <a:off x="6477000" y="1219200"/>
              <a:ext cx="533400" cy="538163"/>
              <a:chOff x="1440" y="2208"/>
              <a:chExt cx="336" cy="339"/>
            </a:xfrm>
          </p:grpSpPr>
          <p:sp>
            <p:nvSpPr>
              <p:cNvPr id="21631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32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33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0" name="Group 57"/>
            <p:cNvGrpSpPr>
              <a:grpSpLocks/>
            </p:cNvGrpSpPr>
            <p:nvPr/>
          </p:nvGrpSpPr>
          <p:grpSpPr bwMode="auto">
            <a:xfrm>
              <a:off x="6781800" y="1676400"/>
              <a:ext cx="533400" cy="538163"/>
              <a:chOff x="1440" y="2208"/>
              <a:chExt cx="336" cy="339"/>
            </a:xfrm>
          </p:grpSpPr>
          <p:sp>
            <p:nvSpPr>
              <p:cNvPr id="21627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8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9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0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1" name="Group 50"/>
            <p:cNvGrpSpPr>
              <a:grpSpLocks/>
            </p:cNvGrpSpPr>
            <p:nvPr/>
          </p:nvGrpSpPr>
          <p:grpSpPr bwMode="auto">
            <a:xfrm>
              <a:off x="2514600" y="2590800"/>
              <a:ext cx="533400" cy="538163"/>
              <a:chOff x="2895600" y="2971800"/>
              <a:chExt cx="533400" cy="538163"/>
            </a:xfrm>
          </p:grpSpPr>
          <p:sp>
            <p:nvSpPr>
              <p:cNvPr id="21623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4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5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2" name="Group 55"/>
            <p:cNvGrpSpPr>
              <a:grpSpLocks/>
            </p:cNvGrpSpPr>
            <p:nvPr/>
          </p:nvGrpSpPr>
          <p:grpSpPr bwMode="auto">
            <a:xfrm>
              <a:off x="1905000" y="2362200"/>
              <a:ext cx="533400" cy="538163"/>
              <a:chOff x="2895600" y="2971800"/>
              <a:chExt cx="533400" cy="538163"/>
            </a:xfrm>
          </p:grpSpPr>
          <p:sp>
            <p:nvSpPr>
              <p:cNvPr id="21619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0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21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3" name="Group 60"/>
            <p:cNvGrpSpPr>
              <a:grpSpLocks/>
            </p:cNvGrpSpPr>
            <p:nvPr/>
          </p:nvGrpSpPr>
          <p:grpSpPr bwMode="auto">
            <a:xfrm>
              <a:off x="1524000" y="1295400"/>
              <a:ext cx="533400" cy="538163"/>
              <a:chOff x="2895600" y="2971800"/>
              <a:chExt cx="533400" cy="538163"/>
            </a:xfrm>
          </p:grpSpPr>
          <p:sp>
            <p:nvSpPr>
              <p:cNvPr id="2161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1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1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4" name="Group 65"/>
            <p:cNvGrpSpPr>
              <a:grpSpLocks/>
            </p:cNvGrpSpPr>
            <p:nvPr/>
          </p:nvGrpSpPr>
          <p:grpSpPr bwMode="auto">
            <a:xfrm>
              <a:off x="2209800" y="1219200"/>
              <a:ext cx="533400" cy="538163"/>
              <a:chOff x="2895600" y="2971800"/>
              <a:chExt cx="533400" cy="538163"/>
            </a:xfrm>
          </p:grpSpPr>
          <p:sp>
            <p:nvSpPr>
              <p:cNvPr id="21611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12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13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5" name="Group 62"/>
            <p:cNvGrpSpPr>
              <a:grpSpLocks/>
            </p:cNvGrpSpPr>
            <p:nvPr/>
          </p:nvGrpSpPr>
          <p:grpSpPr bwMode="auto">
            <a:xfrm>
              <a:off x="990600" y="5181600"/>
              <a:ext cx="533400" cy="538163"/>
              <a:chOff x="720" y="2256"/>
              <a:chExt cx="336" cy="339"/>
            </a:xfrm>
          </p:grpSpPr>
          <p:sp>
            <p:nvSpPr>
              <p:cNvPr id="21607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8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9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6" name="Group 62"/>
            <p:cNvGrpSpPr>
              <a:grpSpLocks/>
            </p:cNvGrpSpPr>
            <p:nvPr/>
          </p:nvGrpSpPr>
          <p:grpSpPr bwMode="auto">
            <a:xfrm>
              <a:off x="1600200" y="5791200"/>
              <a:ext cx="533400" cy="538163"/>
              <a:chOff x="720" y="2256"/>
              <a:chExt cx="336" cy="339"/>
            </a:xfrm>
          </p:grpSpPr>
          <p:sp>
            <p:nvSpPr>
              <p:cNvPr id="21603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4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5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7" name="Group 62"/>
            <p:cNvGrpSpPr>
              <a:grpSpLocks/>
            </p:cNvGrpSpPr>
            <p:nvPr/>
          </p:nvGrpSpPr>
          <p:grpSpPr bwMode="auto">
            <a:xfrm>
              <a:off x="2057400" y="4876800"/>
              <a:ext cx="533400" cy="538163"/>
              <a:chOff x="720" y="2256"/>
              <a:chExt cx="336" cy="339"/>
            </a:xfrm>
          </p:grpSpPr>
          <p:sp>
            <p:nvSpPr>
              <p:cNvPr id="21599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0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601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8" name="Group 62"/>
            <p:cNvGrpSpPr>
              <a:grpSpLocks/>
            </p:cNvGrpSpPr>
            <p:nvPr/>
          </p:nvGrpSpPr>
          <p:grpSpPr bwMode="auto">
            <a:xfrm>
              <a:off x="2438400" y="4038600"/>
              <a:ext cx="533400" cy="538163"/>
              <a:chOff x="720" y="2256"/>
              <a:chExt cx="336" cy="339"/>
            </a:xfrm>
          </p:grpSpPr>
          <p:sp>
            <p:nvSpPr>
              <p:cNvPr id="21595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96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97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29" name="Group 76"/>
            <p:cNvGrpSpPr>
              <a:grpSpLocks/>
            </p:cNvGrpSpPr>
            <p:nvPr/>
          </p:nvGrpSpPr>
          <p:grpSpPr bwMode="auto">
            <a:xfrm>
              <a:off x="6858000" y="4267200"/>
              <a:ext cx="533400" cy="538163"/>
              <a:chOff x="912" y="2784"/>
              <a:chExt cx="336" cy="339"/>
            </a:xfrm>
          </p:grpSpPr>
          <p:sp>
            <p:nvSpPr>
              <p:cNvPr id="21591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92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93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30" name="Group 76"/>
            <p:cNvGrpSpPr>
              <a:grpSpLocks/>
            </p:cNvGrpSpPr>
            <p:nvPr/>
          </p:nvGrpSpPr>
          <p:grpSpPr bwMode="auto">
            <a:xfrm>
              <a:off x="6705600" y="5105400"/>
              <a:ext cx="533400" cy="538163"/>
              <a:chOff x="912" y="2784"/>
              <a:chExt cx="336" cy="339"/>
            </a:xfrm>
          </p:grpSpPr>
          <p:sp>
            <p:nvSpPr>
              <p:cNvPr id="21587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8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9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31" name="Group 76"/>
            <p:cNvGrpSpPr>
              <a:grpSpLocks/>
            </p:cNvGrpSpPr>
            <p:nvPr/>
          </p:nvGrpSpPr>
          <p:grpSpPr bwMode="auto">
            <a:xfrm>
              <a:off x="6248400" y="4572000"/>
              <a:ext cx="533400" cy="538163"/>
              <a:chOff x="912" y="2784"/>
              <a:chExt cx="336" cy="339"/>
            </a:xfrm>
          </p:grpSpPr>
          <p:sp>
            <p:nvSpPr>
              <p:cNvPr id="21583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4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5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32" name="Group 76"/>
            <p:cNvGrpSpPr>
              <a:grpSpLocks/>
            </p:cNvGrpSpPr>
            <p:nvPr/>
          </p:nvGrpSpPr>
          <p:grpSpPr bwMode="auto">
            <a:xfrm>
              <a:off x="5943600" y="5410200"/>
              <a:ext cx="533400" cy="538163"/>
              <a:chOff x="912" y="2784"/>
              <a:chExt cx="336" cy="339"/>
            </a:xfrm>
          </p:grpSpPr>
          <p:sp>
            <p:nvSpPr>
              <p:cNvPr id="21579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0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81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11" name="Freeform 110"/>
            <p:cNvSpPr/>
            <p:nvPr/>
          </p:nvSpPr>
          <p:spPr>
            <a:xfrm>
              <a:off x="2773161" y="1115964"/>
              <a:ext cx="3323521" cy="484620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66FF6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34" name="Group 111"/>
            <p:cNvGrpSpPr>
              <a:grpSpLocks/>
            </p:cNvGrpSpPr>
            <p:nvPr/>
          </p:nvGrpSpPr>
          <p:grpSpPr bwMode="auto">
            <a:xfrm>
              <a:off x="6019800" y="1371600"/>
              <a:ext cx="533400" cy="538163"/>
              <a:chOff x="2895600" y="2971800"/>
              <a:chExt cx="533400" cy="538163"/>
            </a:xfrm>
          </p:grpSpPr>
          <p:sp>
            <p:nvSpPr>
              <p:cNvPr id="2157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7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7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 rot="19723511">
              <a:off x="2668107" y="3732214"/>
              <a:ext cx="3323521" cy="484620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36" name="Group 62"/>
            <p:cNvGrpSpPr>
              <a:grpSpLocks/>
            </p:cNvGrpSpPr>
            <p:nvPr/>
          </p:nvGrpSpPr>
          <p:grpSpPr bwMode="auto">
            <a:xfrm>
              <a:off x="5791200" y="2819400"/>
              <a:ext cx="533400" cy="538163"/>
              <a:chOff x="720" y="2256"/>
              <a:chExt cx="336" cy="339"/>
            </a:xfrm>
          </p:grpSpPr>
          <p:sp>
            <p:nvSpPr>
              <p:cNvPr id="21571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72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73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37" name="Group 57"/>
            <p:cNvGrpSpPr>
              <a:grpSpLocks/>
            </p:cNvGrpSpPr>
            <p:nvPr/>
          </p:nvGrpSpPr>
          <p:grpSpPr bwMode="auto">
            <a:xfrm>
              <a:off x="7010400" y="2438400"/>
              <a:ext cx="533400" cy="538163"/>
              <a:chOff x="1440" y="2208"/>
              <a:chExt cx="336" cy="339"/>
            </a:xfrm>
          </p:grpSpPr>
          <p:sp>
            <p:nvSpPr>
              <p:cNvPr id="21567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8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9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1538" name="Group 127"/>
            <p:cNvGrpSpPr>
              <a:grpSpLocks/>
            </p:cNvGrpSpPr>
            <p:nvPr/>
          </p:nvGrpSpPr>
          <p:grpSpPr bwMode="auto">
            <a:xfrm>
              <a:off x="2438400" y="1905000"/>
              <a:ext cx="533400" cy="538163"/>
              <a:chOff x="2895600" y="2971800"/>
              <a:chExt cx="533400" cy="538163"/>
            </a:xfrm>
          </p:grpSpPr>
          <p:sp>
            <p:nvSpPr>
              <p:cNvPr id="21563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4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5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33" name="Freeform 132"/>
            <p:cNvSpPr/>
            <p:nvPr/>
          </p:nvSpPr>
          <p:spPr>
            <a:xfrm rot="1672353">
              <a:off x="2892539" y="3567161"/>
              <a:ext cx="3323521" cy="484620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66FF6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40" name="Group 133"/>
            <p:cNvGrpSpPr>
              <a:grpSpLocks/>
            </p:cNvGrpSpPr>
            <p:nvPr/>
          </p:nvGrpSpPr>
          <p:grpSpPr bwMode="auto">
            <a:xfrm>
              <a:off x="5657850" y="4791075"/>
              <a:ext cx="533400" cy="538163"/>
              <a:chOff x="2895600" y="2971800"/>
              <a:chExt cx="533400" cy="538163"/>
            </a:xfrm>
          </p:grpSpPr>
          <p:sp>
            <p:nvSpPr>
              <p:cNvPr id="21559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0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61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39" name="Freeform 138"/>
            <p:cNvSpPr/>
            <p:nvPr/>
          </p:nvSpPr>
          <p:spPr>
            <a:xfrm rot="16961870">
              <a:off x="-120207" y="3420832"/>
              <a:ext cx="2085975" cy="482291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42" name="Group 62"/>
            <p:cNvGrpSpPr>
              <a:grpSpLocks/>
            </p:cNvGrpSpPr>
            <p:nvPr/>
          </p:nvGrpSpPr>
          <p:grpSpPr bwMode="auto">
            <a:xfrm>
              <a:off x="1295400" y="2209800"/>
              <a:ext cx="533400" cy="538163"/>
              <a:chOff x="720" y="2256"/>
              <a:chExt cx="336" cy="339"/>
            </a:xfrm>
          </p:grpSpPr>
          <p:sp>
            <p:nvSpPr>
              <p:cNvPr id="21555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56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57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45" name="Freeform 144"/>
            <p:cNvSpPr/>
            <p:nvPr/>
          </p:nvSpPr>
          <p:spPr>
            <a:xfrm rot="10551560">
              <a:off x="1765598" y="5375709"/>
              <a:ext cx="3323521" cy="484620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44" name="Group 76"/>
            <p:cNvGrpSpPr>
              <a:grpSpLocks/>
            </p:cNvGrpSpPr>
            <p:nvPr/>
          </p:nvGrpSpPr>
          <p:grpSpPr bwMode="auto">
            <a:xfrm>
              <a:off x="1447800" y="4800600"/>
              <a:ext cx="533400" cy="538163"/>
              <a:chOff x="912" y="2784"/>
              <a:chExt cx="336" cy="339"/>
            </a:xfrm>
          </p:grpSpPr>
          <p:sp>
            <p:nvSpPr>
              <p:cNvPr id="21551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52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53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51" name="Freeform 150"/>
            <p:cNvSpPr/>
            <p:nvPr/>
          </p:nvSpPr>
          <p:spPr>
            <a:xfrm rot="4778388">
              <a:off x="6775034" y="3617489"/>
              <a:ext cx="1713730" cy="482294"/>
            </a:xfrm>
            <a:custGeom>
              <a:avLst/>
              <a:gdLst>
                <a:gd name="connsiteX0" fmla="*/ 0 w 3257550"/>
                <a:gd name="connsiteY0" fmla="*/ 311150 h 635000"/>
                <a:gd name="connsiteX1" fmla="*/ 1885950 w 3257550"/>
                <a:gd name="connsiteY1" fmla="*/ 53975 h 635000"/>
                <a:gd name="connsiteX2" fmla="*/ 3257550 w 3257550"/>
                <a:gd name="connsiteY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50" h="635000">
                  <a:moveTo>
                    <a:pt x="0" y="311150"/>
                  </a:moveTo>
                  <a:cubicBezTo>
                    <a:pt x="671512" y="155575"/>
                    <a:pt x="1343025" y="0"/>
                    <a:pt x="1885950" y="53975"/>
                  </a:cubicBezTo>
                  <a:cubicBezTo>
                    <a:pt x="2428875" y="107950"/>
                    <a:pt x="2843212" y="371475"/>
                    <a:pt x="3257550" y="635000"/>
                  </a:cubicBezTo>
                </a:path>
              </a:pathLst>
            </a:custGeom>
            <a:ln w="44450">
              <a:solidFill>
                <a:srgbClr val="FF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46" name="Group 57"/>
            <p:cNvGrpSpPr>
              <a:grpSpLocks/>
            </p:cNvGrpSpPr>
            <p:nvPr/>
          </p:nvGrpSpPr>
          <p:grpSpPr bwMode="auto">
            <a:xfrm>
              <a:off x="7239000" y="4800600"/>
              <a:ext cx="533400" cy="538163"/>
              <a:chOff x="1440" y="2208"/>
              <a:chExt cx="336" cy="339"/>
            </a:xfrm>
          </p:grpSpPr>
          <p:sp>
            <p:nvSpPr>
              <p:cNvPr id="21547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48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1549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</p:grpSp>
      <p:pic>
        <p:nvPicPr>
          <p:cNvPr id="21508" name="Picture 3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2148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57"/>
          <p:cNvSpPr txBox="1">
            <a:spLocks noChangeArrowheads="1"/>
          </p:cNvSpPr>
          <p:nvPr/>
        </p:nvSpPr>
        <p:spPr bwMode="auto">
          <a:xfrm>
            <a:off x="228600" y="5257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Unless dispersal is very high or competition very weak, communities  will consist of a single dominant species and many very rare species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This is not what we see in real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Temporal variability</a:t>
            </a:r>
          </a:p>
        </p:txBody>
      </p:sp>
      <p:sp>
        <p:nvSpPr>
          <p:cNvPr id="5" name="Freeform 4"/>
          <p:cNvSpPr/>
          <p:nvPr/>
        </p:nvSpPr>
        <p:spPr>
          <a:xfrm>
            <a:off x="228600" y="1066800"/>
            <a:ext cx="3200400" cy="2438400"/>
          </a:xfrm>
          <a:custGeom>
            <a:avLst/>
            <a:gdLst>
              <a:gd name="connsiteX0" fmla="*/ 98816 w 736991"/>
              <a:gd name="connsiteY0" fmla="*/ 193205 h 974255"/>
              <a:gd name="connsiteX1" fmla="*/ 165491 w 736991"/>
              <a:gd name="connsiteY1" fmla="*/ 126530 h 974255"/>
              <a:gd name="connsiteX2" fmla="*/ 175016 w 736991"/>
              <a:gd name="connsiteY2" fmla="*/ 97955 h 974255"/>
              <a:gd name="connsiteX3" fmla="*/ 184541 w 736991"/>
              <a:gd name="connsiteY3" fmla="*/ 50330 h 974255"/>
              <a:gd name="connsiteX4" fmla="*/ 317891 w 736991"/>
              <a:gd name="connsiteY4" fmla="*/ 21755 h 974255"/>
              <a:gd name="connsiteX5" fmla="*/ 355991 w 736991"/>
              <a:gd name="connsiteY5" fmla="*/ 2705 h 974255"/>
              <a:gd name="connsiteX6" fmla="*/ 575066 w 736991"/>
              <a:gd name="connsiteY6" fmla="*/ 12230 h 974255"/>
              <a:gd name="connsiteX7" fmla="*/ 603641 w 736991"/>
              <a:gd name="connsiteY7" fmla="*/ 69380 h 974255"/>
              <a:gd name="connsiteX8" fmla="*/ 622691 w 736991"/>
              <a:gd name="connsiteY8" fmla="*/ 155105 h 974255"/>
              <a:gd name="connsiteX9" fmla="*/ 632216 w 736991"/>
              <a:gd name="connsiteY9" fmla="*/ 183680 h 974255"/>
              <a:gd name="connsiteX10" fmla="*/ 641741 w 736991"/>
              <a:gd name="connsiteY10" fmla="*/ 221780 h 974255"/>
              <a:gd name="connsiteX11" fmla="*/ 651266 w 736991"/>
              <a:gd name="connsiteY11" fmla="*/ 631355 h 974255"/>
              <a:gd name="connsiteX12" fmla="*/ 679841 w 736991"/>
              <a:gd name="connsiteY12" fmla="*/ 688505 h 974255"/>
              <a:gd name="connsiteX13" fmla="*/ 698891 w 736991"/>
              <a:gd name="connsiteY13" fmla="*/ 736130 h 974255"/>
              <a:gd name="connsiteX14" fmla="*/ 717941 w 736991"/>
              <a:gd name="connsiteY14" fmla="*/ 764705 h 974255"/>
              <a:gd name="connsiteX15" fmla="*/ 736991 w 736991"/>
              <a:gd name="connsiteY15" fmla="*/ 831380 h 974255"/>
              <a:gd name="connsiteX16" fmla="*/ 717941 w 736991"/>
              <a:gd name="connsiteY16" fmla="*/ 898055 h 974255"/>
              <a:gd name="connsiteX17" fmla="*/ 670316 w 736991"/>
              <a:gd name="connsiteY17" fmla="*/ 964730 h 974255"/>
              <a:gd name="connsiteX18" fmla="*/ 622691 w 736991"/>
              <a:gd name="connsiteY18" fmla="*/ 974255 h 974255"/>
              <a:gd name="connsiteX19" fmla="*/ 413141 w 736991"/>
              <a:gd name="connsiteY19" fmla="*/ 955205 h 974255"/>
              <a:gd name="connsiteX20" fmla="*/ 346466 w 736991"/>
              <a:gd name="connsiteY20" fmla="*/ 888530 h 974255"/>
              <a:gd name="connsiteX21" fmla="*/ 289316 w 736991"/>
              <a:gd name="connsiteY21" fmla="*/ 850430 h 974255"/>
              <a:gd name="connsiteX22" fmla="*/ 260741 w 736991"/>
              <a:gd name="connsiteY22" fmla="*/ 793280 h 974255"/>
              <a:gd name="connsiteX23" fmla="*/ 203591 w 736991"/>
              <a:gd name="connsiteY23" fmla="*/ 745655 h 974255"/>
              <a:gd name="connsiteX24" fmla="*/ 184541 w 736991"/>
              <a:gd name="connsiteY24" fmla="*/ 707555 h 974255"/>
              <a:gd name="connsiteX25" fmla="*/ 117866 w 736991"/>
              <a:gd name="connsiteY25" fmla="*/ 650405 h 974255"/>
              <a:gd name="connsiteX26" fmla="*/ 98816 w 736991"/>
              <a:gd name="connsiteY26" fmla="*/ 612305 h 974255"/>
              <a:gd name="connsiteX27" fmla="*/ 60716 w 736991"/>
              <a:gd name="connsiteY27" fmla="*/ 574205 h 974255"/>
              <a:gd name="connsiteX28" fmla="*/ 22616 w 736991"/>
              <a:gd name="connsiteY28" fmla="*/ 488480 h 974255"/>
              <a:gd name="connsiteX29" fmla="*/ 3566 w 736991"/>
              <a:gd name="connsiteY29" fmla="*/ 459905 h 974255"/>
              <a:gd name="connsiteX30" fmla="*/ 32141 w 736991"/>
              <a:gd name="connsiteY30" fmla="*/ 278930 h 974255"/>
              <a:gd name="connsiteX31" fmla="*/ 41666 w 736991"/>
              <a:gd name="connsiteY31" fmla="*/ 250355 h 974255"/>
              <a:gd name="connsiteX32" fmla="*/ 51191 w 736991"/>
              <a:gd name="connsiteY32" fmla="*/ 221780 h 974255"/>
              <a:gd name="connsiteX33" fmla="*/ 98816 w 736991"/>
              <a:gd name="connsiteY33" fmla="*/ 193205 h 9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6991" h="974255">
                <a:moveTo>
                  <a:pt x="98816" y="193205"/>
                </a:moveTo>
                <a:cubicBezTo>
                  <a:pt x="134751" y="169248"/>
                  <a:pt x="137209" y="171781"/>
                  <a:pt x="165491" y="126530"/>
                </a:cubicBezTo>
                <a:cubicBezTo>
                  <a:pt x="170812" y="118016"/>
                  <a:pt x="172581" y="107695"/>
                  <a:pt x="175016" y="97955"/>
                </a:cubicBezTo>
                <a:cubicBezTo>
                  <a:pt x="178943" y="82249"/>
                  <a:pt x="170256" y="57949"/>
                  <a:pt x="184541" y="50330"/>
                </a:cubicBezTo>
                <a:cubicBezTo>
                  <a:pt x="224652" y="28937"/>
                  <a:pt x="273441" y="31280"/>
                  <a:pt x="317891" y="21755"/>
                </a:cubicBezTo>
                <a:cubicBezTo>
                  <a:pt x="330591" y="15405"/>
                  <a:pt x="341802" y="3231"/>
                  <a:pt x="355991" y="2705"/>
                </a:cubicBezTo>
                <a:cubicBezTo>
                  <a:pt x="429035" y="0"/>
                  <a:pt x="502890" y="682"/>
                  <a:pt x="575066" y="12230"/>
                </a:cubicBezTo>
                <a:cubicBezTo>
                  <a:pt x="587564" y="14230"/>
                  <a:pt x="601127" y="60580"/>
                  <a:pt x="603641" y="69380"/>
                </a:cubicBezTo>
                <a:cubicBezTo>
                  <a:pt x="623197" y="137826"/>
                  <a:pt x="603049" y="76539"/>
                  <a:pt x="622691" y="155105"/>
                </a:cubicBezTo>
                <a:cubicBezTo>
                  <a:pt x="625126" y="164845"/>
                  <a:pt x="629458" y="174026"/>
                  <a:pt x="632216" y="183680"/>
                </a:cubicBezTo>
                <a:cubicBezTo>
                  <a:pt x="635812" y="196267"/>
                  <a:pt x="638566" y="209080"/>
                  <a:pt x="641741" y="221780"/>
                </a:cubicBezTo>
                <a:cubicBezTo>
                  <a:pt x="644916" y="358305"/>
                  <a:pt x="645334" y="494922"/>
                  <a:pt x="651266" y="631355"/>
                </a:cubicBezTo>
                <a:cubicBezTo>
                  <a:pt x="652406" y="657576"/>
                  <a:pt x="668909" y="666642"/>
                  <a:pt x="679841" y="688505"/>
                </a:cubicBezTo>
                <a:cubicBezTo>
                  <a:pt x="687487" y="703798"/>
                  <a:pt x="691245" y="720837"/>
                  <a:pt x="698891" y="736130"/>
                </a:cubicBezTo>
                <a:cubicBezTo>
                  <a:pt x="704011" y="746369"/>
                  <a:pt x="712821" y="754466"/>
                  <a:pt x="717941" y="764705"/>
                </a:cubicBezTo>
                <a:cubicBezTo>
                  <a:pt x="724773" y="778370"/>
                  <a:pt x="733939" y="819173"/>
                  <a:pt x="736991" y="831380"/>
                </a:cubicBezTo>
                <a:cubicBezTo>
                  <a:pt x="730641" y="853605"/>
                  <a:pt x="724583" y="875915"/>
                  <a:pt x="717941" y="898055"/>
                </a:cubicBezTo>
                <a:cubicBezTo>
                  <a:pt x="708604" y="929179"/>
                  <a:pt x="705020" y="945450"/>
                  <a:pt x="670316" y="964730"/>
                </a:cubicBezTo>
                <a:cubicBezTo>
                  <a:pt x="656164" y="972592"/>
                  <a:pt x="638566" y="971080"/>
                  <a:pt x="622691" y="974255"/>
                </a:cubicBezTo>
                <a:cubicBezTo>
                  <a:pt x="552841" y="967905"/>
                  <a:pt x="482463" y="965870"/>
                  <a:pt x="413141" y="955205"/>
                </a:cubicBezTo>
                <a:cubicBezTo>
                  <a:pt x="366746" y="948067"/>
                  <a:pt x="371571" y="922004"/>
                  <a:pt x="346466" y="888530"/>
                </a:cubicBezTo>
                <a:cubicBezTo>
                  <a:pt x="322683" y="856819"/>
                  <a:pt x="321807" y="861260"/>
                  <a:pt x="289316" y="850430"/>
                </a:cubicBezTo>
                <a:cubicBezTo>
                  <a:pt x="281569" y="827189"/>
                  <a:pt x="279205" y="811744"/>
                  <a:pt x="260741" y="793280"/>
                </a:cubicBezTo>
                <a:cubicBezTo>
                  <a:pt x="218969" y="751508"/>
                  <a:pt x="242601" y="800270"/>
                  <a:pt x="203591" y="745655"/>
                </a:cubicBezTo>
                <a:cubicBezTo>
                  <a:pt x="195338" y="734101"/>
                  <a:pt x="193782" y="718336"/>
                  <a:pt x="184541" y="707555"/>
                </a:cubicBezTo>
                <a:cubicBezTo>
                  <a:pt x="128794" y="642517"/>
                  <a:pt x="163496" y="714287"/>
                  <a:pt x="117866" y="650405"/>
                </a:cubicBezTo>
                <a:cubicBezTo>
                  <a:pt x="109613" y="638851"/>
                  <a:pt x="107335" y="623664"/>
                  <a:pt x="98816" y="612305"/>
                </a:cubicBezTo>
                <a:cubicBezTo>
                  <a:pt x="88040" y="597937"/>
                  <a:pt x="71492" y="588573"/>
                  <a:pt x="60716" y="574205"/>
                </a:cubicBezTo>
                <a:cubicBezTo>
                  <a:pt x="45566" y="554006"/>
                  <a:pt x="33035" y="509318"/>
                  <a:pt x="22616" y="488480"/>
                </a:cubicBezTo>
                <a:cubicBezTo>
                  <a:pt x="17496" y="478241"/>
                  <a:pt x="9916" y="469430"/>
                  <a:pt x="3566" y="459905"/>
                </a:cubicBezTo>
                <a:cubicBezTo>
                  <a:pt x="14631" y="316059"/>
                  <a:pt x="0" y="375353"/>
                  <a:pt x="32141" y="278930"/>
                </a:cubicBezTo>
                <a:lnTo>
                  <a:pt x="41666" y="250355"/>
                </a:lnTo>
                <a:cubicBezTo>
                  <a:pt x="44841" y="240830"/>
                  <a:pt x="44091" y="228880"/>
                  <a:pt x="51191" y="221780"/>
                </a:cubicBezTo>
                <a:lnTo>
                  <a:pt x="98816" y="19320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86400" y="838200"/>
            <a:ext cx="3124200" cy="2743200"/>
          </a:xfrm>
          <a:custGeom>
            <a:avLst/>
            <a:gdLst>
              <a:gd name="connsiteX0" fmla="*/ 315774 w 1240250"/>
              <a:gd name="connsiteY0" fmla="*/ 163733 h 1335308"/>
              <a:gd name="connsiteX1" fmla="*/ 334824 w 1240250"/>
              <a:gd name="connsiteY1" fmla="*/ 125633 h 1335308"/>
              <a:gd name="connsiteX2" fmla="*/ 344349 w 1240250"/>
              <a:gd name="connsiteY2" fmla="*/ 49433 h 1335308"/>
              <a:gd name="connsiteX3" fmla="*/ 430074 w 1240250"/>
              <a:gd name="connsiteY3" fmla="*/ 1808 h 1335308"/>
              <a:gd name="connsiteX4" fmla="*/ 820599 w 1240250"/>
              <a:gd name="connsiteY4" fmla="*/ 20858 h 1335308"/>
              <a:gd name="connsiteX5" fmla="*/ 858699 w 1240250"/>
              <a:gd name="connsiteY5" fmla="*/ 30383 h 1335308"/>
              <a:gd name="connsiteX6" fmla="*/ 906324 w 1240250"/>
              <a:gd name="connsiteY6" fmla="*/ 106583 h 1335308"/>
              <a:gd name="connsiteX7" fmla="*/ 934899 w 1240250"/>
              <a:gd name="connsiteY7" fmla="*/ 144683 h 1335308"/>
              <a:gd name="connsiteX8" fmla="*/ 953949 w 1240250"/>
              <a:gd name="connsiteY8" fmla="*/ 192308 h 1335308"/>
              <a:gd name="connsiteX9" fmla="*/ 1001574 w 1240250"/>
              <a:gd name="connsiteY9" fmla="*/ 258983 h 1335308"/>
              <a:gd name="connsiteX10" fmla="*/ 1030149 w 1240250"/>
              <a:gd name="connsiteY10" fmla="*/ 344708 h 1335308"/>
              <a:gd name="connsiteX11" fmla="*/ 1039674 w 1240250"/>
              <a:gd name="connsiteY11" fmla="*/ 382808 h 1335308"/>
              <a:gd name="connsiteX12" fmla="*/ 1068249 w 1240250"/>
              <a:gd name="connsiteY12" fmla="*/ 430433 h 1335308"/>
              <a:gd name="connsiteX13" fmla="*/ 1087299 w 1240250"/>
              <a:gd name="connsiteY13" fmla="*/ 535208 h 1335308"/>
              <a:gd name="connsiteX14" fmla="*/ 1115874 w 1240250"/>
              <a:gd name="connsiteY14" fmla="*/ 573308 h 1335308"/>
              <a:gd name="connsiteX15" fmla="*/ 1125399 w 1240250"/>
              <a:gd name="connsiteY15" fmla="*/ 601883 h 1335308"/>
              <a:gd name="connsiteX16" fmla="*/ 1144449 w 1240250"/>
              <a:gd name="connsiteY16" fmla="*/ 687608 h 1335308"/>
              <a:gd name="connsiteX17" fmla="*/ 1153974 w 1240250"/>
              <a:gd name="connsiteY17" fmla="*/ 716183 h 1335308"/>
              <a:gd name="connsiteX18" fmla="*/ 1192074 w 1240250"/>
              <a:gd name="connsiteY18" fmla="*/ 773333 h 1335308"/>
              <a:gd name="connsiteX19" fmla="*/ 1211124 w 1240250"/>
              <a:gd name="connsiteY19" fmla="*/ 840008 h 1335308"/>
              <a:gd name="connsiteX20" fmla="*/ 1163499 w 1240250"/>
              <a:gd name="connsiteY20" fmla="*/ 1087658 h 1335308"/>
              <a:gd name="connsiteX21" fmla="*/ 1115874 w 1240250"/>
              <a:gd name="connsiteY21" fmla="*/ 1097183 h 1335308"/>
              <a:gd name="connsiteX22" fmla="*/ 1020624 w 1240250"/>
              <a:gd name="connsiteY22" fmla="*/ 1125758 h 1335308"/>
              <a:gd name="connsiteX23" fmla="*/ 963474 w 1240250"/>
              <a:gd name="connsiteY23" fmla="*/ 1144808 h 1335308"/>
              <a:gd name="connsiteX24" fmla="*/ 915849 w 1240250"/>
              <a:gd name="connsiteY24" fmla="*/ 1154333 h 1335308"/>
              <a:gd name="connsiteX25" fmla="*/ 877749 w 1240250"/>
              <a:gd name="connsiteY25" fmla="*/ 1173383 h 1335308"/>
              <a:gd name="connsiteX26" fmla="*/ 849174 w 1240250"/>
              <a:gd name="connsiteY26" fmla="*/ 1182908 h 1335308"/>
              <a:gd name="connsiteX27" fmla="*/ 811074 w 1240250"/>
              <a:gd name="connsiteY27" fmla="*/ 1211483 h 1335308"/>
              <a:gd name="connsiteX28" fmla="*/ 782499 w 1240250"/>
              <a:gd name="connsiteY28" fmla="*/ 1221008 h 1335308"/>
              <a:gd name="connsiteX29" fmla="*/ 753924 w 1240250"/>
              <a:gd name="connsiteY29" fmla="*/ 1240058 h 1335308"/>
              <a:gd name="connsiteX30" fmla="*/ 725349 w 1240250"/>
              <a:gd name="connsiteY30" fmla="*/ 1249583 h 1335308"/>
              <a:gd name="connsiteX31" fmla="*/ 649149 w 1240250"/>
              <a:gd name="connsiteY31" fmla="*/ 1287683 h 1335308"/>
              <a:gd name="connsiteX32" fmla="*/ 620574 w 1240250"/>
              <a:gd name="connsiteY32" fmla="*/ 1297208 h 1335308"/>
              <a:gd name="connsiteX33" fmla="*/ 553899 w 1240250"/>
              <a:gd name="connsiteY33" fmla="*/ 1325783 h 1335308"/>
              <a:gd name="connsiteX34" fmla="*/ 420549 w 1240250"/>
              <a:gd name="connsiteY34" fmla="*/ 1335308 h 1335308"/>
              <a:gd name="connsiteX35" fmla="*/ 134799 w 1240250"/>
              <a:gd name="connsiteY35" fmla="*/ 1316258 h 1335308"/>
              <a:gd name="connsiteX36" fmla="*/ 96699 w 1240250"/>
              <a:gd name="connsiteY36" fmla="*/ 1287683 h 1335308"/>
              <a:gd name="connsiteX37" fmla="*/ 1449 w 1240250"/>
              <a:gd name="connsiteY37" fmla="*/ 1116233 h 1335308"/>
              <a:gd name="connsiteX38" fmla="*/ 10974 w 1240250"/>
              <a:gd name="connsiteY38" fmla="*/ 916208 h 1335308"/>
              <a:gd name="connsiteX39" fmla="*/ 39549 w 1240250"/>
              <a:gd name="connsiteY39" fmla="*/ 887633 h 1335308"/>
              <a:gd name="connsiteX40" fmla="*/ 77649 w 1240250"/>
              <a:gd name="connsiteY40" fmla="*/ 840008 h 1335308"/>
              <a:gd name="connsiteX41" fmla="*/ 115749 w 1240250"/>
              <a:gd name="connsiteY41" fmla="*/ 773333 h 1335308"/>
              <a:gd name="connsiteX42" fmla="*/ 153849 w 1240250"/>
              <a:gd name="connsiteY42" fmla="*/ 678083 h 1335308"/>
              <a:gd name="connsiteX43" fmla="*/ 182424 w 1240250"/>
              <a:gd name="connsiteY43" fmla="*/ 639983 h 1335308"/>
              <a:gd name="connsiteX44" fmla="*/ 210999 w 1240250"/>
              <a:gd name="connsiteY44" fmla="*/ 573308 h 1335308"/>
              <a:gd name="connsiteX45" fmla="*/ 239574 w 1240250"/>
              <a:gd name="connsiteY45" fmla="*/ 497108 h 1335308"/>
              <a:gd name="connsiteX46" fmla="*/ 249099 w 1240250"/>
              <a:gd name="connsiteY46" fmla="*/ 439958 h 1335308"/>
              <a:gd name="connsiteX47" fmla="*/ 258624 w 1240250"/>
              <a:gd name="connsiteY47" fmla="*/ 401858 h 1335308"/>
              <a:gd name="connsiteX48" fmla="*/ 277674 w 1240250"/>
              <a:gd name="connsiteY48" fmla="*/ 306608 h 1335308"/>
              <a:gd name="connsiteX49" fmla="*/ 315774 w 1240250"/>
              <a:gd name="connsiteY49" fmla="*/ 163733 h 133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40250" h="1335308">
                <a:moveTo>
                  <a:pt x="315774" y="163733"/>
                </a:moveTo>
                <a:cubicBezTo>
                  <a:pt x="325299" y="133571"/>
                  <a:pt x="331380" y="139408"/>
                  <a:pt x="334824" y="125633"/>
                </a:cubicBezTo>
                <a:cubicBezTo>
                  <a:pt x="341032" y="100800"/>
                  <a:pt x="332901" y="72328"/>
                  <a:pt x="344349" y="49433"/>
                </a:cubicBezTo>
                <a:cubicBezTo>
                  <a:pt x="362530" y="13072"/>
                  <a:pt x="397793" y="9878"/>
                  <a:pt x="430074" y="1808"/>
                </a:cubicBezTo>
                <a:cubicBezTo>
                  <a:pt x="544491" y="5275"/>
                  <a:pt x="695451" y="0"/>
                  <a:pt x="820599" y="20858"/>
                </a:cubicBezTo>
                <a:cubicBezTo>
                  <a:pt x="833512" y="23010"/>
                  <a:pt x="845999" y="27208"/>
                  <a:pt x="858699" y="30383"/>
                </a:cubicBezTo>
                <a:cubicBezTo>
                  <a:pt x="939647" y="138314"/>
                  <a:pt x="840950" y="1985"/>
                  <a:pt x="906324" y="106583"/>
                </a:cubicBezTo>
                <a:cubicBezTo>
                  <a:pt x="914738" y="120045"/>
                  <a:pt x="927189" y="130806"/>
                  <a:pt x="934899" y="144683"/>
                </a:cubicBezTo>
                <a:cubicBezTo>
                  <a:pt x="943202" y="159629"/>
                  <a:pt x="945334" y="177539"/>
                  <a:pt x="953949" y="192308"/>
                </a:cubicBezTo>
                <a:cubicBezTo>
                  <a:pt x="967711" y="215900"/>
                  <a:pt x="985699" y="236758"/>
                  <a:pt x="1001574" y="258983"/>
                </a:cubicBezTo>
                <a:cubicBezTo>
                  <a:pt x="1024400" y="350286"/>
                  <a:pt x="994281" y="237105"/>
                  <a:pt x="1030149" y="344708"/>
                </a:cubicBezTo>
                <a:cubicBezTo>
                  <a:pt x="1034289" y="357127"/>
                  <a:pt x="1034357" y="370845"/>
                  <a:pt x="1039674" y="382808"/>
                </a:cubicBezTo>
                <a:cubicBezTo>
                  <a:pt x="1047193" y="399726"/>
                  <a:pt x="1058724" y="414558"/>
                  <a:pt x="1068249" y="430433"/>
                </a:cubicBezTo>
                <a:cubicBezTo>
                  <a:pt x="1074599" y="465358"/>
                  <a:pt x="1076074" y="501532"/>
                  <a:pt x="1087299" y="535208"/>
                </a:cubicBezTo>
                <a:cubicBezTo>
                  <a:pt x="1092319" y="550268"/>
                  <a:pt x="1107998" y="559525"/>
                  <a:pt x="1115874" y="573308"/>
                </a:cubicBezTo>
                <a:cubicBezTo>
                  <a:pt x="1120855" y="582025"/>
                  <a:pt x="1122641" y="592229"/>
                  <a:pt x="1125399" y="601883"/>
                </a:cubicBezTo>
                <a:cubicBezTo>
                  <a:pt x="1144955" y="670329"/>
                  <a:pt x="1124807" y="609042"/>
                  <a:pt x="1144449" y="687608"/>
                </a:cubicBezTo>
                <a:cubicBezTo>
                  <a:pt x="1146884" y="697348"/>
                  <a:pt x="1149098" y="707406"/>
                  <a:pt x="1153974" y="716183"/>
                </a:cubicBezTo>
                <a:cubicBezTo>
                  <a:pt x="1165093" y="736197"/>
                  <a:pt x="1184834" y="751613"/>
                  <a:pt x="1192074" y="773333"/>
                </a:cubicBezTo>
                <a:cubicBezTo>
                  <a:pt x="1205739" y="814327"/>
                  <a:pt x="1199164" y="792168"/>
                  <a:pt x="1211124" y="840008"/>
                </a:cubicBezTo>
                <a:cubicBezTo>
                  <a:pt x="1210795" y="843789"/>
                  <a:pt x="1240250" y="1049282"/>
                  <a:pt x="1163499" y="1087658"/>
                </a:cubicBezTo>
                <a:cubicBezTo>
                  <a:pt x="1149019" y="1094898"/>
                  <a:pt x="1131749" y="1094008"/>
                  <a:pt x="1115874" y="1097183"/>
                </a:cubicBezTo>
                <a:cubicBezTo>
                  <a:pt x="1043062" y="1133589"/>
                  <a:pt x="1115498" y="1102039"/>
                  <a:pt x="1020624" y="1125758"/>
                </a:cubicBezTo>
                <a:cubicBezTo>
                  <a:pt x="1001143" y="1130628"/>
                  <a:pt x="982847" y="1139524"/>
                  <a:pt x="963474" y="1144808"/>
                </a:cubicBezTo>
                <a:cubicBezTo>
                  <a:pt x="947855" y="1149068"/>
                  <a:pt x="931724" y="1151158"/>
                  <a:pt x="915849" y="1154333"/>
                </a:cubicBezTo>
                <a:cubicBezTo>
                  <a:pt x="903149" y="1160683"/>
                  <a:pt x="890800" y="1167790"/>
                  <a:pt x="877749" y="1173383"/>
                </a:cubicBezTo>
                <a:cubicBezTo>
                  <a:pt x="868521" y="1177338"/>
                  <a:pt x="857891" y="1177927"/>
                  <a:pt x="849174" y="1182908"/>
                </a:cubicBezTo>
                <a:cubicBezTo>
                  <a:pt x="835391" y="1190784"/>
                  <a:pt x="824857" y="1203607"/>
                  <a:pt x="811074" y="1211483"/>
                </a:cubicBezTo>
                <a:cubicBezTo>
                  <a:pt x="802357" y="1216464"/>
                  <a:pt x="791479" y="1216518"/>
                  <a:pt x="782499" y="1221008"/>
                </a:cubicBezTo>
                <a:cubicBezTo>
                  <a:pt x="772260" y="1226128"/>
                  <a:pt x="764163" y="1234938"/>
                  <a:pt x="753924" y="1240058"/>
                </a:cubicBezTo>
                <a:cubicBezTo>
                  <a:pt x="744944" y="1244548"/>
                  <a:pt x="734489" y="1245428"/>
                  <a:pt x="725349" y="1249583"/>
                </a:cubicBezTo>
                <a:cubicBezTo>
                  <a:pt x="699496" y="1261334"/>
                  <a:pt x="675002" y="1275932"/>
                  <a:pt x="649149" y="1287683"/>
                </a:cubicBezTo>
                <a:cubicBezTo>
                  <a:pt x="640009" y="1291838"/>
                  <a:pt x="629896" y="1293479"/>
                  <a:pt x="620574" y="1297208"/>
                </a:cubicBezTo>
                <a:cubicBezTo>
                  <a:pt x="598123" y="1306188"/>
                  <a:pt x="577652" y="1321259"/>
                  <a:pt x="553899" y="1325783"/>
                </a:cubicBezTo>
                <a:cubicBezTo>
                  <a:pt x="510123" y="1334121"/>
                  <a:pt x="464999" y="1332133"/>
                  <a:pt x="420549" y="1335308"/>
                </a:cubicBezTo>
                <a:cubicBezTo>
                  <a:pt x="325299" y="1328958"/>
                  <a:pt x="229245" y="1330147"/>
                  <a:pt x="134799" y="1316258"/>
                </a:cubicBezTo>
                <a:cubicBezTo>
                  <a:pt x="119093" y="1313948"/>
                  <a:pt x="105854" y="1300652"/>
                  <a:pt x="96699" y="1287683"/>
                </a:cubicBezTo>
                <a:cubicBezTo>
                  <a:pt x="61023" y="1237142"/>
                  <a:pt x="30201" y="1173737"/>
                  <a:pt x="1449" y="1116233"/>
                </a:cubicBezTo>
                <a:cubicBezTo>
                  <a:pt x="4624" y="1049558"/>
                  <a:pt x="0" y="982050"/>
                  <a:pt x="10974" y="916208"/>
                </a:cubicBezTo>
                <a:cubicBezTo>
                  <a:pt x="13189" y="902921"/>
                  <a:pt x="30679" y="897770"/>
                  <a:pt x="39549" y="887633"/>
                </a:cubicBezTo>
                <a:cubicBezTo>
                  <a:pt x="52936" y="872333"/>
                  <a:pt x="64949" y="855883"/>
                  <a:pt x="77649" y="840008"/>
                </a:cubicBezTo>
                <a:cubicBezTo>
                  <a:pt x="106782" y="752608"/>
                  <a:pt x="58084" y="888663"/>
                  <a:pt x="115749" y="773333"/>
                </a:cubicBezTo>
                <a:cubicBezTo>
                  <a:pt x="158499" y="687834"/>
                  <a:pt x="112236" y="744665"/>
                  <a:pt x="153849" y="678083"/>
                </a:cubicBezTo>
                <a:cubicBezTo>
                  <a:pt x="162263" y="664621"/>
                  <a:pt x="174010" y="653445"/>
                  <a:pt x="182424" y="639983"/>
                </a:cubicBezTo>
                <a:cubicBezTo>
                  <a:pt x="211143" y="594033"/>
                  <a:pt x="193322" y="614554"/>
                  <a:pt x="210999" y="573308"/>
                </a:cubicBezTo>
                <a:cubicBezTo>
                  <a:pt x="233741" y="520242"/>
                  <a:pt x="228598" y="551986"/>
                  <a:pt x="239574" y="497108"/>
                </a:cubicBezTo>
                <a:cubicBezTo>
                  <a:pt x="243362" y="478170"/>
                  <a:pt x="245311" y="458896"/>
                  <a:pt x="249099" y="439958"/>
                </a:cubicBezTo>
                <a:cubicBezTo>
                  <a:pt x="251666" y="427121"/>
                  <a:pt x="255881" y="414658"/>
                  <a:pt x="258624" y="401858"/>
                </a:cubicBezTo>
                <a:cubicBezTo>
                  <a:pt x="265408" y="370198"/>
                  <a:pt x="277674" y="306608"/>
                  <a:pt x="277674" y="306608"/>
                </a:cubicBezTo>
                <a:cubicBezTo>
                  <a:pt x="288173" y="170120"/>
                  <a:pt x="306249" y="193895"/>
                  <a:pt x="315774" y="163733"/>
                </a:cubicBezTo>
                <a:close/>
              </a:path>
            </a:pathLst>
          </a:custGeom>
          <a:solidFill>
            <a:srgbClr val="C5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7200" y="3810000"/>
            <a:ext cx="3581400" cy="2971800"/>
          </a:xfrm>
          <a:custGeom>
            <a:avLst/>
            <a:gdLst>
              <a:gd name="connsiteX0" fmla="*/ 47625 w 1466850"/>
              <a:gd name="connsiteY0" fmla="*/ 276225 h 1276350"/>
              <a:gd name="connsiteX1" fmla="*/ 447675 w 1466850"/>
              <a:gd name="connsiteY1" fmla="*/ 352425 h 1276350"/>
              <a:gd name="connsiteX2" fmla="*/ 619125 w 1466850"/>
              <a:gd name="connsiteY2" fmla="*/ 390525 h 1276350"/>
              <a:gd name="connsiteX3" fmla="*/ 819150 w 1466850"/>
              <a:gd name="connsiteY3" fmla="*/ 381000 h 1276350"/>
              <a:gd name="connsiteX4" fmla="*/ 942975 w 1466850"/>
              <a:gd name="connsiteY4" fmla="*/ 352425 h 1276350"/>
              <a:gd name="connsiteX5" fmla="*/ 990600 w 1466850"/>
              <a:gd name="connsiteY5" fmla="*/ 266700 h 1276350"/>
              <a:gd name="connsiteX6" fmla="*/ 1009650 w 1466850"/>
              <a:gd name="connsiteY6" fmla="*/ 219075 h 1276350"/>
              <a:gd name="connsiteX7" fmla="*/ 1028700 w 1466850"/>
              <a:gd name="connsiteY7" fmla="*/ 190500 h 1276350"/>
              <a:gd name="connsiteX8" fmla="*/ 1038225 w 1466850"/>
              <a:gd name="connsiteY8" fmla="*/ 161925 h 1276350"/>
              <a:gd name="connsiteX9" fmla="*/ 1066800 w 1466850"/>
              <a:gd name="connsiteY9" fmla="*/ 114300 h 1276350"/>
              <a:gd name="connsiteX10" fmla="*/ 1076325 w 1466850"/>
              <a:gd name="connsiteY10" fmla="*/ 85725 h 1276350"/>
              <a:gd name="connsiteX11" fmla="*/ 1095375 w 1466850"/>
              <a:gd name="connsiteY11" fmla="*/ 47625 h 1276350"/>
              <a:gd name="connsiteX12" fmla="*/ 1104900 w 1466850"/>
              <a:gd name="connsiteY12" fmla="*/ 19050 h 1276350"/>
              <a:gd name="connsiteX13" fmla="*/ 1133475 w 1466850"/>
              <a:gd name="connsiteY13" fmla="*/ 0 h 1276350"/>
              <a:gd name="connsiteX14" fmla="*/ 1238250 w 1466850"/>
              <a:gd name="connsiteY14" fmla="*/ 28575 h 1276350"/>
              <a:gd name="connsiteX15" fmla="*/ 1266825 w 1466850"/>
              <a:gd name="connsiteY15" fmla="*/ 47625 h 1276350"/>
              <a:gd name="connsiteX16" fmla="*/ 1352550 w 1466850"/>
              <a:gd name="connsiteY16" fmla="*/ 95250 h 1276350"/>
              <a:gd name="connsiteX17" fmla="*/ 1371600 w 1466850"/>
              <a:gd name="connsiteY17" fmla="*/ 133350 h 1276350"/>
              <a:gd name="connsiteX18" fmla="*/ 1381125 w 1466850"/>
              <a:gd name="connsiteY18" fmla="*/ 161925 h 1276350"/>
              <a:gd name="connsiteX19" fmla="*/ 1400175 w 1466850"/>
              <a:gd name="connsiteY19" fmla="*/ 209550 h 1276350"/>
              <a:gd name="connsiteX20" fmla="*/ 1419225 w 1466850"/>
              <a:gd name="connsiteY20" fmla="*/ 247650 h 1276350"/>
              <a:gd name="connsiteX21" fmla="*/ 1428750 w 1466850"/>
              <a:gd name="connsiteY21" fmla="*/ 276225 h 1276350"/>
              <a:gd name="connsiteX22" fmla="*/ 1447800 w 1466850"/>
              <a:gd name="connsiteY22" fmla="*/ 314325 h 1276350"/>
              <a:gd name="connsiteX23" fmla="*/ 1457325 w 1466850"/>
              <a:gd name="connsiteY23" fmla="*/ 352425 h 1276350"/>
              <a:gd name="connsiteX24" fmla="*/ 1466850 w 1466850"/>
              <a:gd name="connsiteY24" fmla="*/ 381000 h 1276350"/>
              <a:gd name="connsiteX25" fmla="*/ 1447800 w 1466850"/>
              <a:gd name="connsiteY25" fmla="*/ 438150 h 1276350"/>
              <a:gd name="connsiteX26" fmla="*/ 1362075 w 1466850"/>
              <a:gd name="connsiteY26" fmla="*/ 628650 h 1276350"/>
              <a:gd name="connsiteX27" fmla="*/ 1276350 w 1466850"/>
              <a:gd name="connsiteY27" fmla="*/ 695325 h 1276350"/>
              <a:gd name="connsiteX28" fmla="*/ 1209675 w 1466850"/>
              <a:gd name="connsiteY28" fmla="*/ 762000 h 1276350"/>
              <a:gd name="connsiteX29" fmla="*/ 1162050 w 1466850"/>
              <a:gd name="connsiteY29" fmla="*/ 847725 h 1276350"/>
              <a:gd name="connsiteX30" fmla="*/ 1152525 w 1466850"/>
              <a:gd name="connsiteY30" fmla="*/ 876300 h 1276350"/>
              <a:gd name="connsiteX31" fmla="*/ 1162050 w 1466850"/>
              <a:gd name="connsiteY31" fmla="*/ 952500 h 1276350"/>
              <a:gd name="connsiteX32" fmla="*/ 1219200 w 1466850"/>
              <a:gd name="connsiteY32" fmla="*/ 962025 h 1276350"/>
              <a:gd name="connsiteX33" fmla="*/ 1181100 w 1466850"/>
              <a:gd name="connsiteY33" fmla="*/ 1019175 h 1276350"/>
              <a:gd name="connsiteX34" fmla="*/ 1152525 w 1466850"/>
              <a:gd name="connsiteY34" fmla="*/ 1066800 h 1276350"/>
              <a:gd name="connsiteX35" fmla="*/ 1066800 w 1466850"/>
              <a:gd name="connsiteY35" fmla="*/ 1152525 h 1276350"/>
              <a:gd name="connsiteX36" fmla="*/ 1009650 w 1466850"/>
              <a:gd name="connsiteY36" fmla="*/ 1171575 h 1276350"/>
              <a:gd name="connsiteX37" fmla="*/ 962025 w 1466850"/>
              <a:gd name="connsiteY37" fmla="*/ 1200150 h 1276350"/>
              <a:gd name="connsiteX38" fmla="*/ 933450 w 1466850"/>
              <a:gd name="connsiteY38" fmla="*/ 1219200 h 1276350"/>
              <a:gd name="connsiteX39" fmla="*/ 904875 w 1466850"/>
              <a:gd name="connsiteY39" fmla="*/ 1228725 h 1276350"/>
              <a:gd name="connsiteX40" fmla="*/ 847725 w 1466850"/>
              <a:gd name="connsiteY40" fmla="*/ 1266825 h 1276350"/>
              <a:gd name="connsiteX41" fmla="*/ 771525 w 1466850"/>
              <a:gd name="connsiteY41" fmla="*/ 1276350 h 1276350"/>
              <a:gd name="connsiteX42" fmla="*/ 609600 w 1466850"/>
              <a:gd name="connsiteY42" fmla="*/ 1257300 h 1276350"/>
              <a:gd name="connsiteX43" fmla="*/ 571500 w 1466850"/>
              <a:gd name="connsiteY43" fmla="*/ 1247775 h 1276350"/>
              <a:gd name="connsiteX44" fmla="*/ 542925 w 1466850"/>
              <a:gd name="connsiteY44" fmla="*/ 1209675 h 1276350"/>
              <a:gd name="connsiteX45" fmla="*/ 476250 w 1466850"/>
              <a:gd name="connsiteY45" fmla="*/ 1181100 h 1276350"/>
              <a:gd name="connsiteX46" fmla="*/ 428625 w 1466850"/>
              <a:gd name="connsiteY46" fmla="*/ 1162050 h 1276350"/>
              <a:gd name="connsiteX47" fmla="*/ 390525 w 1466850"/>
              <a:gd name="connsiteY47" fmla="*/ 1171575 h 1276350"/>
              <a:gd name="connsiteX48" fmla="*/ 342900 w 1466850"/>
              <a:gd name="connsiteY48" fmla="*/ 1209675 h 1276350"/>
              <a:gd name="connsiteX49" fmla="*/ 342900 w 1466850"/>
              <a:gd name="connsiteY49" fmla="*/ 1190625 h 1276350"/>
              <a:gd name="connsiteX50" fmla="*/ 323850 w 1466850"/>
              <a:gd name="connsiteY50" fmla="*/ 1143000 h 1276350"/>
              <a:gd name="connsiteX51" fmla="*/ 285750 w 1466850"/>
              <a:gd name="connsiteY51" fmla="*/ 1085850 h 1276350"/>
              <a:gd name="connsiteX52" fmla="*/ 266700 w 1466850"/>
              <a:gd name="connsiteY52" fmla="*/ 1038225 h 1276350"/>
              <a:gd name="connsiteX53" fmla="*/ 247650 w 1466850"/>
              <a:gd name="connsiteY53" fmla="*/ 1009650 h 1276350"/>
              <a:gd name="connsiteX54" fmla="*/ 238125 w 1466850"/>
              <a:gd name="connsiteY54" fmla="*/ 981075 h 1276350"/>
              <a:gd name="connsiteX55" fmla="*/ 219075 w 1466850"/>
              <a:gd name="connsiteY55" fmla="*/ 933450 h 1276350"/>
              <a:gd name="connsiteX56" fmla="*/ 190500 w 1466850"/>
              <a:gd name="connsiteY56" fmla="*/ 838200 h 1276350"/>
              <a:gd name="connsiteX57" fmla="*/ 123825 w 1466850"/>
              <a:gd name="connsiteY57" fmla="*/ 771525 h 1276350"/>
              <a:gd name="connsiteX58" fmla="*/ 95250 w 1466850"/>
              <a:gd name="connsiteY58" fmla="*/ 714375 h 1276350"/>
              <a:gd name="connsiteX59" fmla="*/ 57150 w 1466850"/>
              <a:gd name="connsiteY59" fmla="*/ 638175 h 1276350"/>
              <a:gd name="connsiteX60" fmla="*/ 19050 w 1466850"/>
              <a:gd name="connsiteY60" fmla="*/ 523875 h 1276350"/>
              <a:gd name="connsiteX61" fmla="*/ 0 w 1466850"/>
              <a:gd name="connsiteY61" fmla="*/ 495300 h 1276350"/>
              <a:gd name="connsiteX62" fmla="*/ 9525 w 1466850"/>
              <a:gd name="connsiteY62" fmla="*/ 390525 h 1276350"/>
              <a:gd name="connsiteX63" fmla="*/ 47625 w 1466850"/>
              <a:gd name="connsiteY63" fmla="*/ 276225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66850" h="1276350">
                <a:moveTo>
                  <a:pt x="47625" y="276225"/>
                </a:moveTo>
                <a:cubicBezTo>
                  <a:pt x="358543" y="318623"/>
                  <a:pt x="154881" y="283079"/>
                  <a:pt x="447675" y="352425"/>
                </a:cubicBezTo>
                <a:cubicBezTo>
                  <a:pt x="504643" y="365917"/>
                  <a:pt x="619125" y="390525"/>
                  <a:pt x="619125" y="390525"/>
                </a:cubicBezTo>
                <a:cubicBezTo>
                  <a:pt x="819774" y="340363"/>
                  <a:pt x="535950" y="402785"/>
                  <a:pt x="819150" y="381000"/>
                </a:cubicBezTo>
                <a:cubicBezTo>
                  <a:pt x="861385" y="377751"/>
                  <a:pt x="901700" y="361950"/>
                  <a:pt x="942975" y="352425"/>
                </a:cubicBezTo>
                <a:cubicBezTo>
                  <a:pt x="995804" y="220352"/>
                  <a:pt x="925877" y="383201"/>
                  <a:pt x="990600" y="266700"/>
                </a:cubicBezTo>
                <a:cubicBezTo>
                  <a:pt x="998903" y="251754"/>
                  <a:pt x="1002004" y="234368"/>
                  <a:pt x="1009650" y="219075"/>
                </a:cubicBezTo>
                <a:cubicBezTo>
                  <a:pt x="1014770" y="208836"/>
                  <a:pt x="1023580" y="200739"/>
                  <a:pt x="1028700" y="190500"/>
                </a:cubicBezTo>
                <a:cubicBezTo>
                  <a:pt x="1033190" y="181520"/>
                  <a:pt x="1033735" y="170905"/>
                  <a:pt x="1038225" y="161925"/>
                </a:cubicBezTo>
                <a:cubicBezTo>
                  <a:pt x="1046504" y="145366"/>
                  <a:pt x="1058521" y="130859"/>
                  <a:pt x="1066800" y="114300"/>
                </a:cubicBezTo>
                <a:cubicBezTo>
                  <a:pt x="1071290" y="105320"/>
                  <a:pt x="1072370" y="94953"/>
                  <a:pt x="1076325" y="85725"/>
                </a:cubicBezTo>
                <a:cubicBezTo>
                  <a:pt x="1081918" y="72674"/>
                  <a:pt x="1089782" y="60676"/>
                  <a:pt x="1095375" y="47625"/>
                </a:cubicBezTo>
                <a:cubicBezTo>
                  <a:pt x="1099330" y="38397"/>
                  <a:pt x="1098628" y="26890"/>
                  <a:pt x="1104900" y="19050"/>
                </a:cubicBezTo>
                <a:cubicBezTo>
                  <a:pt x="1112051" y="10111"/>
                  <a:pt x="1123950" y="6350"/>
                  <a:pt x="1133475" y="0"/>
                </a:cubicBezTo>
                <a:cubicBezTo>
                  <a:pt x="1185276" y="8633"/>
                  <a:pt x="1192360" y="5630"/>
                  <a:pt x="1238250" y="28575"/>
                </a:cubicBezTo>
                <a:cubicBezTo>
                  <a:pt x="1248489" y="33695"/>
                  <a:pt x="1256586" y="42505"/>
                  <a:pt x="1266825" y="47625"/>
                </a:cubicBezTo>
                <a:cubicBezTo>
                  <a:pt x="1354135" y="91280"/>
                  <a:pt x="1277610" y="39045"/>
                  <a:pt x="1352550" y="95250"/>
                </a:cubicBezTo>
                <a:cubicBezTo>
                  <a:pt x="1358900" y="107950"/>
                  <a:pt x="1366007" y="120299"/>
                  <a:pt x="1371600" y="133350"/>
                </a:cubicBezTo>
                <a:cubicBezTo>
                  <a:pt x="1375555" y="142578"/>
                  <a:pt x="1377600" y="152524"/>
                  <a:pt x="1381125" y="161925"/>
                </a:cubicBezTo>
                <a:cubicBezTo>
                  <a:pt x="1387128" y="177934"/>
                  <a:pt x="1393231" y="193926"/>
                  <a:pt x="1400175" y="209550"/>
                </a:cubicBezTo>
                <a:cubicBezTo>
                  <a:pt x="1405942" y="222525"/>
                  <a:pt x="1413632" y="234599"/>
                  <a:pt x="1419225" y="247650"/>
                </a:cubicBezTo>
                <a:cubicBezTo>
                  <a:pt x="1423180" y="256878"/>
                  <a:pt x="1424795" y="266997"/>
                  <a:pt x="1428750" y="276225"/>
                </a:cubicBezTo>
                <a:cubicBezTo>
                  <a:pt x="1434343" y="289276"/>
                  <a:pt x="1442814" y="301030"/>
                  <a:pt x="1447800" y="314325"/>
                </a:cubicBezTo>
                <a:cubicBezTo>
                  <a:pt x="1452397" y="326582"/>
                  <a:pt x="1453729" y="339838"/>
                  <a:pt x="1457325" y="352425"/>
                </a:cubicBezTo>
                <a:cubicBezTo>
                  <a:pt x="1460083" y="362079"/>
                  <a:pt x="1463675" y="371475"/>
                  <a:pt x="1466850" y="381000"/>
                </a:cubicBezTo>
                <a:cubicBezTo>
                  <a:pt x="1460500" y="400050"/>
                  <a:pt x="1453790" y="418984"/>
                  <a:pt x="1447800" y="438150"/>
                </a:cubicBezTo>
                <a:cubicBezTo>
                  <a:pt x="1426340" y="506823"/>
                  <a:pt x="1416448" y="574277"/>
                  <a:pt x="1362075" y="628650"/>
                </a:cubicBezTo>
                <a:cubicBezTo>
                  <a:pt x="1297825" y="692900"/>
                  <a:pt x="1330483" y="677281"/>
                  <a:pt x="1276350" y="695325"/>
                </a:cubicBezTo>
                <a:cubicBezTo>
                  <a:pt x="1254125" y="717550"/>
                  <a:pt x="1227566" y="736158"/>
                  <a:pt x="1209675" y="762000"/>
                </a:cubicBezTo>
                <a:cubicBezTo>
                  <a:pt x="1104781" y="913513"/>
                  <a:pt x="1259552" y="750223"/>
                  <a:pt x="1162050" y="847725"/>
                </a:cubicBezTo>
                <a:cubicBezTo>
                  <a:pt x="1158875" y="857250"/>
                  <a:pt x="1156050" y="866899"/>
                  <a:pt x="1152525" y="876300"/>
                </a:cubicBezTo>
                <a:cubicBezTo>
                  <a:pt x="1138978" y="912426"/>
                  <a:pt x="1113108" y="930748"/>
                  <a:pt x="1162050" y="952500"/>
                </a:cubicBezTo>
                <a:cubicBezTo>
                  <a:pt x="1179698" y="960344"/>
                  <a:pt x="1200150" y="958850"/>
                  <a:pt x="1219200" y="962025"/>
                </a:cubicBezTo>
                <a:cubicBezTo>
                  <a:pt x="1206500" y="981075"/>
                  <a:pt x="1192880" y="999542"/>
                  <a:pt x="1181100" y="1019175"/>
                </a:cubicBezTo>
                <a:cubicBezTo>
                  <a:pt x="1171575" y="1035050"/>
                  <a:pt x="1164573" y="1052744"/>
                  <a:pt x="1152525" y="1066800"/>
                </a:cubicBezTo>
                <a:cubicBezTo>
                  <a:pt x="1126226" y="1097482"/>
                  <a:pt x="1105137" y="1139746"/>
                  <a:pt x="1066800" y="1152525"/>
                </a:cubicBezTo>
                <a:cubicBezTo>
                  <a:pt x="1047750" y="1158875"/>
                  <a:pt x="1026869" y="1161244"/>
                  <a:pt x="1009650" y="1171575"/>
                </a:cubicBezTo>
                <a:cubicBezTo>
                  <a:pt x="993775" y="1181100"/>
                  <a:pt x="977724" y="1190338"/>
                  <a:pt x="962025" y="1200150"/>
                </a:cubicBezTo>
                <a:cubicBezTo>
                  <a:pt x="952317" y="1206217"/>
                  <a:pt x="943689" y="1214080"/>
                  <a:pt x="933450" y="1219200"/>
                </a:cubicBezTo>
                <a:cubicBezTo>
                  <a:pt x="924470" y="1223690"/>
                  <a:pt x="913652" y="1223849"/>
                  <a:pt x="904875" y="1228725"/>
                </a:cubicBezTo>
                <a:cubicBezTo>
                  <a:pt x="884861" y="1239844"/>
                  <a:pt x="870443" y="1263985"/>
                  <a:pt x="847725" y="1266825"/>
                </a:cubicBezTo>
                <a:lnTo>
                  <a:pt x="771525" y="1276350"/>
                </a:lnTo>
                <a:cubicBezTo>
                  <a:pt x="717550" y="1270000"/>
                  <a:pt x="663401" y="1264986"/>
                  <a:pt x="609600" y="1257300"/>
                </a:cubicBezTo>
                <a:cubicBezTo>
                  <a:pt x="596641" y="1255449"/>
                  <a:pt x="582152" y="1255384"/>
                  <a:pt x="571500" y="1247775"/>
                </a:cubicBezTo>
                <a:cubicBezTo>
                  <a:pt x="558582" y="1238548"/>
                  <a:pt x="554978" y="1220006"/>
                  <a:pt x="542925" y="1209675"/>
                </a:cubicBezTo>
                <a:cubicBezTo>
                  <a:pt x="525580" y="1194808"/>
                  <a:pt x="497269" y="1188982"/>
                  <a:pt x="476250" y="1181100"/>
                </a:cubicBezTo>
                <a:cubicBezTo>
                  <a:pt x="460241" y="1175097"/>
                  <a:pt x="444500" y="1168400"/>
                  <a:pt x="428625" y="1162050"/>
                </a:cubicBezTo>
                <a:cubicBezTo>
                  <a:pt x="415925" y="1165225"/>
                  <a:pt x="401417" y="1164313"/>
                  <a:pt x="390525" y="1171575"/>
                </a:cubicBezTo>
                <a:cubicBezTo>
                  <a:pt x="304357" y="1229020"/>
                  <a:pt x="436317" y="1178536"/>
                  <a:pt x="342900" y="1209675"/>
                </a:cubicBezTo>
                <a:cubicBezTo>
                  <a:pt x="270711" y="1185612"/>
                  <a:pt x="338889" y="1214688"/>
                  <a:pt x="342900" y="1190625"/>
                </a:cubicBezTo>
                <a:cubicBezTo>
                  <a:pt x="345711" y="1173760"/>
                  <a:pt x="332037" y="1158010"/>
                  <a:pt x="323850" y="1143000"/>
                </a:cubicBezTo>
                <a:cubicBezTo>
                  <a:pt x="312887" y="1122900"/>
                  <a:pt x="294253" y="1107108"/>
                  <a:pt x="285750" y="1085850"/>
                </a:cubicBezTo>
                <a:cubicBezTo>
                  <a:pt x="279400" y="1069975"/>
                  <a:pt x="274346" y="1053518"/>
                  <a:pt x="266700" y="1038225"/>
                </a:cubicBezTo>
                <a:cubicBezTo>
                  <a:pt x="261580" y="1027986"/>
                  <a:pt x="252770" y="1019889"/>
                  <a:pt x="247650" y="1009650"/>
                </a:cubicBezTo>
                <a:cubicBezTo>
                  <a:pt x="243160" y="1000670"/>
                  <a:pt x="241650" y="990476"/>
                  <a:pt x="238125" y="981075"/>
                </a:cubicBezTo>
                <a:cubicBezTo>
                  <a:pt x="232122" y="965066"/>
                  <a:pt x="224482" y="949670"/>
                  <a:pt x="219075" y="933450"/>
                </a:cubicBezTo>
                <a:cubicBezTo>
                  <a:pt x="208593" y="902003"/>
                  <a:pt x="202399" y="869139"/>
                  <a:pt x="190500" y="838200"/>
                </a:cubicBezTo>
                <a:cubicBezTo>
                  <a:pt x="178706" y="807536"/>
                  <a:pt x="147476" y="790446"/>
                  <a:pt x="123825" y="771525"/>
                </a:cubicBezTo>
                <a:cubicBezTo>
                  <a:pt x="99884" y="699701"/>
                  <a:pt x="132179" y="788233"/>
                  <a:pt x="95250" y="714375"/>
                </a:cubicBezTo>
                <a:cubicBezTo>
                  <a:pt x="48647" y="621169"/>
                  <a:pt x="101285" y="704378"/>
                  <a:pt x="57150" y="638175"/>
                </a:cubicBezTo>
                <a:cubicBezTo>
                  <a:pt x="45856" y="598645"/>
                  <a:pt x="37473" y="560721"/>
                  <a:pt x="19050" y="523875"/>
                </a:cubicBezTo>
                <a:cubicBezTo>
                  <a:pt x="13930" y="513636"/>
                  <a:pt x="6350" y="504825"/>
                  <a:pt x="0" y="495300"/>
                </a:cubicBezTo>
                <a:lnTo>
                  <a:pt x="9525" y="390525"/>
                </a:lnTo>
                <a:lnTo>
                  <a:pt x="47625" y="276225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05400" y="4343400"/>
            <a:ext cx="3657600" cy="2438400"/>
          </a:xfrm>
          <a:custGeom>
            <a:avLst/>
            <a:gdLst>
              <a:gd name="connsiteX0" fmla="*/ 134375 w 1253401"/>
              <a:gd name="connsiteY0" fmla="*/ 333375 h 1257300"/>
              <a:gd name="connsiteX1" fmla="*/ 162950 w 1253401"/>
              <a:gd name="connsiteY1" fmla="*/ 314325 h 1257300"/>
              <a:gd name="connsiteX2" fmla="*/ 305825 w 1253401"/>
              <a:gd name="connsiteY2" fmla="*/ 323850 h 1257300"/>
              <a:gd name="connsiteX3" fmla="*/ 582050 w 1253401"/>
              <a:gd name="connsiteY3" fmla="*/ 304800 h 1257300"/>
              <a:gd name="connsiteX4" fmla="*/ 639200 w 1253401"/>
              <a:gd name="connsiteY4" fmla="*/ 266700 h 1257300"/>
              <a:gd name="connsiteX5" fmla="*/ 705875 w 1253401"/>
              <a:gd name="connsiteY5" fmla="*/ 180975 h 1257300"/>
              <a:gd name="connsiteX6" fmla="*/ 715400 w 1253401"/>
              <a:gd name="connsiteY6" fmla="*/ 152400 h 1257300"/>
              <a:gd name="connsiteX7" fmla="*/ 763025 w 1253401"/>
              <a:gd name="connsiteY7" fmla="*/ 95250 h 1257300"/>
              <a:gd name="connsiteX8" fmla="*/ 782075 w 1253401"/>
              <a:gd name="connsiteY8" fmla="*/ 38100 h 1257300"/>
              <a:gd name="connsiteX9" fmla="*/ 839225 w 1253401"/>
              <a:gd name="connsiteY9" fmla="*/ 0 h 1257300"/>
              <a:gd name="connsiteX10" fmla="*/ 905900 w 1253401"/>
              <a:gd name="connsiteY10" fmla="*/ 19050 h 1257300"/>
              <a:gd name="connsiteX11" fmla="*/ 953525 w 1253401"/>
              <a:gd name="connsiteY11" fmla="*/ 47625 h 1257300"/>
              <a:gd name="connsiteX12" fmla="*/ 1010675 w 1253401"/>
              <a:gd name="connsiteY12" fmla="*/ 85725 h 1257300"/>
              <a:gd name="connsiteX13" fmla="*/ 1048775 w 1253401"/>
              <a:gd name="connsiteY13" fmla="*/ 142875 h 1257300"/>
              <a:gd name="connsiteX14" fmla="*/ 1086875 w 1253401"/>
              <a:gd name="connsiteY14" fmla="*/ 190500 h 1257300"/>
              <a:gd name="connsiteX15" fmla="*/ 1115450 w 1253401"/>
              <a:gd name="connsiteY15" fmla="*/ 238125 h 1257300"/>
              <a:gd name="connsiteX16" fmla="*/ 1144025 w 1253401"/>
              <a:gd name="connsiteY16" fmla="*/ 257175 h 1257300"/>
              <a:gd name="connsiteX17" fmla="*/ 1201175 w 1253401"/>
              <a:gd name="connsiteY17" fmla="*/ 314325 h 1257300"/>
              <a:gd name="connsiteX18" fmla="*/ 1239275 w 1253401"/>
              <a:gd name="connsiteY18" fmla="*/ 409575 h 1257300"/>
              <a:gd name="connsiteX19" fmla="*/ 1220225 w 1253401"/>
              <a:gd name="connsiteY19" fmla="*/ 657225 h 1257300"/>
              <a:gd name="connsiteX20" fmla="*/ 1201175 w 1253401"/>
              <a:gd name="connsiteY20" fmla="*/ 695325 h 1257300"/>
              <a:gd name="connsiteX21" fmla="*/ 1163075 w 1253401"/>
              <a:gd name="connsiteY21" fmla="*/ 771525 h 1257300"/>
              <a:gd name="connsiteX22" fmla="*/ 1115450 w 1253401"/>
              <a:gd name="connsiteY22" fmla="*/ 866775 h 1257300"/>
              <a:gd name="connsiteX23" fmla="*/ 1105925 w 1253401"/>
              <a:gd name="connsiteY23" fmla="*/ 895350 h 1257300"/>
              <a:gd name="connsiteX24" fmla="*/ 1086875 w 1253401"/>
              <a:gd name="connsiteY24" fmla="*/ 933450 h 1257300"/>
              <a:gd name="connsiteX25" fmla="*/ 1077350 w 1253401"/>
              <a:gd name="connsiteY25" fmla="*/ 962025 h 1257300"/>
              <a:gd name="connsiteX26" fmla="*/ 1039250 w 1253401"/>
              <a:gd name="connsiteY26" fmla="*/ 990600 h 1257300"/>
              <a:gd name="connsiteX27" fmla="*/ 1010675 w 1253401"/>
              <a:gd name="connsiteY27" fmla="*/ 1019175 h 1257300"/>
              <a:gd name="connsiteX28" fmla="*/ 972575 w 1253401"/>
              <a:gd name="connsiteY28" fmla="*/ 1066800 h 1257300"/>
              <a:gd name="connsiteX29" fmla="*/ 934475 w 1253401"/>
              <a:gd name="connsiteY29" fmla="*/ 1123950 h 1257300"/>
              <a:gd name="connsiteX30" fmla="*/ 905900 w 1253401"/>
              <a:gd name="connsiteY30" fmla="*/ 1143000 h 1257300"/>
              <a:gd name="connsiteX31" fmla="*/ 867800 w 1253401"/>
              <a:gd name="connsiteY31" fmla="*/ 1181100 h 1257300"/>
              <a:gd name="connsiteX32" fmla="*/ 839225 w 1253401"/>
              <a:gd name="connsiteY32" fmla="*/ 1190625 h 1257300"/>
              <a:gd name="connsiteX33" fmla="*/ 791600 w 1253401"/>
              <a:gd name="connsiteY33" fmla="*/ 1209675 h 1257300"/>
              <a:gd name="connsiteX34" fmla="*/ 715400 w 1253401"/>
              <a:gd name="connsiteY34" fmla="*/ 1257300 h 1257300"/>
              <a:gd name="connsiteX35" fmla="*/ 458225 w 1253401"/>
              <a:gd name="connsiteY35" fmla="*/ 1238250 h 1257300"/>
              <a:gd name="connsiteX36" fmla="*/ 391550 w 1253401"/>
              <a:gd name="connsiteY36" fmla="*/ 1228725 h 1257300"/>
              <a:gd name="connsiteX37" fmla="*/ 353450 w 1253401"/>
              <a:gd name="connsiteY37" fmla="*/ 1209675 h 1257300"/>
              <a:gd name="connsiteX38" fmla="*/ 315350 w 1253401"/>
              <a:gd name="connsiteY38" fmla="*/ 1200150 h 1257300"/>
              <a:gd name="connsiteX39" fmla="*/ 267725 w 1253401"/>
              <a:gd name="connsiteY39" fmla="*/ 1181100 h 1257300"/>
              <a:gd name="connsiteX40" fmla="*/ 229625 w 1253401"/>
              <a:gd name="connsiteY40" fmla="*/ 1171575 h 1257300"/>
              <a:gd name="connsiteX41" fmla="*/ 143900 w 1253401"/>
              <a:gd name="connsiteY41" fmla="*/ 1143000 h 1257300"/>
              <a:gd name="connsiteX42" fmla="*/ 124850 w 1253401"/>
              <a:gd name="connsiteY42" fmla="*/ 1114425 h 1257300"/>
              <a:gd name="connsiteX43" fmla="*/ 86750 w 1253401"/>
              <a:gd name="connsiteY43" fmla="*/ 1076325 h 1257300"/>
              <a:gd name="connsiteX44" fmla="*/ 58175 w 1253401"/>
              <a:gd name="connsiteY44" fmla="*/ 1028700 h 1257300"/>
              <a:gd name="connsiteX45" fmla="*/ 48650 w 1253401"/>
              <a:gd name="connsiteY45" fmla="*/ 1000125 h 1257300"/>
              <a:gd name="connsiteX46" fmla="*/ 20075 w 1253401"/>
              <a:gd name="connsiteY46" fmla="*/ 981075 h 1257300"/>
              <a:gd name="connsiteX47" fmla="*/ 1025 w 1253401"/>
              <a:gd name="connsiteY47" fmla="*/ 942975 h 1257300"/>
              <a:gd name="connsiteX48" fmla="*/ 20075 w 1253401"/>
              <a:gd name="connsiteY48" fmla="*/ 790575 h 1257300"/>
              <a:gd name="connsiteX49" fmla="*/ 58175 w 1253401"/>
              <a:gd name="connsiteY49" fmla="*/ 733425 h 1257300"/>
              <a:gd name="connsiteX50" fmla="*/ 77225 w 1253401"/>
              <a:gd name="connsiteY50" fmla="*/ 695325 h 1257300"/>
              <a:gd name="connsiteX51" fmla="*/ 86750 w 1253401"/>
              <a:gd name="connsiteY51" fmla="*/ 666750 h 1257300"/>
              <a:gd name="connsiteX52" fmla="*/ 124850 w 1253401"/>
              <a:gd name="connsiteY52" fmla="*/ 590550 h 1257300"/>
              <a:gd name="connsiteX53" fmla="*/ 134375 w 1253401"/>
              <a:gd name="connsiteY53" fmla="*/ 333375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53401" h="1257300">
                <a:moveTo>
                  <a:pt x="134375" y="333375"/>
                </a:moveTo>
                <a:cubicBezTo>
                  <a:pt x="140725" y="287337"/>
                  <a:pt x="151520" y="314960"/>
                  <a:pt x="162950" y="314325"/>
                </a:cubicBezTo>
                <a:cubicBezTo>
                  <a:pt x="210607" y="311677"/>
                  <a:pt x="258107" y="324935"/>
                  <a:pt x="305825" y="323850"/>
                </a:cubicBezTo>
                <a:cubicBezTo>
                  <a:pt x="398095" y="321753"/>
                  <a:pt x="489975" y="311150"/>
                  <a:pt x="582050" y="304800"/>
                </a:cubicBezTo>
                <a:cubicBezTo>
                  <a:pt x="601100" y="292100"/>
                  <a:pt x="627420" y="286333"/>
                  <a:pt x="639200" y="266700"/>
                </a:cubicBezTo>
                <a:cubicBezTo>
                  <a:pt x="677016" y="203674"/>
                  <a:pt x="654684" y="232166"/>
                  <a:pt x="705875" y="180975"/>
                </a:cubicBezTo>
                <a:cubicBezTo>
                  <a:pt x="709050" y="171450"/>
                  <a:pt x="709831" y="160754"/>
                  <a:pt x="715400" y="152400"/>
                </a:cubicBezTo>
                <a:cubicBezTo>
                  <a:pt x="745308" y="107538"/>
                  <a:pt x="742250" y="141995"/>
                  <a:pt x="763025" y="95250"/>
                </a:cubicBezTo>
                <a:cubicBezTo>
                  <a:pt x="771180" y="76900"/>
                  <a:pt x="765367" y="49239"/>
                  <a:pt x="782075" y="38100"/>
                </a:cubicBezTo>
                <a:lnTo>
                  <a:pt x="839225" y="0"/>
                </a:lnTo>
                <a:cubicBezTo>
                  <a:pt x="851432" y="3052"/>
                  <a:pt x="892235" y="12218"/>
                  <a:pt x="905900" y="19050"/>
                </a:cubicBezTo>
                <a:cubicBezTo>
                  <a:pt x="922459" y="27329"/>
                  <a:pt x="938714" y="36517"/>
                  <a:pt x="953525" y="47625"/>
                </a:cubicBezTo>
                <a:cubicBezTo>
                  <a:pt x="1010604" y="90434"/>
                  <a:pt x="953367" y="66622"/>
                  <a:pt x="1010675" y="85725"/>
                </a:cubicBezTo>
                <a:cubicBezTo>
                  <a:pt x="1026505" y="133215"/>
                  <a:pt x="1010356" y="98968"/>
                  <a:pt x="1048775" y="142875"/>
                </a:cubicBezTo>
                <a:cubicBezTo>
                  <a:pt x="1062162" y="158175"/>
                  <a:pt x="1075217" y="173845"/>
                  <a:pt x="1086875" y="190500"/>
                </a:cubicBezTo>
                <a:cubicBezTo>
                  <a:pt x="1097492" y="205667"/>
                  <a:pt x="1103402" y="224069"/>
                  <a:pt x="1115450" y="238125"/>
                </a:cubicBezTo>
                <a:cubicBezTo>
                  <a:pt x="1122900" y="246817"/>
                  <a:pt x="1135469" y="249570"/>
                  <a:pt x="1144025" y="257175"/>
                </a:cubicBezTo>
                <a:cubicBezTo>
                  <a:pt x="1164161" y="275073"/>
                  <a:pt x="1201175" y="314325"/>
                  <a:pt x="1201175" y="314325"/>
                </a:cubicBezTo>
                <a:cubicBezTo>
                  <a:pt x="1224715" y="384945"/>
                  <a:pt x="1211245" y="353514"/>
                  <a:pt x="1239275" y="409575"/>
                </a:cubicBezTo>
                <a:cubicBezTo>
                  <a:pt x="1232925" y="492125"/>
                  <a:pt x="1231167" y="575157"/>
                  <a:pt x="1220225" y="657225"/>
                </a:cubicBezTo>
                <a:cubicBezTo>
                  <a:pt x="1218348" y="671299"/>
                  <a:pt x="1206768" y="682274"/>
                  <a:pt x="1201175" y="695325"/>
                </a:cubicBezTo>
                <a:cubicBezTo>
                  <a:pt x="1155108" y="802815"/>
                  <a:pt x="1253401" y="602164"/>
                  <a:pt x="1163075" y="771525"/>
                </a:cubicBezTo>
                <a:cubicBezTo>
                  <a:pt x="1146370" y="802846"/>
                  <a:pt x="1130326" y="834545"/>
                  <a:pt x="1115450" y="866775"/>
                </a:cubicBezTo>
                <a:cubicBezTo>
                  <a:pt x="1111243" y="875891"/>
                  <a:pt x="1109880" y="886122"/>
                  <a:pt x="1105925" y="895350"/>
                </a:cubicBezTo>
                <a:cubicBezTo>
                  <a:pt x="1100332" y="908401"/>
                  <a:pt x="1092468" y="920399"/>
                  <a:pt x="1086875" y="933450"/>
                </a:cubicBezTo>
                <a:cubicBezTo>
                  <a:pt x="1082920" y="942678"/>
                  <a:pt x="1083778" y="954312"/>
                  <a:pt x="1077350" y="962025"/>
                </a:cubicBezTo>
                <a:cubicBezTo>
                  <a:pt x="1067187" y="974221"/>
                  <a:pt x="1051303" y="980269"/>
                  <a:pt x="1039250" y="990600"/>
                </a:cubicBezTo>
                <a:cubicBezTo>
                  <a:pt x="1029023" y="999366"/>
                  <a:pt x="1019545" y="1009038"/>
                  <a:pt x="1010675" y="1019175"/>
                </a:cubicBezTo>
                <a:cubicBezTo>
                  <a:pt x="997288" y="1034475"/>
                  <a:pt x="984532" y="1050358"/>
                  <a:pt x="972575" y="1066800"/>
                </a:cubicBezTo>
                <a:cubicBezTo>
                  <a:pt x="959109" y="1085316"/>
                  <a:pt x="953525" y="1111250"/>
                  <a:pt x="934475" y="1123950"/>
                </a:cubicBezTo>
                <a:cubicBezTo>
                  <a:pt x="924950" y="1130300"/>
                  <a:pt x="914592" y="1135550"/>
                  <a:pt x="905900" y="1143000"/>
                </a:cubicBezTo>
                <a:cubicBezTo>
                  <a:pt x="892263" y="1154689"/>
                  <a:pt x="882415" y="1170661"/>
                  <a:pt x="867800" y="1181100"/>
                </a:cubicBezTo>
                <a:cubicBezTo>
                  <a:pt x="859630" y="1186936"/>
                  <a:pt x="848626" y="1187100"/>
                  <a:pt x="839225" y="1190625"/>
                </a:cubicBezTo>
                <a:cubicBezTo>
                  <a:pt x="823216" y="1196628"/>
                  <a:pt x="806893" y="1202029"/>
                  <a:pt x="791600" y="1209675"/>
                </a:cubicBezTo>
                <a:cubicBezTo>
                  <a:pt x="768623" y="1221163"/>
                  <a:pt x="738068" y="1242188"/>
                  <a:pt x="715400" y="1257300"/>
                </a:cubicBezTo>
                <a:lnTo>
                  <a:pt x="458225" y="1238250"/>
                </a:lnTo>
                <a:cubicBezTo>
                  <a:pt x="435861" y="1236277"/>
                  <a:pt x="413210" y="1234632"/>
                  <a:pt x="391550" y="1228725"/>
                </a:cubicBezTo>
                <a:cubicBezTo>
                  <a:pt x="377851" y="1224989"/>
                  <a:pt x="366745" y="1214661"/>
                  <a:pt x="353450" y="1209675"/>
                </a:cubicBezTo>
                <a:cubicBezTo>
                  <a:pt x="341193" y="1205078"/>
                  <a:pt x="327769" y="1204290"/>
                  <a:pt x="315350" y="1200150"/>
                </a:cubicBezTo>
                <a:cubicBezTo>
                  <a:pt x="299130" y="1194743"/>
                  <a:pt x="283945" y="1186507"/>
                  <a:pt x="267725" y="1181100"/>
                </a:cubicBezTo>
                <a:cubicBezTo>
                  <a:pt x="255306" y="1176960"/>
                  <a:pt x="242137" y="1175425"/>
                  <a:pt x="229625" y="1171575"/>
                </a:cubicBezTo>
                <a:cubicBezTo>
                  <a:pt x="200836" y="1162717"/>
                  <a:pt x="143900" y="1143000"/>
                  <a:pt x="143900" y="1143000"/>
                </a:cubicBezTo>
                <a:cubicBezTo>
                  <a:pt x="137550" y="1133475"/>
                  <a:pt x="132300" y="1123117"/>
                  <a:pt x="124850" y="1114425"/>
                </a:cubicBezTo>
                <a:cubicBezTo>
                  <a:pt x="113161" y="1100788"/>
                  <a:pt x="97777" y="1090502"/>
                  <a:pt x="86750" y="1076325"/>
                </a:cubicBezTo>
                <a:cubicBezTo>
                  <a:pt x="75384" y="1061712"/>
                  <a:pt x="66454" y="1045259"/>
                  <a:pt x="58175" y="1028700"/>
                </a:cubicBezTo>
                <a:cubicBezTo>
                  <a:pt x="53685" y="1019720"/>
                  <a:pt x="54922" y="1007965"/>
                  <a:pt x="48650" y="1000125"/>
                </a:cubicBezTo>
                <a:cubicBezTo>
                  <a:pt x="41499" y="991186"/>
                  <a:pt x="29600" y="987425"/>
                  <a:pt x="20075" y="981075"/>
                </a:cubicBezTo>
                <a:cubicBezTo>
                  <a:pt x="13725" y="968375"/>
                  <a:pt x="1859" y="957150"/>
                  <a:pt x="1025" y="942975"/>
                </a:cubicBezTo>
                <a:cubicBezTo>
                  <a:pt x="844" y="939894"/>
                  <a:pt x="0" y="826710"/>
                  <a:pt x="20075" y="790575"/>
                </a:cubicBezTo>
                <a:cubicBezTo>
                  <a:pt x="31194" y="770561"/>
                  <a:pt x="47936" y="753903"/>
                  <a:pt x="58175" y="733425"/>
                </a:cubicBezTo>
                <a:cubicBezTo>
                  <a:pt x="64525" y="720725"/>
                  <a:pt x="71632" y="708376"/>
                  <a:pt x="77225" y="695325"/>
                </a:cubicBezTo>
                <a:cubicBezTo>
                  <a:pt x="81180" y="686097"/>
                  <a:pt x="82595" y="675890"/>
                  <a:pt x="86750" y="666750"/>
                </a:cubicBezTo>
                <a:cubicBezTo>
                  <a:pt x="98501" y="640897"/>
                  <a:pt x="115870" y="617491"/>
                  <a:pt x="124850" y="590550"/>
                </a:cubicBezTo>
                <a:cubicBezTo>
                  <a:pt x="159964" y="485207"/>
                  <a:pt x="128025" y="379413"/>
                  <a:pt x="134375" y="333375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5" name="Group 62"/>
          <p:cNvGrpSpPr>
            <a:grpSpLocks/>
          </p:cNvGrpSpPr>
          <p:nvPr/>
        </p:nvGrpSpPr>
        <p:grpSpPr bwMode="auto">
          <a:xfrm>
            <a:off x="685800" y="4800600"/>
            <a:ext cx="533400" cy="538163"/>
            <a:chOff x="720" y="2256"/>
            <a:chExt cx="336" cy="339"/>
          </a:xfrm>
        </p:grpSpPr>
        <p:sp>
          <p:nvSpPr>
            <p:cNvPr id="22785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86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87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36" name="Group 76"/>
          <p:cNvGrpSpPr>
            <a:grpSpLocks/>
          </p:cNvGrpSpPr>
          <p:nvPr/>
        </p:nvGrpSpPr>
        <p:grpSpPr bwMode="auto">
          <a:xfrm>
            <a:off x="5562600" y="5638800"/>
            <a:ext cx="533400" cy="538163"/>
            <a:chOff x="912" y="2784"/>
            <a:chExt cx="336" cy="339"/>
          </a:xfrm>
        </p:grpSpPr>
        <p:sp>
          <p:nvSpPr>
            <p:cNvPr id="22781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82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83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37" name="Group 57"/>
          <p:cNvGrpSpPr>
            <a:grpSpLocks/>
          </p:cNvGrpSpPr>
          <p:nvPr/>
        </p:nvGrpSpPr>
        <p:grpSpPr bwMode="auto">
          <a:xfrm>
            <a:off x="6172200" y="1676400"/>
            <a:ext cx="533400" cy="538163"/>
            <a:chOff x="1440" y="2208"/>
            <a:chExt cx="336" cy="339"/>
          </a:xfrm>
        </p:grpSpPr>
        <p:sp>
          <p:nvSpPr>
            <p:cNvPr id="22777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8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9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6934200" y="2286000"/>
            <a:ext cx="533400" cy="538163"/>
            <a:chOff x="1440" y="2208"/>
            <a:chExt cx="336" cy="339"/>
          </a:xfrm>
        </p:grpSpPr>
        <p:sp>
          <p:nvSpPr>
            <p:cNvPr id="22773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4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5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39" name="Group 57"/>
          <p:cNvGrpSpPr>
            <a:grpSpLocks/>
          </p:cNvGrpSpPr>
          <p:nvPr/>
        </p:nvGrpSpPr>
        <p:grpSpPr bwMode="auto">
          <a:xfrm>
            <a:off x="6934200" y="990600"/>
            <a:ext cx="533400" cy="538163"/>
            <a:chOff x="1440" y="2208"/>
            <a:chExt cx="336" cy="339"/>
          </a:xfrm>
        </p:grpSpPr>
        <p:sp>
          <p:nvSpPr>
            <p:cNvPr id="22769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0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71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0" name="Group 57"/>
          <p:cNvGrpSpPr>
            <a:grpSpLocks/>
          </p:cNvGrpSpPr>
          <p:nvPr/>
        </p:nvGrpSpPr>
        <p:grpSpPr bwMode="auto">
          <a:xfrm>
            <a:off x="7239000" y="1447800"/>
            <a:ext cx="533400" cy="538163"/>
            <a:chOff x="1440" y="2208"/>
            <a:chExt cx="336" cy="339"/>
          </a:xfrm>
        </p:grpSpPr>
        <p:sp>
          <p:nvSpPr>
            <p:cNvPr id="22765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66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67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1" name="Group 50"/>
          <p:cNvGrpSpPr>
            <a:grpSpLocks/>
          </p:cNvGrpSpPr>
          <p:nvPr/>
        </p:nvGrpSpPr>
        <p:grpSpPr bwMode="auto">
          <a:xfrm>
            <a:off x="1066800" y="2362200"/>
            <a:ext cx="533400" cy="538163"/>
            <a:chOff x="2895600" y="2971800"/>
            <a:chExt cx="533400" cy="538163"/>
          </a:xfrm>
        </p:grpSpPr>
        <p:sp>
          <p:nvSpPr>
            <p:cNvPr id="22761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62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63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2" name="Group 55"/>
          <p:cNvGrpSpPr>
            <a:grpSpLocks/>
          </p:cNvGrpSpPr>
          <p:nvPr/>
        </p:nvGrpSpPr>
        <p:grpSpPr bwMode="auto">
          <a:xfrm>
            <a:off x="1905000" y="2362200"/>
            <a:ext cx="533400" cy="538163"/>
            <a:chOff x="2895600" y="2971800"/>
            <a:chExt cx="533400" cy="538163"/>
          </a:xfrm>
        </p:grpSpPr>
        <p:sp>
          <p:nvSpPr>
            <p:cNvPr id="22757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8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9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3" name="Group 60"/>
          <p:cNvGrpSpPr>
            <a:grpSpLocks/>
          </p:cNvGrpSpPr>
          <p:nvPr/>
        </p:nvGrpSpPr>
        <p:grpSpPr bwMode="auto">
          <a:xfrm>
            <a:off x="1666875" y="1171575"/>
            <a:ext cx="533400" cy="538163"/>
            <a:chOff x="2895600" y="2971800"/>
            <a:chExt cx="533400" cy="538163"/>
          </a:xfrm>
        </p:grpSpPr>
        <p:sp>
          <p:nvSpPr>
            <p:cNvPr id="22753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4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5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4" name="Group 65"/>
          <p:cNvGrpSpPr>
            <a:grpSpLocks/>
          </p:cNvGrpSpPr>
          <p:nvPr/>
        </p:nvGrpSpPr>
        <p:grpSpPr bwMode="auto">
          <a:xfrm>
            <a:off x="2209800" y="1219200"/>
            <a:ext cx="533400" cy="538163"/>
            <a:chOff x="2895600" y="2971800"/>
            <a:chExt cx="533400" cy="538163"/>
          </a:xfrm>
        </p:grpSpPr>
        <p:sp>
          <p:nvSpPr>
            <p:cNvPr id="22749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0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51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5" name="Group 62"/>
          <p:cNvGrpSpPr>
            <a:grpSpLocks/>
          </p:cNvGrpSpPr>
          <p:nvPr/>
        </p:nvGrpSpPr>
        <p:grpSpPr bwMode="auto">
          <a:xfrm>
            <a:off x="990600" y="5334000"/>
            <a:ext cx="533400" cy="538163"/>
            <a:chOff x="720" y="2256"/>
            <a:chExt cx="336" cy="339"/>
          </a:xfrm>
        </p:grpSpPr>
        <p:sp>
          <p:nvSpPr>
            <p:cNvPr id="22745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46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47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6" name="Group 62"/>
          <p:cNvGrpSpPr>
            <a:grpSpLocks/>
          </p:cNvGrpSpPr>
          <p:nvPr/>
        </p:nvGrpSpPr>
        <p:grpSpPr bwMode="auto">
          <a:xfrm>
            <a:off x="1247775" y="5876925"/>
            <a:ext cx="533400" cy="538163"/>
            <a:chOff x="720" y="2256"/>
            <a:chExt cx="336" cy="339"/>
          </a:xfrm>
        </p:grpSpPr>
        <p:sp>
          <p:nvSpPr>
            <p:cNvPr id="22741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42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43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7" name="Group 62"/>
          <p:cNvGrpSpPr>
            <a:grpSpLocks/>
          </p:cNvGrpSpPr>
          <p:nvPr/>
        </p:nvGrpSpPr>
        <p:grpSpPr bwMode="auto">
          <a:xfrm>
            <a:off x="2057400" y="5029200"/>
            <a:ext cx="533400" cy="538163"/>
            <a:chOff x="720" y="2256"/>
            <a:chExt cx="336" cy="339"/>
          </a:xfrm>
        </p:grpSpPr>
        <p:sp>
          <p:nvSpPr>
            <p:cNvPr id="22737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8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9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8" name="Group 62"/>
          <p:cNvGrpSpPr>
            <a:grpSpLocks/>
          </p:cNvGrpSpPr>
          <p:nvPr/>
        </p:nvGrpSpPr>
        <p:grpSpPr bwMode="auto">
          <a:xfrm>
            <a:off x="3048000" y="3990975"/>
            <a:ext cx="533400" cy="538163"/>
            <a:chOff x="720" y="2256"/>
            <a:chExt cx="336" cy="339"/>
          </a:xfrm>
        </p:grpSpPr>
        <p:sp>
          <p:nvSpPr>
            <p:cNvPr id="22733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4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5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49" name="Group 76"/>
          <p:cNvGrpSpPr>
            <a:grpSpLocks/>
          </p:cNvGrpSpPr>
          <p:nvPr/>
        </p:nvGrpSpPr>
        <p:grpSpPr bwMode="auto">
          <a:xfrm>
            <a:off x="7315200" y="4724400"/>
            <a:ext cx="533400" cy="538163"/>
            <a:chOff x="912" y="2784"/>
            <a:chExt cx="336" cy="339"/>
          </a:xfrm>
        </p:grpSpPr>
        <p:sp>
          <p:nvSpPr>
            <p:cNvPr id="22729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0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31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0" name="Group 76"/>
          <p:cNvGrpSpPr>
            <a:grpSpLocks/>
          </p:cNvGrpSpPr>
          <p:nvPr/>
        </p:nvGrpSpPr>
        <p:grpSpPr bwMode="auto">
          <a:xfrm>
            <a:off x="5648325" y="5019675"/>
            <a:ext cx="533400" cy="538163"/>
            <a:chOff x="912" y="2784"/>
            <a:chExt cx="336" cy="339"/>
          </a:xfrm>
        </p:grpSpPr>
        <p:sp>
          <p:nvSpPr>
            <p:cNvPr id="22725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26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27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1" name="Group 76"/>
          <p:cNvGrpSpPr>
            <a:grpSpLocks/>
          </p:cNvGrpSpPr>
          <p:nvPr/>
        </p:nvGrpSpPr>
        <p:grpSpPr bwMode="auto">
          <a:xfrm>
            <a:off x="6705600" y="5029200"/>
            <a:ext cx="533400" cy="538163"/>
            <a:chOff x="912" y="2784"/>
            <a:chExt cx="336" cy="339"/>
          </a:xfrm>
        </p:grpSpPr>
        <p:sp>
          <p:nvSpPr>
            <p:cNvPr id="22721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22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23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2" name="Group 76"/>
          <p:cNvGrpSpPr>
            <a:grpSpLocks/>
          </p:cNvGrpSpPr>
          <p:nvPr/>
        </p:nvGrpSpPr>
        <p:grpSpPr bwMode="auto">
          <a:xfrm>
            <a:off x="6400800" y="5867400"/>
            <a:ext cx="533400" cy="538163"/>
            <a:chOff x="912" y="2784"/>
            <a:chExt cx="336" cy="339"/>
          </a:xfrm>
        </p:grpSpPr>
        <p:sp>
          <p:nvSpPr>
            <p:cNvPr id="22717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8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9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3" name="Group 111"/>
          <p:cNvGrpSpPr>
            <a:grpSpLocks/>
          </p:cNvGrpSpPr>
          <p:nvPr/>
        </p:nvGrpSpPr>
        <p:grpSpPr bwMode="auto">
          <a:xfrm>
            <a:off x="6477000" y="1143000"/>
            <a:ext cx="533400" cy="538163"/>
            <a:chOff x="2895600" y="2971800"/>
            <a:chExt cx="533400" cy="538163"/>
          </a:xfrm>
        </p:grpSpPr>
        <p:sp>
          <p:nvSpPr>
            <p:cNvPr id="22713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4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5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4" name="Group 62"/>
          <p:cNvGrpSpPr>
            <a:grpSpLocks/>
          </p:cNvGrpSpPr>
          <p:nvPr/>
        </p:nvGrpSpPr>
        <p:grpSpPr bwMode="auto">
          <a:xfrm>
            <a:off x="6477000" y="2362200"/>
            <a:ext cx="533400" cy="538163"/>
            <a:chOff x="720" y="2256"/>
            <a:chExt cx="336" cy="339"/>
          </a:xfrm>
        </p:grpSpPr>
        <p:sp>
          <p:nvSpPr>
            <p:cNvPr id="22709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0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11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5" name="Group 57"/>
          <p:cNvGrpSpPr>
            <a:grpSpLocks/>
          </p:cNvGrpSpPr>
          <p:nvPr/>
        </p:nvGrpSpPr>
        <p:grpSpPr bwMode="auto">
          <a:xfrm>
            <a:off x="7467600" y="2209800"/>
            <a:ext cx="533400" cy="538163"/>
            <a:chOff x="1440" y="2208"/>
            <a:chExt cx="336" cy="339"/>
          </a:xfrm>
        </p:grpSpPr>
        <p:sp>
          <p:nvSpPr>
            <p:cNvPr id="22705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06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07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6" name="Group 127"/>
          <p:cNvGrpSpPr>
            <a:grpSpLocks/>
          </p:cNvGrpSpPr>
          <p:nvPr/>
        </p:nvGrpSpPr>
        <p:grpSpPr bwMode="auto">
          <a:xfrm>
            <a:off x="2438400" y="1905000"/>
            <a:ext cx="533400" cy="538163"/>
            <a:chOff x="2895600" y="2971800"/>
            <a:chExt cx="533400" cy="538163"/>
          </a:xfrm>
        </p:grpSpPr>
        <p:sp>
          <p:nvSpPr>
            <p:cNvPr id="22701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02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703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7" name="Group 133"/>
          <p:cNvGrpSpPr>
            <a:grpSpLocks/>
          </p:cNvGrpSpPr>
          <p:nvPr/>
        </p:nvGrpSpPr>
        <p:grpSpPr bwMode="auto">
          <a:xfrm>
            <a:off x="6115050" y="5248275"/>
            <a:ext cx="533400" cy="538163"/>
            <a:chOff x="2895600" y="2971800"/>
            <a:chExt cx="533400" cy="538163"/>
          </a:xfrm>
        </p:grpSpPr>
        <p:sp>
          <p:nvSpPr>
            <p:cNvPr id="22697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8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9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8" name="Group 62"/>
          <p:cNvGrpSpPr>
            <a:grpSpLocks/>
          </p:cNvGrpSpPr>
          <p:nvPr/>
        </p:nvGrpSpPr>
        <p:grpSpPr bwMode="auto">
          <a:xfrm>
            <a:off x="2286000" y="2819400"/>
            <a:ext cx="533400" cy="538163"/>
            <a:chOff x="720" y="2256"/>
            <a:chExt cx="336" cy="339"/>
          </a:xfrm>
        </p:grpSpPr>
        <p:sp>
          <p:nvSpPr>
            <p:cNvPr id="22693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4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5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59" name="Group 76"/>
          <p:cNvGrpSpPr>
            <a:grpSpLocks/>
          </p:cNvGrpSpPr>
          <p:nvPr/>
        </p:nvGrpSpPr>
        <p:grpSpPr bwMode="auto">
          <a:xfrm>
            <a:off x="1447800" y="4953000"/>
            <a:ext cx="533400" cy="538163"/>
            <a:chOff x="912" y="2784"/>
            <a:chExt cx="336" cy="339"/>
          </a:xfrm>
        </p:grpSpPr>
        <p:sp>
          <p:nvSpPr>
            <p:cNvPr id="22689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0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91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0" name="Group 57"/>
          <p:cNvGrpSpPr>
            <a:grpSpLocks/>
          </p:cNvGrpSpPr>
          <p:nvPr/>
        </p:nvGrpSpPr>
        <p:grpSpPr bwMode="auto">
          <a:xfrm>
            <a:off x="7696200" y="5257800"/>
            <a:ext cx="533400" cy="538163"/>
            <a:chOff x="1440" y="2208"/>
            <a:chExt cx="336" cy="339"/>
          </a:xfrm>
        </p:grpSpPr>
        <p:sp>
          <p:nvSpPr>
            <p:cNvPr id="22685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86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87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52" name="Right Arrow 151"/>
          <p:cNvSpPr/>
          <p:nvPr/>
        </p:nvSpPr>
        <p:spPr>
          <a:xfrm>
            <a:off x="3962400" y="1905000"/>
            <a:ext cx="914400" cy="331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62" name="Group 57"/>
          <p:cNvGrpSpPr>
            <a:grpSpLocks/>
          </p:cNvGrpSpPr>
          <p:nvPr/>
        </p:nvGrpSpPr>
        <p:grpSpPr bwMode="auto">
          <a:xfrm>
            <a:off x="1905000" y="1752600"/>
            <a:ext cx="533400" cy="538163"/>
            <a:chOff x="1440" y="2208"/>
            <a:chExt cx="336" cy="339"/>
          </a:xfrm>
        </p:grpSpPr>
        <p:sp>
          <p:nvSpPr>
            <p:cNvPr id="22681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82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83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3" name="Group 76"/>
          <p:cNvGrpSpPr>
            <a:grpSpLocks/>
          </p:cNvGrpSpPr>
          <p:nvPr/>
        </p:nvGrpSpPr>
        <p:grpSpPr bwMode="auto">
          <a:xfrm>
            <a:off x="2743200" y="2743200"/>
            <a:ext cx="533400" cy="538163"/>
            <a:chOff x="912" y="2784"/>
            <a:chExt cx="336" cy="339"/>
          </a:xfrm>
        </p:grpSpPr>
        <p:sp>
          <p:nvSpPr>
            <p:cNvPr id="22677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8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9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4" name="Group 76"/>
          <p:cNvGrpSpPr>
            <a:grpSpLocks/>
          </p:cNvGrpSpPr>
          <p:nvPr/>
        </p:nvGrpSpPr>
        <p:grpSpPr bwMode="auto">
          <a:xfrm>
            <a:off x="5848350" y="2333625"/>
            <a:ext cx="533400" cy="538163"/>
            <a:chOff x="912" y="2784"/>
            <a:chExt cx="336" cy="339"/>
          </a:xfrm>
        </p:grpSpPr>
        <p:sp>
          <p:nvSpPr>
            <p:cNvPr id="22673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4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5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5" name="Group 62"/>
          <p:cNvGrpSpPr>
            <a:grpSpLocks/>
          </p:cNvGrpSpPr>
          <p:nvPr/>
        </p:nvGrpSpPr>
        <p:grpSpPr bwMode="auto">
          <a:xfrm>
            <a:off x="838200" y="1752600"/>
            <a:ext cx="533400" cy="538163"/>
            <a:chOff x="720" y="2256"/>
            <a:chExt cx="336" cy="339"/>
          </a:xfrm>
        </p:grpSpPr>
        <p:sp>
          <p:nvSpPr>
            <p:cNvPr id="22669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0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71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6" name="Group 62"/>
          <p:cNvGrpSpPr>
            <a:grpSpLocks/>
          </p:cNvGrpSpPr>
          <p:nvPr/>
        </p:nvGrpSpPr>
        <p:grpSpPr bwMode="auto">
          <a:xfrm>
            <a:off x="1162050" y="1323975"/>
            <a:ext cx="533400" cy="538163"/>
            <a:chOff x="720" y="2256"/>
            <a:chExt cx="336" cy="339"/>
          </a:xfrm>
        </p:grpSpPr>
        <p:sp>
          <p:nvSpPr>
            <p:cNvPr id="22665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66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67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7" name="Group 76"/>
          <p:cNvGrpSpPr>
            <a:grpSpLocks/>
          </p:cNvGrpSpPr>
          <p:nvPr/>
        </p:nvGrpSpPr>
        <p:grpSpPr bwMode="auto">
          <a:xfrm>
            <a:off x="314325" y="1714500"/>
            <a:ext cx="533400" cy="538163"/>
            <a:chOff x="912" y="2784"/>
            <a:chExt cx="336" cy="339"/>
          </a:xfrm>
        </p:grpSpPr>
        <p:sp>
          <p:nvSpPr>
            <p:cNvPr id="22661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62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63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8" name="Group 50"/>
          <p:cNvGrpSpPr>
            <a:grpSpLocks/>
          </p:cNvGrpSpPr>
          <p:nvPr/>
        </p:nvGrpSpPr>
        <p:grpSpPr bwMode="auto">
          <a:xfrm>
            <a:off x="1447800" y="1857375"/>
            <a:ext cx="533400" cy="538163"/>
            <a:chOff x="2895600" y="2971800"/>
            <a:chExt cx="533400" cy="538163"/>
          </a:xfrm>
        </p:grpSpPr>
        <p:sp>
          <p:nvSpPr>
            <p:cNvPr id="22657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8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9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69" name="Group 50"/>
          <p:cNvGrpSpPr>
            <a:grpSpLocks/>
          </p:cNvGrpSpPr>
          <p:nvPr/>
        </p:nvGrpSpPr>
        <p:grpSpPr bwMode="auto">
          <a:xfrm>
            <a:off x="1485900" y="2590800"/>
            <a:ext cx="533400" cy="538163"/>
            <a:chOff x="2895600" y="2971800"/>
            <a:chExt cx="533400" cy="538163"/>
          </a:xfrm>
        </p:grpSpPr>
        <p:sp>
          <p:nvSpPr>
            <p:cNvPr id="22653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4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5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0" name="Group 111"/>
          <p:cNvGrpSpPr>
            <a:grpSpLocks/>
          </p:cNvGrpSpPr>
          <p:nvPr/>
        </p:nvGrpSpPr>
        <p:grpSpPr bwMode="auto">
          <a:xfrm>
            <a:off x="7962900" y="2409825"/>
            <a:ext cx="533400" cy="538163"/>
            <a:chOff x="2895600" y="2971800"/>
            <a:chExt cx="533400" cy="538163"/>
          </a:xfrm>
        </p:grpSpPr>
        <p:sp>
          <p:nvSpPr>
            <p:cNvPr id="22649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0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51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1" name="Group 111"/>
          <p:cNvGrpSpPr>
            <a:grpSpLocks/>
          </p:cNvGrpSpPr>
          <p:nvPr/>
        </p:nvGrpSpPr>
        <p:grpSpPr bwMode="auto">
          <a:xfrm>
            <a:off x="7686675" y="1638300"/>
            <a:ext cx="533400" cy="538163"/>
            <a:chOff x="2895600" y="2971800"/>
            <a:chExt cx="533400" cy="538163"/>
          </a:xfrm>
        </p:grpSpPr>
        <p:sp>
          <p:nvSpPr>
            <p:cNvPr id="22645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46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47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2" name="Group 62"/>
          <p:cNvGrpSpPr>
            <a:grpSpLocks/>
          </p:cNvGrpSpPr>
          <p:nvPr/>
        </p:nvGrpSpPr>
        <p:grpSpPr bwMode="auto">
          <a:xfrm>
            <a:off x="6124575" y="2895600"/>
            <a:ext cx="533400" cy="538163"/>
            <a:chOff x="720" y="2256"/>
            <a:chExt cx="336" cy="339"/>
          </a:xfrm>
        </p:grpSpPr>
        <p:sp>
          <p:nvSpPr>
            <p:cNvPr id="22641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42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43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3" name="Group 57"/>
          <p:cNvGrpSpPr>
            <a:grpSpLocks/>
          </p:cNvGrpSpPr>
          <p:nvPr/>
        </p:nvGrpSpPr>
        <p:grpSpPr bwMode="auto">
          <a:xfrm>
            <a:off x="6838950" y="2886075"/>
            <a:ext cx="533400" cy="538163"/>
            <a:chOff x="1440" y="2208"/>
            <a:chExt cx="336" cy="339"/>
          </a:xfrm>
        </p:grpSpPr>
        <p:sp>
          <p:nvSpPr>
            <p:cNvPr id="22637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8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9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4" name="Group 57"/>
          <p:cNvGrpSpPr>
            <a:grpSpLocks/>
          </p:cNvGrpSpPr>
          <p:nvPr/>
        </p:nvGrpSpPr>
        <p:grpSpPr bwMode="auto">
          <a:xfrm>
            <a:off x="6715125" y="1704975"/>
            <a:ext cx="533400" cy="538163"/>
            <a:chOff x="1440" y="2208"/>
            <a:chExt cx="336" cy="339"/>
          </a:xfrm>
        </p:grpSpPr>
        <p:sp>
          <p:nvSpPr>
            <p:cNvPr id="22633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4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5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5" name="Group 57"/>
          <p:cNvGrpSpPr>
            <a:grpSpLocks/>
          </p:cNvGrpSpPr>
          <p:nvPr/>
        </p:nvGrpSpPr>
        <p:grpSpPr bwMode="auto">
          <a:xfrm>
            <a:off x="8153400" y="4953000"/>
            <a:ext cx="533400" cy="538163"/>
            <a:chOff x="1440" y="2208"/>
            <a:chExt cx="336" cy="339"/>
          </a:xfrm>
        </p:grpSpPr>
        <p:sp>
          <p:nvSpPr>
            <p:cNvPr id="22629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0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31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6" name="Group 57"/>
          <p:cNvGrpSpPr>
            <a:grpSpLocks/>
          </p:cNvGrpSpPr>
          <p:nvPr/>
        </p:nvGrpSpPr>
        <p:grpSpPr bwMode="auto">
          <a:xfrm>
            <a:off x="5991225" y="6038850"/>
            <a:ext cx="533400" cy="538163"/>
            <a:chOff x="1440" y="2208"/>
            <a:chExt cx="336" cy="339"/>
          </a:xfrm>
        </p:grpSpPr>
        <p:sp>
          <p:nvSpPr>
            <p:cNvPr id="22625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26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27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7" name="Group 62"/>
          <p:cNvGrpSpPr>
            <a:grpSpLocks/>
          </p:cNvGrpSpPr>
          <p:nvPr/>
        </p:nvGrpSpPr>
        <p:grpSpPr bwMode="auto">
          <a:xfrm>
            <a:off x="6934200" y="6096000"/>
            <a:ext cx="533400" cy="538163"/>
            <a:chOff x="720" y="2256"/>
            <a:chExt cx="336" cy="339"/>
          </a:xfrm>
        </p:grpSpPr>
        <p:sp>
          <p:nvSpPr>
            <p:cNvPr id="22621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22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23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8" name="Group 133"/>
          <p:cNvGrpSpPr>
            <a:grpSpLocks/>
          </p:cNvGrpSpPr>
          <p:nvPr/>
        </p:nvGrpSpPr>
        <p:grpSpPr bwMode="auto">
          <a:xfrm>
            <a:off x="7581900" y="5829300"/>
            <a:ext cx="533400" cy="538163"/>
            <a:chOff x="2895600" y="2971800"/>
            <a:chExt cx="533400" cy="538163"/>
          </a:xfrm>
        </p:grpSpPr>
        <p:sp>
          <p:nvSpPr>
            <p:cNvPr id="22617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8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9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79" name="Group 76"/>
          <p:cNvGrpSpPr>
            <a:grpSpLocks/>
          </p:cNvGrpSpPr>
          <p:nvPr/>
        </p:nvGrpSpPr>
        <p:grpSpPr bwMode="auto">
          <a:xfrm>
            <a:off x="7315200" y="5715000"/>
            <a:ext cx="533400" cy="538163"/>
            <a:chOff x="912" y="2784"/>
            <a:chExt cx="336" cy="339"/>
          </a:xfrm>
        </p:grpSpPr>
        <p:sp>
          <p:nvSpPr>
            <p:cNvPr id="22613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4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5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0" name="Group 62"/>
          <p:cNvGrpSpPr>
            <a:grpSpLocks/>
          </p:cNvGrpSpPr>
          <p:nvPr/>
        </p:nvGrpSpPr>
        <p:grpSpPr bwMode="auto">
          <a:xfrm>
            <a:off x="2895600" y="5105400"/>
            <a:ext cx="533400" cy="538163"/>
            <a:chOff x="720" y="2256"/>
            <a:chExt cx="336" cy="339"/>
          </a:xfrm>
        </p:grpSpPr>
        <p:sp>
          <p:nvSpPr>
            <p:cNvPr id="22609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0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11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1" name="Group 76"/>
          <p:cNvGrpSpPr>
            <a:grpSpLocks/>
          </p:cNvGrpSpPr>
          <p:nvPr/>
        </p:nvGrpSpPr>
        <p:grpSpPr bwMode="auto">
          <a:xfrm>
            <a:off x="2209800" y="5991225"/>
            <a:ext cx="533400" cy="538163"/>
            <a:chOff x="912" y="2784"/>
            <a:chExt cx="336" cy="339"/>
          </a:xfrm>
        </p:grpSpPr>
        <p:sp>
          <p:nvSpPr>
            <p:cNvPr id="22605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07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2" name="Group 76"/>
          <p:cNvGrpSpPr>
            <a:grpSpLocks/>
          </p:cNvGrpSpPr>
          <p:nvPr/>
        </p:nvGrpSpPr>
        <p:grpSpPr bwMode="auto">
          <a:xfrm>
            <a:off x="2476500" y="5486400"/>
            <a:ext cx="533400" cy="538163"/>
            <a:chOff x="912" y="2784"/>
            <a:chExt cx="336" cy="339"/>
          </a:xfrm>
        </p:grpSpPr>
        <p:sp>
          <p:nvSpPr>
            <p:cNvPr id="22601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02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603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3" name="Group 57"/>
          <p:cNvGrpSpPr>
            <a:grpSpLocks/>
          </p:cNvGrpSpPr>
          <p:nvPr/>
        </p:nvGrpSpPr>
        <p:grpSpPr bwMode="auto">
          <a:xfrm>
            <a:off x="1724025" y="5543550"/>
            <a:ext cx="533400" cy="538163"/>
            <a:chOff x="1440" y="2208"/>
            <a:chExt cx="336" cy="339"/>
          </a:xfrm>
        </p:grpSpPr>
        <p:sp>
          <p:nvSpPr>
            <p:cNvPr id="22597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8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9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4" name="Group 57"/>
          <p:cNvGrpSpPr>
            <a:grpSpLocks/>
          </p:cNvGrpSpPr>
          <p:nvPr/>
        </p:nvGrpSpPr>
        <p:grpSpPr bwMode="auto">
          <a:xfrm>
            <a:off x="3390900" y="4467225"/>
            <a:ext cx="533400" cy="538163"/>
            <a:chOff x="1440" y="2208"/>
            <a:chExt cx="336" cy="339"/>
          </a:xfrm>
        </p:grpSpPr>
        <p:sp>
          <p:nvSpPr>
            <p:cNvPr id="22593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4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5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2585" name="Group 133"/>
          <p:cNvGrpSpPr>
            <a:grpSpLocks/>
          </p:cNvGrpSpPr>
          <p:nvPr/>
        </p:nvGrpSpPr>
        <p:grpSpPr bwMode="auto">
          <a:xfrm>
            <a:off x="2743200" y="4572000"/>
            <a:ext cx="533400" cy="538163"/>
            <a:chOff x="2895600" y="2971800"/>
            <a:chExt cx="533400" cy="538163"/>
          </a:xfrm>
        </p:grpSpPr>
        <p:sp>
          <p:nvSpPr>
            <p:cNvPr id="22589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0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91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277" name="Right Arrow 276"/>
          <p:cNvSpPr/>
          <p:nvPr/>
        </p:nvSpPr>
        <p:spPr>
          <a:xfrm rot="5400000">
            <a:off x="6261894" y="4025106"/>
            <a:ext cx="914400" cy="331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Right Arrow 277"/>
          <p:cNvSpPr/>
          <p:nvPr/>
        </p:nvSpPr>
        <p:spPr>
          <a:xfrm rot="10800000">
            <a:off x="3976688" y="5472113"/>
            <a:ext cx="914400" cy="3333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Right Arrow 278"/>
          <p:cNvSpPr/>
          <p:nvPr/>
        </p:nvSpPr>
        <p:spPr>
          <a:xfrm rot="16200000">
            <a:off x="1461294" y="3872706"/>
            <a:ext cx="914400" cy="331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What causes temporal variability?</a:t>
            </a:r>
          </a:p>
        </p:txBody>
      </p:sp>
      <p:grpSp>
        <p:nvGrpSpPr>
          <p:cNvPr id="23555" name="Group 287"/>
          <p:cNvGrpSpPr>
            <a:grpSpLocks/>
          </p:cNvGrpSpPr>
          <p:nvPr/>
        </p:nvGrpSpPr>
        <p:grpSpPr bwMode="auto">
          <a:xfrm>
            <a:off x="304800" y="1219200"/>
            <a:ext cx="2819400" cy="2590800"/>
            <a:chOff x="228600" y="838200"/>
            <a:chExt cx="8534400" cy="5943600"/>
          </a:xfrm>
        </p:grpSpPr>
        <p:sp>
          <p:nvSpPr>
            <p:cNvPr id="5" name="Freeform 4"/>
            <p:cNvSpPr/>
            <p:nvPr/>
          </p:nvSpPr>
          <p:spPr>
            <a:xfrm>
              <a:off x="228600" y="1067642"/>
              <a:ext cx="3200400" cy="2436438"/>
            </a:xfrm>
            <a:custGeom>
              <a:avLst/>
              <a:gdLst>
                <a:gd name="connsiteX0" fmla="*/ 98816 w 736991"/>
                <a:gd name="connsiteY0" fmla="*/ 193205 h 974255"/>
                <a:gd name="connsiteX1" fmla="*/ 165491 w 736991"/>
                <a:gd name="connsiteY1" fmla="*/ 126530 h 974255"/>
                <a:gd name="connsiteX2" fmla="*/ 175016 w 736991"/>
                <a:gd name="connsiteY2" fmla="*/ 97955 h 974255"/>
                <a:gd name="connsiteX3" fmla="*/ 184541 w 736991"/>
                <a:gd name="connsiteY3" fmla="*/ 50330 h 974255"/>
                <a:gd name="connsiteX4" fmla="*/ 317891 w 736991"/>
                <a:gd name="connsiteY4" fmla="*/ 21755 h 974255"/>
                <a:gd name="connsiteX5" fmla="*/ 355991 w 736991"/>
                <a:gd name="connsiteY5" fmla="*/ 2705 h 974255"/>
                <a:gd name="connsiteX6" fmla="*/ 575066 w 736991"/>
                <a:gd name="connsiteY6" fmla="*/ 12230 h 974255"/>
                <a:gd name="connsiteX7" fmla="*/ 603641 w 736991"/>
                <a:gd name="connsiteY7" fmla="*/ 69380 h 974255"/>
                <a:gd name="connsiteX8" fmla="*/ 622691 w 736991"/>
                <a:gd name="connsiteY8" fmla="*/ 155105 h 974255"/>
                <a:gd name="connsiteX9" fmla="*/ 632216 w 736991"/>
                <a:gd name="connsiteY9" fmla="*/ 183680 h 974255"/>
                <a:gd name="connsiteX10" fmla="*/ 641741 w 736991"/>
                <a:gd name="connsiteY10" fmla="*/ 221780 h 974255"/>
                <a:gd name="connsiteX11" fmla="*/ 651266 w 736991"/>
                <a:gd name="connsiteY11" fmla="*/ 631355 h 974255"/>
                <a:gd name="connsiteX12" fmla="*/ 679841 w 736991"/>
                <a:gd name="connsiteY12" fmla="*/ 688505 h 974255"/>
                <a:gd name="connsiteX13" fmla="*/ 698891 w 736991"/>
                <a:gd name="connsiteY13" fmla="*/ 736130 h 974255"/>
                <a:gd name="connsiteX14" fmla="*/ 717941 w 736991"/>
                <a:gd name="connsiteY14" fmla="*/ 764705 h 974255"/>
                <a:gd name="connsiteX15" fmla="*/ 736991 w 736991"/>
                <a:gd name="connsiteY15" fmla="*/ 831380 h 974255"/>
                <a:gd name="connsiteX16" fmla="*/ 717941 w 736991"/>
                <a:gd name="connsiteY16" fmla="*/ 898055 h 974255"/>
                <a:gd name="connsiteX17" fmla="*/ 670316 w 736991"/>
                <a:gd name="connsiteY17" fmla="*/ 964730 h 974255"/>
                <a:gd name="connsiteX18" fmla="*/ 622691 w 736991"/>
                <a:gd name="connsiteY18" fmla="*/ 974255 h 974255"/>
                <a:gd name="connsiteX19" fmla="*/ 413141 w 736991"/>
                <a:gd name="connsiteY19" fmla="*/ 955205 h 974255"/>
                <a:gd name="connsiteX20" fmla="*/ 346466 w 736991"/>
                <a:gd name="connsiteY20" fmla="*/ 888530 h 974255"/>
                <a:gd name="connsiteX21" fmla="*/ 289316 w 736991"/>
                <a:gd name="connsiteY21" fmla="*/ 850430 h 974255"/>
                <a:gd name="connsiteX22" fmla="*/ 260741 w 736991"/>
                <a:gd name="connsiteY22" fmla="*/ 793280 h 974255"/>
                <a:gd name="connsiteX23" fmla="*/ 203591 w 736991"/>
                <a:gd name="connsiteY23" fmla="*/ 745655 h 974255"/>
                <a:gd name="connsiteX24" fmla="*/ 184541 w 736991"/>
                <a:gd name="connsiteY24" fmla="*/ 707555 h 974255"/>
                <a:gd name="connsiteX25" fmla="*/ 117866 w 736991"/>
                <a:gd name="connsiteY25" fmla="*/ 650405 h 974255"/>
                <a:gd name="connsiteX26" fmla="*/ 98816 w 736991"/>
                <a:gd name="connsiteY26" fmla="*/ 612305 h 974255"/>
                <a:gd name="connsiteX27" fmla="*/ 60716 w 736991"/>
                <a:gd name="connsiteY27" fmla="*/ 574205 h 974255"/>
                <a:gd name="connsiteX28" fmla="*/ 22616 w 736991"/>
                <a:gd name="connsiteY28" fmla="*/ 488480 h 974255"/>
                <a:gd name="connsiteX29" fmla="*/ 3566 w 736991"/>
                <a:gd name="connsiteY29" fmla="*/ 459905 h 974255"/>
                <a:gd name="connsiteX30" fmla="*/ 32141 w 736991"/>
                <a:gd name="connsiteY30" fmla="*/ 278930 h 974255"/>
                <a:gd name="connsiteX31" fmla="*/ 41666 w 736991"/>
                <a:gd name="connsiteY31" fmla="*/ 250355 h 974255"/>
                <a:gd name="connsiteX32" fmla="*/ 51191 w 736991"/>
                <a:gd name="connsiteY32" fmla="*/ 221780 h 974255"/>
                <a:gd name="connsiteX33" fmla="*/ 98816 w 736991"/>
                <a:gd name="connsiteY33" fmla="*/ 193205 h 9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6991" h="974255">
                  <a:moveTo>
                    <a:pt x="98816" y="193205"/>
                  </a:moveTo>
                  <a:cubicBezTo>
                    <a:pt x="134751" y="169248"/>
                    <a:pt x="137209" y="171781"/>
                    <a:pt x="165491" y="126530"/>
                  </a:cubicBezTo>
                  <a:cubicBezTo>
                    <a:pt x="170812" y="118016"/>
                    <a:pt x="172581" y="107695"/>
                    <a:pt x="175016" y="97955"/>
                  </a:cubicBezTo>
                  <a:cubicBezTo>
                    <a:pt x="178943" y="82249"/>
                    <a:pt x="170256" y="57949"/>
                    <a:pt x="184541" y="50330"/>
                  </a:cubicBezTo>
                  <a:cubicBezTo>
                    <a:pt x="224652" y="28937"/>
                    <a:pt x="273441" y="31280"/>
                    <a:pt x="317891" y="21755"/>
                  </a:cubicBezTo>
                  <a:cubicBezTo>
                    <a:pt x="330591" y="15405"/>
                    <a:pt x="341802" y="3231"/>
                    <a:pt x="355991" y="2705"/>
                  </a:cubicBezTo>
                  <a:cubicBezTo>
                    <a:pt x="429035" y="0"/>
                    <a:pt x="502890" y="682"/>
                    <a:pt x="575066" y="12230"/>
                  </a:cubicBezTo>
                  <a:cubicBezTo>
                    <a:pt x="587564" y="14230"/>
                    <a:pt x="601127" y="60580"/>
                    <a:pt x="603641" y="69380"/>
                  </a:cubicBezTo>
                  <a:cubicBezTo>
                    <a:pt x="623197" y="137826"/>
                    <a:pt x="603049" y="76539"/>
                    <a:pt x="622691" y="155105"/>
                  </a:cubicBezTo>
                  <a:cubicBezTo>
                    <a:pt x="625126" y="164845"/>
                    <a:pt x="629458" y="174026"/>
                    <a:pt x="632216" y="183680"/>
                  </a:cubicBezTo>
                  <a:cubicBezTo>
                    <a:pt x="635812" y="196267"/>
                    <a:pt x="638566" y="209080"/>
                    <a:pt x="641741" y="221780"/>
                  </a:cubicBezTo>
                  <a:cubicBezTo>
                    <a:pt x="644916" y="358305"/>
                    <a:pt x="645334" y="494922"/>
                    <a:pt x="651266" y="631355"/>
                  </a:cubicBezTo>
                  <a:cubicBezTo>
                    <a:pt x="652406" y="657576"/>
                    <a:pt x="668909" y="666642"/>
                    <a:pt x="679841" y="688505"/>
                  </a:cubicBezTo>
                  <a:cubicBezTo>
                    <a:pt x="687487" y="703798"/>
                    <a:pt x="691245" y="720837"/>
                    <a:pt x="698891" y="736130"/>
                  </a:cubicBezTo>
                  <a:cubicBezTo>
                    <a:pt x="704011" y="746369"/>
                    <a:pt x="712821" y="754466"/>
                    <a:pt x="717941" y="764705"/>
                  </a:cubicBezTo>
                  <a:cubicBezTo>
                    <a:pt x="724773" y="778370"/>
                    <a:pt x="733939" y="819173"/>
                    <a:pt x="736991" y="831380"/>
                  </a:cubicBezTo>
                  <a:cubicBezTo>
                    <a:pt x="730641" y="853605"/>
                    <a:pt x="724583" y="875915"/>
                    <a:pt x="717941" y="898055"/>
                  </a:cubicBezTo>
                  <a:cubicBezTo>
                    <a:pt x="708604" y="929179"/>
                    <a:pt x="705020" y="945450"/>
                    <a:pt x="670316" y="964730"/>
                  </a:cubicBezTo>
                  <a:cubicBezTo>
                    <a:pt x="656164" y="972592"/>
                    <a:pt x="638566" y="971080"/>
                    <a:pt x="622691" y="974255"/>
                  </a:cubicBezTo>
                  <a:cubicBezTo>
                    <a:pt x="552841" y="967905"/>
                    <a:pt x="482463" y="965870"/>
                    <a:pt x="413141" y="955205"/>
                  </a:cubicBezTo>
                  <a:cubicBezTo>
                    <a:pt x="366746" y="948067"/>
                    <a:pt x="371571" y="922004"/>
                    <a:pt x="346466" y="888530"/>
                  </a:cubicBezTo>
                  <a:cubicBezTo>
                    <a:pt x="322683" y="856819"/>
                    <a:pt x="321807" y="861260"/>
                    <a:pt x="289316" y="850430"/>
                  </a:cubicBezTo>
                  <a:cubicBezTo>
                    <a:pt x="281569" y="827189"/>
                    <a:pt x="279205" y="811744"/>
                    <a:pt x="260741" y="793280"/>
                  </a:cubicBezTo>
                  <a:cubicBezTo>
                    <a:pt x="218969" y="751508"/>
                    <a:pt x="242601" y="800270"/>
                    <a:pt x="203591" y="745655"/>
                  </a:cubicBezTo>
                  <a:cubicBezTo>
                    <a:pt x="195338" y="734101"/>
                    <a:pt x="193782" y="718336"/>
                    <a:pt x="184541" y="707555"/>
                  </a:cubicBezTo>
                  <a:cubicBezTo>
                    <a:pt x="128794" y="642517"/>
                    <a:pt x="163496" y="714287"/>
                    <a:pt x="117866" y="650405"/>
                  </a:cubicBezTo>
                  <a:cubicBezTo>
                    <a:pt x="109613" y="638851"/>
                    <a:pt x="107335" y="623664"/>
                    <a:pt x="98816" y="612305"/>
                  </a:cubicBezTo>
                  <a:cubicBezTo>
                    <a:pt x="88040" y="597937"/>
                    <a:pt x="71492" y="588573"/>
                    <a:pt x="60716" y="574205"/>
                  </a:cubicBezTo>
                  <a:cubicBezTo>
                    <a:pt x="45566" y="554006"/>
                    <a:pt x="33035" y="509318"/>
                    <a:pt x="22616" y="488480"/>
                  </a:cubicBezTo>
                  <a:cubicBezTo>
                    <a:pt x="17496" y="478241"/>
                    <a:pt x="9916" y="469430"/>
                    <a:pt x="3566" y="459905"/>
                  </a:cubicBezTo>
                  <a:cubicBezTo>
                    <a:pt x="14631" y="316059"/>
                    <a:pt x="0" y="375353"/>
                    <a:pt x="32141" y="278930"/>
                  </a:cubicBezTo>
                  <a:lnTo>
                    <a:pt x="41666" y="250355"/>
                  </a:lnTo>
                  <a:cubicBezTo>
                    <a:pt x="44841" y="240830"/>
                    <a:pt x="44091" y="228880"/>
                    <a:pt x="51191" y="221780"/>
                  </a:cubicBezTo>
                  <a:lnTo>
                    <a:pt x="98816" y="19320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485714" y="838200"/>
              <a:ext cx="3123514" cy="2742361"/>
            </a:xfrm>
            <a:custGeom>
              <a:avLst/>
              <a:gdLst>
                <a:gd name="connsiteX0" fmla="*/ 315774 w 1240250"/>
                <a:gd name="connsiteY0" fmla="*/ 163733 h 1335308"/>
                <a:gd name="connsiteX1" fmla="*/ 334824 w 1240250"/>
                <a:gd name="connsiteY1" fmla="*/ 125633 h 1335308"/>
                <a:gd name="connsiteX2" fmla="*/ 344349 w 1240250"/>
                <a:gd name="connsiteY2" fmla="*/ 49433 h 1335308"/>
                <a:gd name="connsiteX3" fmla="*/ 430074 w 1240250"/>
                <a:gd name="connsiteY3" fmla="*/ 1808 h 1335308"/>
                <a:gd name="connsiteX4" fmla="*/ 820599 w 1240250"/>
                <a:gd name="connsiteY4" fmla="*/ 20858 h 1335308"/>
                <a:gd name="connsiteX5" fmla="*/ 858699 w 1240250"/>
                <a:gd name="connsiteY5" fmla="*/ 30383 h 1335308"/>
                <a:gd name="connsiteX6" fmla="*/ 906324 w 1240250"/>
                <a:gd name="connsiteY6" fmla="*/ 106583 h 1335308"/>
                <a:gd name="connsiteX7" fmla="*/ 934899 w 1240250"/>
                <a:gd name="connsiteY7" fmla="*/ 144683 h 1335308"/>
                <a:gd name="connsiteX8" fmla="*/ 953949 w 1240250"/>
                <a:gd name="connsiteY8" fmla="*/ 192308 h 1335308"/>
                <a:gd name="connsiteX9" fmla="*/ 1001574 w 1240250"/>
                <a:gd name="connsiteY9" fmla="*/ 258983 h 1335308"/>
                <a:gd name="connsiteX10" fmla="*/ 1030149 w 1240250"/>
                <a:gd name="connsiteY10" fmla="*/ 344708 h 1335308"/>
                <a:gd name="connsiteX11" fmla="*/ 1039674 w 1240250"/>
                <a:gd name="connsiteY11" fmla="*/ 382808 h 1335308"/>
                <a:gd name="connsiteX12" fmla="*/ 1068249 w 1240250"/>
                <a:gd name="connsiteY12" fmla="*/ 430433 h 1335308"/>
                <a:gd name="connsiteX13" fmla="*/ 1087299 w 1240250"/>
                <a:gd name="connsiteY13" fmla="*/ 535208 h 1335308"/>
                <a:gd name="connsiteX14" fmla="*/ 1115874 w 1240250"/>
                <a:gd name="connsiteY14" fmla="*/ 573308 h 1335308"/>
                <a:gd name="connsiteX15" fmla="*/ 1125399 w 1240250"/>
                <a:gd name="connsiteY15" fmla="*/ 601883 h 1335308"/>
                <a:gd name="connsiteX16" fmla="*/ 1144449 w 1240250"/>
                <a:gd name="connsiteY16" fmla="*/ 687608 h 1335308"/>
                <a:gd name="connsiteX17" fmla="*/ 1153974 w 1240250"/>
                <a:gd name="connsiteY17" fmla="*/ 716183 h 1335308"/>
                <a:gd name="connsiteX18" fmla="*/ 1192074 w 1240250"/>
                <a:gd name="connsiteY18" fmla="*/ 773333 h 1335308"/>
                <a:gd name="connsiteX19" fmla="*/ 1211124 w 1240250"/>
                <a:gd name="connsiteY19" fmla="*/ 840008 h 1335308"/>
                <a:gd name="connsiteX20" fmla="*/ 1163499 w 1240250"/>
                <a:gd name="connsiteY20" fmla="*/ 1087658 h 1335308"/>
                <a:gd name="connsiteX21" fmla="*/ 1115874 w 1240250"/>
                <a:gd name="connsiteY21" fmla="*/ 1097183 h 1335308"/>
                <a:gd name="connsiteX22" fmla="*/ 1020624 w 1240250"/>
                <a:gd name="connsiteY22" fmla="*/ 1125758 h 1335308"/>
                <a:gd name="connsiteX23" fmla="*/ 963474 w 1240250"/>
                <a:gd name="connsiteY23" fmla="*/ 1144808 h 1335308"/>
                <a:gd name="connsiteX24" fmla="*/ 915849 w 1240250"/>
                <a:gd name="connsiteY24" fmla="*/ 1154333 h 1335308"/>
                <a:gd name="connsiteX25" fmla="*/ 877749 w 1240250"/>
                <a:gd name="connsiteY25" fmla="*/ 1173383 h 1335308"/>
                <a:gd name="connsiteX26" fmla="*/ 849174 w 1240250"/>
                <a:gd name="connsiteY26" fmla="*/ 1182908 h 1335308"/>
                <a:gd name="connsiteX27" fmla="*/ 811074 w 1240250"/>
                <a:gd name="connsiteY27" fmla="*/ 1211483 h 1335308"/>
                <a:gd name="connsiteX28" fmla="*/ 782499 w 1240250"/>
                <a:gd name="connsiteY28" fmla="*/ 1221008 h 1335308"/>
                <a:gd name="connsiteX29" fmla="*/ 753924 w 1240250"/>
                <a:gd name="connsiteY29" fmla="*/ 1240058 h 1335308"/>
                <a:gd name="connsiteX30" fmla="*/ 725349 w 1240250"/>
                <a:gd name="connsiteY30" fmla="*/ 1249583 h 1335308"/>
                <a:gd name="connsiteX31" fmla="*/ 649149 w 1240250"/>
                <a:gd name="connsiteY31" fmla="*/ 1287683 h 1335308"/>
                <a:gd name="connsiteX32" fmla="*/ 620574 w 1240250"/>
                <a:gd name="connsiteY32" fmla="*/ 1297208 h 1335308"/>
                <a:gd name="connsiteX33" fmla="*/ 553899 w 1240250"/>
                <a:gd name="connsiteY33" fmla="*/ 1325783 h 1335308"/>
                <a:gd name="connsiteX34" fmla="*/ 420549 w 1240250"/>
                <a:gd name="connsiteY34" fmla="*/ 1335308 h 1335308"/>
                <a:gd name="connsiteX35" fmla="*/ 134799 w 1240250"/>
                <a:gd name="connsiteY35" fmla="*/ 1316258 h 1335308"/>
                <a:gd name="connsiteX36" fmla="*/ 96699 w 1240250"/>
                <a:gd name="connsiteY36" fmla="*/ 1287683 h 1335308"/>
                <a:gd name="connsiteX37" fmla="*/ 1449 w 1240250"/>
                <a:gd name="connsiteY37" fmla="*/ 1116233 h 1335308"/>
                <a:gd name="connsiteX38" fmla="*/ 10974 w 1240250"/>
                <a:gd name="connsiteY38" fmla="*/ 916208 h 1335308"/>
                <a:gd name="connsiteX39" fmla="*/ 39549 w 1240250"/>
                <a:gd name="connsiteY39" fmla="*/ 887633 h 1335308"/>
                <a:gd name="connsiteX40" fmla="*/ 77649 w 1240250"/>
                <a:gd name="connsiteY40" fmla="*/ 840008 h 1335308"/>
                <a:gd name="connsiteX41" fmla="*/ 115749 w 1240250"/>
                <a:gd name="connsiteY41" fmla="*/ 773333 h 1335308"/>
                <a:gd name="connsiteX42" fmla="*/ 153849 w 1240250"/>
                <a:gd name="connsiteY42" fmla="*/ 678083 h 1335308"/>
                <a:gd name="connsiteX43" fmla="*/ 182424 w 1240250"/>
                <a:gd name="connsiteY43" fmla="*/ 639983 h 1335308"/>
                <a:gd name="connsiteX44" fmla="*/ 210999 w 1240250"/>
                <a:gd name="connsiteY44" fmla="*/ 573308 h 1335308"/>
                <a:gd name="connsiteX45" fmla="*/ 239574 w 1240250"/>
                <a:gd name="connsiteY45" fmla="*/ 497108 h 1335308"/>
                <a:gd name="connsiteX46" fmla="*/ 249099 w 1240250"/>
                <a:gd name="connsiteY46" fmla="*/ 439958 h 1335308"/>
                <a:gd name="connsiteX47" fmla="*/ 258624 w 1240250"/>
                <a:gd name="connsiteY47" fmla="*/ 401858 h 1335308"/>
                <a:gd name="connsiteX48" fmla="*/ 277674 w 1240250"/>
                <a:gd name="connsiteY48" fmla="*/ 306608 h 1335308"/>
                <a:gd name="connsiteX49" fmla="*/ 315774 w 1240250"/>
                <a:gd name="connsiteY49" fmla="*/ 163733 h 133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40250" h="1335308">
                  <a:moveTo>
                    <a:pt x="315774" y="163733"/>
                  </a:moveTo>
                  <a:cubicBezTo>
                    <a:pt x="325299" y="133571"/>
                    <a:pt x="331380" y="139408"/>
                    <a:pt x="334824" y="125633"/>
                  </a:cubicBezTo>
                  <a:cubicBezTo>
                    <a:pt x="341032" y="100800"/>
                    <a:pt x="332901" y="72328"/>
                    <a:pt x="344349" y="49433"/>
                  </a:cubicBezTo>
                  <a:cubicBezTo>
                    <a:pt x="362530" y="13072"/>
                    <a:pt x="397793" y="9878"/>
                    <a:pt x="430074" y="1808"/>
                  </a:cubicBezTo>
                  <a:cubicBezTo>
                    <a:pt x="544491" y="5275"/>
                    <a:pt x="695451" y="0"/>
                    <a:pt x="820599" y="20858"/>
                  </a:cubicBezTo>
                  <a:cubicBezTo>
                    <a:pt x="833512" y="23010"/>
                    <a:pt x="845999" y="27208"/>
                    <a:pt x="858699" y="30383"/>
                  </a:cubicBezTo>
                  <a:cubicBezTo>
                    <a:pt x="939647" y="138314"/>
                    <a:pt x="840950" y="1985"/>
                    <a:pt x="906324" y="106583"/>
                  </a:cubicBezTo>
                  <a:cubicBezTo>
                    <a:pt x="914738" y="120045"/>
                    <a:pt x="927189" y="130806"/>
                    <a:pt x="934899" y="144683"/>
                  </a:cubicBezTo>
                  <a:cubicBezTo>
                    <a:pt x="943202" y="159629"/>
                    <a:pt x="945334" y="177539"/>
                    <a:pt x="953949" y="192308"/>
                  </a:cubicBezTo>
                  <a:cubicBezTo>
                    <a:pt x="967711" y="215900"/>
                    <a:pt x="985699" y="236758"/>
                    <a:pt x="1001574" y="258983"/>
                  </a:cubicBezTo>
                  <a:cubicBezTo>
                    <a:pt x="1024400" y="350286"/>
                    <a:pt x="994281" y="237105"/>
                    <a:pt x="1030149" y="344708"/>
                  </a:cubicBezTo>
                  <a:cubicBezTo>
                    <a:pt x="1034289" y="357127"/>
                    <a:pt x="1034357" y="370845"/>
                    <a:pt x="1039674" y="382808"/>
                  </a:cubicBezTo>
                  <a:cubicBezTo>
                    <a:pt x="1047193" y="399726"/>
                    <a:pt x="1058724" y="414558"/>
                    <a:pt x="1068249" y="430433"/>
                  </a:cubicBezTo>
                  <a:cubicBezTo>
                    <a:pt x="1074599" y="465358"/>
                    <a:pt x="1076074" y="501532"/>
                    <a:pt x="1087299" y="535208"/>
                  </a:cubicBezTo>
                  <a:cubicBezTo>
                    <a:pt x="1092319" y="550268"/>
                    <a:pt x="1107998" y="559525"/>
                    <a:pt x="1115874" y="573308"/>
                  </a:cubicBezTo>
                  <a:cubicBezTo>
                    <a:pt x="1120855" y="582025"/>
                    <a:pt x="1122641" y="592229"/>
                    <a:pt x="1125399" y="601883"/>
                  </a:cubicBezTo>
                  <a:cubicBezTo>
                    <a:pt x="1144955" y="670329"/>
                    <a:pt x="1124807" y="609042"/>
                    <a:pt x="1144449" y="687608"/>
                  </a:cubicBezTo>
                  <a:cubicBezTo>
                    <a:pt x="1146884" y="697348"/>
                    <a:pt x="1149098" y="707406"/>
                    <a:pt x="1153974" y="716183"/>
                  </a:cubicBezTo>
                  <a:cubicBezTo>
                    <a:pt x="1165093" y="736197"/>
                    <a:pt x="1184834" y="751613"/>
                    <a:pt x="1192074" y="773333"/>
                  </a:cubicBezTo>
                  <a:cubicBezTo>
                    <a:pt x="1205739" y="814327"/>
                    <a:pt x="1199164" y="792168"/>
                    <a:pt x="1211124" y="840008"/>
                  </a:cubicBezTo>
                  <a:cubicBezTo>
                    <a:pt x="1210795" y="843789"/>
                    <a:pt x="1240250" y="1049282"/>
                    <a:pt x="1163499" y="1087658"/>
                  </a:cubicBezTo>
                  <a:cubicBezTo>
                    <a:pt x="1149019" y="1094898"/>
                    <a:pt x="1131749" y="1094008"/>
                    <a:pt x="1115874" y="1097183"/>
                  </a:cubicBezTo>
                  <a:cubicBezTo>
                    <a:pt x="1043062" y="1133589"/>
                    <a:pt x="1115498" y="1102039"/>
                    <a:pt x="1020624" y="1125758"/>
                  </a:cubicBezTo>
                  <a:cubicBezTo>
                    <a:pt x="1001143" y="1130628"/>
                    <a:pt x="982847" y="1139524"/>
                    <a:pt x="963474" y="1144808"/>
                  </a:cubicBezTo>
                  <a:cubicBezTo>
                    <a:pt x="947855" y="1149068"/>
                    <a:pt x="931724" y="1151158"/>
                    <a:pt x="915849" y="1154333"/>
                  </a:cubicBezTo>
                  <a:cubicBezTo>
                    <a:pt x="903149" y="1160683"/>
                    <a:pt x="890800" y="1167790"/>
                    <a:pt x="877749" y="1173383"/>
                  </a:cubicBezTo>
                  <a:cubicBezTo>
                    <a:pt x="868521" y="1177338"/>
                    <a:pt x="857891" y="1177927"/>
                    <a:pt x="849174" y="1182908"/>
                  </a:cubicBezTo>
                  <a:cubicBezTo>
                    <a:pt x="835391" y="1190784"/>
                    <a:pt x="824857" y="1203607"/>
                    <a:pt x="811074" y="1211483"/>
                  </a:cubicBezTo>
                  <a:cubicBezTo>
                    <a:pt x="802357" y="1216464"/>
                    <a:pt x="791479" y="1216518"/>
                    <a:pt x="782499" y="1221008"/>
                  </a:cubicBezTo>
                  <a:cubicBezTo>
                    <a:pt x="772260" y="1226128"/>
                    <a:pt x="764163" y="1234938"/>
                    <a:pt x="753924" y="1240058"/>
                  </a:cubicBezTo>
                  <a:cubicBezTo>
                    <a:pt x="744944" y="1244548"/>
                    <a:pt x="734489" y="1245428"/>
                    <a:pt x="725349" y="1249583"/>
                  </a:cubicBezTo>
                  <a:cubicBezTo>
                    <a:pt x="699496" y="1261334"/>
                    <a:pt x="675002" y="1275932"/>
                    <a:pt x="649149" y="1287683"/>
                  </a:cubicBezTo>
                  <a:cubicBezTo>
                    <a:pt x="640009" y="1291838"/>
                    <a:pt x="629896" y="1293479"/>
                    <a:pt x="620574" y="1297208"/>
                  </a:cubicBezTo>
                  <a:cubicBezTo>
                    <a:pt x="598123" y="1306188"/>
                    <a:pt x="577652" y="1321259"/>
                    <a:pt x="553899" y="1325783"/>
                  </a:cubicBezTo>
                  <a:cubicBezTo>
                    <a:pt x="510123" y="1334121"/>
                    <a:pt x="464999" y="1332133"/>
                    <a:pt x="420549" y="1335308"/>
                  </a:cubicBezTo>
                  <a:cubicBezTo>
                    <a:pt x="325299" y="1328958"/>
                    <a:pt x="229245" y="1330147"/>
                    <a:pt x="134799" y="1316258"/>
                  </a:cubicBezTo>
                  <a:cubicBezTo>
                    <a:pt x="119093" y="1313948"/>
                    <a:pt x="105854" y="1300652"/>
                    <a:pt x="96699" y="1287683"/>
                  </a:cubicBezTo>
                  <a:cubicBezTo>
                    <a:pt x="61023" y="1237142"/>
                    <a:pt x="30201" y="1173737"/>
                    <a:pt x="1449" y="1116233"/>
                  </a:cubicBezTo>
                  <a:cubicBezTo>
                    <a:pt x="4624" y="1049558"/>
                    <a:pt x="0" y="982050"/>
                    <a:pt x="10974" y="916208"/>
                  </a:cubicBezTo>
                  <a:cubicBezTo>
                    <a:pt x="13189" y="902921"/>
                    <a:pt x="30679" y="897770"/>
                    <a:pt x="39549" y="887633"/>
                  </a:cubicBezTo>
                  <a:cubicBezTo>
                    <a:pt x="52936" y="872333"/>
                    <a:pt x="64949" y="855883"/>
                    <a:pt x="77649" y="840008"/>
                  </a:cubicBezTo>
                  <a:cubicBezTo>
                    <a:pt x="106782" y="752608"/>
                    <a:pt x="58084" y="888663"/>
                    <a:pt x="115749" y="773333"/>
                  </a:cubicBezTo>
                  <a:cubicBezTo>
                    <a:pt x="158499" y="687834"/>
                    <a:pt x="112236" y="744665"/>
                    <a:pt x="153849" y="678083"/>
                  </a:cubicBezTo>
                  <a:cubicBezTo>
                    <a:pt x="162263" y="664621"/>
                    <a:pt x="174010" y="653445"/>
                    <a:pt x="182424" y="639983"/>
                  </a:cubicBezTo>
                  <a:cubicBezTo>
                    <a:pt x="211143" y="594033"/>
                    <a:pt x="193322" y="614554"/>
                    <a:pt x="210999" y="573308"/>
                  </a:cubicBezTo>
                  <a:cubicBezTo>
                    <a:pt x="233741" y="520242"/>
                    <a:pt x="228598" y="551986"/>
                    <a:pt x="239574" y="497108"/>
                  </a:cubicBezTo>
                  <a:cubicBezTo>
                    <a:pt x="243362" y="478170"/>
                    <a:pt x="245311" y="458896"/>
                    <a:pt x="249099" y="439958"/>
                  </a:cubicBezTo>
                  <a:cubicBezTo>
                    <a:pt x="251666" y="427121"/>
                    <a:pt x="255881" y="414658"/>
                    <a:pt x="258624" y="401858"/>
                  </a:cubicBezTo>
                  <a:cubicBezTo>
                    <a:pt x="265408" y="370198"/>
                    <a:pt x="277674" y="306608"/>
                    <a:pt x="277674" y="306608"/>
                  </a:cubicBezTo>
                  <a:cubicBezTo>
                    <a:pt x="288173" y="170120"/>
                    <a:pt x="306249" y="193895"/>
                    <a:pt x="315774" y="163733"/>
                  </a:cubicBezTo>
                  <a:close/>
                </a:path>
              </a:pathLst>
            </a:custGeom>
            <a:solidFill>
              <a:srgbClr val="C5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9259" y="3810000"/>
              <a:ext cx="3580029" cy="2971800"/>
            </a:xfrm>
            <a:custGeom>
              <a:avLst/>
              <a:gdLst>
                <a:gd name="connsiteX0" fmla="*/ 47625 w 1466850"/>
                <a:gd name="connsiteY0" fmla="*/ 276225 h 1276350"/>
                <a:gd name="connsiteX1" fmla="*/ 447675 w 1466850"/>
                <a:gd name="connsiteY1" fmla="*/ 352425 h 1276350"/>
                <a:gd name="connsiteX2" fmla="*/ 619125 w 1466850"/>
                <a:gd name="connsiteY2" fmla="*/ 390525 h 1276350"/>
                <a:gd name="connsiteX3" fmla="*/ 819150 w 1466850"/>
                <a:gd name="connsiteY3" fmla="*/ 381000 h 1276350"/>
                <a:gd name="connsiteX4" fmla="*/ 942975 w 1466850"/>
                <a:gd name="connsiteY4" fmla="*/ 352425 h 1276350"/>
                <a:gd name="connsiteX5" fmla="*/ 990600 w 1466850"/>
                <a:gd name="connsiteY5" fmla="*/ 266700 h 1276350"/>
                <a:gd name="connsiteX6" fmla="*/ 1009650 w 1466850"/>
                <a:gd name="connsiteY6" fmla="*/ 219075 h 1276350"/>
                <a:gd name="connsiteX7" fmla="*/ 1028700 w 1466850"/>
                <a:gd name="connsiteY7" fmla="*/ 190500 h 1276350"/>
                <a:gd name="connsiteX8" fmla="*/ 1038225 w 1466850"/>
                <a:gd name="connsiteY8" fmla="*/ 161925 h 1276350"/>
                <a:gd name="connsiteX9" fmla="*/ 1066800 w 1466850"/>
                <a:gd name="connsiteY9" fmla="*/ 114300 h 1276350"/>
                <a:gd name="connsiteX10" fmla="*/ 1076325 w 1466850"/>
                <a:gd name="connsiteY10" fmla="*/ 85725 h 1276350"/>
                <a:gd name="connsiteX11" fmla="*/ 1095375 w 1466850"/>
                <a:gd name="connsiteY11" fmla="*/ 47625 h 1276350"/>
                <a:gd name="connsiteX12" fmla="*/ 1104900 w 1466850"/>
                <a:gd name="connsiteY12" fmla="*/ 19050 h 1276350"/>
                <a:gd name="connsiteX13" fmla="*/ 1133475 w 1466850"/>
                <a:gd name="connsiteY13" fmla="*/ 0 h 1276350"/>
                <a:gd name="connsiteX14" fmla="*/ 1238250 w 1466850"/>
                <a:gd name="connsiteY14" fmla="*/ 28575 h 1276350"/>
                <a:gd name="connsiteX15" fmla="*/ 1266825 w 1466850"/>
                <a:gd name="connsiteY15" fmla="*/ 47625 h 1276350"/>
                <a:gd name="connsiteX16" fmla="*/ 1352550 w 1466850"/>
                <a:gd name="connsiteY16" fmla="*/ 95250 h 1276350"/>
                <a:gd name="connsiteX17" fmla="*/ 1371600 w 1466850"/>
                <a:gd name="connsiteY17" fmla="*/ 133350 h 1276350"/>
                <a:gd name="connsiteX18" fmla="*/ 1381125 w 1466850"/>
                <a:gd name="connsiteY18" fmla="*/ 161925 h 1276350"/>
                <a:gd name="connsiteX19" fmla="*/ 1400175 w 1466850"/>
                <a:gd name="connsiteY19" fmla="*/ 209550 h 1276350"/>
                <a:gd name="connsiteX20" fmla="*/ 1419225 w 1466850"/>
                <a:gd name="connsiteY20" fmla="*/ 247650 h 1276350"/>
                <a:gd name="connsiteX21" fmla="*/ 1428750 w 1466850"/>
                <a:gd name="connsiteY21" fmla="*/ 276225 h 1276350"/>
                <a:gd name="connsiteX22" fmla="*/ 1447800 w 1466850"/>
                <a:gd name="connsiteY22" fmla="*/ 314325 h 1276350"/>
                <a:gd name="connsiteX23" fmla="*/ 1457325 w 1466850"/>
                <a:gd name="connsiteY23" fmla="*/ 352425 h 1276350"/>
                <a:gd name="connsiteX24" fmla="*/ 1466850 w 1466850"/>
                <a:gd name="connsiteY24" fmla="*/ 381000 h 1276350"/>
                <a:gd name="connsiteX25" fmla="*/ 1447800 w 1466850"/>
                <a:gd name="connsiteY25" fmla="*/ 438150 h 1276350"/>
                <a:gd name="connsiteX26" fmla="*/ 1362075 w 1466850"/>
                <a:gd name="connsiteY26" fmla="*/ 628650 h 1276350"/>
                <a:gd name="connsiteX27" fmla="*/ 1276350 w 1466850"/>
                <a:gd name="connsiteY27" fmla="*/ 695325 h 1276350"/>
                <a:gd name="connsiteX28" fmla="*/ 1209675 w 1466850"/>
                <a:gd name="connsiteY28" fmla="*/ 762000 h 1276350"/>
                <a:gd name="connsiteX29" fmla="*/ 1162050 w 1466850"/>
                <a:gd name="connsiteY29" fmla="*/ 847725 h 1276350"/>
                <a:gd name="connsiteX30" fmla="*/ 1152525 w 1466850"/>
                <a:gd name="connsiteY30" fmla="*/ 876300 h 1276350"/>
                <a:gd name="connsiteX31" fmla="*/ 1162050 w 1466850"/>
                <a:gd name="connsiteY31" fmla="*/ 952500 h 1276350"/>
                <a:gd name="connsiteX32" fmla="*/ 1219200 w 1466850"/>
                <a:gd name="connsiteY32" fmla="*/ 962025 h 1276350"/>
                <a:gd name="connsiteX33" fmla="*/ 1181100 w 1466850"/>
                <a:gd name="connsiteY33" fmla="*/ 1019175 h 1276350"/>
                <a:gd name="connsiteX34" fmla="*/ 1152525 w 1466850"/>
                <a:gd name="connsiteY34" fmla="*/ 1066800 h 1276350"/>
                <a:gd name="connsiteX35" fmla="*/ 1066800 w 1466850"/>
                <a:gd name="connsiteY35" fmla="*/ 1152525 h 1276350"/>
                <a:gd name="connsiteX36" fmla="*/ 1009650 w 1466850"/>
                <a:gd name="connsiteY36" fmla="*/ 1171575 h 1276350"/>
                <a:gd name="connsiteX37" fmla="*/ 962025 w 1466850"/>
                <a:gd name="connsiteY37" fmla="*/ 1200150 h 1276350"/>
                <a:gd name="connsiteX38" fmla="*/ 933450 w 1466850"/>
                <a:gd name="connsiteY38" fmla="*/ 1219200 h 1276350"/>
                <a:gd name="connsiteX39" fmla="*/ 904875 w 1466850"/>
                <a:gd name="connsiteY39" fmla="*/ 1228725 h 1276350"/>
                <a:gd name="connsiteX40" fmla="*/ 847725 w 1466850"/>
                <a:gd name="connsiteY40" fmla="*/ 1266825 h 1276350"/>
                <a:gd name="connsiteX41" fmla="*/ 771525 w 1466850"/>
                <a:gd name="connsiteY41" fmla="*/ 1276350 h 1276350"/>
                <a:gd name="connsiteX42" fmla="*/ 609600 w 1466850"/>
                <a:gd name="connsiteY42" fmla="*/ 1257300 h 1276350"/>
                <a:gd name="connsiteX43" fmla="*/ 571500 w 1466850"/>
                <a:gd name="connsiteY43" fmla="*/ 1247775 h 1276350"/>
                <a:gd name="connsiteX44" fmla="*/ 542925 w 1466850"/>
                <a:gd name="connsiteY44" fmla="*/ 1209675 h 1276350"/>
                <a:gd name="connsiteX45" fmla="*/ 476250 w 1466850"/>
                <a:gd name="connsiteY45" fmla="*/ 1181100 h 1276350"/>
                <a:gd name="connsiteX46" fmla="*/ 428625 w 1466850"/>
                <a:gd name="connsiteY46" fmla="*/ 1162050 h 1276350"/>
                <a:gd name="connsiteX47" fmla="*/ 390525 w 1466850"/>
                <a:gd name="connsiteY47" fmla="*/ 1171575 h 1276350"/>
                <a:gd name="connsiteX48" fmla="*/ 342900 w 1466850"/>
                <a:gd name="connsiteY48" fmla="*/ 1209675 h 1276350"/>
                <a:gd name="connsiteX49" fmla="*/ 342900 w 1466850"/>
                <a:gd name="connsiteY49" fmla="*/ 1190625 h 1276350"/>
                <a:gd name="connsiteX50" fmla="*/ 323850 w 1466850"/>
                <a:gd name="connsiteY50" fmla="*/ 1143000 h 1276350"/>
                <a:gd name="connsiteX51" fmla="*/ 285750 w 1466850"/>
                <a:gd name="connsiteY51" fmla="*/ 1085850 h 1276350"/>
                <a:gd name="connsiteX52" fmla="*/ 266700 w 1466850"/>
                <a:gd name="connsiteY52" fmla="*/ 1038225 h 1276350"/>
                <a:gd name="connsiteX53" fmla="*/ 247650 w 1466850"/>
                <a:gd name="connsiteY53" fmla="*/ 1009650 h 1276350"/>
                <a:gd name="connsiteX54" fmla="*/ 238125 w 1466850"/>
                <a:gd name="connsiteY54" fmla="*/ 981075 h 1276350"/>
                <a:gd name="connsiteX55" fmla="*/ 219075 w 1466850"/>
                <a:gd name="connsiteY55" fmla="*/ 933450 h 1276350"/>
                <a:gd name="connsiteX56" fmla="*/ 190500 w 1466850"/>
                <a:gd name="connsiteY56" fmla="*/ 838200 h 1276350"/>
                <a:gd name="connsiteX57" fmla="*/ 123825 w 1466850"/>
                <a:gd name="connsiteY57" fmla="*/ 771525 h 1276350"/>
                <a:gd name="connsiteX58" fmla="*/ 95250 w 1466850"/>
                <a:gd name="connsiteY58" fmla="*/ 714375 h 1276350"/>
                <a:gd name="connsiteX59" fmla="*/ 57150 w 1466850"/>
                <a:gd name="connsiteY59" fmla="*/ 638175 h 1276350"/>
                <a:gd name="connsiteX60" fmla="*/ 19050 w 1466850"/>
                <a:gd name="connsiteY60" fmla="*/ 523875 h 1276350"/>
                <a:gd name="connsiteX61" fmla="*/ 0 w 1466850"/>
                <a:gd name="connsiteY61" fmla="*/ 495300 h 1276350"/>
                <a:gd name="connsiteX62" fmla="*/ 9525 w 1466850"/>
                <a:gd name="connsiteY62" fmla="*/ 390525 h 1276350"/>
                <a:gd name="connsiteX63" fmla="*/ 47625 w 1466850"/>
                <a:gd name="connsiteY63" fmla="*/ 276225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66850" h="1276350">
                  <a:moveTo>
                    <a:pt x="47625" y="276225"/>
                  </a:moveTo>
                  <a:cubicBezTo>
                    <a:pt x="358543" y="318623"/>
                    <a:pt x="154881" y="283079"/>
                    <a:pt x="447675" y="352425"/>
                  </a:cubicBezTo>
                  <a:cubicBezTo>
                    <a:pt x="504643" y="365917"/>
                    <a:pt x="619125" y="390525"/>
                    <a:pt x="619125" y="390525"/>
                  </a:cubicBezTo>
                  <a:cubicBezTo>
                    <a:pt x="819774" y="340363"/>
                    <a:pt x="535950" y="402785"/>
                    <a:pt x="819150" y="381000"/>
                  </a:cubicBezTo>
                  <a:cubicBezTo>
                    <a:pt x="861385" y="377751"/>
                    <a:pt x="901700" y="361950"/>
                    <a:pt x="942975" y="352425"/>
                  </a:cubicBezTo>
                  <a:cubicBezTo>
                    <a:pt x="995804" y="220352"/>
                    <a:pt x="925877" y="383201"/>
                    <a:pt x="990600" y="266700"/>
                  </a:cubicBezTo>
                  <a:cubicBezTo>
                    <a:pt x="998903" y="251754"/>
                    <a:pt x="1002004" y="234368"/>
                    <a:pt x="1009650" y="219075"/>
                  </a:cubicBezTo>
                  <a:cubicBezTo>
                    <a:pt x="1014770" y="208836"/>
                    <a:pt x="1023580" y="200739"/>
                    <a:pt x="1028700" y="190500"/>
                  </a:cubicBezTo>
                  <a:cubicBezTo>
                    <a:pt x="1033190" y="181520"/>
                    <a:pt x="1033735" y="170905"/>
                    <a:pt x="1038225" y="161925"/>
                  </a:cubicBezTo>
                  <a:cubicBezTo>
                    <a:pt x="1046504" y="145366"/>
                    <a:pt x="1058521" y="130859"/>
                    <a:pt x="1066800" y="114300"/>
                  </a:cubicBezTo>
                  <a:cubicBezTo>
                    <a:pt x="1071290" y="105320"/>
                    <a:pt x="1072370" y="94953"/>
                    <a:pt x="1076325" y="85725"/>
                  </a:cubicBezTo>
                  <a:cubicBezTo>
                    <a:pt x="1081918" y="72674"/>
                    <a:pt x="1089782" y="60676"/>
                    <a:pt x="1095375" y="47625"/>
                  </a:cubicBezTo>
                  <a:cubicBezTo>
                    <a:pt x="1099330" y="38397"/>
                    <a:pt x="1098628" y="26890"/>
                    <a:pt x="1104900" y="19050"/>
                  </a:cubicBezTo>
                  <a:cubicBezTo>
                    <a:pt x="1112051" y="10111"/>
                    <a:pt x="1123950" y="6350"/>
                    <a:pt x="1133475" y="0"/>
                  </a:cubicBezTo>
                  <a:cubicBezTo>
                    <a:pt x="1185276" y="8633"/>
                    <a:pt x="1192360" y="5630"/>
                    <a:pt x="1238250" y="28575"/>
                  </a:cubicBezTo>
                  <a:cubicBezTo>
                    <a:pt x="1248489" y="33695"/>
                    <a:pt x="1256586" y="42505"/>
                    <a:pt x="1266825" y="47625"/>
                  </a:cubicBezTo>
                  <a:cubicBezTo>
                    <a:pt x="1354135" y="91280"/>
                    <a:pt x="1277610" y="39045"/>
                    <a:pt x="1352550" y="95250"/>
                  </a:cubicBezTo>
                  <a:cubicBezTo>
                    <a:pt x="1358900" y="107950"/>
                    <a:pt x="1366007" y="120299"/>
                    <a:pt x="1371600" y="133350"/>
                  </a:cubicBezTo>
                  <a:cubicBezTo>
                    <a:pt x="1375555" y="142578"/>
                    <a:pt x="1377600" y="152524"/>
                    <a:pt x="1381125" y="161925"/>
                  </a:cubicBezTo>
                  <a:cubicBezTo>
                    <a:pt x="1387128" y="177934"/>
                    <a:pt x="1393231" y="193926"/>
                    <a:pt x="1400175" y="209550"/>
                  </a:cubicBezTo>
                  <a:cubicBezTo>
                    <a:pt x="1405942" y="222525"/>
                    <a:pt x="1413632" y="234599"/>
                    <a:pt x="1419225" y="247650"/>
                  </a:cubicBezTo>
                  <a:cubicBezTo>
                    <a:pt x="1423180" y="256878"/>
                    <a:pt x="1424795" y="266997"/>
                    <a:pt x="1428750" y="276225"/>
                  </a:cubicBezTo>
                  <a:cubicBezTo>
                    <a:pt x="1434343" y="289276"/>
                    <a:pt x="1442814" y="301030"/>
                    <a:pt x="1447800" y="314325"/>
                  </a:cubicBezTo>
                  <a:cubicBezTo>
                    <a:pt x="1452397" y="326582"/>
                    <a:pt x="1453729" y="339838"/>
                    <a:pt x="1457325" y="352425"/>
                  </a:cubicBezTo>
                  <a:cubicBezTo>
                    <a:pt x="1460083" y="362079"/>
                    <a:pt x="1463675" y="371475"/>
                    <a:pt x="1466850" y="381000"/>
                  </a:cubicBezTo>
                  <a:cubicBezTo>
                    <a:pt x="1460500" y="400050"/>
                    <a:pt x="1453790" y="418984"/>
                    <a:pt x="1447800" y="438150"/>
                  </a:cubicBezTo>
                  <a:cubicBezTo>
                    <a:pt x="1426340" y="506823"/>
                    <a:pt x="1416448" y="574277"/>
                    <a:pt x="1362075" y="628650"/>
                  </a:cubicBezTo>
                  <a:cubicBezTo>
                    <a:pt x="1297825" y="692900"/>
                    <a:pt x="1330483" y="677281"/>
                    <a:pt x="1276350" y="695325"/>
                  </a:cubicBezTo>
                  <a:cubicBezTo>
                    <a:pt x="1254125" y="717550"/>
                    <a:pt x="1227566" y="736158"/>
                    <a:pt x="1209675" y="762000"/>
                  </a:cubicBezTo>
                  <a:cubicBezTo>
                    <a:pt x="1104781" y="913513"/>
                    <a:pt x="1259552" y="750223"/>
                    <a:pt x="1162050" y="847725"/>
                  </a:cubicBezTo>
                  <a:cubicBezTo>
                    <a:pt x="1158875" y="857250"/>
                    <a:pt x="1156050" y="866899"/>
                    <a:pt x="1152525" y="876300"/>
                  </a:cubicBezTo>
                  <a:cubicBezTo>
                    <a:pt x="1138978" y="912426"/>
                    <a:pt x="1113108" y="930748"/>
                    <a:pt x="1162050" y="952500"/>
                  </a:cubicBezTo>
                  <a:cubicBezTo>
                    <a:pt x="1179698" y="960344"/>
                    <a:pt x="1200150" y="958850"/>
                    <a:pt x="1219200" y="962025"/>
                  </a:cubicBezTo>
                  <a:cubicBezTo>
                    <a:pt x="1206500" y="981075"/>
                    <a:pt x="1192880" y="999542"/>
                    <a:pt x="1181100" y="1019175"/>
                  </a:cubicBezTo>
                  <a:cubicBezTo>
                    <a:pt x="1171575" y="1035050"/>
                    <a:pt x="1164573" y="1052744"/>
                    <a:pt x="1152525" y="1066800"/>
                  </a:cubicBezTo>
                  <a:cubicBezTo>
                    <a:pt x="1126226" y="1097482"/>
                    <a:pt x="1105137" y="1139746"/>
                    <a:pt x="1066800" y="1152525"/>
                  </a:cubicBezTo>
                  <a:cubicBezTo>
                    <a:pt x="1047750" y="1158875"/>
                    <a:pt x="1026869" y="1161244"/>
                    <a:pt x="1009650" y="1171575"/>
                  </a:cubicBezTo>
                  <a:cubicBezTo>
                    <a:pt x="993775" y="1181100"/>
                    <a:pt x="977724" y="1190338"/>
                    <a:pt x="962025" y="1200150"/>
                  </a:cubicBezTo>
                  <a:cubicBezTo>
                    <a:pt x="952317" y="1206217"/>
                    <a:pt x="943689" y="1214080"/>
                    <a:pt x="933450" y="1219200"/>
                  </a:cubicBezTo>
                  <a:cubicBezTo>
                    <a:pt x="924470" y="1223690"/>
                    <a:pt x="913652" y="1223849"/>
                    <a:pt x="904875" y="1228725"/>
                  </a:cubicBezTo>
                  <a:cubicBezTo>
                    <a:pt x="884861" y="1239844"/>
                    <a:pt x="870443" y="1263985"/>
                    <a:pt x="847725" y="1266825"/>
                  </a:cubicBezTo>
                  <a:lnTo>
                    <a:pt x="771525" y="1276350"/>
                  </a:lnTo>
                  <a:cubicBezTo>
                    <a:pt x="717550" y="1270000"/>
                    <a:pt x="663401" y="1264986"/>
                    <a:pt x="609600" y="1257300"/>
                  </a:cubicBezTo>
                  <a:cubicBezTo>
                    <a:pt x="596641" y="1255449"/>
                    <a:pt x="582152" y="1255384"/>
                    <a:pt x="571500" y="1247775"/>
                  </a:cubicBezTo>
                  <a:cubicBezTo>
                    <a:pt x="558582" y="1238548"/>
                    <a:pt x="554978" y="1220006"/>
                    <a:pt x="542925" y="1209675"/>
                  </a:cubicBezTo>
                  <a:cubicBezTo>
                    <a:pt x="525580" y="1194808"/>
                    <a:pt x="497269" y="1188982"/>
                    <a:pt x="476250" y="1181100"/>
                  </a:cubicBezTo>
                  <a:cubicBezTo>
                    <a:pt x="460241" y="1175097"/>
                    <a:pt x="444500" y="1168400"/>
                    <a:pt x="428625" y="1162050"/>
                  </a:cubicBezTo>
                  <a:cubicBezTo>
                    <a:pt x="415925" y="1165225"/>
                    <a:pt x="401417" y="1164313"/>
                    <a:pt x="390525" y="1171575"/>
                  </a:cubicBezTo>
                  <a:cubicBezTo>
                    <a:pt x="304357" y="1229020"/>
                    <a:pt x="436317" y="1178536"/>
                    <a:pt x="342900" y="1209675"/>
                  </a:cubicBezTo>
                  <a:cubicBezTo>
                    <a:pt x="270711" y="1185612"/>
                    <a:pt x="338889" y="1214688"/>
                    <a:pt x="342900" y="1190625"/>
                  </a:cubicBezTo>
                  <a:cubicBezTo>
                    <a:pt x="345711" y="1173760"/>
                    <a:pt x="332037" y="1158010"/>
                    <a:pt x="323850" y="1143000"/>
                  </a:cubicBezTo>
                  <a:cubicBezTo>
                    <a:pt x="312887" y="1122900"/>
                    <a:pt x="294253" y="1107108"/>
                    <a:pt x="285750" y="1085850"/>
                  </a:cubicBezTo>
                  <a:cubicBezTo>
                    <a:pt x="279400" y="1069975"/>
                    <a:pt x="274346" y="1053518"/>
                    <a:pt x="266700" y="1038225"/>
                  </a:cubicBezTo>
                  <a:cubicBezTo>
                    <a:pt x="261580" y="1027986"/>
                    <a:pt x="252770" y="1019889"/>
                    <a:pt x="247650" y="1009650"/>
                  </a:cubicBezTo>
                  <a:cubicBezTo>
                    <a:pt x="243160" y="1000670"/>
                    <a:pt x="241650" y="990476"/>
                    <a:pt x="238125" y="981075"/>
                  </a:cubicBezTo>
                  <a:cubicBezTo>
                    <a:pt x="232122" y="965066"/>
                    <a:pt x="224482" y="949670"/>
                    <a:pt x="219075" y="933450"/>
                  </a:cubicBezTo>
                  <a:cubicBezTo>
                    <a:pt x="208593" y="902003"/>
                    <a:pt x="202399" y="869139"/>
                    <a:pt x="190500" y="838200"/>
                  </a:cubicBezTo>
                  <a:cubicBezTo>
                    <a:pt x="178706" y="807536"/>
                    <a:pt x="147476" y="790446"/>
                    <a:pt x="123825" y="771525"/>
                  </a:cubicBezTo>
                  <a:cubicBezTo>
                    <a:pt x="99884" y="699701"/>
                    <a:pt x="132179" y="788233"/>
                    <a:pt x="95250" y="714375"/>
                  </a:cubicBezTo>
                  <a:cubicBezTo>
                    <a:pt x="48647" y="621169"/>
                    <a:pt x="101285" y="704378"/>
                    <a:pt x="57150" y="638175"/>
                  </a:cubicBezTo>
                  <a:cubicBezTo>
                    <a:pt x="45856" y="598645"/>
                    <a:pt x="37473" y="560721"/>
                    <a:pt x="19050" y="523875"/>
                  </a:cubicBezTo>
                  <a:cubicBezTo>
                    <a:pt x="13930" y="513636"/>
                    <a:pt x="6350" y="504825"/>
                    <a:pt x="0" y="495300"/>
                  </a:cubicBezTo>
                  <a:lnTo>
                    <a:pt x="9525" y="390525"/>
                  </a:lnTo>
                  <a:lnTo>
                    <a:pt x="47625" y="276225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106088" y="4341719"/>
              <a:ext cx="3656912" cy="2440081"/>
            </a:xfrm>
            <a:custGeom>
              <a:avLst/>
              <a:gdLst>
                <a:gd name="connsiteX0" fmla="*/ 134375 w 1253401"/>
                <a:gd name="connsiteY0" fmla="*/ 333375 h 1257300"/>
                <a:gd name="connsiteX1" fmla="*/ 162950 w 1253401"/>
                <a:gd name="connsiteY1" fmla="*/ 314325 h 1257300"/>
                <a:gd name="connsiteX2" fmla="*/ 305825 w 1253401"/>
                <a:gd name="connsiteY2" fmla="*/ 323850 h 1257300"/>
                <a:gd name="connsiteX3" fmla="*/ 582050 w 1253401"/>
                <a:gd name="connsiteY3" fmla="*/ 304800 h 1257300"/>
                <a:gd name="connsiteX4" fmla="*/ 639200 w 1253401"/>
                <a:gd name="connsiteY4" fmla="*/ 266700 h 1257300"/>
                <a:gd name="connsiteX5" fmla="*/ 705875 w 1253401"/>
                <a:gd name="connsiteY5" fmla="*/ 180975 h 1257300"/>
                <a:gd name="connsiteX6" fmla="*/ 715400 w 1253401"/>
                <a:gd name="connsiteY6" fmla="*/ 152400 h 1257300"/>
                <a:gd name="connsiteX7" fmla="*/ 763025 w 1253401"/>
                <a:gd name="connsiteY7" fmla="*/ 95250 h 1257300"/>
                <a:gd name="connsiteX8" fmla="*/ 782075 w 1253401"/>
                <a:gd name="connsiteY8" fmla="*/ 38100 h 1257300"/>
                <a:gd name="connsiteX9" fmla="*/ 839225 w 1253401"/>
                <a:gd name="connsiteY9" fmla="*/ 0 h 1257300"/>
                <a:gd name="connsiteX10" fmla="*/ 905900 w 1253401"/>
                <a:gd name="connsiteY10" fmla="*/ 19050 h 1257300"/>
                <a:gd name="connsiteX11" fmla="*/ 953525 w 1253401"/>
                <a:gd name="connsiteY11" fmla="*/ 47625 h 1257300"/>
                <a:gd name="connsiteX12" fmla="*/ 1010675 w 1253401"/>
                <a:gd name="connsiteY12" fmla="*/ 85725 h 1257300"/>
                <a:gd name="connsiteX13" fmla="*/ 1048775 w 1253401"/>
                <a:gd name="connsiteY13" fmla="*/ 142875 h 1257300"/>
                <a:gd name="connsiteX14" fmla="*/ 1086875 w 1253401"/>
                <a:gd name="connsiteY14" fmla="*/ 190500 h 1257300"/>
                <a:gd name="connsiteX15" fmla="*/ 1115450 w 1253401"/>
                <a:gd name="connsiteY15" fmla="*/ 238125 h 1257300"/>
                <a:gd name="connsiteX16" fmla="*/ 1144025 w 1253401"/>
                <a:gd name="connsiteY16" fmla="*/ 257175 h 1257300"/>
                <a:gd name="connsiteX17" fmla="*/ 1201175 w 1253401"/>
                <a:gd name="connsiteY17" fmla="*/ 314325 h 1257300"/>
                <a:gd name="connsiteX18" fmla="*/ 1239275 w 1253401"/>
                <a:gd name="connsiteY18" fmla="*/ 409575 h 1257300"/>
                <a:gd name="connsiteX19" fmla="*/ 1220225 w 1253401"/>
                <a:gd name="connsiteY19" fmla="*/ 657225 h 1257300"/>
                <a:gd name="connsiteX20" fmla="*/ 1201175 w 1253401"/>
                <a:gd name="connsiteY20" fmla="*/ 695325 h 1257300"/>
                <a:gd name="connsiteX21" fmla="*/ 1163075 w 1253401"/>
                <a:gd name="connsiteY21" fmla="*/ 771525 h 1257300"/>
                <a:gd name="connsiteX22" fmla="*/ 1115450 w 1253401"/>
                <a:gd name="connsiteY22" fmla="*/ 866775 h 1257300"/>
                <a:gd name="connsiteX23" fmla="*/ 1105925 w 1253401"/>
                <a:gd name="connsiteY23" fmla="*/ 895350 h 1257300"/>
                <a:gd name="connsiteX24" fmla="*/ 1086875 w 1253401"/>
                <a:gd name="connsiteY24" fmla="*/ 933450 h 1257300"/>
                <a:gd name="connsiteX25" fmla="*/ 1077350 w 1253401"/>
                <a:gd name="connsiteY25" fmla="*/ 962025 h 1257300"/>
                <a:gd name="connsiteX26" fmla="*/ 1039250 w 1253401"/>
                <a:gd name="connsiteY26" fmla="*/ 990600 h 1257300"/>
                <a:gd name="connsiteX27" fmla="*/ 1010675 w 1253401"/>
                <a:gd name="connsiteY27" fmla="*/ 1019175 h 1257300"/>
                <a:gd name="connsiteX28" fmla="*/ 972575 w 1253401"/>
                <a:gd name="connsiteY28" fmla="*/ 1066800 h 1257300"/>
                <a:gd name="connsiteX29" fmla="*/ 934475 w 1253401"/>
                <a:gd name="connsiteY29" fmla="*/ 1123950 h 1257300"/>
                <a:gd name="connsiteX30" fmla="*/ 905900 w 1253401"/>
                <a:gd name="connsiteY30" fmla="*/ 1143000 h 1257300"/>
                <a:gd name="connsiteX31" fmla="*/ 867800 w 1253401"/>
                <a:gd name="connsiteY31" fmla="*/ 1181100 h 1257300"/>
                <a:gd name="connsiteX32" fmla="*/ 839225 w 1253401"/>
                <a:gd name="connsiteY32" fmla="*/ 1190625 h 1257300"/>
                <a:gd name="connsiteX33" fmla="*/ 791600 w 1253401"/>
                <a:gd name="connsiteY33" fmla="*/ 1209675 h 1257300"/>
                <a:gd name="connsiteX34" fmla="*/ 715400 w 1253401"/>
                <a:gd name="connsiteY34" fmla="*/ 1257300 h 1257300"/>
                <a:gd name="connsiteX35" fmla="*/ 458225 w 1253401"/>
                <a:gd name="connsiteY35" fmla="*/ 1238250 h 1257300"/>
                <a:gd name="connsiteX36" fmla="*/ 391550 w 1253401"/>
                <a:gd name="connsiteY36" fmla="*/ 1228725 h 1257300"/>
                <a:gd name="connsiteX37" fmla="*/ 353450 w 1253401"/>
                <a:gd name="connsiteY37" fmla="*/ 1209675 h 1257300"/>
                <a:gd name="connsiteX38" fmla="*/ 315350 w 1253401"/>
                <a:gd name="connsiteY38" fmla="*/ 1200150 h 1257300"/>
                <a:gd name="connsiteX39" fmla="*/ 267725 w 1253401"/>
                <a:gd name="connsiteY39" fmla="*/ 1181100 h 1257300"/>
                <a:gd name="connsiteX40" fmla="*/ 229625 w 1253401"/>
                <a:gd name="connsiteY40" fmla="*/ 1171575 h 1257300"/>
                <a:gd name="connsiteX41" fmla="*/ 143900 w 1253401"/>
                <a:gd name="connsiteY41" fmla="*/ 1143000 h 1257300"/>
                <a:gd name="connsiteX42" fmla="*/ 124850 w 1253401"/>
                <a:gd name="connsiteY42" fmla="*/ 1114425 h 1257300"/>
                <a:gd name="connsiteX43" fmla="*/ 86750 w 1253401"/>
                <a:gd name="connsiteY43" fmla="*/ 1076325 h 1257300"/>
                <a:gd name="connsiteX44" fmla="*/ 58175 w 1253401"/>
                <a:gd name="connsiteY44" fmla="*/ 1028700 h 1257300"/>
                <a:gd name="connsiteX45" fmla="*/ 48650 w 1253401"/>
                <a:gd name="connsiteY45" fmla="*/ 1000125 h 1257300"/>
                <a:gd name="connsiteX46" fmla="*/ 20075 w 1253401"/>
                <a:gd name="connsiteY46" fmla="*/ 981075 h 1257300"/>
                <a:gd name="connsiteX47" fmla="*/ 1025 w 1253401"/>
                <a:gd name="connsiteY47" fmla="*/ 942975 h 1257300"/>
                <a:gd name="connsiteX48" fmla="*/ 20075 w 1253401"/>
                <a:gd name="connsiteY48" fmla="*/ 790575 h 1257300"/>
                <a:gd name="connsiteX49" fmla="*/ 58175 w 1253401"/>
                <a:gd name="connsiteY49" fmla="*/ 733425 h 1257300"/>
                <a:gd name="connsiteX50" fmla="*/ 77225 w 1253401"/>
                <a:gd name="connsiteY50" fmla="*/ 695325 h 1257300"/>
                <a:gd name="connsiteX51" fmla="*/ 86750 w 1253401"/>
                <a:gd name="connsiteY51" fmla="*/ 666750 h 1257300"/>
                <a:gd name="connsiteX52" fmla="*/ 124850 w 1253401"/>
                <a:gd name="connsiteY52" fmla="*/ 590550 h 1257300"/>
                <a:gd name="connsiteX53" fmla="*/ 134375 w 1253401"/>
                <a:gd name="connsiteY53" fmla="*/ 333375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53401" h="1257300">
                  <a:moveTo>
                    <a:pt x="134375" y="333375"/>
                  </a:moveTo>
                  <a:cubicBezTo>
                    <a:pt x="140725" y="287337"/>
                    <a:pt x="151520" y="314960"/>
                    <a:pt x="162950" y="314325"/>
                  </a:cubicBezTo>
                  <a:cubicBezTo>
                    <a:pt x="210607" y="311677"/>
                    <a:pt x="258107" y="324935"/>
                    <a:pt x="305825" y="323850"/>
                  </a:cubicBezTo>
                  <a:cubicBezTo>
                    <a:pt x="398095" y="321753"/>
                    <a:pt x="489975" y="311150"/>
                    <a:pt x="582050" y="304800"/>
                  </a:cubicBezTo>
                  <a:cubicBezTo>
                    <a:pt x="601100" y="292100"/>
                    <a:pt x="627420" y="286333"/>
                    <a:pt x="639200" y="266700"/>
                  </a:cubicBezTo>
                  <a:cubicBezTo>
                    <a:pt x="677016" y="203674"/>
                    <a:pt x="654684" y="232166"/>
                    <a:pt x="705875" y="180975"/>
                  </a:cubicBezTo>
                  <a:cubicBezTo>
                    <a:pt x="709050" y="171450"/>
                    <a:pt x="709831" y="160754"/>
                    <a:pt x="715400" y="152400"/>
                  </a:cubicBezTo>
                  <a:cubicBezTo>
                    <a:pt x="745308" y="107538"/>
                    <a:pt x="742250" y="141995"/>
                    <a:pt x="763025" y="95250"/>
                  </a:cubicBezTo>
                  <a:cubicBezTo>
                    <a:pt x="771180" y="76900"/>
                    <a:pt x="765367" y="49239"/>
                    <a:pt x="782075" y="38100"/>
                  </a:cubicBezTo>
                  <a:lnTo>
                    <a:pt x="839225" y="0"/>
                  </a:lnTo>
                  <a:cubicBezTo>
                    <a:pt x="851432" y="3052"/>
                    <a:pt x="892235" y="12218"/>
                    <a:pt x="905900" y="19050"/>
                  </a:cubicBezTo>
                  <a:cubicBezTo>
                    <a:pt x="922459" y="27329"/>
                    <a:pt x="938714" y="36517"/>
                    <a:pt x="953525" y="47625"/>
                  </a:cubicBezTo>
                  <a:cubicBezTo>
                    <a:pt x="1010604" y="90434"/>
                    <a:pt x="953367" y="66622"/>
                    <a:pt x="1010675" y="85725"/>
                  </a:cubicBezTo>
                  <a:cubicBezTo>
                    <a:pt x="1026505" y="133215"/>
                    <a:pt x="1010356" y="98968"/>
                    <a:pt x="1048775" y="142875"/>
                  </a:cubicBezTo>
                  <a:cubicBezTo>
                    <a:pt x="1062162" y="158175"/>
                    <a:pt x="1075217" y="173845"/>
                    <a:pt x="1086875" y="190500"/>
                  </a:cubicBezTo>
                  <a:cubicBezTo>
                    <a:pt x="1097492" y="205667"/>
                    <a:pt x="1103402" y="224069"/>
                    <a:pt x="1115450" y="238125"/>
                  </a:cubicBezTo>
                  <a:cubicBezTo>
                    <a:pt x="1122900" y="246817"/>
                    <a:pt x="1135469" y="249570"/>
                    <a:pt x="1144025" y="257175"/>
                  </a:cubicBezTo>
                  <a:cubicBezTo>
                    <a:pt x="1164161" y="275073"/>
                    <a:pt x="1201175" y="314325"/>
                    <a:pt x="1201175" y="314325"/>
                  </a:cubicBezTo>
                  <a:cubicBezTo>
                    <a:pt x="1224715" y="384945"/>
                    <a:pt x="1211245" y="353514"/>
                    <a:pt x="1239275" y="409575"/>
                  </a:cubicBezTo>
                  <a:cubicBezTo>
                    <a:pt x="1232925" y="492125"/>
                    <a:pt x="1231167" y="575157"/>
                    <a:pt x="1220225" y="657225"/>
                  </a:cubicBezTo>
                  <a:cubicBezTo>
                    <a:pt x="1218348" y="671299"/>
                    <a:pt x="1206768" y="682274"/>
                    <a:pt x="1201175" y="695325"/>
                  </a:cubicBezTo>
                  <a:cubicBezTo>
                    <a:pt x="1155108" y="802815"/>
                    <a:pt x="1253401" y="602164"/>
                    <a:pt x="1163075" y="771525"/>
                  </a:cubicBezTo>
                  <a:cubicBezTo>
                    <a:pt x="1146370" y="802846"/>
                    <a:pt x="1130326" y="834545"/>
                    <a:pt x="1115450" y="866775"/>
                  </a:cubicBezTo>
                  <a:cubicBezTo>
                    <a:pt x="1111243" y="875891"/>
                    <a:pt x="1109880" y="886122"/>
                    <a:pt x="1105925" y="895350"/>
                  </a:cubicBezTo>
                  <a:cubicBezTo>
                    <a:pt x="1100332" y="908401"/>
                    <a:pt x="1092468" y="920399"/>
                    <a:pt x="1086875" y="933450"/>
                  </a:cubicBezTo>
                  <a:cubicBezTo>
                    <a:pt x="1082920" y="942678"/>
                    <a:pt x="1083778" y="954312"/>
                    <a:pt x="1077350" y="962025"/>
                  </a:cubicBezTo>
                  <a:cubicBezTo>
                    <a:pt x="1067187" y="974221"/>
                    <a:pt x="1051303" y="980269"/>
                    <a:pt x="1039250" y="990600"/>
                  </a:cubicBezTo>
                  <a:cubicBezTo>
                    <a:pt x="1029023" y="999366"/>
                    <a:pt x="1019545" y="1009038"/>
                    <a:pt x="1010675" y="1019175"/>
                  </a:cubicBezTo>
                  <a:cubicBezTo>
                    <a:pt x="997288" y="1034475"/>
                    <a:pt x="984532" y="1050358"/>
                    <a:pt x="972575" y="1066800"/>
                  </a:cubicBezTo>
                  <a:cubicBezTo>
                    <a:pt x="959109" y="1085316"/>
                    <a:pt x="953525" y="1111250"/>
                    <a:pt x="934475" y="1123950"/>
                  </a:cubicBezTo>
                  <a:cubicBezTo>
                    <a:pt x="924950" y="1130300"/>
                    <a:pt x="914592" y="1135550"/>
                    <a:pt x="905900" y="1143000"/>
                  </a:cubicBezTo>
                  <a:cubicBezTo>
                    <a:pt x="892263" y="1154689"/>
                    <a:pt x="882415" y="1170661"/>
                    <a:pt x="867800" y="1181100"/>
                  </a:cubicBezTo>
                  <a:cubicBezTo>
                    <a:pt x="859630" y="1186936"/>
                    <a:pt x="848626" y="1187100"/>
                    <a:pt x="839225" y="1190625"/>
                  </a:cubicBezTo>
                  <a:cubicBezTo>
                    <a:pt x="823216" y="1196628"/>
                    <a:pt x="806893" y="1202029"/>
                    <a:pt x="791600" y="1209675"/>
                  </a:cubicBezTo>
                  <a:cubicBezTo>
                    <a:pt x="768623" y="1221163"/>
                    <a:pt x="738068" y="1242188"/>
                    <a:pt x="715400" y="1257300"/>
                  </a:cubicBezTo>
                  <a:lnTo>
                    <a:pt x="458225" y="1238250"/>
                  </a:lnTo>
                  <a:cubicBezTo>
                    <a:pt x="435861" y="1236277"/>
                    <a:pt x="413210" y="1234632"/>
                    <a:pt x="391550" y="1228725"/>
                  </a:cubicBezTo>
                  <a:cubicBezTo>
                    <a:pt x="377851" y="1224989"/>
                    <a:pt x="366745" y="1214661"/>
                    <a:pt x="353450" y="1209675"/>
                  </a:cubicBezTo>
                  <a:cubicBezTo>
                    <a:pt x="341193" y="1205078"/>
                    <a:pt x="327769" y="1204290"/>
                    <a:pt x="315350" y="1200150"/>
                  </a:cubicBezTo>
                  <a:cubicBezTo>
                    <a:pt x="299130" y="1194743"/>
                    <a:pt x="283945" y="1186507"/>
                    <a:pt x="267725" y="1181100"/>
                  </a:cubicBezTo>
                  <a:cubicBezTo>
                    <a:pt x="255306" y="1176960"/>
                    <a:pt x="242137" y="1175425"/>
                    <a:pt x="229625" y="1171575"/>
                  </a:cubicBezTo>
                  <a:cubicBezTo>
                    <a:pt x="200836" y="1162717"/>
                    <a:pt x="143900" y="1143000"/>
                    <a:pt x="143900" y="1143000"/>
                  </a:cubicBezTo>
                  <a:cubicBezTo>
                    <a:pt x="137550" y="1133475"/>
                    <a:pt x="132300" y="1123117"/>
                    <a:pt x="124850" y="1114425"/>
                  </a:cubicBezTo>
                  <a:cubicBezTo>
                    <a:pt x="113161" y="1100788"/>
                    <a:pt x="97777" y="1090502"/>
                    <a:pt x="86750" y="1076325"/>
                  </a:cubicBezTo>
                  <a:cubicBezTo>
                    <a:pt x="75384" y="1061712"/>
                    <a:pt x="66454" y="1045259"/>
                    <a:pt x="58175" y="1028700"/>
                  </a:cubicBezTo>
                  <a:cubicBezTo>
                    <a:pt x="53685" y="1019720"/>
                    <a:pt x="54922" y="1007965"/>
                    <a:pt x="48650" y="1000125"/>
                  </a:cubicBezTo>
                  <a:cubicBezTo>
                    <a:pt x="41499" y="991186"/>
                    <a:pt x="29600" y="987425"/>
                    <a:pt x="20075" y="981075"/>
                  </a:cubicBezTo>
                  <a:cubicBezTo>
                    <a:pt x="13725" y="968375"/>
                    <a:pt x="1859" y="957150"/>
                    <a:pt x="1025" y="942975"/>
                  </a:cubicBezTo>
                  <a:cubicBezTo>
                    <a:pt x="844" y="939894"/>
                    <a:pt x="0" y="826710"/>
                    <a:pt x="20075" y="790575"/>
                  </a:cubicBezTo>
                  <a:cubicBezTo>
                    <a:pt x="31194" y="770561"/>
                    <a:pt x="47936" y="753903"/>
                    <a:pt x="58175" y="733425"/>
                  </a:cubicBezTo>
                  <a:cubicBezTo>
                    <a:pt x="64525" y="720725"/>
                    <a:pt x="71632" y="708376"/>
                    <a:pt x="77225" y="695325"/>
                  </a:cubicBezTo>
                  <a:cubicBezTo>
                    <a:pt x="81180" y="686097"/>
                    <a:pt x="82595" y="675890"/>
                    <a:pt x="86750" y="666750"/>
                  </a:cubicBezTo>
                  <a:cubicBezTo>
                    <a:pt x="98501" y="640897"/>
                    <a:pt x="115870" y="617491"/>
                    <a:pt x="124850" y="590550"/>
                  </a:cubicBezTo>
                  <a:cubicBezTo>
                    <a:pt x="159964" y="485207"/>
                    <a:pt x="128025" y="379413"/>
                    <a:pt x="134375" y="33337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63" name="Group 62"/>
            <p:cNvGrpSpPr>
              <a:grpSpLocks/>
            </p:cNvGrpSpPr>
            <p:nvPr/>
          </p:nvGrpSpPr>
          <p:grpSpPr bwMode="auto">
            <a:xfrm>
              <a:off x="685800" y="4800600"/>
              <a:ext cx="533400" cy="538163"/>
              <a:chOff x="720" y="2256"/>
              <a:chExt cx="336" cy="339"/>
            </a:xfrm>
          </p:grpSpPr>
          <p:sp>
            <p:nvSpPr>
              <p:cNvPr id="23813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14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15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4" name="Group 76"/>
            <p:cNvGrpSpPr>
              <a:grpSpLocks/>
            </p:cNvGrpSpPr>
            <p:nvPr/>
          </p:nvGrpSpPr>
          <p:grpSpPr bwMode="auto">
            <a:xfrm>
              <a:off x="5562600" y="5638800"/>
              <a:ext cx="533400" cy="538163"/>
              <a:chOff x="912" y="2784"/>
              <a:chExt cx="336" cy="339"/>
            </a:xfrm>
          </p:grpSpPr>
          <p:sp>
            <p:nvSpPr>
              <p:cNvPr id="23809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10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11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2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5" name="Group 57"/>
            <p:cNvGrpSpPr>
              <a:grpSpLocks/>
            </p:cNvGrpSpPr>
            <p:nvPr/>
          </p:nvGrpSpPr>
          <p:grpSpPr bwMode="auto">
            <a:xfrm>
              <a:off x="6172200" y="1676400"/>
              <a:ext cx="533400" cy="538163"/>
              <a:chOff x="1440" y="2208"/>
              <a:chExt cx="336" cy="339"/>
            </a:xfrm>
          </p:grpSpPr>
          <p:sp>
            <p:nvSpPr>
              <p:cNvPr id="23805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06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07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6" name="Group 57"/>
            <p:cNvGrpSpPr>
              <a:grpSpLocks/>
            </p:cNvGrpSpPr>
            <p:nvPr/>
          </p:nvGrpSpPr>
          <p:grpSpPr bwMode="auto">
            <a:xfrm>
              <a:off x="6934200" y="2286000"/>
              <a:ext cx="533400" cy="538163"/>
              <a:chOff x="1440" y="2208"/>
              <a:chExt cx="336" cy="339"/>
            </a:xfrm>
          </p:grpSpPr>
          <p:sp>
            <p:nvSpPr>
              <p:cNvPr id="23801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02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803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7" name="Group 57"/>
            <p:cNvGrpSpPr>
              <a:grpSpLocks/>
            </p:cNvGrpSpPr>
            <p:nvPr/>
          </p:nvGrpSpPr>
          <p:grpSpPr bwMode="auto">
            <a:xfrm>
              <a:off x="6934200" y="990600"/>
              <a:ext cx="533400" cy="538163"/>
              <a:chOff x="1440" y="2208"/>
              <a:chExt cx="336" cy="339"/>
            </a:xfrm>
          </p:grpSpPr>
          <p:sp>
            <p:nvSpPr>
              <p:cNvPr id="23797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8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9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8" name="Group 57"/>
            <p:cNvGrpSpPr>
              <a:grpSpLocks/>
            </p:cNvGrpSpPr>
            <p:nvPr/>
          </p:nvGrpSpPr>
          <p:grpSpPr bwMode="auto">
            <a:xfrm>
              <a:off x="7239000" y="1447800"/>
              <a:ext cx="533400" cy="538163"/>
              <a:chOff x="1440" y="2208"/>
              <a:chExt cx="336" cy="339"/>
            </a:xfrm>
          </p:grpSpPr>
          <p:sp>
            <p:nvSpPr>
              <p:cNvPr id="23793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4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5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69" name="Group 50"/>
            <p:cNvGrpSpPr>
              <a:grpSpLocks/>
            </p:cNvGrpSpPr>
            <p:nvPr/>
          </p:nvGrpSpPr>
          <p:grpSpPr bwMode="auto">
            <a:xfrm>
              <a:off x="1066800" y="2362200"/>
              <a:ext cx="533400" cy="538163"/>
              <a:chOff x="2895600" y="2971800"/>
              <a:chExt cx="533400" cy="538163"/>
            </a:xfrm>
          </p:grpSpPr>
          <p:sp>
            <p:nvSpPr>
              <p:cNvPr id="23789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0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91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0" name="Group 55"/>
            <p:cNvGrpSpPr>
              <a:grpSpLocks/>
            </p:cNvGrpSpPr>
            <p:nvPr/>
          </p:nvGrpSpPr>
          <p:grpSpPr bwMode="auto">
            <a:xfrm>
              <a:off x="1905000" y="2362200"/>
              <a:ext cx="533400" cy="538163"/>
              <a:chOff x="2895600" y="2971800"/>
              <a:chExt cx="533400" cy="538163"/>
            </a:xfrm>
          </p:grpSpPr>
          <p:sp>
            <p:nvSpPr>
              <p:cNvPr id="2378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8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8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1" name="Group 60"/>
            <p:cNvGrpSpPr>
              <a:grpSpLocks/>
            </p:cNvGrpSpPr>
            <p:nvPr/>
          </p:nvGrpSpPr>
          <p:grpSpPr bwMode="auto">
            <a:xfrm>
              <a:off x="1666875" y="1171575"/>
              <a:ext cx="533400" cy="538163"/>
              <a:chOff x="2895600" y="2971800"/>
              <a:chExt cx="533400" cy="538163"/>
            </a:xfrm>
          </p:grpSpPr>
          <p:sp>
            <p:nvSpPr>
              <p:cNvPr id="23781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82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83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2" name="Group 65"/>
            <p:cNvGrpSpPr>
              <a:grpSpLocks/>
            </p:cNvGrpSpPr>
            <p:nvPr/>
          </p:nvGrpSpPr>
          <p:grpSpPr bwMode="auto">
            <a:xfrm>
              <a:off x="2209800" y="1219200"/>
              <a:ext cx="533400" cy="538163"/>
              <a:chOff x="2895600" y="2971800"/>
              <a:chExt cx="533400" cy="538163"/>
            </a:xfrm>
          </p:grpSpPr>
          <p:sp>
            <p:nvSpPr>
              <p:cNvPr id="23777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8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9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3" name="Group 62"/>
            <p:cNvGrpSpPr>
              <a:grpSpLocks/>
            </p:cNvGrpSpPr>
            <p:nvPr/>
          </p:nvGrpSpPr>
          <p:grpSpPr bwMode="auto">
            <a:xfrm>
              <a:off x="990600" y="5334000"/>
              <a:ext cx="533400" cy="538163"/>
              <a:chOff x="720" y="2256"/>
              <a:chExt cx="336" cy="339"/>
            </a:xfrm>
          </p:grpSpPr>
          <p:sp>
            <p:nvSpPr>
              <p:cNvPr id="23773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4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5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6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4" name="Group 62"/>
            <p:cNvGrpSpPr>
              <a:grpSpLocks/>
            </p:cNvGrpSpPr>
            <p:nvPr/>
          </p:nvGrpSpPr>
          <p:grpSpPr bwMode="auto">
            <a:xfrm>
              <a:off x="1247775" y="5876925"/>
              <a:ext cx="533400" cy="538163"/>
              <a:chOff x="720" y="2256"/>
              <a:chExt cx="336" cy="339"/>
            </a:xfrm>
          </p:grpSpPr>
          <p:sp>
            <p:nvSpPr>
              <p:cNvPr id="23769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0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71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5" name="Group 62"/>
            <p:cNvGrpSpPr>
              <a:grpSpLocks/>
            </p:cNvGrpSpPr>
            <p:nvPr/>
          </p:nvGrpSpPr>
          <p:grpSpPr bwMode="auto">
            <a:xfrm>
              <a:off x="2057400" y="5029200"/>
              <a:ext cx="533400" cy="538163"/>
              <a:chOff x="720" y="2256"/>
              <a:chExt cx="336" cy="339"/>
            </a:xfrm>
          </p:grpSpPr>
          <p:sp>
            <p:nvSpPr>
              <p:cNvPr id="23765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66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67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6" name="Group 62"/>
            <p:cNvGrpSpPr>
              <a:grpSpLocks/>
            </p:cNvGrpSpPr>
            <p:nvPr/>
          </p:nvGrpSpPr>
          <p:grpSpPr bwMode="auto">
            <a:xfrm>
              <a:off x="3048000" y="3990975"/>
              <a:ext cx="533400" cy="538163"/>
              <a:chOff x="720" y="2256"/>
              <a:chExt cx="336" cy="339"/>
            </a:xfrm>
          </p:grpSpPr>
          <p:sp>
            <p:nvSpPr>
              <p:cNvPr id="23761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62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63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7" name="Group 76"/>
            <p:cNvGrpSpPr>
              <a:grpSpLocks/>
            </p:cNvGrpSpPr>
            <p:nvPr/>
          </p:nvGrpSpPr>
          <p:grpSpPr bwMode="auto">
            <a:xfrm>
              <a:off x="7315200" y="4724400"/>
              <a:ext cx="533400" cy="538163"/>
              <a:chOff x="912" y="2784"/>
              <a:chExt cx="336" cy="339"/>
            </a:xfrm>
          </p:grpSpPr>
          <p:sp>
            <p:nvSpPr>
              <p:cNvPr id="23757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8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9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8" name="Group 76"/>
            <p:cNvGrpSpPr>
              <a:grpSpLocks/>
            </p:cNvGrpSpPr>
            <p:nvPr/>
          </p:nvGrpSpPr>
          <p:grpSpPr bwMode="auto">
            <a:xfrm>
              <a:off x="5648325" y="5019675"/>
              <a:ext cx="533400" cy="538163"/>
              <a:chOff x="912" y="2784"/>
              <a:chExt cx="336" cy="339"/>
            </a:xfrm>
          </p:grpSpPr>
          <p:sp>
            <p:nvSpPr>
              <p:cNvPr id="23753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4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5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79" name="Group 76"/>
            <p:cNvGrpSpPr>
              <a:grpSpLocks/>
            </p:cNvGrpSpPr>
            <p:nvPr/>
          </p:nvGrpSpPr>
          <p:grpSpPr bwMode="auto">
            <a:xfrm>
              <a:off x="6705600" y="5029200"/>
              <a:ext cx="533400" cy="538163"/>
              <a:chOff x="912" y="2784"/>
              <a:chExt cx="336" cy="339"/>
            </a:xfrm>
          </p:grpSpPr>
          <p:sp>
            <p:nvSpPr>
              <p:cNvPr id="23749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0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51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0" name="Group 76"/>
            <p:cNvGrpSpPr>
              <a:grpSpLocks/>
            </p:cNvGrpSpPr>
            <p:nvPr/>
          </p:nvGrpSpPr>
          <p:grpSpPr bwMode="auto">
            <a:xfrm>
              <a:off x="6400800" y="5867400"/>
              <a:ext cx="533400" cy="538163"/>
              <a:chOff x="912" y="2784"/>
              <a:chExt cx="336" cy="339"/>
            </a:xfrm>
          </p:grpSpPr>
          <p:sp>
            <p:nvSpPr>
              <p:cNvPr id="23745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46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47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1" name="Group 111"/>
            <p:cNvGrpSpPr>
              <a:grpSpLocks/>
            </p:cNvGrpSpPr>
            <p:nvPr/>
          </p:nvGrpSpPr>
          <p:grpSpPr bwMode="auto">
            <a:xfrm>
              <a:off x="6477000" y="1143000"/>
              <a:ext cx="533400" cy="538163"/>
              <a:chOff x="2895600" y="2971800"/>
              <a:chExt cx="533400" cy="538163"/>
            </a:xfrm>
          </p:grpSpPr>
          <p:sp>
            <p:nvSpPr>
              <p:cNvPr id="23741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42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43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4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2" name="Group 62"/>
            <p:cNvGrpSpPr>
              <a:grpSpLocks/>
            </p:cNvGrpSpPr>
            <p:nvPr/>
          </p:nvGrpSpPr>
          <p:grpSpPr bwMode="auto">
            <a:xfrm>
              <a:off x="6477000" y="2362200"/>
              <a:ext cx="533400" cy="538163"/>
              <a:chOff x="720" y="2256"/>
              <a:chExt cx="336" cy="339"/>
            </a:xfrm>
          </p:grpSpPr>
          <p:sp>
            <p:nvSpPr>
              <p:cNvPr id="23737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8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9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0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3" name="Group 57"/>
            <p:cNvGrpSpPr>
              <a:grpSpLocks/>
            </p:cNvGrpSpPr>
            <p:nvPr/>
          </p:nvGrpSpPr>
          <p:grpSpPr bwMode="auto">
            <a:xfrm>
              <a:off x="7467600" y="2209800"/>
              <a:ext cx="533400" cy="538163"/>
              <a:chOff x="1440" y="2208"/>
              <a:chExt cx="336" cy="339"/>
            </a:xfrm>
          </p:grpSpPr>
          <p:sp>
            <p:nvSpPr>
              <p:cNvPr id="23733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4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5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6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4" name="Group 127"/>
            <p:cNvGrpSpPr>
              <a:grpSpLocks/>
            </p:cNvGrpSpPr>
            <p:nvPr/>
          </p:nvGrpSpPr>
          <p:grpSpPr bwMode="auto">
            <a:xfrm>
              <a:off x="2438400" y="1905000"/>
              <a:ext cx="533400" cy="538163"/>
              <a:chOff x="2895600" y="2971800"/>
              <a:chExt cx="533400" cy="538163"/>
            </a:xfrm>
          </p:grpSpPr>
          <p:sp>
            <p:nvSpPr>
              <p:cNvPr id="23729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0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31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2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5" name="Group 133"/>
            <p:cNvGrpSpPr>
              <a:grpSpLocks/>
            </p:cNvGrpSpPr>
            <p:nvPr/>
          </p:nvGrpSpPr>
          <p:grpSpPr bwMode="auto">
            <a:xfrm>
              <a:off x="6115050" y="5248275"/>
              <a:ext cx="533400" cy="538163"/>
              <a:chOff x="2895600" y="2971800"/>
              <a:chExt cx="533400" cy="538163"/>
            </a:xfrm>
          </p:grpSpPr>
          <p:sp>
            <p:nvSpPr>
              <p:cNvPr id="2372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2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2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6" name="Group 62"/>
            <p:cNvGrpSpPr>
              <a:grpSpLocks/>
            </p:cNvGrpSpPr>
            <p:nvPr/>
          </p:nvGrpSpPr>
          <p:grpSpPr bwMode="auto">
            <a:xfrm>
              <a:off x="2286000" y="2819400"/>
              <a:ext cx="533400" cy="538163"/>
              <a:chOff x="720" y="2256"/>
              <a:chExt cx="336" cy="339"/>
            </a:xfrm>
          </p:grpSpPr>
          <p:sp>
            <p:nvSpPr>
              <p:cNvPr id="23721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22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23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4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7" name="Group 76"/>
            <p:cNvGrpSpPr>
              <a:grpSpLocks/>
            </p:cNvGrpSpPr>
            <p:nvPr/>
          </p:nvGrpSpPr>
          <p:grpSpPr bwMode="auto">
            <a:xfrm>
              <a:off x="1447800" y="4953000"/>
              <a:ext cx="533400" cy="538163"/>
              <a:chOff x="912" y="2784"/>
              <a:chExt cx="336" cy="339"/>
            </a:xfrm>
          </p:grpSpPr>
          <p:sp>
            <p:nvSpPr>
              <p:cNvPr id="23717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8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9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0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88" name="Group 57"/>
            <p:cNvGrpSpPr>
              <a:grpSpLocks/>
            </p:cNvGrpSpPr>
            <p:nvPr/>
          </p:nvGrpSpPr>
          <p:grpSpPr bwMode="auto">
            <a:xfrm>
              <a:off x="7696200" y="5257800"/>
              <a:ext cx="533400" cy="538163"/>
              <a:chOff x="1440" y="2208"/>
              <a:chExt cx="336" cy="339"/>
            </a:xfrm>
          </p:grpSpPr>
          <p:sp>
            <p:nvSpPr>
              <p:cNvPr id="23713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4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5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6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152" name="Right Arrow 151"/>
            <p:cNvSpPr/>
            <p:nvPr/>
          </p:nvSpPr>
          <p:spPr>
            <a:xfrm>
              <a:off x="3962402" y="1905281"/>
              <a:ext cx="913027" cy="33141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90" name="Group 57"/>
            <p:cNvGrpSpPr>
              <a:grpSpLocks/>
            </p:cNvGrpSpPr>
            <p:nvPr/>
          </p:nvGrpSpPr>
          <p:grpSpPr bwMode="auto">
            <a:xfrm>
              <a:off x="1905000" y="1752600"/>
              <a:ext cx="533400" cy="538163"/>
              <a:chOff x="1440" y="2208"/>
              <a:chExt cx="336" cy="339"/>
            </a:xfrm>
          </p:grpSpPr>
          <p:sp>
            <p:nvSpPr>
              <p:cNvPr id="23709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0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11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2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1" name="Group 76"/>
            <p:cNvGrpSpPr>
              <a:grpSpLocks/>
            </p:cNvGrpSpPr>
            <p:nvPr/>
          </p:nvGrpSpPr>
          <p:grpSpPr bwMode="auto">
            <a:xfrm>
              <a:off x="2743200" y="2743200"/>
              <a:ext cx="533400" cy="538163"/>
              <a:chOff x="912" y="2784"/>
              <a:chExt cx="336" cy="339"/>
            </a:xfrm>
          </p:grpSpPr>
          <p:sp>
            <p:nvSpPr>
              <p:cNvPr id="23705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06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07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8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2" name="Group 76"/>
            <p:cNvGrpSpPr>
              <a:grpSpLocks/>
            </p:cNvGrpSpPr>
            <p:nvPr/>
          </p:nvGrpSpPr>
          <p:grpSpPr bwMode="auto">
            <a:xfrm>
              <a:off x="5848350" y="2333625"/>
              <a:ext cx="533400" cy="538163"/>
              <a:chOff x="912" y="2784"/>
              <a:chExt cx="336" cy="339"/>
            </a:xfrm>
          </p:grpSpPr>
          <p:sp>
            <p:nvSpPr>
              <p:cNvPr id="23701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02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703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3" name="Group 62"/>
            <p:cNvGrpSpPr>
              <a:grpSpLocks/>
            </p:cNvGrpSpPr>
            <p:nvPr/>
          </p:nvGrpSpPr>
          <p:grpSpPr bwMode="auto">
            <a:xfrm>
              <a:off x="838200" y="1752600"/>
              <a:ext cx="533400" cy="538163"/>
              <a:chOff x="720" y="2256"/>
              <a:chExt cx="336" cy="339"/>
            </a:xfrm>
          </p:grpSpPr>
          <p:sp>
            <p:nvSpPr>
              <p:cNvPr id="23697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8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9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4" name="Group 62"/>
            <p:cNvGrpSpPr>
              <a:grpSpLocks/>
            </p:cNvGrpSpPr>
            <p:nvPr/>
          </p:nvGrpSpPr>
          <p:grpSpPr bwMode="auto">
            <a:xfrm>
              <a:off x="1162050" y="1323975"/>
              <a:ext cx="533400" cy="538163"/>
              <a:chOff x="720" y="2256"/>
              <a:chExt cx="336" cy="339"/>
            </a:xfrm>
          </p:grpSpPr>
          <p:sp>
            <p:nvSpPr>
              <p:cNvPr id="23693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4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5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6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5" name="Group 76"/>
            <p:cNvGrpSpPr>
              <a:grpSpLocks/>
            </p:cNvGrpSpPr>
            <p:nvPr/>
          </p:nvGrpSpPr>
          <p:grpSpPr bwMode="auto">
            <a:xfrm>
              <a:off x="314325" y="1714500"/>
              <a:ext cx="533400" cy="538163"/>
              <a:chOff x="912" y="2784"/>
              <a:chExt cx="336" cy="339"/>
            </a:xfrm>
          </p:grpSpPr>
          <p:sp>
            <p:nvSpPr>
              <p:cNvPr id="23689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0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91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6" name="Group 50"/>
            <p:cNvGrpSpPr>
              <a:grpSpLocks/>
            </p:cNvGrpSpPr>
            <p:nvPr/>
          </p:nvGrpSpPr>
          <p:grpSpPr bwMode="auto">
            <a:xfrm>
              <a:off x="1447800" y="1857375"/>
              <a:ext cx="533400" cy="538163"/>
              <a:chOff x="2895600" y="2971800"/>
              <a:chExt cx="533400" cy="538163"/>
            </a:xfrm>
          </p:grpSpPr>
          <p:sp>
            <p:nvSpPr>
              <p:cNvPr id="2368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8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8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7" name="Group 50"/>
            <p:cNvGrpSpPr>
              <a:grpSpLocks/>
            </p:cNvGrpSpPr>
            <p:nvPr/>
          </p:nvGrpSpPr>
          <p:grpSpPr bwMode="auto">
            <a:xfrm>
              <a:off x="1485900" y="2590800"/>
              <a:ext cx="533400" cy="538163"/>
              <a:chOff x="2895600" y="2971800"/>
              <a:chExt cx="533400" cy="538163"/>
            </a:xfrm>
          </p:grpSpPr>
          <p:sp>
            <p:nvSpPr>
              <p:cNvPr id="23681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82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83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8" name="Group 111"/>
            <p:cNvGrpSpPr>
              <a:grpSpLocks/>
            </p:cNvGrpSpPr>
            <p:nvPr/>
          </p:nvGrpSpPr>
          <p:grpSpPr bwMode="auto">
            <a:xfrm>
              <a:off x="7962900" y="2409825"/>
              <a:ext cx="533400" cy="538163"/>
              <a:chOff x="2895600" y="2971800"/>
              <a:chExt cx="533400" cy="538163"/>
            </a:xfrm>
          </p:grpSpPr>
          <p:sp>
            <p:nvSpPr>
              <p:cNvPr id="23677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8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9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599" name="Group 111"/>
            <p:cNvGrpSpPr>
              <a:grpSpLocks/>
            </p:cNvGrpSpPr>
            <p:nvPr/>
          </p:nvGrpSpPr>
          <p:grpSpPr bwMode="auto">
            <a:xfrm>
              <a:off x="7686675" y="1638300"/>
              <a:ext cx="533400" cy="538163"/>
              <a:chOff x="2895600" y="2971800"/>
              <a:chExt cx="533400" cy="538163"/>
            </a:xfrm>
          </p:grpSpPr>
          <p:sp>
            <p:nvSpPr>
              <p:cNvPr id="23673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4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5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6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0" name="Group 62"/>
            <p:cNvGrpSpPr>
              <a:grpSpLocks/>
            </p:cNvGrpSpPr>
            <p:nvPr/>
          </p:nvGrpSpPr>
          <p:grpSpPr bwMode="auto">
            <a:xfrm>
              <a:off x="6124575" y="2895600"/>
              <a:ext cx="533400" cy="538163"/>
              <a:chOff x="720" y="2256"/>
              <a:chExt cx="336" cy="339"/>
            </a:xfrm>
          </p:grpSpPr>
          <p:sp>
            <p:nvSpPr>
              <p:cNvPr id="23669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0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71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2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1" name="Group 57"/>
            <p:cNvGrpSpPr>
              <a:grpSpLocks/>
            </p:cNvGrpSpPr>
            <p:nvPr/>
          </p:nvGrpSpPr>
          <p:grpSpPr bwMode="auto">
            <a:xfrm>
              <a:off x="6838950" y="2886075"/>
              <a:ext cx="533400" cy="538163"/>
              <a:chOff x="1440" y="2208"/>
              <a:chExt cx="336" cy="339"/>
            </a:xfrm>
          </p:grpSpPr>
          <p:sp>
            <p:nvSpPr>
              <p:cNvPr id="23665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66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67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8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2" name="Group 57"/>
            <p:cNvGrpSpPr>
              <a:grpSpLocks/>
            </p:cNvGrpSpPr>
            <p:nvPr/>
          </p:nvGrpSpPr>
          <p:grpSpPr bwMode="auto">
            <a:xfrm>
              <a:off x="6715125" y="1704975"/>
              <a:ext cx="533400" cy="538163"/>
              <a:chOff x="1440" y="2208"/>
              <a:chExt cx="336" cy="339"/>
            </a:xfrm>
          </p:grpSpPr>
          <p:sp>
            <p:nvSpPr>
              <p:cNvPr id="23661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62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63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3" name="Group 57"/>
            <p:cNvGrpSpPr>
              <a:grpSpLocks/>
            </p:cNvGrpSpPr>
            <p:nvPr/>
          </p:nvGrpSpPr>
          <p:grpSpPr bwMode="auto">
            <a:xfrm>
              <a:off x="8153400" y="4953000"/>
              <a:ext cx="533400" cy="538163"/>
              <a:chOff x="1440" y="2208"/>
              <a:chExt cx="336" cy="339"/>
            </a:xfrm>
          </p:grpSpPr>
          <p:sp>
            <p:nvSpPr>
              <p:cNvPr id="23657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8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9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4" name="Group 57"/>
            <p:cNvGrpSpPr>
              <a:grpSpLocks/>
            </p:cNvGrpSpPr>
            <p:nvPr/>
          </p:nvGrpSpPr>
          <p:grpSpPr bwMode="auto">
            <a:xfrm>
              <a:off x="5991225" y="6038850"/>
              <a:ext cx="533400" cy="538163"/>
              <a:chOff x="1440" y="2208"/>
              <a:chExt cx="336" cy="339"/>
            </a:xfrm>
          </p:grpSpPr>
          <p:sp>
            <p:nvSpPr>
              <p:cNvPr id="23653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4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5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5" name="Group 62"/>
            <p:cNvGrpSpPr>
              <a:grpSpLocks/>
            </p:cNvGrpSpPr>
            <p:nvPr/>
          </p:nvGrpSpPr>
          <p:grpSpPr bwMode="auto">
            <a:xfrm>
              <a:off x="6934200" y="6096000"/>
              <a:ext cx="533400" cy="538163"/>
              <a:chOff x="720" y="2256"/>
              <a:chExt cx="336" cy="339"/>
            </a:xfrm>
          </p:grpSpPr>
          <p:sp>
            <p:nvSpPr>
              <p:cNvPr id="23649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0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51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6" name="Group 133"/>
            <p:cNvGrpSpPr>
              <a:grpSpLocks/>
            </p:cNvGrpSpPr>
            <p:nvPr/>
          </p:nvGrpSpPr>
          <p:grpSpPr bwMode="auto">
            <a:xfrm>
              <a:off x="7581900" y="5829300"/>
              <a:ext cx="533400" cy="538163"/>
              <a:chOff x="2895600" y="2971800"/>
              <a:chExt cx="533400" cy="538163"/>
            </a:xfrm>
          </p:grpSpPr>
          <p:sp>
            <p:nvSpPr>
              <p:cNvPr id="23645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46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47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7" name="Group 76"/>
            <p:cNvGrpSpPr>
              <a:grpSpLocks/>
            </p:cNvGrpSpPr>
            <p:nvPr/>
          </p:nvGrpSpPr>
          <p:grpSpPr bwMode="auto">
            <a:xfrm>
              <a:off x="7162800" y="5562600"/>
              <a:ext cx="533400" cy="538163"/>
              <a:chOff x="912" y="2784"/>
              <a:chExt cx="336" cy="339"/>
            </a:xfrm>
          </p:grpSpPr>
          <p:sp>
            <p:nvSpPr>
              <p:cNvPr id="23641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42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43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8" name="Group 62"/>
            <p:cNvGrpSpPr>
              <a:grpSpLocks/>
            </p:cNvGrpSpPr>
            <p:nvPr/>
          </p:nvGrpSpPr>
          <p:grpSpPr bwMode="auto">
            <a:xfrm>
              <a:off x="2895600" y="5105400"/>
              <a:ext cx="533400" cy="538163"/>
              <a:chOff x="720" y="2256"/>
              <a:chExt cx="336" cy="339"/>
            </a:xfrm>
          </p:grpSpPr>
          <p:sp>
            <p:nvSpPr>
              <p:cNvPr id="23637" name="Oval 63"/>
              <p:cNvSpPr>
                <a:spLocks noChangeArrowheads="1"/>
              </p:cNvSpPr>
              <p:nvPr/>
            </p:nvSpPr>
            <p:spPr bwMode="auto">
              <a:xfrm rot="-3358839">
                <a:off x="788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8" name="Oval 64"/>
              <p:cNvSpPr>
                <a:spLocks noChangeArrowheads="1"/>
              </p:cNvSpPr>
              <p:nvPr/>
            </p:nvSpPr>
            <p:spPr bwMode="auto">
              <a:xfrm rot="3358083">
                <a:off x="941" y="2473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9" name="Line 65"/>
              <p:cNvSpPr>
                <a:spLocks noChangeShapeType="1"/>
              </p:cNvSpPr>
              <p:nvPr/>
            </p:nvSpPr>
            <p:spPr bwMode="auto">
              <a:xfrm>
                <a:off x="888" y="2378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AutoShape 66"/>
              <p:cNvSpPr>
                <a:spLocks noChangeArrowheads="1"/>
              </p:cNvSpPr>
              <p:nvPr/>
            </p:nvSpPr>
            <p:spPr bwMode="auto">
              <a:xfrm>
                <a:off x="781" y="2256"/>
                <a:ext cx="214" cy="188"/>
              </a:xfrm>
              <a:prstGeom prst="irregularSeal1">
                <a:avLst/>
              </a:prstGeom>
              <a:solidFill>
                <a:srgbClr val="0066FF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09" name="Group 76"/>
            <p:cNvGrpSpPr>
              <a:grpSpLocks/>
            </p:cNvGrpSpPr>
            <p:nvPr/>
          </p:nvGrpSpPr>
          <p:grpSpPr bwMode="auto">
            <a:xfrm>
              <a:off x="2209800" y="5991225"/>
              <a:ext cx="533400" cy="538163"/>
              <a:chOff x="912" y="2784"/>
              <a:chExt cx="336" cy="339"/>
            </a:xfrm>
          </p:grpSpPr>
          <p:sp>
            <p:nvSpPr>
              <p:cNvPr id="23633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4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5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10" name="Group 76"/>
            <p:cNvGrpSpPr>
              <a:grpSpLocks/>
            </p:cNvGrpSpPr>
            <p:nvPr/>
          </p:nvGrpSpPr>
          <p:grpSpPr bwMode="auto">
            <a:xfrm>
              <a:off x="2476500" y="5486400"/>
              <a:ext cx="533400" cy="538163"/>
              <a:chOff x="912" y="2784"/>
              <a:chExt cx="336" cy="339"/>
            </a:xfrm>
          </p:grpSpPr>
          <p:sp>
            <p:nvSpPr>
              <p:cNvPr id="23629" name="Oval 77"/>
              <p:cNvSpPr>
                <a:spLocks noChangeArrowheads="1"/>
              </p:cNvSpPr>
              <p:nvPr/>
            </p:nvSpPr>
            <p:spPr bwMode="auto">
              <a:xfrm rot="-3358839">
                <a:off x="980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0" name="Oval 78"/>
              <p:cNvSpPr>
                <a:spLocks noChangeArrowheads="1"/>
              </p:cNvSpPr>
              <p:nvPr/>
            </p:nvSpPr>
            <p:spPr bwMode="auto">
              <a:xfrm rot="3358083">
                <a:off x="1133" y="3001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31" name="Line 79"/>
              <p:cNvSpPr>
                <a:spLocks noChangeShapeType="1"/>
              </p:cNvSpPr>
              <p:nvPr/>
            </p:nvSpPr>
            <p:spPr bwMode="auto">
              <a:xfrm>
                <a:off x="1080" y="2906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AutoShape 80"/>
              <p:cNvSpPr>
                <a:spLocks noChangeArrowheads="1"/>
              </p:cNvSpPr>
              <p:nvPr/>
            </p:nvSpPr>
            <p:spPr bwMode="auto">
              <a:xfrm>
                <a:off x="973" y="2784"/>
                <a:ext cx="214" cy="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11" name="Group 57"/>
            <p:cNvGrpSpPr>
              <a:grpSpLocks/>
            </p:cNvGrpSpPr>
            <p:nvPr/>
          </p:nvGrpSpPr>
          <p:grpSpPr bwMode="auto">
            <a:xfrm>
              <a:off x="1724025" y="5543550"/>
              <a:ext cx="533400" cy="538163"/>
              <a:chOff x="1440" y="2208"/>
              <a:chExt cx="336" cy="339"/>
            </a:xfrm>
          </p:grpSpPr>
          <p:sp>
            <p:nvSpPr>
              <p:cNvPr id="23625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26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27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12" name="Group 57"/>
            <p:cNvGrpSpPr>
              <a:grpSpLocks/>
            </p:cNvGrpSpPr>
            <p:nvPr/>
          </p:nvGrpSpPr>
          <p:grpSpPr bwMode="auto">
            <a:xfrm>
              <a:off x="3390900" y="4467225"/>
              <a:ext cx="533400" cy="538163"/>
              <a:chOff x="1440" y="2208"/>
              <a:chExt cx="336" cy="339"/>
            </a:xfrm>
          </p:grpSpPr>
          <p:sp>
            <p:nvSpPr>
              <p:cNvPr id="23621" name="Oval 58"/>
              <p:cNvSpPr>
                <a:spLocks noChangeArrowheads="1"/>
              </p:cNvSpPr>
              <p:nvPr/>
            </p:nvSpPr>
            <p:spPr bwMode="auto">
              <a:xfrm rot="-3358839">
                <a:off x="1508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22" name="Oval 59"/>
              <p:cNvSpPr>
                <a:spLocks noChangeArrowheads="1"/>
              </p:cNvSpPr>
              <p:nvPr/>
            </p:nvSpPr>
            <p:spPr bwMode="auto">
              <a:xfrm rot="3358083">
                <a:off x="1661" y="2425"/>
                <a:ext cx="48" cy="18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23" name="Line 60"/>
              <p:cNvSpPr>
                <a:spLocks noChangeShapeType="1"/>
              </p:cNvSpPr>
              <p:nvPr/>
            </p:nvSpPr>
            <p:spPr bwMode="auto">
              <a:xfrm>
                <a:off x="1608" y="2330"/>
                <a:ext cx="0" cy="2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AutoShape 61"/>
              <p:cNvSpPr>
                <a:spLocks noChangeArrowheads="1"/>
              </p:cNvSpPr>
              <p:nvPr/>
            </p:nvSpPr>
            <p:spPr bwMode="auto">
              <a:xfrm>
                <a:off x="1501" y="2208"/>
                <a:ext cx="214" cy="188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3613" name="Group 133"/>
            <p:cNvGrpSpPr>
              <a:grpSpLocks/>
            </p:cNvGrpSpPr>
            <p:nvPr/>
          </p:nvGrpSpPr>
          <p:grpSpPr bwMode="auto">
            <a:xfrm>
              <a:off x="2743200" y="4572000"/>
              <a:ext cx="533400" cy="538163"/>
              <a:chOff x="2895600" y="2971800"/>
              <a:chExt cx="533400" cy="538163"/>
            </a:xfrm>
          </p:grpSpPr>
          <p:sp>
            <p:nvSpPr>
              <p:cNvPr id="23617" name="Oval 67"/>
              <p:cNvSpPr>
                <a:spLocks noChangeArrowheads="1"/>
              </p:cNvSpPr>
              <p:nvPr/>
            </p:nvSpPr>
            <p:spPr bwMode="auto">
              <a:xfrm rot="-3358839">
                <a:off x="3002757" y="3317081"/>
                <a:ext cx="76200" cy="290513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18" name="Oval 68"/>
              <p:cNvSpPr>
                <a:spLocks noChangeArrowheads="1"/>
              </p:cNvSpPr>
              <p:nvPr/>
            </p:nvSpPr>
            <p:spPr bwMode="auto">
              <a:xfrm rot="3358083">
                <a:off x="3245644" y="3317082"/>
                <a:ext cx="76200" cy="290512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  <p:sp>
            <p:nvSpPr>
              <p:cNvPr id="23619" name="Line 69"/>
              <p:cNvSpPr>
                <a:spLocks noChangeShapeType="1"/>
              </p:cNvSpPr>
              <p:nvPr/>
            </p:nvSpPr>
            <p:spPr bwMode="auto">
              <a:xfrm>
                <a:off x="3162300" y="3165475"/>
                <a:ext cx="0" cy="34448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AutoShape 70"/>
              <p:cNvSpPr>
                <a:spLocks noChangeArrowheads="1"/>
              </p:cNvSpPr>
              <p:nvPr/>
            </p:nvSpPr>
            <p:spPr bwMode="auto">
              <a:xfrm>
                <a:off x="2992438" y="2971800"/>
                <a:ext cx="339725" cy="298450"/>
              </a:xfrm>
              <a:prstGeom prst="irregularSeal1">
                <a:avLst/>
              </a:prstGeom>
              <a:solidFill>
                <a:srgbClr val="66FF66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itchFamily="18" charset="0"/>
                </a:endParaRPr>
              </a:p>
            </p:txBody>
          </p:sp>
        </p:grpSp>
        <p:sp>
          <p:nvSpPr>
            <p:cNvPr id="277" name="Right Arrow 276"/>
            <p:cNvSpPr/>
            <p:nvPr/>
          </p:nvSpPr>
          <p:spPr>
            <a:xfrm rot="5400000">
              <a:off x="6261241" y="4024793"/>
              <a:ext cx="914119" cy="3315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Right Arrow 277"/>
            <p:cNvSpPr/>
            <p:nvPr/>
          </p:nvSpPr>
          <p:spPr>
            <a:xfrm rot="10800000">
              <a:off x="3976816" y="5474355"/>
              <a:ext cx="913027" cy="33141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Right Arrow 278"/>
            <p:cNvSpPr/>
            <p:nvPr/>
          </p:nvSpPr>
          <p:spPr>
            <a:xfrm rot="16200000">
              <a:off x="1460643" y="3871833"/>
              <a:ext cx="914119" cy="33157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3556" name="Picture 2" descr="Succession of vegetation in the glacier fore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Picture of Forest Fire Yu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4401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88"/>
          <p:cNvSpPr txBox="1">
            <a:spLocks noChangeArrowheads="1"/>
          </p:cNvSpPr>
          <p:nvPr/>
        </p:nvSpPr>
        <p:spPr bwMode="auto">
          <a:xfrm>
            <a:off x="3962400" y="6030913"/>
            <a:ext cx="511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Disturbance opens up new, unoccupied, 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The process of succession: Glacier Bay N.P.</a:t>
            </a:r>
          </a:p>
        </p:txBody>
      </p:sp>
      <p:pic>
        <p:nvPicPr>
          <p:cNvPr id="24579" name="Picture 2" descr="http://www.groundtruthtrekking.org/photos/GlacierBa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581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038600" y="1447800"/>
            <a:ext cx="48021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Glaciers have been continually receding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Unoccupied habitat is continually appearing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Process has been studied for the past 80 years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0" y="4343400"/>
            <a:ext cx="2133600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latin typeface="Times New Roman" pitchFamily="18" charset="0"/>
              </a:rPr>
              <a:t>Step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Colonization by mosses, </a:t>
            </a:r>
            <a:r>
              <a:rPr lang="en-US" altLang="en-US" sz="1600" i="1">
                <a:latin typeface="Times New Roman" pitchFamily="18" charset="0"/>
              </a:rPr>
              <a:t>Dryas</a:t>
            </a:r>
            <a:r>
              <a:rPr lang="en-US" altLang="en-US" sz="1600">
                <a:latin typeface="Times New Roman" pitchFamily="18" charset="0"/>
              </a:rPr>
              <a:t>, and willow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</a:t>
            </a:r>
            <a:r>
              <a:rPr lang="en-US" altLang="en-US" sz="1600" i="1">
                <a:latin typeface="Times New Roman" pitchFamily="18" charset="0"/>
              </a:rPr>
              <a:t>Dryas </a:t>
            </a:r>
            <a:r>
              <a:rPr lang="en-US" altLang="en-US" sz="1600">
                <a:latin typeface="Times New Roman" pitchFamily="18" charset="0"/>
              </a:rPr>
              <a:t>fixes nitrogen increasing nitrogen content of soil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133600" y="4343400"/>
            <a:ext cx="2286000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latin typeface="Times New Roman" pitchFamily="18" charset="0"/>
              </a:rPr>
              <a:t>Step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Colonization by </a:t>
            </a:r>
            <a:r>
              <a:rPr lang="en-US" altLang="en-US" sz="1600" i="1">
                <a:latin typeface="Times New Roman" pitchFamily="18" charset="0"/>
              </a:rPr>
              <a:t>Alnus</a:t>
            </a:r>
            <a:r>
              <a:rPr lang="en-US" altLang="en-US" sz="1600">
                <a:latin typeface="Times New Roman" pitchFamily="18" charset="0"/>
              </a:rPr>
              <a:t>; </a:t>
            </a:r>
            <a:r>
              <a:rPr lang="en-US" altLang="en-US" sz="1600" i="1">
                <a:latin typeface="Times New Roman" pitchFamily="18" charset="0"/>
              </a:rPr>
              <a:t>Dryas </a:t>
            </a:r>
            <a:r>
              <a:rPr lang="en-US" altLang="en-US" sz="1600">
                <a:latin typeface="Times New Roman" pitchFamily="18" charset="0"/>
              </a:rPr>
              <a:t>and willow displaced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</a:t>
            </a:r>
            <a:r>
              <a:rPr lang="en-US" altLang="en-US" sz="1600" i="1">
                <a:latin typeface="Times New Roman" pitchFamily="18" charset="0"/>
              </a:rPr>
              <a:t>Alnus </a:t>
            </a:r>
            <a:r>
              <a:rPr lang="en-US" altLang="en-US" sz="1600">
                <a:latin typeface="Times New Roman" pitchFamily="18" charset="0"/>
              </a:rPr>
              <a:t>species fix nitrogen and acidify the soil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4419600" y="4343400"/>
            <a:ext cx="2362200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latin typeface="Times New Roman" pitchFamily="18" charset="0"/>
              </a:rPr>
              <a:t>Step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Colonization by Sitka spruce; </a:t>
            </a:r>
            <a:r>
              <a:rPr lang="en-US" altLang="en-US" sz="1600" i="1">
                <a:latin typeface="Times New Roman" pitchFamily="18" charset="0"/>
              </a:rPr>
              <a:t>Alnus </a:t>
            </a:r>
            <a:r>
              <a:rPr lang="en-US" altLang="en-US" sz="1600">
                <a:latin typeface="Times New Roman" pitchFamily="18" charset="0"/>
              </a:rPr>
              <a:t>displaced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Spruce increases carbon content of soil improving aeration and water retention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781800" y="4343400"/>
            <a:ext cx="2352675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>
                <a:latin typeface="Times New Roman" pitchFamily="18" charset="0"/>
              </a:rPr>
              <a:t>Step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Colonization by Hemlock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imes New Roman" pitchFamily="18" charset="0"/>
              </a:rPr>
              <a:t> No further change; Spruce-Hemlock forest persists indefinitely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model of succession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81000" y="990600"/>
            <a:ext cx="479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The resource ratio hypothesis (Tillman, 1988)</a:t>
            </a:r>
          </a:p>
        </p:txBody>
      </p:sp>
      <p:grpSp>
        <p:nvGrpSpPr>
          <p:cNvPr id="25604" name="Group 48"/>
          <p:cNvGrpSpPr>
            <a:grpSpLocks/>
          </p:cNvGrpSpPr>
          <p:nvPr/>
        </p:nvGrpSpPr>
        <p:grpSpPr bwMode="auto">
          <a:xfrm>
            <a:off x="1752600" y="3516313"/>
            <a:ext cx="5638800" cy="3113087"/>
            <a:chOff x="1905000" y="3516868"/>
            <a:chExt cx="5638800" cy="3112532"/>
          </a:xfrm>
        </p:grpSpPr>
        <p:sp>
          <p:nvSpPr>
            <p:cNvPr id="5" name="Rectangle 4"/>
            <p:cNvSpPr/>
            <p:nvPr/>
          </p:nvSpPr>
          <p:spPr>
            <a:xfrm>
              <a:off x="2455863" y="3516868"/>
              <a:ext cx="4546600" cy="264747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65388" y="3991445"/>
              <a:ext cx="1712912" cy="2172901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29000" y="3991445"/>
              <a:ext cx="1714500" cy="2172901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4350" y="3991445"/>
              <a:ext cx="1714500" cy="2172901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21288" y="3991445"/>
              <a:ext cx="1712912" cy="2172901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55863" y="3889863"/>
              <a:ext cx="4538662" cy="1553886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55863" y="4059696"/>
              <a:ext cx="4546600" cy="167133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6" name="TextBox 15"/>
            <p:cNvSpPr txBox="1">
              <a:spLocks noChangeArrowheads="1"/>
            </p:cNvSpPr>
            <p:nvPr/>
          </p:nvSpPr>
          <p:spPr bwMode="auto">
            <a:xfrm>
              <a:off x="4454096" y="6300347"/>
              <a:ext cx="600192" cy="32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5637" name="TextBox 17"/>
            <p:cNvSpPr txBox="1">
              <a:spLocks noChangeArrowheads="1"/>
            </p:cNvSpPr>
            <p:nvPr/>
          </p:nvSpPr>
          <p:spPr bwMode="auto">
            <a:xfrm rot="-5400000">
              <a:off x="1181348" y="4647859"/>
              <a:ext cx="1781228" cy="33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25638" name="TextBox 18"/>
            <p:cNvSpPr txBox="1">
              <a:spLocks noChangeArrowheads="1"/>
            </p:cNvSpPr>
            <p:nvPr/>
          </p:nvSpPr>
          <p:spPr bwMode="auto">
            <a:xfrm rot="-5400000">
              <a:off x="6137748" y="4647859"/>
              <a:ext cx="2478181" cy="33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25639" name="TextBox 19"/>
            <p:cNvSpPr txBox="1">
              <a:spLocks noChangeArrowheads="1"/>
            </p:cNvSpPr>
            <p:nvPr/>
          </p:nvSpPr>
          <p:spPr bwMode="auto">
            <a:xfrm>
              <a:off x="5969774" y="3584758"/>
              <a:ext cx="932201" cy="32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25640" name="TextBox 20"/>
            <p:cNvSpPr txBox="1">
              <a:spLocks noChangeArrowheads="1"/>
            </p:cNvSpPr>
            <p:nvPr/>
          </p:nvSpPr>
          <p:spPr bwMode="auto">
            <a:xfrm>
              <a:off x="2593945" y="3584758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grpSp>
        <p:nvGrpSpPr>
          <p:cNvPr id="25605" name="Group 62"/>
          <p:cNvGrpSpPr>
            <a:grpSpLocks/>
          </p:cNvGrpSpPr>
          <p:nvPr/>
        </p:nvGrpSpPr>
        <p:grpSpPr bwMode="auto">
          <a:xfrm>
            <a:off x="3505200" y="1828800"/>
            <a:ext cx="228600" cy="309563"/>
            <a:chOff x="720" y="2256"/>
            <a:chExt cx="336" cy="339"/>
          </a:xfrm>
        </p:grpSpPr>
        <p:sp>
          <p:nvSpPr>
            <p:cNvPr id="25625" name="Oval 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26" name="Oval 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27" name="Line 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AutoShape 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5606" name="Group 76"/>
          <p:cNvGrpSpPr>
            <a:grpSpLocks/>
          </p:cNvGrpSpPr>
          <p:nvPr/>
        </p:nvGrpSpPr>
        <p:grpSpPr bwMode="auto">
          <a:xfrm>
            <a:off x="1219200" y="1828800"/>
            <a:ext cx="285750" cy="252413"/>
            <a:chOff x="912" y="2784"/>
            <a:chExt cx="336" cy="339"/>
          </a:xfrm>
        </p:grpSpPr>
        <p:sp>
          <p:nvSpPr>
            <p:cNvPr id="25621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22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23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5607" name="Group 57"/>
          <p:cNvGrpSpPr>
            <a:grpSpLocks/>
          </p:cNvGrpSpPr>
          <p:nvPr/>
        </p:nvGrpSpPr>
        <p:grpSpPr bwMode="auto">
          <a:xfrm>
            <a:off x="8229600" y="1619250"/>
            <a:ext cx="428625" cy="519113"/>
            <a:chOff x="1440" y="2208"/>
            <a:chExt cx="336" cy="339"/>
          </a:xfrm>
        </p:grpSpPr>
        <p:sp>
          <p:nvSpPr>
            <p:cNvPr id="25617" name="Oval 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18" name="Oval 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19" name="Line 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AutoShape 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25608" name="Group 133"/>
          <p:cNvGrpSpPr>
            <a:grpSpLocks/>
          </p:cNvGrpSpPr>
          <p:nvPr/>
        </p:nvGrpSpPr>
        <p:grpSpPr bwMode="auto">
          <a:xfrm>
            <a:off x="6172200" y="1752600"/>
            <a:ext cx="304800" cy="385763"/>
            <a:chOff x="2895600" y="2971800"/>
            <a:chExt cx="533400" cy="538163"/>
          </a:xfrm>
        </p:grpSpPr>
        <p:sp>
          <p:nvSpPr>
            <p:cNvPr id="25613" name="Oval 67"/>
            <p:cNvSpPr>
              <a:spLocks noChangeArrowheads="1"/>
            </p:cNvSpPr>
            <p:nvPr/>
          </p:nvSpPr>
          <p:spPr bwMode="auto">
            <a:xfrm rot="-3358839">
              <a:off x="3002757" y="3317081"/>
              <a:ext cx="76200" cy="29051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14" name="Oval 68"/>
            <p:cNvSpPr>
              <a:spLocks noChangeArrowheads="1"/>
            </p:cNvSpPr>
            <p:nvPr/>
          </p:nvSpPr>
          <p:spPr bwMode="auto">
            <a:xfrm rot="3358083">
              <a:off x="3245644" y="3317082"/>
              <a:ext cx="76200" cy="29051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5615" name="Line 69"/>
            <p:cNvSpPr>
              <a:spLocks noChangeShapeType="1"/>
            </p:cNvSpPr>
            <p:nvPr/>
          </p:nvSpPr>
          <p:spPr bwMode="auto">
            <a:xfrm>
              <a:off x="3162300" y="3165475"/>
              <a:ext cx="0" cy="3444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AutoShape 70"/>
            <p:cNvSpPr>
              <a:spLocks noChangeArrowheads="1"/>
            </p:cNvSpPr>
            <p:nvPr/>
          </p:nvSpPr>
          <p:spPr bwMode="auto">
            <a:xfrm>
              <a:off x="2992438" y="2971800"/>
              <a:ext cx="339725" cy="298450"/>
            </a:xfrm>
            <a:prstGeom prst="irregularSeal1">
              <a:avLst/>
            </a:prstGeom>
            <a:solidFill>
              <a:srgbClr val="66FF66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25609" name="TextBox 43"/>
          <p:cNvSpPr txBox="1">
            <a:spLocks noChangeArrowheads="1"/>
          </p:cNvSpPr>
          <p:nvPr/>
        </p:nvSpPr>
        <p:spPr bwMode="auto">
          <a:xfrm>
            <a:off x="-76200" y="1600200"/>
            <a:ext cx="2209800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Species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minimal nutrient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high light</a:t>
            </a:r>
          </a:p>
        </p:txBody>
      </p:sp>
      <p:sp>
        <p:nvSpPr>
          <p:cNvPr id="25610" name="TextBox 45"/>
          <p:cNvSpPr txBox="1">
            <a:spLocks noChangeArrowheads="1"/>
          </p:cNvSpPr>
          <p:nvPr/>
        </p:nvSpPr>
        <p:spPr bwMode="auto">
          <a:xfrm>
            <a:off x="2133600" y="1600200"/>
            <a:ext cx="2362200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Species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moderate nutrient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medium-high light</a:t>
            </a:r>
          </a:p>
        </p:txBody>
      </p:sp>
      <p:sp>
        <p:nvSpPr>
          <p:cNvPr id="25611" name="TextBox 46"/>
          <p:cNvSpPr txBox="1">
            <a:spLocks noChangeArrowheads="1"/>
          </p:cNvSpPr>
          <p:nvPr/>
        </p:nvSpPr>
        <p:spPr bwMode="auto">
          <a:xfrm>
            <a:off x="4495800" y="1600200"/>
            <a:ext cx="2362200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Species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significant nutrient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medium light</a:t>
            </a:r>
          </a:p>
        </p:txBody>
      </p:sp>
      <p:sp>
        <p:nvSpPr>
          <p:cNvPr id="25612" name="TextBox 47"/>
          <p:cNvSpPr txBox="1">
            <a:spLocks noChangeArrowheads="1"/>
          </p:cNvSpPr>
          <p:nvPr/>
        </p:nvSpPr>
        <p:spPr bwMode="auto">
          <a:xfrm>
            <a:off x="6858000" y="1600200"/>
            <a:ext cx="2286000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Species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abundant nutrient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Times New Roman" pitchFamily="18" charset="0"/>
              </a:rPr>
              <a:t> Requires minimal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Temporal variability alone is insufficient</a:t>
            </a: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187325" y="1774825"/>
            <a:ext cx="3775075" cy="2568575"/>
            <a:chOff x="1874417" y="3516868"/>
            <a:chExt cx="5699964" cy="3099192"/>
          </a:xfrm>
        </p:grpSpPr>
        <p:sp>
          <p:nvSpPr>
            <p:cNvPr id="8" name="Rectangle 7"/>
            <p:cNvSpPr/>
            <p:nvPr/>
          </p:nvSpPr>
          <p:spPr>
            <a:xfrm>
              <a:off x="2456878" y="3516868"/>
              <a:ext cx="4547027" cy="26471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64068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30043" y="3991899"/>
              <a:ext cx="1713824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24107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20569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56878" y="3890381"/>
              <a:ext cx="4537439" cy="1553426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56878" y="4060855"/>
              <a:ext cx="4547027" cy="167026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26636" name="TextBox 14"/>
            <p:cNvSpPr txBox="1">
              <a:spLocks noChangeArrowheads="1"/>
            </p:cNvSpPr>
            <p:nvPr/>
          </p:nvSpPr>
          <p:spPr bwMode="auto">
            <a:xfrm>
              <a:off x="4454095" y="6300346"/>
              <a:ext cx="750952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6637" name="TextBox 15"/>
            <p:cNvSpPr txBox="1">
              <a:spLocks noChangeArrowheads="1"/>
            </p:cNvSpPr>
            <p:nvPr/>
          </p:nvSpPr>
          <p:spPr bwMode="auto">
            <a:xfrm rot="-5400000">
              <a:off x="1244757" y="4617276"/>
              <a:ext cx="1654406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26638" name="TextBox 16"/>
            <p:cNvSpPr txBox="1">
              <a:spLocks noChangeArrowheads="1"/>
            </p:cNvSpPr>
            <p:nvPr/>
          </p:nvSpPr>
          <p:spPr bwMode="auto">
            <a:xfrm rot="-5400000">
              <a:off x="6241078" y="4617276"/>
              <a:ext cx="2271521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26639" name="TextBox 17"/>
            <p:cNvSpPr txBox="1">
              <a:spLocks noChangeArrowheads="1"/>
            </p:cNvSpPr>
            <p:nvPr/>
          </p:nvSpPr>
          <p:spPr bwMode="auto">
            <a:xfrm>
              <a:off x="5969774" y="3584757"/>
              <a:ext cx="105840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26640" name="TextBox 18"/>
            <p:cNvSpPr txBox="1">
              <a:spLocks noChangeArrowheads="1"/>
            </p:cNvSpPr>
            <p:nvPr/>
          </p:nvSpPr>
          <p:spPr bwMode="auto">
            <a:xfrm>
              <a:off x="2593943" y="3584757"/>
              <a:ext cx="77516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sp>
        <p:nvSpPr>
          <p:cNvPr id="26628" name="TextBox 19"/>
          <p:cNvSpPr txBox="1">
            <a:spLocks noChangeArrowheads="1"/>
          </p:cNvSpPr>
          <p:nvPr/>
        </p:nvSpPr>
        <p:spPr bwMode="auto">
          <a:xfrm>
            <a:off x="533400" y="4953000"/>
            <a:ext cx="768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Only several of all possible species generally coexist at any point in time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Species coexistence is transient </a:t>
            </a:r>
            <a:r>
              <a:rPr lang="en-US" altLang="en-US" sz="1800" b="1">
                <a:latin typeface="Times New Roman" pitchFamily="18" charset="0"/>
                <a:sym typeface="Wingdings" pitchFamily="2" charset="2"/>
              </a:rPr>
              <a:t> ultimately one dominant species prevails</a:t>
            </a:r>
            <a:endParaRPr lang="en-US" alt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The intermediate disturbance hypothesis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(Connell, 1978)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5181600" y="2027238"/>
            <a:ext cx="3775075" cy="2568575"/>
            <a:chOff x="1874417" y="3516868"/>
            <a:chExt cx="5699964" cy="3099192"/>
          </a:xfrm>
        </p:grpSpPr>
        <p:sp>
          <p:nvSpPr>
            <p:cNvPr id="5" name="Rectangle 4"/>
            <p:cNvSpPr/>
            <p:nvPr/>
          </p:nvSpPr>
          <p:spPr>
            <a:xfrm>
              <a:off x="2456878" y="3516868"/>
              <a:ext cx="4547027" cy="26471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64068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30043" y="3991899"/>
              <a:ext cx="1713824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24107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0569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6878" y="3890379"/>
              <a:ext cx="4537439" cy="1553427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6878" y="4060855"/>
              <a:ext cx="4547027" cy="167026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27662" name="TextBox 11"/>
            <p:cNvSpPr txBox="1">
              <a:spLocks noChangeArrowheads="1"/>
            </p:cNvSpPr>
            <p:nvPr/>
          </p:nvSpPr>
          <p:spPr bwMode="auto">
            <a:xfrm>
              <a:off x="4454095" y="6300346"/>
              <a:ext cx="750952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7663" name="TextBox 12"/>
            <p:cNvSpPr txBox="1">
              <a:spLocks noChangeArrowheads="1"/>
            </p:cNvSpPr>
            <p:nvPr/>
          </p:nvSpPr>
          <p:spPr bwMode="auto">
            <a:xfrm rot="-5400000">
              <a:off x="1244757" y="4617276"/>
              <a:ext cx="1654406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27664" name="TextBox 13"/>
            <p:cNvSpPr txBox="1">
              <a:spLocks noChangeArrowheads="1"/>
            </p:cNvSpPr>
            <p:nvPr/>
          </p:nvSpPr>
          <p:spPr bwMode="auto">
            <a:xfrm rot="-5400000">
              <a:off x="6241078" y="4617276"/>
              <a:ext cx="2271521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27665" name="TextBox 14"/>
            <p:cNvSpPr txBox="1">
              <a:spLocks noChangeArrowheads="1"/>
            </p:cNvSpPr>
            <p:nvPr/>
          </p:nvSpPr>
          <p:spPr bwMode="auto">
            <a:xfrm>
              <a:off x="5969774" y="3584757"/>
              <a:ext cx="105840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27666" name="TextBox 15"/>
            <p:cNvSpPr txBox="1">
              <a:spLocks noChangeArrowheads="1"/>
            </p:cNvSpPr>
            <p:nvPr/>
          </p:nvSpPr>
          <p:spPr bwMode="auto">
            <a:xfrm>
              <a:off x="2593943" y="3584757"/>
              <a:ext cx="77516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sp>
        <p:nvSpPr>
          <p:cNvPr id="27652" name="TextBox 17"/>
          <p:cNvSpPr txBox="1">
            <a:spLocks noChangeArrowheads="1"/>
          </p:cNvSpPr>
          <p:nvPr/>
        </p:nvSpPr>
        <p:spPr bwMode="auto">
          <a:xfrm>
            <a:off x="8039100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Weak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7653" name="TextBox 18"/>
          <p:cNvSpPr txBox="1">
            <a:spLocks noChangeArrowheads="1"/>
          </p:cNvSpPr>
          <p:nvPr/>
        </p:nvSpPr>
        <p:spPr bwMode="auto">
          <a:xfrm>
            <a:off x="5408613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Strong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7654" name="TextBox 19"/>
          <p:cNvSpPr txBox="1">
            <a:spLocks noChangeArrowheads="1"/>
          </p:cNvSpPr>
          <p:nvPr/>
        </p:nvSpPr>
        <p:spPr bwMode="auto">
          <a:xfrm>
            <a:off x="304800" y="1752600"/>
            <a:ext cx="4419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imes New Roman" pitchFamily="18" charset="0"/>
              </a:rPr>
              <a:t>Assumptions of the IDH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Species differ in their dispersal ability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Pioneer species require few nutrients, high light, and disperse well (r selected)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Late successional species require abundant nutrients, low light, and disperse poorly (k selected)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Repeated disturbances occur (e.g., Fire, logging, landslides, flooding,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The intermediate disturbance hypothesis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(Connell, 1978)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181600" y="2027238"/>
            <a:ext cx="3775075" cy="2568575"/>
            <a:chOff x="1874417" y="3516868"/>
            <a:chExt cx="5699964" cy="3099192"/>
          </a:xfrm>
        </p:grpSpPr>
        <p:sp>
          <p:nvSpPr>
            <p:cNvPr id="5" name="Rectangle 4"/>
            <p:cNvSpPr/>
            <p:nvPr/>
          </p:nvSpPr>
          <p:spPr>
            <a:xfrm>
              <a:off x="2456878" y="3516868"/>
              <a:ext cx="4547027" cy="26471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64068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30043" y="3991899"/>
              <a:ext cx="1713824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24107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0569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6878" y="3890379"/>
              <a:ext cx="4537439" cy="1553427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6878" y="4060855"/>
              <a:ext cx="4547027" cy="167026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28735" name="TextBox 11"/>
            <p:cNvSpPr txBox="1">
              <a:spLocks noChangeArrowheads="1"/>
            </p:cNvSpPr>
            <p:nvPr/>
          </p:nvSpPr>
          <p:spPr bwMode="auto">
            <a:xfrm>
              <a:off x="4454095" y="6300346"/>
              <a:ext cx="750952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8736" name="TextBox 12"/>
            <p:cNvSpPr txBox="1">
              <a:spLocks noChangeArrowheads="1"/>
            </p:cNvSpPr>
            <p:nvPr/>
          </p:nvSpPr>
          <p:spPr bwMode="auto">
            <a:xfrm rot="-5400000">
              <a:off x="1244757" y="4617276"/>
              <a:ext cx="1654406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28737" name="TextBox 13"/>
            <p:cNvSpPr txBox="1">
              <a:spLocks noChangeArrowheads="1"/>
            </p:cNvSpPr>
            <p:nvPr/>
          </p:nvSpPr>
          <p:spPr bwMode="auto">
            <a:xfrm rot="-5400000">
              <a:off x="6241078" y="4617276"/>
              <a:ext cx="2271521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28738" name="TextBox 14"/>
            <p:cNvSpPr txBox="1">
              <a:spLocks noChangeArrowheads="1"/>
            </p:cNvSpPr>
            <p:nvPr/>
          </p:nvSpPr>
          <p:spPr bwMode="auto">
            <a:xfrm>
              <a:off x="5969774" y="3584757"/>
              <a:ext cx="105840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28739" name="TextBox 15"/>
            <p:cNvSpPr txBox="1">
              <a:spLocks noChangeArrowheads="1"/>
            </p:cNvSpPr>
            <p:nvPr/>
          </p:nvSpPr>
          <p:spPr bwMode="auto">
            <a:xfrm>
              <a:off x="2593943" y="3584757"/>
              <a:ext cx="77516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8039100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Weak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8677" name="TextBox 18"/>
          <p:cNvSpPr txBox="1">
            <a:spLocks noChangeArrowheads="1"/>
          </p:cNvSpPr>
          <p:nvPr/>
        </p:nvSpPr>
        <p:spPr bwMode="auto">
          <a:xfrm>
            <a:off x="5408613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Strong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8678" name="TextBox 19"/>
          <p:cNvSpPr txBox="1">
            <a:spLocks noChangeArrowheads="1"/>
          </p:cNvSpPr>
          <p:nvPr/>
        </p:nvSpPr>
        <p:spPr bwMode="auto">
          <a:xfrm>
            <a:off x="304800" y="1752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imes New Roman" pitchFamily="18" charset="0"/>
              </a:rPr>
              <a:t>If the disturbance rate is too low</a:t>
            </a:r>
          </a:p>
        </p:txBody>
      </p:sp>
      <p:sp>
        <p:nvSpPr>
          <p:cNvPr id="21" name="Oval 20"/>
          <p:cNvSpPr/>
          <p:nvPr/>
        </p:nvSpPr>
        <p:spPr>
          <a:xfrm>
            <a:off x="5334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" y="2895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" y="4038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30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430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30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000" y="4038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526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26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3276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526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526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526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526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22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62200" y="2895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22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62200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62200" y="4038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2200" y="4800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622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2514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718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3276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718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9718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718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18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718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052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052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05200" y="3276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5200" y="3657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052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052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052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27" name="TextBox 68"/>
          <p:cNvSpPr txBox="1">
            <a:spLocks noChangeArrowheads="1"/>
          </p:cNvSpPr>
          <p:nvPr/>
        </p:nvSpPr>
        <p:spPr bwMode="auto">
          <a:xfrm>
            <a:off x="381000" y="6019800"/>
            <a:ext cx="706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Only a single late successional species remains. All other species extinct.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The intermediate disturbance hypothesis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(Connell, 1978)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5181600" y="2027238"/>
            <a:ext cx="3775075" cy="2568575"/>
            <a:chOff x="1874417" y="3516868"/>
            <a:chExt cx="5699964" cy="3099192"/>
          </a:xfrm>
        </p:grpSpPr>
        <p:sp>
          <p:nvSpPr>
            <p:cNvPr id="5" name="Rectangle 4"/>
            <p:cNvSpPr/>
            <p:nvPr/>
          </p:nvSpPr>
          <p:spPr>
            <a:xfrm>
              <a:off x="2456878" y="3516868"/>
              <a:ext cx="4547027" cy="26471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64068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30043" y="3991899"/>
              <a:ext cx="1713824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24107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0569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6878" y="3890379"/>
              <a:ext cx="4537439" cy="1553427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6878" y="4060855"/>
              <a:ext cx="4547027" cy="167026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29759" name="TextBox 11"/>
            <p:cNvSpPr txBox="1">
              <a:spLocks noChangeArrowheads="1"/>
            </p:cNvSpPr>
            <p:nvPr/>
          </p:nvSpPr>
          <p:spPr bwMode="auto">
            <a:xfrm>
              <a:off x="4454095" y="6300346"/>
              <a:ext cx="750952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9760" name="TextBox 12"/>
            <p:cNvSpPr txBox="1">
              <a:spLocks noChangeArrowheads="1"/>
            </p:cNvSpPr>
            <p:nvPr/>
          </p:nvSpPr>
          <p:spPr bwMode="auto">
            <a:xfrm rot="-5400000">
              <a:off x="1244757" y="4617276"/>
              <a:ext cx="1654406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29761" name="TextBox 13"/>
            <p:cNvSpPr txBox="1">
              <a:spLocks noChangeArrowheads="1"/>
            </p:cNvSpPr>
            <p:nvPr/>
          </p:nvSpPr>
          <p:spPr bwMode="auto">
            <a:xfrm rot="-5400000">
              <a:off x="6241078" y="4617276"/>
              <a:ext cx="2271521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29762" name="TextBox 14"/>
            <p:cNvSpPr txBox="1">
              <a:spLocks noChangeArrowheads="1"/>
            </p:cNvSpPr>
            <p:nvPr/>
          </p:nvSpPr>
          <p:spPr bwMode="auto">
            <a:xfrm>
              <a:off x="5969774" y="3584757"/>
              <a:ext cx="105840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29763" name="TextBox 15"/>
            <p:cNvSpPr txBox="1">
              <a:spLocks noChangeArrowheads="1"/>
            </p:cNvSpPr>
            <p:nvPr/>
          </p:nvSpPr>
          <p:spPr bwMode="auto">
            <a:xfrm>
              <a:off x="2593943" y="3584757"/>
              <a:ext cx="77516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8039100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Weak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9701" name="TextBox 18"/>
          <p:cNvSpPr txBox="1">
            <a:spLocks noChangeArrowheads="1"/>
          </p:cNvSpPr>
          <p:nvPr/>
        </p:nvSpPr>
        <p:spPr bwMode="auto">
          <a:xfrm>
            <a:off x="5408613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Strong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29702" name="TextBox 19"/>
          <p:cNvSpPr txBox="1">
            <a:spLocks noChangeArrowheads="1"/>
          </p:cNvSpPr>
          <p:nvPr/>
        </p:nvSpPr>
        <p:spPr bwMode="auto">
          <a:xfrm>
            <a:off x="304800" y="1752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imes New Roman" pitchFamily="18" charset="0"/>
              </a:rPr>
              <a:t>If the disturbance rate is too high</a:t>
            </a:r>
          </a:p>
        </p:txBody>
      </p:sp>
      <p:sp>
        <p:nvSpPr>
          <p:cNvPr id="21" name="Oval 20"/>
          <p:cNvSpPr/>
          <p:nvPr/>
        </p:nvSpPr>
        <p:spPr>
          <a:xfrm>
            <a:off x="5334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" y="2895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" y="4038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0" y="4419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30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430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30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000" y="4038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526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26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526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00" y="4038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52600" y="4419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52600" y="4800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526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22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62200" y="2895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22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62200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62200" y="4038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22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622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2514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718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718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971800" y="4038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71800" y="4419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1800" y="4800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718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052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052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052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5200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05200" y="4038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052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052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51" name="TextBox 68"/>
          <p:cNvSpPr txBox="1">
            <a:spLocks noChangeArrowheads="1"/>
          </p:cNvSpPr>
          <p:nvPr/>
        </p:nvSpPr>
        <p:spPr bwMode="auto">
          <a:xfrm>
            <a:off x="381000" y="6019800"/>
            <a:ext cx="5605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Only a pioneer species remains. All other species extinct.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The intermediate disturbance hypothesis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(Connell, 1978)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5181600" y="2027238"/>
            <a:ext cx="3775075" cy="2568575"/>
            <a:chOff x="1874417" y="3516868"/>
            <a:chExt cx="5699964" cy="3099192"/>
          </a:xfrm>
        </p:grpSpPr>
        <p:sp>
          <p:nvSpPr>
            <p:cNvPr id="5" name="Rectangle 4"/>
            <p:cNvSpPr/>
            <p:nvPr/>
          </p:nvSpPr>
          <p:spPr>
            <a:xfrm>
              <a:off x="2456878" y="3516868"/>
              <a:ext cx="4547027" cy="26471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64068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30043" y="3991899"/>
              <a:ext cx="1713824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24107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66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0569" y="3991899"/>
              <a:ext cx="1713825" cy="2172116"/>
            </a:xfrm>
            <a:custGeom>
              <a:avLst/>
              <a:gdLst>
                <a:gd name="connsiteX0" fmla="*/ 0 w 3505200"/>
                <a:gd name="connsiteY0" fmla="*/ 2706687 h 2706687"/>
                <a:gd name="connsiteX1" fmla="*/ 742950 w 3505200"/>
                <a:gd name="connsiteY1" fmla="*/ 2259012 h 2706687"/>
                <a:gd name="connsiteX2" fmla="*/ 1181100 w 3505200"/>
                <a:gd name="connsiteY2" fmla="*/ 411162 h 2706687"/>
                <a:gd name="connsiteX3" fmla="*/ 1657350 w 3505200"/>
                <a:gd name="connsiteY3" fmla="*/ 1587 h 2706687"/>
                <a:gd name="connsiteX4" fmla="*/ 2095500 w 3505200"/>
                <a:gd name="connsiteY4" fmla="*/ 401637 h 2706687"/>
                <a:gd name="connsiteX5" fmla="*/ 2571750 w 3505200"/>
                <a:gd name="connsiteY5" fmla="*/ 2249487 h 2706687"/>
                <a:gd name="connsiteX6" fmla="*/ 3505200 w 3505200"/>
                <a:gd name="connsiteY6" fmla="*/ 2687637 h 27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200" h="2706687">
                  <a:moveTo>
                    <a:pt x="0" y="2706687"/>
                  </a:moveTo>
                  <a:cubicBezTo>
                    <a:pt x="273050" y="2674143"/>
                    <a:pt x="546100" y="2641599"/>
                    <a:pt x="742950" y="2259012"/>
                  </a:cubicBezTo>
                  <a:cubicBezTo>
                    <a:pt x="939800" y="1876425"/>
                    <a:pt x="1028700" y="787400"/>
                    <a:pt x="1181100" y="411162"/>
                  </a:cubicBezTo>
                  <a:cubicBezTo>
                    <a:pt x="1333500" y="34925"/>
                    <a:pt x="1504950" y="3174"/>
                    <a:pt x="1657350" y="1587"/>
                  </a:cubicBezTo>
                  <a:cubicBezTo>
                    <a:pt x="1809750" y="0"/>
                    <a:pt x="1943100" y="26987"/>
                    <a:pt x="2095500" y="401637"/>
                  </a:cubicBezTo>
                  <a:cubicBezTo>
                    <a:pt x="2247900" y="776287"/>
                    <a:pt x="2336800" y="1868487"/>
                    <a:pt x="2571750" y="2249487"/>
                  </a:cubicBezTo>
                  <a:cubicBezTo>
                    <a:pt x="2806700" y="2630487"/>
                    <a:pt x="3155950" y="2659062"/>
                    <a:pt x="3505200" y="268763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6878" y="3890379"/>
              <a:ext cx="4537439" cy="1553427"/>
            </a:xfrm>
            <a:custGeom>
              <a:avLst/>
              <a:gdLst>
                <a:gd name="connsiteX0" fmla="*/ 0 w 5019675"/>
                <a:gd name="connsiteY0" fmla="*/ 0 h 1743075"/>
                <a:gd name="connsiteX1" fmla="*/ 1971675 w 5019675"/>
                <a:gd name="connsiteY1" fmla="*/ 1190625 h 1743075"/>
                <a:gd name="connsiteX2" fmla="*/ 5019675 w 5019675"/>
                <a:gd name="connsiteY2" fmla="*/ 1743075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743075">
                  <a:moveTo>
                    <a:pt x="0" y="0"/>
                  </a:moveTo>
                  <a:cubicBezTo>
                    <a:pt x="567531" y="450056"/>
                    <a:pt x="1135063" y="900113"/>
                    <a:pt x="1971675" y="1190625"/>
                  </a:cubicBezTo>
                  <a:cubicBezTo>
                    <a:pt x="2808287" y="1481137"/>
                    <a:pt x="3913981" y="1612106"/>
                    <a:pt x="5019675" y="1743075"/>
                  </a:cubicBezTo>
                </a:path>
              </a:pathLst>
            </a:custGeom>
            <a:ln w="38100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6878" y="4060855"/>
              <a:ext cx="4547027" cy="1670269"/>
            </a:xfrm>
            <a:custGeom>
              <a:avLst/>
              <a:gdLst>
                <a:gd name="connsiteX0" fmla="*/ 0 w 5019675"/>
                <a:gd name="connsiteY0" fmla="*/ 1619250 h 1619250"/>
                <a:gd name="connsiteX1" fmla="*/ 2428875 w 5019675"/>
                <a:gd name="connsiteY1" fmla="*/ 1190625 h 1619250"/>
                <a:gd name="connsiteX2" fmla="*/ 5019675 w 5019675"/>
                <a:gd name="connsiteY2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75" h="1619250">
                  <a:moveTo>
                    <a:pt x="0" y="1619250"/>
                  </a:moveTo>
                  <a:cubicBezTo>
                    <a:pt x="796131" y="1539875"/>
                    <a:pt x="1592263" y="1460500"/>
                    <a:pt x="2428875" y="1190625"/>
                  </a:cubicBezTo>
                  <a:cubicBezTo>
                    <a:pt x="3265487" y="920750"/>
                    <a:pt x="4142581" y="460375"/>
                    <a:pt x="5019675" y="0"/>
                  </a:cubicBezTo>
                </a:path>
              </a:pathLst>
            </a:cu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sp>
          <p:nvSpPr>
            <p:cNvPr id="30783" name="TextBox 11"/>
            <p:cNvSpPr txBox="1">
              <a:spLocks noChangeArrowheads="1"/>
            </p:cNvSpPr>
            <p:nvPr/>
          </p:nvSpPr>
          <p:spPr bwMode="auto">
            <a:xfrm>
              <a:off x="4454095" y="6300346"/>
              <a:ext cx="750952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30784" name="TextBox 12"/>
            <p:cNvSpPr txBox="1">
              <a:spLocks noChangeArrowheads="1"/>
            </p:cNvSpPr>
            <p:nvPr/>
          </p:nvSpPr>
          <p:spPr bwMode="auto">
            <a:xfrm rot="-5400000">
              <a:off x="1244757" y="4617276"/>
              <a:ext cx="1654406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Relative abundance</a:t>
              </a:r>
            </a:p>
          </p:txBody>
        </p:sp>
        <p:sp>
          <p:nvSpPr>
            <p:cNvPr id="30785" name="TextBox 13"/>
            <p:cNvSpPr txBox="1">
              <a:spLocks noChangeArrowheads="1"/>
            </p:cNvSpPr>
            <p:nvPr/>
          </p:nvSpPr>
          <p:spPr bwMode="auto">
            <a:xfrm rot="-5400000">
              <a:off x="6241078" y="4617276"/>
              <a:ext cx="2271521" cy="39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Times New Roman" pitchFamily="18" charset="0"/>
                </a:rPr>
                <a:t>Nutrient or light availability</a:t>
              </a:r>
            </a:p>
          </p:txBody>
        </p:sp>
        <p:sp>
          <p:nvSpPr>
            <p:cNvPr id="30786" name="TextBox 14"/>
            <p:cNvSpPr txBox="1">
              <a:spLocks noChangeArrowheads="1"/>
            </p:cNvSpPr>
            <p:nvPr/>
          </p:nvSpPr>
          <p:spPr bwMode="auto">
            <a:xfrm>
              <a:off x="5969774" y="3584757"/>
              <a:ext cx="105840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99"/>
                  </a:solidFill>
                  <a:latin typeface="Times New Roman" pitchFamily="18" charset="0"/>
                </a:rPr>
                <a:t>Nutrient</a:t>
              </a:r>
            </a:p>
          </p:txBody>
        </p:sp>
        <p:sp>
          <p:nvSpPr>
            <p:cNvPr id="30787" name="TextBox 15"/>
            <p:cNvSpPr txBox="1">
              <a:spLocks noChangeArrowheads="1"/>
            </p:cNvSpPr>
            <p:nvPr/>
          </p:nvSpPr>
          <p:spPr bwMode="auto">
            <a:xfrm>
              <a:off x="2593943" y="3584757"/>
              <a:ext cx="775161" cy="31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6600"/>
                  </a:solidFill>
                  <a:latin typeface="Times New Roman" pitchFamily="18" charset="0"/>
                </a:rPr>
                <a:t>Light</a:t>
              </a:r>
            </a:p>
          </p:txBody>
        </p:sp>
      </p:grp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8039100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Weak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30725" name="TextBox 18"/>
          <p:cNvSpPr txBox="1">
            <a:spLocks noChangeArrowheads="1"/>
          </p:cNvSpPr>
          <p:nvPr/>
        </p:nvSpPr>
        <p:spPr bwMode="auto">
          <a:xfrm>
            <a:off x="5408613" y="4367213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Strong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dispersal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Times New Roman" pitchFamily="18" charset="0"/>
              </a:rPr>
              <a:t>ability</a:t>
            </a:r>
          </a:p>
        </p:txBody>
      </p:sp>
      <p:sp>
        <p:nvSpPr>
          <p:cNvPr id="30726" name="TextBox 19"/>
          <p:cNvSpPr txBox="1">
            <a:spLocks noChangeArrowheads="1"/>
          </p:cNvSpPr>
          <p:nvPr/>
        </p:nvSpPr>
        <p:spPr bwMode="auto">
          <a:xfrm>
            <a:off x="304800" y="17526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imes New Roman" pitchFamily="18" charset="0"/>
              </a:rPr>
              <a:t>If the disturbance rate is intermediate</a:t>
            </a:r>
          </a:p>
        </p:txBody>
      </p:sp>
      <p:sp>
        <p:nvSpPr>
          <p:cNvPr id="21" name="Oval 20"/>
          <p:cNvSpPr/>
          <p:nvPr/>
        </p:nvSpPr>
        <p:spPr>
          <a:xfrm>
            <a:off x="5334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" y="2895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" y="3657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3000" y="2514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43000" y="3276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3000" y="3657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000" y="4038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43000" y="4800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526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26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3276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526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00" y="4038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52600" y="4419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52600" y="4800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52600" y="5181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22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62200" y="2895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22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62200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62200" y="4038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4419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2200" y="4800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62200" y="5181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2514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9718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3276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718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9718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71800" y="4419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18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71800" y="5181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05200" y="2514600"/>
            <a:ext cx="304800" cy="304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05200" y="2895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05200" y="3276600"/>
            <a:ext cx="304800" cy="304800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5200" y="3657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05200" y="4038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05200" y="4419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4800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05200" y="5181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5" name="TextBox 68"/>
          <p:cNvSpPr txBox="1">
            <a:spLocks noChangeArrowheads="1"/>
          </p:cNvSpPr>
          <p:nvPr/>
        </p:nvSpPr>
        <p:spPr bwMode="auto">
          <a:xfrm>
            <a:off x="381000" y="60198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All species remain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Communities</a:t>
            </a:r>
          </a:p>
        </p:txBody>
      </p:sp>
      <p:pic>
        <p:nvPicPr>
          <p:cNvPr id="4099" name="Picture 4" descr="angel%20fall%20approach%20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8580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27350" y="6324600"/>
            <a:ext cx="347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Venezuelan rainforest (Angel Falls)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test of the IDH: Intertidal algal communities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(Sousa, 1979)</a:t>
            </a:r>
          </a:p>
        </p:txBody>
      </p:sp>
      <p:sp>
        <p:nvSpPr>
          <p:cNvPr id="31747" name="TextBox 70"/>
          <p:cNvSpPr txBox="1">
            <a:spLocks noChangeArrowheads="1"/>
          </p:cNvSpPr>
          <p:nvPr/>
        </p:nvSpPr>
        <p:spPr bwMode="auto">
          <a:xfrm>
            <a:off x="457200" y="1295400"/>
            <a:ext cx="54816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First studied succession in the absence of disturbance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Studied algal succession on intertidal boulders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Scraped natural rocks clean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Implanted concrete blocks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Found a stereotypical pattern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4343400"/>
            <a:ext cx="5638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Steps in algal succession </a:t>
            </a:r>
          </a:p>
          <a:p>
            <a:pPr>
              <a:defRPr/>
            </a:pPr>
            <a:endParaRPr lang="en-US" b="1" u="sng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Initially colonized by the green alga </a:t>
            </a:r>
            <a:r>
              <a:rPr lang="en-US" i="1" dirty="0" err="1"/>
              <a:t>Ulva</a:t>
            </a:r>
            <a:endParaRPr lang="en-US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Later colonized by four species of red alga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Within 2-3 years each rock or block is a monoculture covered by a single species of red algae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test of the IDH: Intertidal algal communities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(Sousa, 1979)</a:t>
            </a:r>
          </a:p>
        </p:txBody>
      </p:sp>
      <p:sp>
        <p:nvSpPr>
          <p:cNvPr id="32771" name="TextBox 70"/>
          <p:cNvSpPr txBox="1">
            <a:spLocks noChangeArrowheads="1"/>
          </p:cNvSpPr>
          <p:nvPr/>
        </p:nvSpPr>
        <p:spPr bwMode="auto">
          <a:xfrm>
            <a:off x="457200" y="1425575"/>
            <a:ext cx="8696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Next, studied succession in the presence of disturbance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Calculated the wave force needed to roll each boulder at study site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Classified boulders according to force required to move them, an index of “disturbability”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Calculated algal species richness on all boulders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3886200"/>
            <a:ext cx="56388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Results</a:t>
            </a:r>
          </a:p>
          <a:p>
            <a:pPr>
              <a:defRPr/>
            </a:pPr>
            <a:endParaRPr lang="en-US" b="1" u="sng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Amount of bare (</a:t>
            </a:r>
            <a:r>
              <a:rPr lang="en-US" dirty="0" err="1"/>
              <a:t>uncolonized</a:t>
            </a:r>
            <a:r>
              <a:rPr lang="en-US" dirty="0"/>
              <a:t> space) decreased with boulder size </a:t>
            </a:r>
          </a:p>
          <a:p>
            <a:pPr marL="342900" indent="-342900">
              <a:defRPr/>
            </a:pPr>
            <a:r>
              <a:rPr lang="en-US" dirty="0">
                <a:sym typeface="Wingdings" pitchFamily="2" charset="2"/>
              </a:rPr>
              <a:t>	 confirms that larger boulders were disturbed less</a:t>
            </a:r>
          </a:p>
          <a:p>
            <a:pPr marL="342900" indent="-342900">
              <a:defRPr/>
            </a:pPr>
            <a:endParaRPr lang="en-US" dirty="0"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dirty="0">
                <a:sym typeface="Wingdings" pitchFamily="2" charset="2"/>
              </a:rPr>
              <a:t>2.   Species richness was greatest on boulders in the intermediate size class</a:t>
            </a:r>
          </a:p>
          <a:p>
            <a:pPr marL="342900" indent="-342900">
              <a:defRPr/>
            </a:pPr>
            <a:r>
              <a:rPr lang="en-US" dirty="0">
                <a:sym typeface="Wingdings" pitchFamily="2" charset="2"/>
              </a:rPr>
              <a:t>	 Supports the IDH</a:t>
            </a:r>
            <a:endParaRPr lang="en-US" dirty="0"/>
          </a:p>
          <a:p>
            <a:pPr marL="342900" indent="-342900">
              <a:defRPr/>
            </a:pPr>
            <a:endParaRPr lang="en-US" dirty="0">
              <a:sym typeface="Wingdings" pitchFamily="2" charset="2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Interactions with grazers and predators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69040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Grazing and predation reduce biomass of graze or abundance prey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Can be viewed as a form of disturbance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Grazing and species diversity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Zeevalking and Fresco (1977)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5645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Studied impact of rabbit grazing on flora of sand dunes in the Netherlands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Estimated the intensity of rabbit grazing in 1m</a:t>
            </a:r>
            <a:r>
              <a:rPr lang="en-US" altLang="en-US" sz="1800" baseline="30000">
                <a:latin typeface="Times New Roman" pitchFamily="18" charset="0"/>
              </a:rPr>
              <a:t>2</a:t>
            </a:r>
            <a:r>
              <a:rPr lang="en-US" altLang="en-US" sz="1800">
                <a:latin typeface="Times New Roman" pitchFamily="18" charset="0"/>
              </a:rPr>
              <a:t> plots located on five different sand dunes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Estimated the species richness in each plot</a:t>
            </a:r>
          </a:p>
        </p:txBody>
      </p:sp>
      <p:pic>
        <p:nvPicPr>
          <p:cNvPr id="34820" name="Picture 3" descr="Rabb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3618" r="5241" b="12071"/>
          <a:stretch>
            <a:fillRect/>
          </a:stretch>
        </p:blipFill>
        <p:spPr bwMode="auto">
          <a:xfrm>
            <a:off x="742950" y="3744913"/>
            <a:ext cx="41338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955800" y="6030913"/>
            <a:ext cx="170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Grazing pressure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 rot="-5400000">
            <a:off x="-357187" y="4672013"/>
            <a:ext cx="159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Species richness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5334000" y="405765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Grazing increased species richness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Species richness was maximized at intermediate grazing intensities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Predation and species diversity</a:t>
            </a:r>
          </a:p>
        </p:txBody>
      </p:sp>
      <p:pic>
        <p:nvPicPr>
          <p:cNvPr id="36867" name="Picture 3" descr="or_p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95400" y="4419600"/>
            <a:ext cx="195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Pisaster ochraceus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(Ochre star fish)</a:t>
            </a:r>
          </a:p>
        </p:txBody>
      </p:sp>
      <p:pic>
        <p:nvPicPr>
          <p:cNvPr id="36869" name="Picture 6" descr="Rocky intertidal shoreline communit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124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029200" y="4914900"/>
            <a:ext cx="385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Rocky intertidal — Washington coast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itchFamily="18" charset="0"/>
              </a:rPr>
              <a:t>Pisaster</a:t>
            </a:r>
            <a:r>
              <a:rPr lang="en-US" altLang="en-US" b="1">
                <a:latin typeface="Times New Roman" pitchFamily="18" charset="0"/>
              </a:rPr>
              <a:t> are major predators of the intertidal</a:t>
            </a:r>
          </a:p>
        </p:txBody>
      </p:sp>
      <p:pic>
        <p:nvPicPr>
          <p:cNvPr id="37891" name="Picture 3" descr="or_p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1005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86200" y="5530850"/>
            <a:ext cx="195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Pisaster ochraceus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(Ochre star fish)</a:t>
            </a:r>
          </a:p>
        </p:txBody>
      </p:sp>
      <p:pic>
        <p:nvPicPr>
          <p:cNvPr id="37893" name="Picture 8" descr="acornbarna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5415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6553200" y="3733800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Balanus glandula</a:t>
            </a:r>
            <a:r>
              <a:rPr lang="en-US" altLang="en-US" sz="1800" b="1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(Acorn Barnacle)</a:t>
            </a:r>
          </a:p>
        </p:txBody>
      </p:sp>
      <p:pic>
        <p:nvPicPr>
          <p:cNvPr id="37895" name="Picture 11" descr="muss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124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609600" y="3390900"/>
            <a:ext cx="253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Mytilus californianus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(California blue mussel)</a:t>
            </a:r>
          </a:p>
        </p:txBody>
      </p:sp>
      <p:pic>
        <p:nvPicPr>
          <p:cNvPr id="37897" name="Picture 14" descr="goosen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596900" y="6134100"/>
            <a:ext cx="2298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Mitella polymerus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(Gooseneck barnacle)</a:t>
            </a:r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 flipV="1">
            <a:off x="2743200" y="48768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Freeform 18"/>
          <p:cNvSpPr>
            <a:spLocks/>
          </p:cNvSpPr>
          <p:nvPr/>
        </p:nvSpPr>
        <p:spPr bwMode="auto">
          <a:xfrm>
            <a:off x="3429000" y="2146300"/>
            <a:ext cx="1371600" cy="1968500"/>
          </a:xfrm>
          <a:custGeom>
            <a:avLst/>
            <a:gdLst>
              <a:gd name="T0" fmla="*/ 0 w 864"/>
              <a:gd name="T1" fmla="*/ 2147483647 h 1240"/>
              <a:gd name="T2" fmla="*/ 2147483647 w 864"/>
              <a:gd name="T3" fmla="*/ 2147483647 h 1240"/>
              <a:gd name="T4" fmla="*/ 2147483647 w 864"/>
              <a:gd name="T5" fmla="*/ 2147483647 h 1240"/>
              <a:gd name="T6" fmla="*/ 0 60000 65536"/>
              <a:gd name="T7" fmla="*/ 0 60000 65536"/>
              <a:gd name="T8" fmla="*/ 0 60000 65536"/>
              <a:gd name="T9" fmla="*/ 0 w 864"/>
              <a:gd name="T10" fmla="*/ 0 h 1240"/>
              <a:gd name="T11" fmla="*/ 864 w 864"/>
              <a:gd name="T12" fmla="*/ 1240 h 1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240">
                <a:moveTo>
                  <a:pt x="0" y="136"/>
                </a:moveTo>
                <a:cubicBezTo>
                  <a:pt x="168" y="68"/>
                  <a:pt x="336" y="0"/>
                  <a:pt x="480" y="184"/>
                </a:cubicBezTo>
                <a:cubicBezTo>
                  <a:pt x="624" y="368"/>
                  <a:pt x="744" y="804"/>
                  <a:pt x="864" y="1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9"/>
          <p:cNvSpPr>
            <a:spLocks/>
          </p:cNvSpPr>
          <p:nvPr/>
        </p:nvSpPr>
        <p:spPr bwMode="auto">
          <a:xfrm>
            <a:off x="5410200" y="2311400"/>
            <a:ext cx="774700" cy="1727200"/>
          </a:xfrm>
          <a:custGeom>
            <a:avLst/>
            <a:gdLst>
              <a:gd name="T0" fmla="*/ 2147483647 w 488"/>
              <a:gd name="T1" fmla="*/ 2147483647 h 1088"/>
              <a:gd name="T2" fmla="*/ 2147483647 w 488"/>
              <a:gd name="T3" fmla="*/ 2147483647 h 1088"/>
              <a:gd name="T4" fmla="*/ 2147483647 w 488"/>
              <a:gd name="T5" fmla="*/ 2147483647 h 1088"/>
              <a:gd name="T6" fmla="*/ 0 w 488"/>
              <a:gd name="T7" fmla="*/ 2147483647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1088"/>
              <a:gd name="T14" fmla="*/ 488 w 488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1088">
                <a:moveTo>
                  <a:pt x="480" y="32"/>
                </a:moveTo>
                <a:cubicBezTo>
                  <a:pt x="484" y="16"/>
                  <a:pt x="488" y="0"/>
                  <a:pt x="432" y="32"/>
                </a:cubicBezTo>
                <a:cubicBezTo>
                  <a:pt x="376" y="64"/>
                  <a:pt x="216" y="48"/>
                  <a:pt x="144" y="224"/>
                </a:cubicBezTo>
                <a:cubicBezTo>
                  <a:pt x="72" y="400"/>
                  <a:pt x="36" y="744"/>
                  <a:pt x="0" y="10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Under natural conditions, all 3 prey species occur</a:t>
            </a:r>
          </a:p>
        </p:txBody>
      </p:sp>
      <p:sp>
        <p:nvSpPr>
          <p:cNvPr id="38915" name="Freeform 3" descr="Recycled paper"/>
          <p:cNvSpPr>
            <a:spLocks/>
          </p:cNvSpPr>
          <p:nvPr/>
        </p:nvSpPr>
        <p:spPr bwMode="auto">
          <a:xfrm>
            <a:off x="-76200" y="3216275"/>
            <a:ext cx="9525000" cy="3914775"/>
          </a:xfrm>
          <a:custGeom>
            <a:avLst/>
            <a:gdLst>
              <a:gd name="T0" fmla="*/ 2147483647 w 6000"/>
              <a:gd name="T1" fmla="*/ 2147483647 h 2466"/>
              <a:gd name="T2" fmla="*/ 2147483647 w 6000"/>
              <a:gd name="T3" fmla="*/ 2147483647 h 2466"/>
              <a:gd name="T4" fmla="*/ 2147483647 w 6000"/>
              <a:gd name="T5" fmla="*/ 2147483647 h 2466"/>
              <a:gd name="T6" fmla="*/ 2147483647 w 6000"/>
              <a:gd name="T7" fmla="*/ 2147483647 h 2466"/>
              <a:gd name="T8" fmla="*/ 2147483647 w 6000"/>
              <a:gd name="T9" fmla="*/ 2147483647 h 2466"/>
              <a:gd name="T10" fmla="*/ 2147483647 w 6000"/>
              <a:gd name="T11" fmla="*/ 2147483647 h 2466"/>
              <a:gd name="T12" fmla="*/ 2147483647 w 6000"/>
              <a:gd name="T13" fmla="*/ 2147483647 h 2466"/>
              <a:gd name="T14" fmla="*/ 2147483647 w 6000"/>
              <a:gd name="T15" fmla="*/ 2147483647 h 2466"/>
              <a:gd name="T16" fmla="*/ 2147483647 w 6000"/>
              <a:gd name="T17" fmla="*/ 2147483647 h 2466"/>
              <a:gd name="T18" fmla="*/ 2147483647 w 6000"/>
              <a:gd name="T19" fmla="*/ 2147483647 h 2466"/>
              <a:gd name="T20" fmla="*/ 2147483647 w 6000"/>
              <a:gd name="T21" fmla="*/ 2147483647 h 2466"/>
              <a:gd name="T22" fmla="*/ 2147483647 w 6000"/>
              <a:gd name="T23" fmla="*/ 2147483647 h 2466"/>
              <a:gd name="T24" fmla="*/ 2147483647 w 6000"/>
              <a:gd name="T25" fmla="*/ 2147483647 h 2466"/>
              <a:gd name="T26" fmla="*/ 2147483647 w 6000"/>
              <a:gd name="T27" fmla="*/ 2147483647 h 2466"/>
              <a:gd name="T28" fmla="*/ 2147483647 w 6000"/>
              <a:gd name="T29" fmla="*/ 2147483647 h 2466"/>
              <a:gd name="T30" fmla="*/ 2147483647 w 6000"/>
              <a:gd name="T31" fmla="*/ 2147483647 h 2466"/>
              <a:gd name="T32" fmla="*/ 2147483647 w 6000"/>
              <a:gd name="T33" fmla="*/ 2147483647 h 2466"/>
              <a:gd name="T34" fmla="*/ 2147483647 w 6000"/>
              <a:gd name="T35" fmla="*/ 2147483647 h 2466"/>
              <a:gd name="T36" fmla="*/ 2147483647 w 6000"/>
              <a:gd name="T37" fmla="*/ 2147483647 h 2466"/>
              <a:gd name="T38" fmla="*/ 2147483647 w 6000"/>
              <a:gd name="T39" fmla="*/ 2147483647 h 2466"/>
              <a:gd name="T40" fmla="*/ 2147483647 w 6000"/>
              <a:gd name="T41" fmla="*/ 2147483647 h 2466"/>
              <a:gd name="T42" fmla="*/ 2147483647 w 6000"/>
              <a:gd name="T43" fmla="*/ 2147483647 h 2466"/>
              <a:gd name="T44" fmla="*/ 2147483647 w 6000"/>
              <a:gd name="T45" fmla="*/ 2147483647 h 2466"/>
              <a:gd name="T46" fmla="*/ 2147483647 w 6000"/>
              <a:gd name="T47" fmla="*/ 2147483647 h 2466"/>
              <a:gd name="T48" fmla="*/ 2147483647 w 6000"/>
              <a:gd name="T49" fmla="*/ 2147483647 h 2466"/>
              <a:gd name="T50" fmla="*/ 2147483647 w 6000"/>
              <a:gd name="T51" fmla="*/ 2147483647 h 2466"/>
              <a:gd name="T52" fmla="*/ 2147483647 w 6000"/>
              <a:gd name="T53" fmla="*/ 2147483647 h 2466"/>
              <a:gd name="T54" fmla="*/ 2147483647 w 6000"/>
              <a:gd name="T55" fmla="*/ 2147483647 h 2466"/>
              <a:gd name="T56" fmla="*/ 2147483647 w 6000"/>
              <a:gd name="T57" fmla="*/ 2147483647 h 2466"/>
              <a:gd name="T58" fmla="*/ 2147483647 w 6000"/>
              <a:gd name="T59" fmla="*/ 2147483647 h 2466"/>
              <a:gd name="T60" fmla="*/ 2147483647 w 6000"/>
              <a:gd name="T61" fmla="*/ 2147483647 h 2466"/>
              <a:gd name="T62" fmla="*/ 2147483647 w 6000"/>
              <a:gd name="T63" fmla="*/ 2147483647 h 2466"/>
              <a:gd name="T64" fmla="*/ 2147483647 w 6000"/>
              <a:gd name="T65" fmla="*/ 2147483647 h 2466"/>
              <a:gd name="T66" fmla="*/ 2147483647 w 6000"/>
              <a:gd name="T67" fmla="*/ 2147483647 h 2466"/>
              <a:gd name="T68" fmla="*/ 2147483647 w 6000"/>
              <a:gd name="T69" fmla="*/ 2147483647 h 2466"/>
              <a:gd name="T70" fmla="*/ 2147483647 w 6000"/>
              <a:gd name="T71" fmla="*/ 2147483647 h 2466"/>
              <a:gd name="T72" fmla="*/ 2147483647 w 6000"/>
              <a:gd name="T73" fmla="*/ 2147483647 h 2466"/>
              <a:gd name="T74" fmla="*/ 2147483647 w 6000"/>
              <a:gd name="T75" fmla="*/ 2147483647 h 2466"/>
              <a:gd name="T76" fmla="*/ 2147483647 w 6000"/>
              <a:gd name="T77" fmla="*/ 2147483647 h 2466"/>
              <a:gd name="T78" fmla="*/ 2147483647 w 6000"/>
              <a:gd name="T79" fmla="*/ 2147483647 h 2466"/>
              <a:gd name="T80" fmla="*/ 2147483647 w 6000"/>
              <a:gd name="T81" fmla="*/ 2147483647 h 2466"/>
              <a:gd name="T82" fmla="*/ 2147483647 w 6000"/>
              <a:gd name="T83" fmla="*/ 2147483647 h 2466"/>
              <a:gd name="T84" fmla="*/ 2147483647 w 6000"/>
              <a:gd name="T85" fmla="*/ 2147483647 h 2466"/>
              <a:gd name="T86" fmla="*/ 2147483647 w 6000"/>
              <a:gd name="T87" fmla="*/ 2147483647 h 2466"/>
              <a:gd name="T88" fmla="*/ 2147483647 w 6000"/>
              <a:gd name="T89" fmla="*/ 2147483647 h 2466"/>
              <a:gd name="T90" fmla="*/ 2147483647 w 6000"/>
              <a:gd name="T91" fmla="*/ 2147483647 h 2466"/>
              <a:gd name="T92" fmla="*/ 2147483647 w 6000"/>
              <a:gd name="T93" fmla="*/ 2147483647 h 2466"/>
              <a:gd name="T94" fmla="*/ 2147483647 w 6000"/>
              <a:gd name="T95" fmla="*/ 2147483647 h 2466"/>
              <a:gd name="T96" fmla="*/ 2147483647 w 6000"/>
              <a:gd name="T97" fmla="*/ 2147483647 h 2466"/>
              <a:gd name="T98" fmla="*/ 2147483647 w 6000"/>
              <a:gd name="T99" fmla="*/ 2147483647 h 2466"/>
              <a:gd name="T100" fmla="*/ 2147483647 w 6000"/>
              <a:gd name="T101" fmla="*/ 2147483647 h 2466"/>
              <a:gd name="T102" fmla="*/ 2147483647 w 6000"/>
              <a:gd name="T103" fmla="*/ 2147483647 h 2466"/>
              <a:gd name="T104" fmla="*/ 2147483647 w 6000"/>
              <a:gd name="T105" fmla="*/ 2147483647 h 2466"/>
              <a:gd name="T106" fmla="*/ 2147483647 w 6000"/>
              <a:gd name="T107" fmla="*/ 2147483647 h 2466"/>
              <a:gd name="T108" fmla="*/ 0 w 6000"/>
              <a:gd name="T109" fmla="*/ 2147483647 h 2466"/>
              <a:gd name="T110" fmla="*/ 2147483647 w 6000"/>
              <a:gd name="T111" fmla="*/ 2147483647 h 2466"/>
              <a:gd name="T112" fmla="*/ 2147483647 w 6000"/>
              <a:gd name="T113" fmla="*/ 2147483647 h 24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00"/>
              <a:gd name="T172" fmla="*/ 0 h 2466"/>
              <a:gd name="T173" fmla="*/ 6000 w 6000"/>
              <a:gd name="T174" fmla="*/ 2466 h 24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00" h="2466">
                <a:moveTo>
                  <a:pt x="42" y="2228"/>
                </a:moveTo>
                <a:cubicBezTo>
                  <a:pt x="123" y="2190"/>
                  <a:pt x="217" y="2135"/>
                  <a:pt x="306" y="2114"/>
                </a:cubicBezTo>
                <a:cubicBezTo>
                  <a:pt x="359" y="2102"/>
                  <a:pt x="414" y="2101"/>
                  <a:pt x="468" y="2096"/>
                </a:cubicBezTo>
                <a:cubicBezTo>
                  <a:pt x="510" y="2082"/>
                  <a:pt x="551" y="2069"/>
                  <a:pt x="594" y="2060"/>
                </a:cubicBezTo>
                <a:cubicBezTo>
                  <a:pt x="691" y="1983"/>
                  <a:pt x="799" y="1920"/>
                  <a:pt x="912" y="1868"/>
                </a:cubicBezTo>
                <a:cubicBezTo>
                  <a:pt x="950" y="1851"/>
                  <a:pt x="980" y="1836"/>
                  <a:pt x="1020" y="1826"/>
                </a:cubicBezTo>
                <a:cubicBezTo>
                  <a:pt x="1056" y="1817"/>
                  <a:pt x="1128" y="1802"/>
                  <a:pt x="1128" y="1802"/>
                </a:cubicBezTo>
                <a:cubicBezTo>
                  <a:pt x="1267" y="1732"/>
                  <a:pt x="1407" y="1668"/>
                  <a:pt x="1542" y="1592"/>
                </a:cubicBezTo>
                <a:cubicBezTo>
                  <a:pt x="1603" y="1557"/>
                  <a:pt x="1591" y="1580"/>
                  <a:pt x="1650" y="1538"/>
                </a:cubicBezTo>
                <a:cubicBezTo>
                  <a:pt x="1766" y="1456"/>
                  <a:pt x="1864" y="1362"/>
                  <a:pt x="1998" y="1304"/>
                </a:cubicBezTo>
                <a:cubicBezTo>
                  <a:pt x="2088" y="1265"/>
                  <a:pt x="2251" y="1184"/>
                  <a:pt x="2352" y="1160"/>
                </a:cubicBezTo>
                <a:cubicBezTo>
                  <a:pt x="2491" y="1126"/>
                  <a:pt x="2634" y="1109"/>
                  <a:pt x="2772" y="1070"/>
                </a:cubicBezTo>
                <a:cubicBezTo>
                  <a:pt x="2839" y="1031"/>
                  <a:pt x="2910" y="1002"/>
                  <a:pt x="2976" y="962"/>
                </a:cubicBezTo>
                <a:cubicBezTo>
                  <a:pt x="2991" y="953"/>
                  <a:pt x="3003" y="941"/>
                  <a:pt x="3018" y="932"/>
                </a:cubicBezTo>
                <a:cubicBezTo>
                  <a:pt x="3041" y="919"/>
                  <a:pt x="3090" y="896"/>
                  <a:pt x="3090" y="896"/>
                </a:cubicBezTo>
                <a:cubicBezTo>
                  <a:pt x="3132" y="840"/>
                  <a:pt x="3171" y="799"/>
                  <a:pt x="3222" y="752"/>
                </a:cubicBezTo>
                <a:cubicBezTo>
                  <a:pt x="3243" y="733"/>
                  <a:pt x="3257" y="705"/>
                  <a:pt x="3282" y="692"/>
                </a:cubicBezTo>
                <a:cubicBezTo>
                  <a:pt x="3513" y="576"/>
                  <a:pt x="3674" y="573"/>
                  <a:pt x="3942" y="566"/>
                </a:cubicBezTo>
                <a:cubicBezTo>
                  <a:pt x="4018" y="551"/>
                  <a:pt x="4078" y="519"/>
                  <a:pt x="4152" y="500"/>
                </a:cubicBezTo>
                <a:cubicBezTo>
                  <a:pt x="4212" y="462"/>
                  <a:pt x="4182" y="475"/>
                  <a:pt x="4242" y="458"/>
                </a:cubicBezTo>
                <a:cubicBezTo>
                  <a:pt x="4299" y="415"/>
                  <a:pt x="4359" y="398"/>
                  <a:pt x="4422" y="368"/>
                </a:cubicBezTo>
                <a:cubicBezTo>
                  <a:pt x="4503" y="330"/>
                  <a:pt x="4577" y="276"/>
                  <a:pt x="4662" y="248"/>
                </a:cubicBezTo>
                <a:cubicBezTo>
                  <a:pt x="4672" y="240"/>
                  <a:pt x="4680" y="229"/>
                  <a:pt x="4692" y="224"/>
                </a:cubicBezTo>
                <a:cubicBezTo>
                  <a:pt x="4715" y="213"/>
                  <a:pt x="4764" y="200"/>
                  <a:pt x="4764" y="200"/>
                </a:cubicBezTo>
                <a:cubicBezTo>
                  <a:pt x="4886" y="205"/>
                  <a:pt x="4961" y="211"/>
                  <a:pt x="5082" y="200"/>
                </a:cubicBezTo>
                <a:cubicBezTo>
                  <a:pt x="5120" y="196"/>
                  <a:pt x="5157" y="175"/>
                  <a:pt x="5196" y="170"/>
                </a:cubicBezTo>
                <a:cubicBezTo>
                  <a:pt x="5217" y="160"/>
                  <a:pt x="5235" y="144"/>
                  <a:pt x="5256" y="134"/>
                </a:cubicBezTo>
                <a:cubicBezTo>
                  <a:pt x="5272" y="127"/>
                  <a:pt x="5339" y="113"/>
                  <a:pt x="5352" y="110"/>
                </a:cubicBezTo>
                <a:cubicBezTo>
                  <a:pt x="5360" y="90"/>
                  <a:pt x="5364" y="68"/>
                  <a:pt x="5376" y="50"/>
                </a:cubicBezTo>
                <a:cubicBezTo>
                  <a:pt x="5397" y="19"/>
                  <a:pt x="5430" y="17"/>
                  <a:pt x="5460" y="2"/>
                </a:cubicBezTo>
                <a:cubicBezTo>
                  <a:pt x="5588" y="7"/>
                  <a:pt x="5584" y="0"/>
                  <a:pt x="5664" y="20"/>
                </a:cubicBezTo>
                <a:cubicBezTo>
                  <a:pt x="5696" y="18"/>
                  <a:pt x="5728" y="18"/>
                  <a:pt x="5760" y="14"/>
                </a:cubicBezTo>
                <a:cubicBezTo>
                  <a:pt x="5773" y="12"/>
                  <a:pt x="5796" y="2"/>
                  <a:pt x="5796" y="2"/>
                </a:cubicBezTo>
                <a:cubicBezTo>
                  <a:pt x="5839" y="16"/>
                  <a:pt x="5825" y="3"/>
                  <a:pt x="5844" y="32"/>
                </a:cubicBezTo>
                <a:cubicBezTo>
                  <a:pt x="5849" y="79"/>
                  <a:pt x="5847" y="130"/>
                  <a:pt x="5874" y="170"/>
                </a:cubicBezTo>
                <a:cubicBezTo>
                  <a:pt x="5881" y="238"/>
                  <a:pt x="5899" y="302"/>
                  <a:pt x="5916" y="368"/>
                </a:cubicBezTo>
                <a:cubicBezTo>
                  <a:pt x="5925" y="403"/>
                  <a:pt x="5927" y="440"/>
                  <a:pt x="5934" y="476"/>
                </a:cubicBezTo>
                <a:cubicBezTo>
                  <a:pt x="5936" y="664"/>
                  <a:pt x="5936" y="852"/>
                  <a:pt x="5940" y="1040"/>
                </a:cubicBezTo>
                <a:cubicBezTo>
                  <a:pt x="5941" y="1095"/>
                  <a:pt x="5942" y="1144"/>
                  <a:pt x="5970" y="1190"/>
                </a:cubicBezTo>
                <a:cubicBezTo>
                  <a:pt x="5974" y="1249"/>
                  <a:pt x="5985" y="1290"/>
                  <a:pt x="5994" y="1346"/>
                </a:cubicBezTo>
                <a:cubicBezTo>
                  <a:pt x="5996" y="1396"/>
                  <a:pt x="6000" y="1446"/>
                  <a:pt x="6000" y="1496"/>
                </a:cubicBezTo>
                <a:cubicBezTo>
                  <a:pt x="6000" y="1624"/>
                  <a:pt x="5998" y="1752"/>
                  <a:pt x="5994" y="1880"/>
                </a:cubicBezTo>
                <a:cubicBezTo>
                  <a:pt x="5990" y="2009"/>
                  <a:pt x="5932" y="2138"/>
                  <a:pt x="5892" y="2258"/>
                </a:cubicBezTo>
                <a:cubicBezTo>
                  <a:pt x="5880" y="2295"/>
                  <a:pt x="5879" y="2350"/>
                  <a:pt x="5844" y="2372"/>
                </a:cubicBezTo>
                <a:cubicBezTo>
                  <a:pt x="5693" y="2466"/>
                  <a:pt x="5488" y="2382"/>
                  <a:pt x="5310" y="2384"/>
                </a:cubicBezTo>
                <a:cubicBezTo>
                  <a:pt x="5176" y="2429"/>
                  <a:pt x="4879" y="2405"/>
                  <a:pt x="4752" y="2408"/>
                </a:cubicBezTo>
                <a:cubicBezTo>
                  <a:pt x="4176" y="2433"/>
                  <a:pt x="4480" y="2424"/>
                  <a:pt x="3840" y="2432"/>
                </a:cubicBezTo>
                <a:cubicBezTo>
                  <a:pt x="3316" y="2420"/>
                  <a:pt x="2792" y="2413"/>
                  <a:pt x="2268" y="2408"/>
                </a:cubicBezTo>
                <a:cubicBezTo>
                  <a:pt x="2178" y="2403"/>
                  <a:pt x="2088" y="2398"/>
                  <a:pt x="1998" y="2390"/>
                </a:cubicBezTo>
                <a:cubicBezTo>
                  <a:pt x="1792" y="2349"/>
                  <a:pt x="1979" y="2382"/>
                  <a:pt x="1500" y="2372"/>
                </a:cubicBezTo>
                <a:cubicBezTo>
                  <a:pt x="1215" y="2366"/>
                  <a:pt x="935" y="2357"/>
                  <a:pt x="648" y="2354"/>
                </a:cubicBezTo>
                <a:cubicBezTo>
                  <a:pt x="604" y="2352"/>
                  <a:pt x="560" y="2350"/>
                  <a:pt x="516" y="2348"/>
                </a:cubicBezTo>
                <a:cubicBezTo>
                  <a:pt x="440" y="2344"/>
                  <a:pt x="288" y="2336"/>
                  <a:pt x="288" y="2336"/>
                </a:cubicBezTo>
                <a:cubicBezTo>
                  <a:pt x="233" y="2300"/>
                  <a:pt x="142" y="2309"/>
                  <a:pt x="84" y="2306"/>
                </a:cubicBezTo>
                <a:cubicBezTo>
                  <a:pt x="42" y="2301"/>
                  <a:pt x="22" y="2309"/>
                  <a:pt x="0" y="2276"/>
                </a:cubicBezTo>
                <a:cubicBezTo>
                  <a:pt x="2" y="2268"/>
                  <a:pt x="0" y="2257"/>
                  <a:pt x="6" y="2252"/>
                </a:cubicBezTo>
                <a:cubicBezTo>
                  <a:pt x="46" y="2218"/>
                  <a:pt x="42" y="2259"/>
                  <a:pt x="42" y="222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3505200"/>
            <a:ext cx="922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0" y="6629400"/>
            <a:ext cx="960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84525" y="3162300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High tide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11200" y="6262688"/>
            <a:ext cx="104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itchFamily="18" charset="0"/>
              </a:rPr>
              <a:t>Low tide</a:t>
            </a:r>
          </a:p>
        </p:txBody>
      </p:sp>
      <p:pic>
        <p:nvPicPr>
          <p:cNvPr id="38920" name="Picture 26" descr="acornbarna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811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7" descr="acornbarna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811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8" descr="acornbarna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91000"/>
            <a:ext cx="811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9" descr="muss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1066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30" descr="muss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1066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31" descr="goosen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32" descr="goosen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33" descr="muss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066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34" descr="goosen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35" descr="or_pi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36" descr="or_pi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37" descr="or_pi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classic experiment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(Paine, 1966)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27125" y="2171700"/>
            <a:ext cx="73310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Times New Roman" pitchFamily="18" charset="0"/>
              </a:rPr>
              <a:t> Established two study plots in the rocky-intertidal zone of Mukkaw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  Bay, Washington on June 1963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Times New Roman" pitchFamily="18" charset="0"/>
              </a:rPr>
              <a:t> In one plot </a:t>
            </a:r>
            <a:r>
              <a:rPr lang="en-US" altLang="en-US" sz="2000" i="1">
                <a:latin typeface="Times New Roman" pitchFamily="18" charset="0"/>
              </a:rPr>
              <a:t>Pisaster </a:t>
            </a:r>
            <a:r>
              <a:rPr lang="en-US" altLang="en-US" sz="2000">
                <a:latin typeface="Times New Roman" pitchFamily="18" charset="0"/>
              </a:rPr>
              <a:t>was removed 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Times New Roman" pitchFamily="18" charset="0"/>
              </a:rPr>
              <a:t> The other plot acted as an unmanipulated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Species richness actually declined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866900"/>
            <a:ext cx="8458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By September of 1963 </a:t>
            </a:r>
            <a:r>
              <a:rPr lang="en-US" altLang="en-US" sz="1800" i="1">
                <a:latin typeface="Times New Roman" pitchFamily="18" charset="0"/>
              </a:rPr>
              <a:t>Balanus glandula</a:t>
            </a:r>
            <a:r>
              <a:rPr lang="en-US" altLang="en-US" sz="1800">
                <a:latin typeface="Times New Roman" pitchFamily="18" charset="0"/>
              </a:rPr>
              <a:t> occupied 80% of the available space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By June of 1964 </a:t>
            </a:r>
            <a:r>
              <a:rPr lang="en-US" altLang="en-US" sz="1800" i="1">
                <a:latin typeface="Times New Roman" pitchFamily="18" charset="0"/>
              </a:rPr>
              <a:t>Balanus </a:t>
            </a:r>
            <a:r>
              <a:rPr lang="en-US" altLang="en-US" sz="1800">
                <a:latin typeface="Times New Roman" pitchFamily="18" charset="0"/>
              </a:rPr>
              <a:t>had been almost completely displaced by</a:t>
            </a:r>
            <a:r>
              <a:rPr lang="en-US" altLang="en-US" sz="1800" i="1">
                <a:latin typeface="Times New Roman" pitchFamily="18" charset="0"/>
              </a:rPr>
              <a:t> Mytilus californianus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>
                <a:latin typeface="Times New Roman" pitchFamily="18" charset="0"/>
              </a:rPr>
              <a:t> </a:t>
            </a:r>
            <a:r>
              <a:rPr lang="en-US" altLang="en-US" sz="1800">
                <a:latin typeface="Times New Roman" pitchFamily="18" charset="0"/>
              </a:rPr>
              <a:t>In contrast to the plot where </a:t>
            </a:r>
            <a:r>
              <a:rPr lang="en-US" altLang="en-US" sz="1800" i="1">
                <a:latin typeface="Times New Roman" pitchFamily="18" charset="0"/>
              </a:rPr>
              <a:t>Pisaster</a:t>
            </a:r>
            <a:r>
              <a:rPr lang="en-US" altLang="en-US" sz="1800">
                <a:latin typeface="Times New Roman" pitchFamily="18" charset="0"/>
              </a:rPr>
              <a:t> had been removed, the control plot maintained a steady level of species richness with all three prey species present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>
                <a:latin typeface="Times New Roman" pitchFamily="18" charset="0"/>
              </a:rPr>
              <a:t> </a:t>
            </a:r>
            <a:r>
              <a:rPr lang="en-US" altLang="en-US" sz="1800">
                <a:latin typeface="Times New Roman" pitchFamily="18" charset="0"/>
              </a:rPr>
              <a:t>These results demonstrate that the predatory starfish, </a:t>
            </a:r>
            <a:r>
              <a:rPr lang="en-US" altLang="en-US" sz="1800" i="1">
                <a:latin typeface="Times New Roman" pitchFamily="18" charset="0"/>
              </a:rPr>
              <a:t>Pisaster</a:t>
            </a:r>
            <a:r>
              <a:rPr lang="en-US" altLang="en-US" sz="1800">
                <a:latin typeface="Times New Roman" pitchFamily="18" charset="0"/>
              </a:rPr>
              <a:t>, actually maintained prey species richness!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Why did this occur?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74725" y="1371600"/>
            <a:ext cx="7407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</a:t>
            </a:r>
            <a:r>
              <a:rPr lang="en-US" altLang="en-US" sz="1800" i="1">
                <a:latin typeface="Times New Roman" pitchFamily="18" charset="0"/>
              </a:rPr>
              <a:t>Pisaster </a:t>
            </a:r>
            <a:r>
              <a:rPr lang="en-US" altLang="en-US" sz="1800">
                <a:latin typeface="Times New Roman" pitchFamily="18" charset="0"/>
              </a:rPr>
              <a:t>is a major predator of the three competing intertidal organisms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In the absence of predation by </a:t>
            </a:r>
            <a:r>
              <a:rPr lang="en-US" altLang="en-US" sz="1800" i="1">
                <a:latin typeface="Times New Roman" pitchFamily="18" charset="0"/>
              </a:rPr>
              <a:t>Pisaster</a:t>
            </a:r>
            <a:r>
              <a:rPr lang="en-US" altLang="en-US" sz="1800">
                <a:latin typeface="Times New Roman" pitchFamily="18" charset="0"/>
              </a:rPr>
              <a:t> the superior competitor excludes all other species (competitive exclusion)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In the presence of </a:t>
            </a:r>
            <a:r>
              <a:rPr lang="en-US" altLang="en-US" sz="1800" i="1">
                <a:latin typeface="Times New Roman" pitchFamily="18" charset="0"/>
              </a:rPr>
              <a:t>Pisaster</a:t>
            </a:r>
            <a:r>
              <a:rPr lang="en-US" altLang="en-US" sz="1800">
                <a:latin typeface="Times New Roman" pitchFamily="18" charset="0"/>
              </a:rPr>
              <a:t>, however, the density of the best competitor is limited by predation, allowing coexistence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>
                <a:latin typeface="Times New Roman" pitchFamily="18" charset="0"/>
              </a:rPr>
              <a:t> Pisaster</a:t>
            </a:r>
            <a:r>
              <a:rPr lang="en-US" altLang="en-US" sz="1800">
                <a:latin typeface="Times New Roman" pitchFamily="18" charset="0"/>
              </a:rPr>
              <a:t> acts as a </a:t>
            </a:r>
            <a:r>
              <a:rPr lang="en-US" altLang="en-US" sz="1800" b="1">
                <a:latin typeface="Times New Roman" pitchFamily="18" charset="0"/>
              </a:rPr>
              <a:t>keystone predator, </a:t>
            </a:r>
            <a:r>
              <a:rPr lang="en-US" altLang="en-US" sz="1800">
                <a:latin typeface="Times New Roman" pitchFamily="18" charset="0"/>
              </a:rPr>
              <a:t>playing a significant role in shaping community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How can we quantify these differences?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2147888"/>
            <a:ext cx="7924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Species richness – The number of species per unit area 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Species evenness – The relative abundance of individuals among the 		       species within an area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Species diversity – The combined richness and evenness of species 		      within an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Diet switching and frequency dependence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71659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Predators and grazers may actively switch from rare to common prey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Generates </a:t>
            </a:r>
            <a:r>
              <a:rPr lang="en-US" altLang="en-US" sz="1800" b="1" i="1">
                <a:latin typeface="Times New Roman" pitchFamily="18" charset="0"/>
              </a:rPr>
              <a:t>negative frequency dependence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Promotes coexistence of multiple prey species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2209800"/>
            <a:ext cx="3962400" cy="2133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90800" y="2209800"/>
            <a:ext cx="3962400" cy="213360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600325" y="2238375"/>
            <a:ext cx="3886200" cy="2114550"/>
          </a:xfrm>
          <a:custGeom>
            <a:avLst/>
            <a:gdLst>
              <a:gd name="connsiteX0" fmla="*/ 0 w 3886200"/>
              <a:gd name="connsiteY0" fmla="*/ 2114550 h 2114550"/>
              <a:gd name="connsiteX1" fmla="*/ 1743075 w 3886200"/>
              <a:gd name="connsiteY1" fmla="*/ 1704975 h 2114550"/>
              <a:gd name="connsiteX2" fmla="*/ 2171700 w 3886200"/>
              <a:gd name="connsiteY2" fmla="*/ 647700 h 2114550"/>
              <a:gd name="connsiteX3" fmla="*/ 3886200 w 3886200"/>
              <a:gd name="connsiteY3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2114550">
                <a:moveTo>
                  <a:pt x="0" y="2114550"/>
                </a:moveTo>
                <a:cubicBezTo>
                  <a:pt x="690562" y="2032000"/>
                  <a:pt x="1381125" y="1949450"/>
                  <a:pt x="1743075" y="1704975"/>
                </a:cubicBezTo>
                <a:cubicBezTo>
                  <a:pt x="2105025" y="1460500"/>
                  <a:pt x="1814513" y="931862"/>
                  <a:pt x="2171700" y="647700"/>
                </a:cubicBezTo>
                <a:cubicBezTo>
                  <a:pt x="2528887" y="363538"/>
                  <a:pt x="3207543" y="181769"/>
                  <a:pt x="3886200" y="0"/>
                </a:cubicBezTo>
              </a:path>
            </a:pathLst>
          </a:cu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3421063" y="4430713"/>
            <a:ext cx="229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Frequency of prey species 1</a:t>
            </a: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533400" y="305752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Proportion prey species 1 in diet</a:t>
            </a:r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 rot="-1682340">
            <a:off x="4684713" y="2747963"/>
            <a:ext cx="1787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</a:rPr>
              <a:t>Expected if no switching</a:t>
            </a:r>
          </a:p>
        </p:txBody>
      </p:sp>
      <p:sp>
        <p:nvSpPr>
          <p:cNvPr id="43018" name="TextBox 10"/>
          <p:cNvSpPr txBox="1">
            <a:spLocks noChangeArrowheads="1"/>
          </p:cNvSpPr>
          <p:nvPr/>
        </p:nvSpPr>
        <p:spPr bwMode="auto">
          <a:xfrm rot="-1682340">
            <a:off x="2703513" y="3527425"/>
            <a:ext cx="1787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</a:rPr>
              <a:t>Expected if no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Diet switching: Zooplanktivorous fish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Townsend et al. (1986)</a:t>
            </a:r>
          </a:p>
        </p:txBody>
      </p:sp>
      <p:pic>
        <p:nvPicPr>
          <p:cNvPr id="44035" name="Picture 2" descr="F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56723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7453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Studied feeding behavior of the roach, </a:t>
            </a:r>
            <a:r>
              <a:rPr lang="en-US" altLang="en-US" sz="1800" i="1">
                <a:latin typeface="Times New Roman" pitchFamily="18" charset="0"/>
              </a:rPr>
              <a:t>Rutilus rutilus</a:t>
            </a:r>
            <a:r>
              <a:rPr lang="en-US" altLang="en-US" sz="1800">
                <a:latin typeface="Times New Roman" pitchFamily="18" charset="0"/>
              </a:rPr>
              <a:t>, in a small English lake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Fish prefer planktonic waterfleas when available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Switch to sediment dwelling waterfleas when planktonic waterfleas are rare</a:t>
            </a:r>
          </a:p>
        </p:txBody>
      </p:sp>
      <p:pic>
        <p:nvPicPr>
          <p:cNvPr id="44037" name="Picture 4" descr="http://www.biopix.com/Temp/Rutilus%20rutilus%200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524000" y="64008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Rutilus rutilus</a:t>
            </a:r>
            <a:endParaRPr lang="en-US" altLang="en-US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Neutral theory of biodiversity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Hubbell (2001)</a:t>
            </a:r>
            <a:r>
              <a:rPr lang="en-US" altLang="en-US" b="1">
                <a:latin typeface="Times New Roman" pitchFamily="18" charset="0"/>
              </a:rPr>
              <a:t> 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6705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Assume that all species are competitively equivalent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In other words, all species within a guild are interchangeable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Assume species have finite population sizes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Under these conditions, the frequency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  of species within a habitat changes 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  random</a:t>
            </a:r>
          </a:p>
        </p:txBody>
      </p:sp>
      <p:pic>
        <p:nvPicPr>
          <p:cNvPr id="45060" name="Picture 3" descr="HubbleMov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72000" y="5029200"/>
            <a:ext cx="609600" cy="331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Neutral theory of biodiversity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Hubbell (2001)</a:t>
            </a:r>
            <a:r>
              <a:rPr lang="en-US" altLang="en-US" b="1">
                <a:latin typeface="Times New Roman" pitchFamily="18" charset="0"/>
              </a:rPr>
              <a:t> 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457200" y="1905000"/>
            <a:ext cx="7664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Assume that new species are formed at a fixed rate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Assume that dispersal occurs between habitats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Essentially a model of random genetic drift with mutation and gene flow!!!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Neutral theory of biodiversity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Hubbell (2001)</a:t>
            </a:r>
            <a:r>
              <a:rPr lang="en-US" altLang="en-US" b="1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7620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Predictions of this simple model fit the data well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In fact, they fit as well as more complicated models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latin typeface="Times New Roman" pitchFamily="18" charset="0"/>
              </a:rPr>
              <a:t> Yet, we know the assumptions of the model are wrong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>
                <a:latin typeface="Times New Roman" pitchFamily="18" charset="0"/>
                <a:sym typeface="Wingdings" pitchFamily="2" charset="2"/>
              </a:rPr>
              <a:t>Species are not competitively equivalent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 b="1">
                <a:latin typeface="Times New Roman" pitchFamily="18" charset="0"/>
                <a:sym typeface="Wingdings" pitchFamily="2" charset="2"/>
              </a:rPr>
              <a:t>Species do exhibit niche differentiation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itchFamily="18" charset="0"/>
            </a:endParaRPr>
          </a:p>
        </p:txBody>
      </p:sp>
      <p:pic>
        <p:nvPicPr>
          <p:cNvPr id="47108" name="Picture 3" descr="Hub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5796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True log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1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Species richness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46125" y="1614488"/>
            <a:ext cx="6262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Simply count the number of species within a fixed area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14400" y="2819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6149" name="Group 39"/>
          <p:cNvGrpSpPr>
            <a:grpSpLocks/>
          </p:cNvGrpSpPr>
          <p:nvPr/>
        </p:nvGrpSpPr>
        <p:grpSpPr bwMode="auto">
          <a:xfrm>
            <a:off x="1143000" y="3581400"/>
            <a:ext cx="533400" cy="538163"/>
            <a:chOff x="720" y="2256"/>
            <a:chExt cx="336" cy="339"/>
          </a:xfrm>
        </p:grpSpPr>
        <p:sp>
          <p:nvSpPr>
            <p:cNvPr id="6258" name="Oval 9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59" name="Oval 10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60" name="Line 11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AutoShape 12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5029200" y="2819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6151" name="Group 38"/>
          <p:cNvGrpSpPr>
            <a:grpSpLocks/>
          </p:cNvGrpSpPr>
          <p:nvPr/>
        </p:nvGrpSpPr>
        <p:grpSpPr bwMode="auto">
          <a:xfrm>
            <a:off x="1676400" y="4800600"/>
            <a:ext cx="533400" cy="538163"/>
            <a:chOff x="912" y="2784"/>
            <a:chExt cx="336" cy="339"/>
          </a:xfrm>
        </p:grpSpPr>
        <p:sp>
          <p:nvSpPr>
            <p:cNvPr id="6254" name="Oval 24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55" name="Oval 25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56" name="Line 26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AutoShape 27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2" name="Group 40"/>
          <p:cNvGrpSpPr>
            <a:grpSpLocks/>
          </p:cNvGrpSpPr>
          <p:nvPr/>
        </p:nvGrpSpPr>
        <p:grpSpPr bwMode="auto">
          <a:xfrm>
            <a:off x="2286000" y="3505200"/>
            <a:ext cx="533400" cy="538163"/>
            <a:chOff x="1440" y="2208"/>
            <a:chExt cx="336" cy="339"/>
          </a:xfrm>
        </p:grpSpPr>
        <p:sp>
          <p:nvSpPr>
            <p:cNvPr id="6250" name="Oval 29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51" name="Oval 30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52" name="Line 31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AutoShape 32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3" name="Group 41"/>
          <p:cNvGrpSpPr>
            <a:grpSpLocks/>
          </p:cNvGrpSpPr>
          <p:nvPr/>
        </p:nvGrpSpPr>
        <p:grpSpPr bwMode="auto">
          <a:xfrm>
            <a:off x="7391400" y="4343400"/>
            <a:ext cx="533400" cy="538163"/>
            <a:chOff x="1440" y="2208"/>
            <a:chExt cx="336" cy="339"/>
          </a:xfrm>
        </p:grpSpPr>
        <p:sp>
          <p:nvSpPr>
            <p:cNvPr id="6246" name="Oval 4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47" name="Oval 4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48" name="Line 4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AutoShape 4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4" name="Group 46"/>
          <p:cNvGrpSpPr>
            <a:grpSpLocks/>
          </p:cNvGrpSpPr>
          <p:nvPr/>
        </p:nvGrpSpPr>
        <p:grpSpPr bwMode="auto">
          <a:xfrm>
            <a:off x="1143000" y="3048000"/>
            <a:ext cx="533400" cy="538163"/>
            <a:chOff x="1440" y="2208"/>
            <a:chExt cx="336" cy="339"/>
          </a:xfrm>
        </p:grpSpPr>
        <p:sp>
          <p:nvSpPr>
            <p:cNvPr id="6242" name="Oval 4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43" name="Oval 4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44" name="Line 4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AutoShape 5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5" name="Group 51"/>
          <p:cNvGrpSpPr>
            <a:grpSpLocks/>
          </p:cNvGrpSpPr>
          <p:nvPr/>
        </p:nvGrpSpPr>
        <p:grpSpPr bwMode="auto">
          <a:xfrm>
            <a:off x="2514600" y="5105400"/>
            <a:ext cx="533400" cy="538163"/>
            <a:chOff x="1440" y="2208"/>
            <a:chExt cx="336" cy="339"/>
          </a:xfrm>
        </p:grpSpPr>
        <p:sp>
          <p:nvSpPr>
            <p:cNvPr id="6238" name="Oval 5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39" name="Oval 5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40" name="Line 5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AutoShape 5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6" name="Group 56"/>
          <p:cNvGrpSpPr>
            <a:grpSpLocks/>
          </p:cNvGrpSpPr>
          <p:nvPr/>
        </p:nvGrpSpPr>
        <p:grpSpPr bwMode="auto">
          <a:xfrm>
            <a:off x="3200400" y="4572000"/>
            <a:ext cx="533400" cy="538163"/>
            <a:chOff x="1440" y="2208"/>
            <a:chExt cx="336" cy="339"/>
          </a:xfrm>
        </p:grpSpPr>
        <p:sp>
          <p:nvSpPr>
            <p:cNvPr id="6234" name="Oval 5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35" name="Oval 5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36" name="Line 5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AutoShape 6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7" name="Group 61"/>
          <p:cNvGrpSpPr>
            <a:grpSpLocks/>
          </p:cNvGrpSpPr>
          <p:nvPr/>
        </p:nvGrpSpPr>
        <p:grpSpPr bwMode="auto">
          <a:xfrm>
            <a:off x="1752600" y="3581400"/>
            <a:ext cx="533400" cy="538163"/>
            <a:chOff x="720" y="2256"/>
            <a:chExt cx="336" cy="339"/>
          </a:xfrm>
        </p:grpSpPr>
        <p:sp>
          <p:nvSpPr>
            <p:cNvPr id="6230" name="Oval 62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31" name="Oval 63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32" name="Line 64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AutoShape 65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8" name="Group 66"/>
          <p:cNvGrpSpPr>
            <a:grpSpLocks/>
          </p:cNvGrpSpPr>
          <p:nvPr/>
        </p:nvGrpSpPr>
        <p:grpSpPr bwMode="auto">
          <a:xfrm>
            <a:off x="1219200" y="4343400"/>
            <a:ext cx="533400" cy="538163"/>
            <a:chOff x="720" y="2256"/>
            <a:chExt cx="336" cy="339"/>
          </a:xfrm>
        </p:grpSpPr>
        <p:sp>
          <p:nvSpPr>
            <p:cNvPr id="6226" name="Oval 67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27" name="Oval 68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28" name="Line 69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AutoShape 70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59" name="Group 71"/>
          <p:cNvGrpSpPr>
            <a:grpSpLocks/>
          </p:cNvGrpSpPr>
          <p:nvPr/>
        </p:nvGrpSpPr>
        <p:grpSpPr bwMode="auto">
          <a:xfrm>
            <a:off x="3276600" y="3962400"/>
            <a:ext cx="533400" cy="538163"/>
            <a:chOff x="720" y="2256"/>
            <a:chExt cx="336" cy="339"/>
          </a:xfrm>
        </p:grpSpPr>
        <p:sp>
          <p:nvSpPr>
            <p:cNvPr id="6222" name="Oval 72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23" name="Oval 73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24" name="Line 74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AutoShape 75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0" name="Group 76"/>
          <p:cNvGrpSpPr>
            <a:grpSpLocks/>
          </p:cNvGrpSpPr>
          <p:nvPr/>
        </p:nvGrpSpPr>
        <p:grpSpPr bwMode="auto">
          <a:xfrm>
            <a:off x="914400" y="5105400"/>
            <a:ext cx="533400" cy="538163"/>
            <a:chOff x="912" y="2784"/>
            <a:chExt cx="336" cy="339"/>
          </a:xfrm>
        </p:grpSpPr>
        <p:sp>
          <p:nvSpPr>
            <p:cNvPr id="6218" name="Oval 7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19" name="Oval 7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20" name="Line 7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AutoShape 8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1" name="Group 81"/>
          <p:cNvGrpSpPr>
            <a:grpSpLocks/>
          </p:cNvGrpSpPr>
          <p:nvPr/>
        </p:nvGrpSpPr>
        <p:grpSpPr bwMode="auto">
          <a:xfrm>
            <a:off x="3200400" y="3352800"/>
            <a:ext cx="533400" cy="538163"/>
            <a:chOff x="912" y="2784"/>
            <a:chExt cx="336" cy="339"/>
          </a:xfrm>
        </p:grpSpPr>
        <p:sp>
          <p:nvSpPr>
            <p:cNvPr id="6214" name="Oval 8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15" name="Oval 8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16" name="Line 8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AutoShape 8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2" name="Group 86"/>
          <p:cNvGrpSpPr>
            <a:grpSpLocks/>
          </p:cNvGrpSpPr>
          <p:nvPr/>
        </p:nvGrpSpPr>
        <p:grpSpPr bwMode="auto">
          <a:xfrm>
            <a:off x="2590800" y="4343400"/>
            <a:ext cx="533400" cy="538163"/>
            <a:chOff x="912" y="2784"/>
            <a:chExt cx="336" cy="339"/>
          </a:xfrm>
        </p:grpSpPr>
        <p:sp>
          <p:nvSpPr>
            <p:cNvPr id="6210" name="Oval 8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11" name="Oval 8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12" name="Line 8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AutoShape 9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3" name="Group 91"/>
          <p:cNvGrpSpPr>
            <a:grpSpLocks/>
          </p:cNvGrpSpPr>
          <p:nvPr/>
        </p:nvGrpSpPr>
        <p:grpSpPr bwMode="auto">
          <a:xfrm>
            <a:off x="5334000" y="3124200"/>
            <a:ext cx="533400" cy="538163"/>
            <a:chOff x="1440" y="2208"/>
            <a:chExt cx="336" cy="339"/>
          </a:xfrm>
        </p:grpSpPr>
        <p:sp>
          <p:nvSpPr>
            <p:cNvPr id="6206" name="Oval 9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07" name="Oval 9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08" name="Line 9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AutoShape 9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4" name="Group 96"/>
          <p:cNvGrpSpPr>
            <a:grpSpLocks/>
          </p:cNvGrpSpPr>
          <p:nvPr/>
        </p:nvGrpSpPr>
        <p:grpSpPr bwMode="auto">
          <a:xfrm>
            <a:off x="5943600" y="2971800"/>
            <a:ext cx="533400" cy="538163"/>
            <a:chOff x="1440" y="2208"/>
            <a:chExt cx="336" cy="339"/>
          </a:xfrm>
        </p:grpSpPr>
        <p:sp>
          <p:nvSpPr>
            <p:cNvPr id="6202" name="Oval 9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03" name="Oval 9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04" name="Line 9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AutoShape 10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5" name="Group 101"/>
          <p:cNvGrpSpPr>
            <a:grpSpLocks/>
          </p:cNvGrpSpPr>
          <p:nvPr/>
        </p:nvGrpSpPr>
        <p:grpSpPr bwMode="auto">
          <a:xfrm>
            <a:off x="6248400" y="3962400"/>
            <a:ext cx="533400" cy="538163"/>
            <a:chOff x="1440" y="2208"/>
            <a:chExt cx="336" cy="339"/>
          </a:xfrm>
        </p:grpSpPr>
        <p:sp>
          <p:nvSpPr>
            <p:cNvPr id="6198" name="Oval 10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99" name="Oval 10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200" name="Line 10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AutoShape 10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6" name="Group 106"/>
          <p:cNvGrpSpPr>
            <a:grpSpLocks/>
          </p:cNvGrpSpPr>
          <p:nvPr/>
        </p:nvGrpSpPr>
        <p:grpSpPr bwMode="auto">
          <a:xfrm>
            <a:off x="5334000" y="4114800"/>
            <a:ext cx="533400" cy="538163"/>
            <a:chOff x="1440" y="2208"/>
            <a:chExt cx="336" cy="339"/>
          </a:xfrm>
        </p:grpSpPr>
        <p:sp>
          <p:nvSpPr>
            <p:cNvPr id="6194" name="Oval 10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95" name="Oval 10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96" name="Line 10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AutoShape 11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7" name="Group 111"/>
          <p:cNvGrpSpPr>
            <a:grpSpLocks/>
          </p:cNvGrpSpPr>
          <p:nvPr/>
        </p:nvGrpSpPr>
        <p:grpSpPr bwMode="auto">
          <a:xfrm>
            <a:off x="6553200" y="3048000"/>
            <a:ext cx="533400" cy="538163"/>
            <a:chOff x="1440" y="2208"/>
            <a:chExt cx="336" cy="339"/>
          </a:xfrm>
        </p:grpSpPr>
        <p:sp>
          <p:nvSpPr>
            <p:cNvPr id="6190" name="Oval 11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91" name="Oval 11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92" name="Line 11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AutoShape 11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8" name="Group 116"/>
          <p:cNvGrpSpPr>
            <a:grpSpLocks/>
          </p:cNvGrpSpPr>
          <p:nvPr/>
        </p:nvGrpSpPr>
        <p:grpSpPr bwMode="auto">
          <a:xfrm>
            <a:off x="6477000" y="4648200"/>
            <a:ext cx="533400" cy="538163"/>
            <a:chOff x="1440" y="2208"/>
            <a:chExt cx="336" cy="339"/>
          </a:xfrm>
        </p:grpSpPr>
        <p:sp>
          <p:nvSpPr>
            <p:cNvPr id="6186" name="Oval 11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87" name="Oval 11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88" name="Line 11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AutoShape 12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69" name="Group 121"/>
          <p:cNvGrpSpPr>
            <a:grpSpLocks/>
          </p:cNvGrpSpPr>
          <p:nvPr/>
        </p:nvGrpSpPr>
        <p:grpSpPr bwMode="auto">
          <a:xfrm>
            <a:off x="7010400" y="3657600"/>
            <a:ext cx="533400" cy="538163"/>
            <a:chOff x="1440" y="2208"/>
            <a:chExt cx="336" cy="339"/>
          </a:xfrm>
        </p:grpSpPr>
        <p:sp>
          <p:nvSpPr>
            <p:cNvPr id="6182" name="Oval 12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83" name="Oval 12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84" name="Line 12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AutoShape 12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70" name="Group 126"/>
          <p:cNvGrpSpPr>
            <a:grpSpLocks/>
          </p:cNvGrpSpPr>
          <p:nvPr/>
        </p:nvGrpSpPr>
        <p:grpSpPr bwMode="auto">
          <a:xfrm>
            <a:off x="7239000" y="5105400"/>
            <a:ext cx="533400" cy="538163"/>
            <a:chOff x="1440" y="2208"/>
            <a:chExt cx="336" cy="339"/>
          </a:xfrm>
        </p:grpSpPr>
        <p:sp>
          <p:nvSpPr>
            <p:cNvPr id="6178" name="Oval 12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79" name="Oval 12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80" name="Line 12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AutoShape 13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6171" name="Group 131"/>
          <p:cNvGrpSpPr>
            <a:grpSpLocks/>
          </p:cNvGrpSpPr>
          <p:nvPr/>
        </p:nvGrpSpPr>
        <p:grpSpPr bwMode="auto">
          <a:xfrm>
            <a:off x="5486400" y="5029200"/>
            <a:ext cx="533400" cy="538163"/>
            <a:chOff x="1440" y="2208"/>
            <a:chExt cx="336" cy="339"/>
          </a:xfrm>
        </p:grpSpPr>
        <p:sp>
          <p:nvSpPr>
            <p:cNvPr id="6174" name="Oval 13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75" name="Oval 13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6176" name="Line 13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AutoShape 13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6172" name="Text Box 136"/>
          <p:cNvSpPr txBox="1">
            <a:spLocks noChangeArrowheads="1"/>
          </p:cNvSpPr>
          <p:nvPr/>
        </p:nvSpPr>
        <p:spPr bwMode="auto">
          <a:xfrm>
            <a:off x="1676400" y="5805488"/>
            <a:ext cx="140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Richness = 3</a:t>
            </a:r>
          </a:p>
        </p:txBody>
      </p:sp>
      <p:sp>
        <p:nvSpPr>
          <p:cNvPr id="6173" name="Text Box 137"/>
          <p:cNvSpPr txBox="1">
            <a:spLocks noChangeArrowheads="1"/>
          </p:cNvSpPr>
          <p:nvPr/>
        </p:nvSpPr>
        <p:spPr bwMode="auto">
          <a:xfrm>
            <a:off x="5943600" y="5805488"/>
            <a:ext cx="140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Richness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A problem with species richness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46125" y="1614488"/>
            <a:ext cx="474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latin typeface="Times New Roman" pitchFamily="18" charset="0"/>
              </a:rPr>
              <a:t> Species richness ignores species evenness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14400" y="2819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43000" y="3581400"/>
            <a:ext cx="533400" cy="538163"/>
            <a:chOff x="720" y="2256"/>
            <a:chExt cx="336" cy="339"/>
          </a:xfrm>
        </p:grpSpPr>
        <p:sp>
          <p:nvSpPr>
            <p:cNvPr id="7292" name="Oval 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93" name="Oval 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94" name="Line 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AutoShape 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5029200" y="2819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7175" name="Group 11"/>
          <p:cNvGrpSpPr>
            <a:grpSpLocks/>
          </p:cNvGrpSpPr>
          <p:nvPr/>
        </p:nvGrpSpPr>
        <p:grpSpPr bwMode="auto">
          <a:xfrm>
            <a:off x="1676400" y="4800600"/>
            <a:ext cx="533400" cy="538163"/>
            <a:chOff x="912" y="2784"/>
            <a:chExt cx="336" cy="339"/>
          </a:xfrm>
        </p:grpSpPr>
        <p:sp>
          <p:nvSpPr>
            <p:cNvPr id="7288" name="Oval 1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89" name="Oval 1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90" name="Line 1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AutoShape 1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76" name="Group 16"/>
          <p:cNvGrpSpPr>
            <a:grpSpLocks/>
          </p:cNvGrpSpPr>
          <p:nvPr/>
        </p:nvGrpSpPr>
        <p:grpSpPr bwMode="auto">
          <a:xfrm>
            <a:off x="2286000" y="3505200"/>
            <a:ext cx="533400" cy="538163"/>
            <a:chOff x="1440" y="2208"/>
            <a:chExt cx="336" cy="339"/>
          </a:xfrm>
        </p:grpSpPr>
        <p:sp>
          <p:nvSpPr>
            <p:cNvPr id="7284" name="Oval 1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85" name="Oval 1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86" name="Line 1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AutoShape 2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77" name="Group 21"/>
          <p:cNvGrpSpPr>
            <a:grpSpLocks/>
          </p:cNvGrpSpPr>
          <p:nvPr/>
        </p:nvGrpSpPr>
        <p:grpSpPr bwMode="auto">
          <a:xfrm>
            <a:off x="7391400" y="4343400"/>
            <a:ext cx="533400" cy="538163"/>
            <a:chOff x="1440" y="2208"/>
            <a:chExt cx="336" cy="339"/>
          </a:xfrm>
        </p:grpSpPr>
        <p:sp>
          <p:nvSpPr>
            <p:cNvPr id="7280" name="Oval 2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81" name="Oval 2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82" name="Line 2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AutoShape 2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78" name="Group 31"/>
          <p:cNvGrpSpPr>
            <a:grpSpLocks/>
          </p:cNvGrpSpPr>
          <p:nvPr/>
        </p:nvGrpSpPr>
        <p:grpSpPr bwMode="auto">
          <a:xfrm>
            <a:off x="2514600" y="5105400"/>
            <a:ext cx="533400" cy="538163"/>
            <a:chOff x="1440" y="2208"/>
            <a:chExt cx="336" cy="339"/>
          </a:xfrm>
        </p:grpSpPr>
        <p:sp>
          <p:nvSpPr>
            <p:cNvPr id="7276" name="Oval 3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77" name="Oval 3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78" name="Line 3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AutoShape 3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79" name="Group 36"/>
          <p:cNvGrpSpPr>
            <a:grpSpLocks/>
          </p:cNvGrpSpPr>
          <p:nvPr/>
        </p:nvGrpSpPr>
        <p:grpSpPr bwMode="auto">
          <a:xfrm>
            <a:off x="3200400" y="4572000"/>
            <a:ext cx="533400" cy="538163"/>
            <a:chOff x="1440" y="2208"/>
            <a:chExt cx="336" cy="339"/>
          </a:xfrm>
        </p:grpSpPr>
        <p:sp>
          <p:nvSpPr>
            <p:cNvPr id="7272" name="Oval 3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73" name="Oval 3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74" name="Line 3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AutoShape 4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0" name="Group 41"/>
          <p:cNvGrpSpPr>
            <a:grpSpLocks/>
          </p:cNvGrpSpPr>
          <p:nvPr/>
        </p:nvGrpSpPr>
        <p:grpSpPr bwMode="auto">
          <a:xfrm>
            <a:off x="3505200" y="5105400"/>
            <a:ext cx="533400" cy="538163"/>
            <a:chOff x="720" y="2256"/>
            <a:chExt cx="336" cy="339"/>
          </a:xfrm>
        </p:grpSpPr>
        <p:sp>
          <p:nvSpPr>
            <p:cNvPr id="7268" name="Oval 42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69" name="Oval 43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70" name="Line 44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AutoShape 45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1" name="Group 46"/>
          <p:cNvGrpSpPr>
            <a:grpSpLocks/>
          </p:cNvGrpSpPr>
          <p:nvPr/>
        </p:nvGrpSpPr>
        <p:grpSpPr bwMode="auto">
          <a:xfrm>
            <a:off x="2590800" y="2895600"/>
            <a:ext cx="533400" cy="538163"/>
            <a:chOff x="720" y="2256"/>
            <a:chExt cx="336" cy="339"/>
          </a:xfrm>
        </p:grpSpPr>
        <p:sp>
          <p:nvSpPr>
            <p:cNvPr id="7264" name="Oval 47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65" name="Oval 48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66" name="Line 49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AutoShape 50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2" name="Group 51"/>
          <p:cNvGrpSpPr>
            <a:grpSpLocks/>
          </p:cNvGrpSpPr>
          <p:nvPr/>
        </p:nvGrpSpPr>
        <p:grpSpPr bwMode="auto">
          <a:xfrm>
            <a:off x="6019800" y="4953000"/>
            <a:ext cx="533400" cy="538163"/>
            <a:chOff x="720" y="2256"/>
            <a:chExt cx="336" cy="339"/>
          </a:xfrm>
        </p:grpSpPr>
        <p:sp>
          <p:nvSpPr>
            <p:cNvPr id="7260" name="Oval 52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61" name="Oval 53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62" name="Line 54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AutoShape 55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3" name="Group 56"/>
          <p:cNvGrpSpPr>
            <a:grpSpLocks/>
          </p:cNvGrpSpPr>
          <p:nvPr/>
        </p:nvGrpSpPr>
        <p:grpSpPr bwMode="auto">
          <a:xfrm>
            <a:off x="914400" y="5105400"/>
            <a:ext cx="533400" cy="538163"/>
            <a:chOff x="912" y="2784"/>
            <a:chExt cx="336" cy="339"/>
          </a:xfrm>
        </p:grpSpPr>
        <p:sp>
          <p:nvSpPr>
            <p:cNvPr id="7256" name="Oval 5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57" name="Oval 5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58" name="Line 5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AutoShape 6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4" name="Group 61"/>
          <p:cNvGrpSpPr>
            <a:grpSpLocks/>
          </p:cNvGrpSpPr>
          <p:nvPr/>
        </p:nvGrpSpPr>
        <p:grpSpPr bwMode="auto">
          <a:xfrm>
            <a:off x="5791200" y="3657600"/>
            <a:ext cx="533400" cy="538163"/>
            <a:chOff x="912" y="2784"/>
            <a:chExt cx="336" cy="339"/>
          </a:xfrm>
        </p:grpSpPr>
        <p:sp>
          <p:nvSpPr>
            <p:cNvPr id="7252" name="Oval 6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53" name="Oval 6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54" name="Line 6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AutoShape 6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5" name="Group 66"/>
          <p:cNvGrpSpPr>
            <a:grpSpLocks/>
          </p:cNvGrpSpPr>
          <p:nvPr/>
        </p:nvGrpSpPr>
        <p:grpSpPr bwMode="auto">
          <a:xfrm>
            <a:off x="2590800" y="4343400"/>
            <a:ext cx="533400" cy="538163"/>
            <a:chOff x="912" y="2784"/>
            <a:chExt cx="336" cy="339"/>
          </a:xfrm>
        </p:grpSpPr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50" name="Line 69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AutoShape 70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6" name="Group 71"/>
          <p:cNvGrpSpPr>
            <a:grpSpLocks/>
          </p:cNvGrpSpPr>
          <p:nvPr/>
        </p:nvGrpSpPr>
        <p:grpSpPr bwMode="auto">
          <a:xfrm>
            <a:off x="5334000" y="3124200"/>
            <a:ext cx="533400" cy="538163"/>
            <a:chOff x="1440" y="2208"/>
            <a:chExt cx="336" cy="339"/>
          </a:xfrm>
        </p:grpSpPr>
        <p:sp>
          <p:nvSpPr>
            <p:cNvPr id="7244" name="Oval 7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45" name="Oval 7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46" name="Line 7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AutoShape 7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7" name="Group 76"/>
          <p:cNvGrpSpPr>
            <a:grpSpLocks/>
          </p:cNvGrpSpPr>
          <p:nvPr/>
        </p:nvGrpSpPr>
        <p:grpSpPr bwMode="auto">
          <a:xfrm>
            <a:off x="5943600" y="2971800"/>
            <a:ext cx="533400" cy="538163"/>
            <a:chOff x="1440" y="2208"/>
            <a:chExt cx="336" cy="339"/>
          </a:xfrm>
        </p:grpSpPr>
        <p:sp>
          <p:nvSpPr>
            <p:cNvPr id="7240" name="Oval 7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41" name="Oval 7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42" name="Line 7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AutoShape 8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8" name="Group 81"/>
          <p:cNvGrpSpPr>
            <a:grpSpLocks/>
          </p:cNvGrpSpPr>
          <p:nvPr/>
        </p:nvGrpSpPr>
        <p:grpSpPr bwMode="auto">
          <a:xfrm>
            <a:off x="6248400" y="3962400"/>
            <a:ext cx="533400" cy="538163"/>
            <a:chOff x="1440" y="2208"/>
            <a:chExt cx="336" cy="339"/>
          </a:xfrm>
        </p:grpSpPr>
        <p:sp>
          <p:nvSpPr>
            <p:cNvPr id="7236" name="Oval 8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37" name="Oval 8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38" name="Line 8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AutoShape 8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89" name="Group 86"/>
          <p:cNvGrpSpPr>
            <a:grpSpLocks/>
          </p:cNvGrpSpPr>
          <p:nvPr/>
        </p:nvGrpSpPr>
        <p:grpSpPr bwMode="auto">
          <a:xfrm>
            <a:off x="5334000" y="4114800"/>
            <a:ext cx="533400" cy="538163"/>
            <a:chOff x="1440" y="2208"/>
            <a:chExt cx="336" cy="339"/>
          </a:xfrm>
        </p:grpSpPr>
        <p:sp>
          <p:nvSpPr>
            <p:cNvPr id="7232" name="Oval 8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33" name="Oval 8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34" name="Line 8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AutoShape 9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0" name="Group 91"/>
          <p:cNvGrpSpPr>
            <a:grpSpLocks/>
          </p:cNvGrpSpPr>
          <p:nvPr/>
        </p:nvGrpSpPr>
        <p:grpSpPr bwMode="auto">
          <a:xfrm>
            <a:off x="6553200" y="3048000"/>
            <a:ext cx="533400" cy="538163"/>
            <a:chOff x="1440" y="2208"/>
            <a:chExt cx="336" cy="339"/>
          </a:xfrm>
        </p:grpSpPr>
        <p:sp>
          <p:nvSpPr>
            <p:cNvPr id="7228" name="Oval 9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29" name="Oval 9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30" name="Line 9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AutoShape 9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1" name="Group 96"/>
          <p:cNvGrpSpPr>
            <a:grpSpLocks/>
          </p:cNvGrpSpPr>
          <p:nvPr/>
        </p:nvGrpSpPr>
        <p:grpSpPr bwMode="auto">
          <a:xfrm>
            <a:off x="6477000" y="4648200"/>
            <a:ext cx="533400" cy="538163"/>
            <a:chOff x="1440" y="2208"/>
            <a:chExt cx="336" cy="339"/>
          </a:xfrm>
        </p:grpSpPr>
        <p:sp>
          <p:nvSpPr>
            <p:cNvPr id="7224" name="Oval 9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25" name="Oval 9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26" name="Line 9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AutoShape 10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2" name="Group 101"/>
          <p:cNvGrpSpPr>
            <a:grpSpLocks/>
          </p:cNvGrpSpPr>
          <p:nvPr/>
        </p:nvGrpSpPr>
        <p:grpSpPr bwMode="auto">
          <a:xfrm>
            <a:off x="7010400" y="3657600"/>
            <a:ext cx="533400" cy="538163"/>
            <a:chOff x="1440" y="2208"/>
            <a:chExt cx="336" cy="339"/>
          </a:xfrm>
        </p:grpSpPr>
        <p:sp>
          <p:nvSpPr>
            <p:cNvPr id="7220" name="Oval 10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21" name="Oval 10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22" name="Line 10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AutoShape 10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3" name="Group 106"/>
          <p:cNvGrpSpPr>
            <a:grpSpLocks/>
          </p:cNvGrpSpPr>
          <p:nvPr/>
        </p:nvGrpSpPr>
        <p:grpSpPr bwMode="auto">
          <a:xfrm>
            <a:off x="7239000" y="5105400"/>
            <a:ext cx="533400" cy="538163"/>
            <a:chOff x="1440" y="2208"/>
            <a:chExt cx="336" cy="339"/>
          </a:xfrm>
        </p:grpSpPr>
        <p:sp>
          <p:nvSpPr>
            <p:cNvPr id="7216" name="Oval 10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17" name="Oval 10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18" name="Line 10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AutoShape 11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4" name="Group 111"/>
          <p:cNvGrpSpPr>
            <a:grpSpLocks/>
          </p:cNvGrpSpPr>
          <p:nvPr/>
        </p:nvGrpSpPr>
        <p:grpSpPr bwMode="auto">
          <a:xfrm>
            <a:off x="5486400" y="5029200"/>
            <a:ext cx="533400" cy="538163"/>
            <a:chOff x="1440" y="2208"/>
            <a:chExt cx="336" cy="339"/>
          </a:xfrm>
        </p:grpSpPr>
        <p:sp>
          <p:nvSpPr>
            <p:cNvPr id="7212" name="Oval 11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13" name="Oval 11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14" name="Line 11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AutoShape 11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7195" name="Text Box 116"/>
          <p:cNvSpPr txBox="1">
            <a:spLocks noChangeArrowheads="1"/>
          </p:cNvSpPr>
          <p:nvPr/>
        </p:nvSpPr>
        <p:spPr bwMode="auto">
          <a:xfrm>
            <a:off x="1676400" y="5805488"/>
            <a:ext cx="140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Richness = 3</a:t>
            </a:r>
          </a:p>
        </p:txBody>
      </p:sp>
      <p:sp>
        <p:nvSpPr>
          <p:cNvPr id="7196" name="Text Box 117"/>
          <p:cNvSpPr txBox="1">
            <a:spLocks noChangeArrowheads="1"/>
          </p:cNvSpPr>
          <p:nvPr/>
        </p:nvSpPr>
        <p:spPr bwMode="auto">
          <a:xfrm>
            <a:off x="5943600" y="5805488"/>
            <a:ext cx="140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Richness = 3</a:t>
            </a:r>
          </a:p>
        </p:txBody>
      </p:sp>
      <p:grpSp>
        <p:nvGrpSpPr>
          <p:cNvPr id="7197" name="Group 118"/>
          <p:cNvGrpSpPr>
            <a:grpSpLocks/>
          </p:cNvGrpSpPr>
          <p:nvPr/>
        </p:nvGrpSpPr>
        <p:grpSpPr bwMode="auto">
          <a:xfrm>
            <a:off x="914400" y="4267200"/>
            <a:ext cx="533400" cy="538163"/>
            <a:chOff x="1440" y="2208"/>
            <a:chExt cx="336" cy="339"/>
          </a:xfrm>
        </p:grpSpPr>
        <p:sp>
          <p:nvSpPr>
            <p:cNvPr id="7208" name="Oval 119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09" name="Oval 120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10" name="Line 121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AutoShape 122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8" name="Group 123"/>
          <p:cNvGrpSpPr>
            <a:grpSpLocks/>
          </p:cNvGrpSpPr>
          <p:nvPr/>
        </p:nvGrpSpPr>
        <p:grpSpPr bwMode="auto">
          <a:xfrm>
            <a:off x="3429000" y="3352800"/>
            <a:ext cx="533400" cy="538163"/>
            <a:chOff x="720" y="2256"/>
            <a:chExt cx="336" cy="339"/>
          </a:xfrm>
        </p:grpSpPr>
        <p:sp>
          <p:nvSpPr>
            <p:cNvPr id="7204" name="Oval 124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05" name="Oval 125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06" name="Line 126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AutoShape 127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7199" name="Group 128"/>
          <p:cNvGrpSpPr>
            <a:grpSpLocks/>
          </p:cNvGrpSpPr>
          <p:nvPr/>
        </p:nvGrpSpPr>
        <p:grpSpPr bwMode="auto">
          <a:xfrm>
            <a:off x="1752600" y="4038600"/>
            <a:ext cx="533400" cy="538163"/>
            <a:chOff x="912" y="2784"/>
            <a:chExt cx="336" cy="339"/>
          </a:xfrm>
        </p:grpSpPr>
        <p:sp>
          <p:nvSpPr>
            <p:cNvPr id="7200" name="Oval 129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01" name="Oval 130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7202" name="Line 131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AutoShape 132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How can species evenness be incorporated?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98525" y="1843088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Species diversity – Measures both species richness and evenness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98525" y="3443288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The Shannon Index: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808413" y="3200400"/>
          <a:ext cx="2670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231366" imgH="431613" progId="Equation.3">
                  <p:embed/>
                </p:oleObj>
              </mc:Choice>
              <mc:Fallback>
                <p:oleObj name="Equation" r:id="rId3" imgW="1231366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3200400"/>
                        <a:ext cx="26701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How do you use the Shannon Index?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" y="1295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143000" y="2057400"/>
            <a:ext cx="533400" cy="538163"/>
            <a:chOff x="720" y="2256"/>
            <a:chExt cx="336" cy="339"/>
          </a:xfrm>
        </p:grpSpPr>
        <p:sp>
          <p:nvSpPr>
            <p:cNvPr id="9403" name="Oval 5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404" name="Oval 6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405" name="Line 7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AutoShape 8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105400" y="1295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1676400" y="3276600"/>
            <a:ext cx="533400" cy="538163"/>
            <a:chOff x="912" y="2784"/>
            <a:chExt cx="336" cy="339"/>
          </a:xfrm>
        </p:grpSpPr>
        <p:sp>
          <p:nvSpPr>
            <p:cNvPr id="9399" name="Oval 1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400" name="Oval 1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401" name="Line 1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AutoShape 1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2286000" y="1981200"/>
            <a:ext cx="533400" cy="538163"/>
            <a:chOff x="1440" y="2208"/>
            <a:chExt cx="336" cy="339"/>
          </a:xfrm>
        </p:grpSpPr>
        <p:sp>
          <p:nvSpPr>
            <p:cNvPr id="9395" name="Oval 1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96" name="Oval 1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97" name="Line 1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AutoShape 1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7467600" y="2819400"/>
            <a:ext cx="533400" cy="538163"/>
            <a:chOff x="1440" y="2208"/>
            <a:chExt cx="336" cy="339"/>
          </a:xfrm>
        </p:grpSpPr>
        <p:sp>
          <p:nvSpPr>
            <p:cNvPr id="9391" name="Oval 2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92" name="Oval 2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93" name="Line 2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AutoShape 2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5" name="Group 25"/>
          <p:cNvGrpSpPr>
            <a:grpSpLocks/>
          </p:cNvGrpSpPr>
          <p:nvPr/>
        </p:nvGrpSpPr>
        <p:grpSpPr bwMode="auto">
          <a:xfrm>
            <a:off x="2514600" y="3581400"/>
            <a:ext cx="533400" cy="538163"/>
            <a:chOff x="1440" y="2208"/>
            <a:chExt cx="336" cy="339"/>
          </a:xfrm>
        </p:grpSpPr>
        <p:sp>
          <p:nvSpPr>
            <p:cNvPr id="9387" name="Oval 2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8" name="Oval 2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9" name="Line 2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AutoShape 2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6" name="Group 30"/>
          <p:cNvGrpSpPr>
            <a:grpSpLocks/>
          </p:cNvGrpSpPr>
          <p:nvPr/>
        </p:nvGrpSpPr>
        <p:grpSpPr bwMode="auto">
          <a:xfrm>
            <a:off x="3200400" y="3048000"/>
            <a:ext cx="533400" cy="538163"/>
            <a:chOff x="1440" y="2208"/>
            <a:chExt cx="336" cy="339"/>
          </a:xfrm>
        </p:grpSpPr>
        <p:sp>
          <p:nvSpPr>
            <p:cNvPr id="9383" name="Oval 3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4" name="Oval 3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5" name="Line 3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AutoShape 3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3505200" y="3581400"/>
            <a:ext cx="533400" cy="538163"/>
            <a:chOff x="720" y="2256"/>
            <a:chExt cx="336" cy="339"/>
          </a:xfrm>
        </p:grpSpPr>
        <p:sp>
          <p:nvSpPr>
            <p:cNvPr id="9379" name="Oval 3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0" name="Oval 3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81" name="Line 3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AutoShape 3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8" name="Group 40"/>
          <p:cNvGrpSpPr>
            <a:grpSpLocks/>
          </p:cNvGrpSpPr>
          <p:nvPr/>
        </p:nvGrpSpPr>
        <p:grpSpPr bwMode="auto">
          <a:xfrm>
            <a:off x="2590800" y="1371600"/>
            <a:ext cx="533400" cy="538163"/>
            <a:chOff x="720" y="2256"/>
            <a:chExt cx="336" cy="339"/>
          </a:xfrm>
        </p:grpSpPr>
        <p:sp>
          <p:nvSpPr>
            <p:cNvPr id="9375" name="Oval 41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76" name="Oval 42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77" name="Line 43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AutoShape 44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6096000" y="3429000"/>
            <a:ext cx="533400" cy="538163"/>
            <a:chOff x="720" y="2256"/>
            <a:chExt cx="336" cy="339"/>
          </a:xfrm>
        </p:grpSpPr>
        <p:sp>
          <p:nvSpPr>
            <p:cNvPr id="9371" name="Oval 4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72" name="Oval 4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73" name="Line 4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AutoShape 4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0" name="Group 50"/>
          <p:cNvGrpSpPr>
            <a:grpSpLocks/>
          </p:cNvGrpSpPr>
          <p:nvPr/>
        </p:nvGrpSpPr>
        <p:grpSpPr bwMode="auto">
          <a:xfrm>
            <a:off x="914400" y="3581400"/>
            <a:ext cx="533400" cy="538163"/>
            <a:chOff x="912" y="2784"/>
            <a:chExt cx="336" cy="339"/>
          </a:xfrm>
        </p:grpSpPr>
        <p:sp>
          <p:nvSpPr>
            <p:cNvPr id="9367" name="Oval 5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8" name="Oval 5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9" name="Line 5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AutoShape 5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1" name="Group 55"/>
          <p:cNvGrpSpPr>
            <a:grpSpLocks/>
          </p:cNvGrpSpPr>
          <p:nvPr/>
        </p:nvGrpSpPr>
        <p:grpSpPr bwMode="auto">
          <a:xfrm>
            <a:off x="5867400" y="2133600"/>
            <a:ext cx="533400" cy="538163"/>
            <a:chOff x="912" y="2784"/>
            <a:chExt cx="336" cy="339"/>
          </a:xfrm>
        </p:grpSpPr>
        <p:sp>
          <p:nvSpPr>
            <p:cNvPr id="9363" name="Oval 56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4" name="Oval 57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5" name="Line 58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AutoShape 59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2" name="Group 60"/>
          <p:cNvGrpSpPr>
            <a:grpSpLocks/>
          </p:cNvGrpSpPr>
          <p:nvPr/>
        </p:nvGrpSpPr>
        <p:grpSpPr bwMode="auto">
          <a:xfrm>
            <a:off x="2590800" y="2819400"/>
            <a:ext cx="533400" cy="538163"/>
            <a:chOff x="912" y="2784"/>
            <a:chExt cx="336" cy="339"/>
          </a:xfrm>
        </p:grpSpPr>
        <p:sp>
          <p:nvSpPr>
            <p:cNvPr id="9359" name="Oval 61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0" name="Oval 62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61" name="Line 63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AutoShape 64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3" name="Group 65"/>
          <p:cNvGrpSpPr>
            <a:grpSpLocks/>
          </p:cNvGrpSpPr>
          <p:nvPr/>
        </p:nvGrpSpPr>
        <p:grpSpPr bwMode="auto">
          <a:xfrm>
            <a:off x="5410200" y="1600200"/>
            <a:ext cx="533400" cy="538163"/>
            <a:chOff x="1440" y="2208"/>
            <a:chExt cx="336" cy="339"/>
          </a:xfrm>
        </p:grpSpPr>
        <p:sp>
          <p:nvSpPr>
            <p:cNvPr id="9355" name="Oval 6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56" name="Oval 6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57" name="Line 6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AutoShape 6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4" name="Group 70"/>
          <p:cNvGrpSpPr>
            <a:grpSpLocks/>
          </p:cNvGrpSpPr>
          <p:nvPr/>
        </p:nvGrpSpPr>
        <p:grpSpPr bwMode="auto">
          <a:xfrm>
            <a:off x="6019800" y="1447800"/>
            <a:ext cx="533400" cy="538163"/>
            <a:chOff x="1440" y="2208"/>
            <a:chExt cx="336" cy="339"/>
          </a:xfrm>
        </p:grpSpPr>
        <p:sp>
          <p:nvSpPr>
            <p:cNvPr id="9351" name="Oval 7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52" name="Oval 7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53" name="Line 7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AutoShape 7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5" name="Group 75"/>
          <p:cNvGrpSpPr>
            <a:grpSpLocks/>
          </p:cNvGrpSpPr>
          <p:nvPr/>
        </p:nvGrpSpPr>
        <p:grpSpPr bwMode="auto">
          <a:xfrm>
            <a:off x="6324600" y="2438400"/>
            <a:ext cx="533400" cy="538163"/>
            <a:chOff x="1440" y="2208"/>
            <a:chExt cx="336" cy="339"/>
          </a:xfrm>
        </p:grpSpPr>
        <p:sp>
          <p:nvSpPr>
            <p:cNvPr id="9347" name="Oval 7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8" name="Oval 7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9" name="Line 7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AutoShape 7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6" name="Group 80"/>
          <p:cNvGrpSpPr>
            <a:grpSpLocks/>
          </p:cNvGrpSpPr>
          <p:nvPr/>
        </p:nvGrpSpPr>
        <p:grpSpPr bwMode="auto">
          <a:xfrm>
            <a:off x="5410200" y="2590800"/>
            <a:ext cx="533400" cy="538163"/>
            <a:chOff x="1440" y="2208"/>
            <a:chExt cx="336" cy="339"/>
          </a:xfrm>
        </p:grpSpPr>
        <p:sp>
          <p:nvSpPr>
            <p:cNvPr id="9343" name="Oval 8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4" name="Oval 8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5" name="Line 8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AutoShape 8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7" name="Group 85"/>
          <p:cNvGrpSpPr>
            <a:grpSpLocks/>
          </p:cNvGrpSpPr>
          <p:nvPr/>
        </p:nvGrpSpPr>
        <p:grpSpPr bwMode="auto">
          <a:xfrm>
            <a:off x="6629400" y="1524000"/>
            <a:ext cx="533400" cy="538163"/>
            <a:chOff x="1440" y="2208"/>
            <a:chExt cx="336" cy="339"/>
          </a:xfrm>
        </p:grpSpPr>
        <p:sp>
          <p:nvSpPr>
            <p:cNvPr id="9339" name="Oval 8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0" name="Oval 8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41" name="Line 8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AutoShape 8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8" name="Group 90"/>
          <p:cNvGrpSpPr>
            <a:grpSpLocks/>
          </p:cNvGrpSpPr>
          <p:nvPr/>
        </p:nvGrpSpPr>
        <p:grpSpPr bwMode="auto">
          <a:xfrm>
            <a:off x="6553200" y="3124200"/>
            <a:ext cx="533400" cy="538163"/>
            <a:chOff x="1440" y="2208"/>
            <a:chExt cx="336" cy="339"/>
          </a:xfrm>
        </p:grpSpPr>
        <p:sp>
          <p:nvSpPr>
            <p:cNvPr id="9335" name="Oval 9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36" name="Oval 9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37" name="Line 9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AutoShape 9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39" name="Group 95"/>
          <p:cNvGrpSpPr>
            <a:grpSpLocks/>
          </p:cNvGrpSpPr>
          <p:nvPr/>
        </p:nvGrpSpPr>
        <p:grpSpPr bwMode="auto">
          <a:xfrm>
            <a:off x="7086600" y="2133600"/>
            <a:ext cx="533400" cy="538163"/>
            <a:chOff x="1440" y="2208"/>
            <a:chExt cx="336" cy="339"/>
          </a:xfrm>
        </p:grpSpPr>
        <p:sp>
          <p:nvSpPr>
            <p:cNvPr id="9331" name="Oval 9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32" name="Oval 9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33" name="Line 9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AutoShape 9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40" name="Group 100"/>
          <p:cNvGrpSpPr>
            <a:grpSpLocks/>
          </p:cNvGrpSpPr>
          <p:nvPr/>
        </p:nvGrpSpPr>
        <p:grpSpPr bwMode="auto">
          <a:xfrm>
            <a:off x="7315200" y="3581400"/>
            <a:ext cx="533400" cy="538163"/>
            <a:chOff x="1440" y="2208"/>
            <a:chExt cx="336" cy="339"/>
          </a:xfrm>
        </p:grpSpPr>
        <p:sp>
          <p:nvSpPr>
            <p:cNvPr id="9327" name="Oval 101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8" name="Oval 102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9" name="Line 103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AutoShape 104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41" name="Group 105"/>
          <p:cNvGrpSpPr>
            <a:grpSpLocks/>
          </p:cNvGrpSpPr>
          <p:nvPr/>
        </p:nvGrpSpPr>
        <p:grpSpPr bwMode="auto">
          <a:xfrm>
            <a:off x="5562600" y="3505200"/>
            <a:ext cx="533400" cy="538163"/>
            <a:chOff x="1440" y="2208"/>
            <a:chExt cx="336" cy="339"/>
          </a:xfrm>
        </p:grpSpPr>
        <p:sp>
          <p:nvSpPr>
            <p:cNvPr id="9323" name="Oval 106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4" name="Oval 107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5" name="Line 108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AutoShape 109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42" name="Group 112"/>
          <p:cNvGrpSpPr>
            <a:grpSpLocks/>
          </p:cNvGrpSpPr>
          <p:nvPr/>
        </p:nvGrpSpPr>
        <p:grpSpPr bwMode="auto">
          <a:xfrm>
            <a:off x="914400" y="2743200"/>
            <a:ext cx="533400" cy="538163"/>
            <a:chOff x="1440" y="2208"/>
            <a:chExt cx="336" cy="339"/>
          </a:xfrm>
        </p:grpSpPr>
        <p:sp>
          <p:nvSpPr>
            <p:cNvPr id="9319" name="Oval 11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0" name="Oval 11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21" name="Line 11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AutoShape 11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43" name="Group 117"/>
          <p:cNvGrpSpPr>
            <a:grpSpLocks/>
          </p:cNvGrpSpPr>
          <p:nvPr/>
        </p:nvGrpSpPr>
        <p:grpSpPr bwMode="auto">
          <a:xfrm>
            <a:off x="3429000" y="1828800"/>
            <a:ext cx="533400" cy="538163"/>
            <a:chOff x="720" y="2256"/>
            <a:chExt cx="336" cy="339"/>
          </a:xfrm>
        </p:grpSpPr>
        <p:sp>
          <p:nvSpPr>
            <p:cNvPr id="9315" name="Oval 118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16" name="Oval 119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17" name="Line 120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AutoShape 121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9244" name="Group 122"/>
          <p:cNvGrpSpPr>
            <a:grpSpLocks/>
          </p:cNvGrpSpPr>
          <p:nvPr/>
        </p:nvGrpSpPr>
        <p:grpSpPr bwMode="auto">
          <a:xfrm>
            <a:off x="1752600" y="2514600"/>
            <a:ext cx="533400" cy="538163"/>
            <a:chOff x="912" y="2784"/>
            <a:chExt cx="336" cy="339"/>
          </a:xfrm>
        </p:grpSpPr>
        <p:sp>
          <p:nvSpPr>
            <p:cNvPr id="9311" name="Oval 12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12" name="Oval 12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9313" name="Line 12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AutoShape 12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aphicFrame>
        <p:nvGraphicFramePr>
          <p:cNvPr id="542983" name="Group 263"/>
          <p:cNvGraphicFramePr>
            <a:graphicFrameLocks noGrp="1"/>
          </p:cNvGraphicFramePr>
          <p:nvPr/>
        </p:nvGraphicFramePr>
        <p:xfrm>
          <a:off x="819150" y="4572000"/>
          <a:ext cx="3352800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457200"/>
                <a:gridCol w="533400"/>
                <a:gridCol w="8382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ln(p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1 (red)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2 (blue)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3 (yellow)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979" name="Group 259"/>
          <p:cNvGraphicFramePr>
            <a:graphicFrameLocks noGrp="1"/>
          </p:cNvGraphicFramePr>
          <p:nvPr/>
        </p:nvGraphicFramePr>
        <p:xfrm>
          <a:off x="5010150" y="4562475"/>
          <a:ext cx="3352800" cy="1524000"/>
        </p:xfrm>
        <a:graphic>
          <a:graphicData uri="http://schemas.openxmlformats.org/drawingml/2006/table">
            <a:tbl>
              <a:tblPr/>
              <a:tblGrid>
                <a:gridCol w="1584325"/>
                <a:gridCol w="396875"/>
                <a:gridCol w="533400"/>
                <a:gridCol w="8382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ln(p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1 (red)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2 (blue)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Species 3 (yellow)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9" name="Text Box 260"/>
          <p:cNvSpPr txBox="1">
            <a:spLocks noChangeArrowheads="1"/>
          </p:cNvSpPr>
          <p:nvPr/>
        </p:nvSpPr>
        <p:spPr bwMode="auto">
          <a:xfrm>
            <a:off x="496888" y="6335713"/>
            <a:ext cx="3878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Times New Roman" pitchFamily="18" charset="0"/>
              </a:rPr>
              <a:t>H</a:t>
            </a:r>
            <a:r>
              <a:rPr lang="en-US" altLang="en-US" sz="1400" b="1">
                <a:latin typeface="Times New Roman" pitchFamily="18" charset="0"/>
              </a:rPr>
              <a:t> =-[.333(-1.10) +. 333(-1.10) +. 333(-1.10)] =1.10</a:t>
            </a:r>
          </a:p>
        </p:txBody>
      </p:sp>
      <p:sp>
        <p:nvSpPr>
          <p:cNvPr id="9310" name="Text Box 261"/>
          <p:cNvSpPr txBox="1">
            <a:spLocks noChangeArrowheads="1"/>
          </p:cNvSpPr>
          <p:nvPr/>
        </p:nvSpPr>
        <p:spPr bwMode="auto">
          <a:xfrm>
            <a:off x="4764088" y="6335713"/>
            <a:ext cx="383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Times New Roman" pitchFamily="18" charset="0"/>
              </a:rPr>
              <a:t>H</a:t>
            </a:r>
            <a:r>
              <a:rPr lang="en-US" altLang="en-US" sz="1400" b="1">
                <a:latin typeface="Times New Roman" pitchFamily="18" charset="0"/>
              </a:rPr>
              <a:t> =-[.083(-2.49) +. 083(-2.49) +. 833(-.18)] = 0.56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What does the Shannon Index really tell us?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46125" y="1447800"/>
            <a:ext cx="809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 greater the value of </a:t>
            </a:r>
            <a:r>
              <a:rPr lang="en-US" altLang="en-US" sz="1800" i="1">
                <a:latin typeface="Times New Roman" pitchFamily="18" charset="0"/>
              </a:rPr>
              <a:t>H</a:t>
            </a:r>
            <a:r>
              <a:rPr lang="en-US" altLang="en-US" sz="1800">
                <a:latin typeface="Times New Roman" pitchFamily="18" charset="0"/>
              </a:rPr>
              <a:t> the greater the likelihood that the next individual chosen will not belong to the same species as the previous one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2438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143000" y="3200400"/>
            <a:ext cx="533400" cy="538163"/>
            <a:chOff x="720" y="2256"/>
            <a:chExt cx="336" cy="339"/>
          </a:xfrm>
        </p:grpSpPr>
        <p:sp>
          <p:nvSpPr>
            <p:cNvPr id="10397" name="Oval 6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8" name="Oval 7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9" name="Line 8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AutoShape 9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1676400" y="4419600"/>
            <a:ext cx="533400" cy="538163"/>
            <a:chOff x="912" y="2784"/>
            <a:chExt cx="336" cy="339"/>
          </a:xfrm>
        </p:grpSpPr>
        <p:sp>
          <p:nvSpPr>
            <p:cNvPr id="10393" name="Oval 1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4" name="Oval 1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5" name="Line 1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AutoShape 1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47" name="Group 16"/>
          <p:cNvGrpSpPr>
            <a:grpSpLocks/>
          </p:cNvGrpSpPr>
          <p:nvPr/>
        </p:nvGrpSpPr>
        <p:grpSpPr bwMode="auto">
          <a:xfrm>
            <a:off x="2286000" y="3124200"/>
            <a:ext cx="533400" cy="538163"/>
            <a:chOff x="1440" y="2208"/>
            <a:chExt cx="336" cy="339"/>
          </a:xfrm>
        </p:grpSpPr>
        <p:sp>
          <p:nvSpPr>
            <p:cNvPr id="10389" name="Oval 1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0" name="Oval 1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91" name="Line 1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AutoShape 2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48" name="Group 26"/>
          <p:cNvGrpSpPr>
            <a:grpSpLocks/>
          </p:cNvGrpSpPr>
          <p:nvPr/>
        </p:nvGrpSpPr>
        <p:grpSpPr bwMode="auto">
          <a:xfrm>
            <a:off x="2514600" y="4724400"/>
            <a:ext cx="533400" cy="538163"/>
            <a:chOff x="1440" y="2208"/>
            <a:chExt cx="336" cy="339"/>
          </a:xfrm>
        </p:grpSpPr>
        <p:sp>
          <p:nvSpPr>
            <p:cNvPr id="10385" name="Oval 2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86" name="Oval 2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87" name="Line 2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AutoShape 3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49" name="Group 31"/>
          <p:cNvGrpSpPr>
            <a:grpSpLocks/>
          </p:cNvGrpSpPr>
          <p:nvPr/>
        </p:nvGrpSpPr>
        <p:grpSpPr bwMode="auto">
          <a:xfrm>
            <a:off x="3200400" y="4191000"/>
            <a:ext cx="533400" cy="538163"/>
            <a:chOff x="1440" y="2208"/>
            <a:chExt cx="336" cy="339"/>
          </a:xfrm>
        </p:grpSpPr>
        <p:sp>
          <p:nvSpPr>
            <p:cNvPr id="10381" name="Oval 3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82" name="Oval 3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83" name="Line 3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AutoShape 3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0" name="Group 36"/>
          <p:cNvGrpSpPr>
            <a:grpSpLocks/>
          </p:cNvGrpSpPr>
          <p:nvPr/>
        </p:nvGrpSpPr>
        <p:grpSpPr bwMode="auto">
          <a:xfrm>
            <a:off x="3505200" y="4724400"/>
            <a:ext cx="533400" cy="538163"/>
            <a:chOff x="720" y="2256"/>
            <a:chExt cx="336" cy="339"/>
          </a:xfrm>
        </p:grpSpPr>
        <p:sp>
          <p:nvSpPr>
            <p:cNvPr id="10377" name="Oval 37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8" name="Oval 38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9" name="Line 39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AutoShape 40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1" name="Group 41"/>
          <p:cNvGrpSpPr>
            <a:grpSpLocks/>
          </p:cNvGrpSpPr>
          <p:nvPr/>
        </p:nvGrpSpPr>
        <p:grpSpPr bwMode="auto">
          <a:xfrm>
            <a:off x="2590800" y="2514600"/>
            <a:ext cx="533400" cy="538163"/>
            <a:chOff x="720" y="2256"/>
            <a:chExt cx="336" cy="339"/>
          </a:xfrm>
        </p:grpSpPr>
        <p:sp>
          <p:nvSpPr>
            <p:cNvPr id="10373" name="Oval 42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4" name="Oval 43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5" name="Line 44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AutoShape 45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2" name="Group 51"/>
          <p:cNvGrpSpPr>
            <a:grpSpLocks/>
          </p:cNvGrpSpPr>
          <p:nvPr/>
        </p:nvGrpSpPr>
        <p:grpSpPr bwMode="auto">
          <a:xfrm>
            <a:off x="914400" y="4724400"/>
            <a:ext cx="533400" cy="538163"/>
            <a:chOff x="912" y="2784"/>
            <a:chExt cx="336" cy="339"/>
          </a:xfrm>
        </p:grpSpPr>
        <p:sp>
          <p:nvSpPr>
            <p:cNvPr id="10369" name="Oval 5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0" name="Oval 5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71" name="Line 5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AutoShape 5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3" name="Group 61"/>
          <p:cNvGrpSpPr>
            <a:grpSpLocks/>
          </p:cNvGrpSpPr>
          <p:nvPr/>
        </p:nvGrpSpPr>
        <p:grpSpPr bwMode="auto">
          <a:xfrm>
            <a:off x="2590800" y="3962400"/>
            <a:ext cx="533400" cy="538163"/>
            <a:chOff x="912" y="2784"/>
            <a:chExt cx="336" cy="339"/>
          </a:xfrm>
        </p:grpSpPr>
        <p:sp>
          <p:nvSpPr>
            <p:cNvPr id="10365" name="Oval 6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66" name="Oval 6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67" name="Line 6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AutoShape 6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4" name="Group 111"/>
          <p:cNvGrpSpPr>
            <a:grpSpLocks/>
          </p:cNvGrpSpPr>
          <p:nvPr/>
        </p:nvGrpSpPr>
        <p:grpSpPr bwMode="auto">
          <a:xfrm>
            <a:off x="914400" y="3886200"/>
            <a:ext cx="533400" cy="538163"/>
            <a:chOff x="1440" y="2208"/>
            <a:chExt cx="336" cy="339"/>
          </a:xfrm>
        </p:grpSpPr>
        <p:sp>
          <p:nvSpPr>
            <p:cNvPr id="10361" name="Oval 11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62" name="Oval 11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63" name="Line 11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AutoShape 11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5" name="Group 116"/>
          <p:cNvGrpSpPr>
            <a:grpSpLocks/>
          </p:cNvGrpSpPr>
          <p:nvPr/>
        </p:nvGrpSpPr>
        <p:grpSpPr bwMode="auto">
          <a:xfrm>
            <a:off x="3429000" y="2971800"/>
            <a:ext cx="533400" cy="538163"/>
            <a:chOff x="720" y="2256"/>
            <a:chExt cx="336" cy="339"/>
          </a:xfrm>
        </p:grpSpPr>
        <p:sp>
          <p:nvSpPr>
            <p:cNvPr id="10357" name="Oval 117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9" name="Line 119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AutoShape 120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56" name="Group 121"/>
          <p:cNvGrpSpPr>
            <a:grpSpLocks/>
          </p:cNvGrpSpPr>
          <p:nvPr/>
        </p:nvGrpSpPr>
        <p:grpSpPr bwMode="auto">
          <a:xfrm>
            <a:off x="1752600" y="3657600"/>
            <a:ext cx="533400" cy="538163"/>
            <a:chOff x="912" y="2784"/>
            <a:chExt cx="336" cy="339"/>
          </a:xfrm>
        </p:grpSpPr>
        <p:sp>
          <p:nvSpPr>
            <p:cNvPr id="10353" name="Oval 122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4" name="Oval 123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5" name="Line 124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AutoShape 125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0257" name="Text Box 126"/>
          <p:cNvSpPr txBox="1">
            <a:spLocks noChangeArrowheads="1"/>
          </p:cNvSpPr>
          <p:nvPr/>
        </p:nvSpPr>
        <p:spPr bwMode="auto">
          <a:xfrm>
            <a:off x="1965325" y="54102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H</a:t>
            </a:r>
            <a:r>
              <a:rPr lang="en-US" altLang="en-US" sz="1800" b="1">
                <a:latin typeface="Times New Roman" pitchFamily="18" charset="0"/>
              </a:rPr>
              <a:t> = 1.10</a:t>
            </a:r>
            <a:endParaRPr lang="en-US" altLang="en-US" sz="1800" b="1" i="1">
              <a:latin typeface="Times New Roman" pitchFamily="18" charset="0"/>
            </a:endParaRPr>
          </a:p>
        </p:txBody>
      </p:sp>
      <p:sp>
        <p:nvSpPr>
          <p:cNvPr id="10258" name="Text Box 127"/>
          <p:cNvSpPr txBox="1">
            <a:spLocks noChangeArrowheads="1"/>
          </p:cNvSpPr>
          <p:nvPr/>
        </p:nvSpPr>
        <p:spPr bwMode="auto">
          <a:xfrm>
            <a:off x="6096000" y="54102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H</a:t>
            </a:r>
            <a:r>
              <a:rPr lang="en-US" altLang="en-US" sz="1800" b="1">
                <a:latin typeface="Times New Roman" pitchFamily="18" charset="0"/>
              </a:rPr>
              <a:t> = 0.56</a:t>
            </a:r>
            <a:endParaRPr lang="en-US" altLang="en-US" sz="1800" b="1" i="1">
              <a:latin typeface="Times New Roman" pitchFamily="18" charset="0"/>
            </a:endParaRPr>
          </a:p>
        </p:txBody>
      </p:sp>
      <p:sp>
        <p:nvSpPr>
          <p:cNvPr id="10259" name="Freeform 128"/>
          <p:cNvSpPr>
            <a:spLocks/>
          </p:cNvSpPr>
          <p:nvPr/>
        </p:nvSpPr>
        <p:spPr bwMode="auto">
          <a:xfrm>
            <a:off x="3657600" y="4267200"/>
            <a:ext cx="330200" cy="38100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Freeform 129"/>
          <p:cNvSpPr>
            <a:spLocks/>
          </p:cNvSpPr>
          <p:nvPr/>
        </p:nvSpPr>
        <p:spPr bwMode="auto">
          <a:xfrm rot="-1991854">
            <a:off x="3086100" y="3848100"/>
            <a:ext cx="482600" cy="38100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Freeform 130"/>
          <p:cNvSpPr>
            <a:spLocks/>
          </p:cNvSpPr>
          <p:nvPr/>
        </p:nvSpPr>
        <p:spPr bwMode="auto">
          <a:xfrm rot="-483488">
            <a:off x="2792413" y="3267075"/>
            <a:ext cx="247650" cy="62865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Freeform 131"/>
          <p:cNvSpPr>
            <a:spLocks/>
          </p:cNvSpPr>
          <p:nvPr/>
        </p:nvSpPr>
        <p:spPr bwMode="auto">
          <a:xfrm rot="-5103560">
            <a:off x="1843088" y="2566987"/>
            <a:ext cx="247650" cy="987425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136"/>
          <p:cNvSpPr>
            <a:spLocks noChangeArrowheads="1"/>
          </p:cNvSpPr>
          <p:nvPr/>
        </p:nvSpPr>
        <p:spPr bwMode="auto">
          <a:xfrm>
            <a:off x="5029200" y="2438400"/>
            <a:ext cx="31242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10264" name="Group 137"/>
          <p:cNvGrpSpPr>
            <a:grpSpLocks/>
          </p:cNvGrpSpPr>
          <p:nvPr/>
        </p:nvGrpSpPr>
        <p:grpSpPr bwMode="auto">
          <a:xfrm>
            <a:off x="5257800" y="3200400"/>
            <a:ext cx="533400" cy="538163"/>
            <a:chOff x="720" y="2256"/>
            <a:chExt cx="336" cy="339"/>
          </a:xfrm>
        </p:grpSpPr>
        <p:sp>
          <p:nvSpPr>
            <p:cNvPr id="10349" name="Oval 138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0" name="Oval 139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51" name="Line 140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AutoShape 141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65" name="Group 142"/>
          <p:cNvGrpSpPr>
            <a:grpSpLocks/>
          </p:cNvGrpSpPr>
          <p:nvPr/>
        </p:nvGrpSpPr>
        <p:grpSpPr bwMode="auto">
          <a:xfrm>
            <a:off x="5791200" y="4419600"/>
            <a:ext cx="533400" cy="538163"/>
            <a:chOff x="912" y="2784"/>
            <a:chExt cx="336" cy="339"/>
          </a:xfrm>
        </p:grpSpPr>
        <p:sp>
          <p:nvSpPr>
            <p:cNvPr id="10345" name="Oval 14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46" name="Oval 14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47" name="Line 14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AutoShape 14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66" name="Group 147"/>
          <p:cNvGrpSpPr>
            <a:grpSpLocks/>
          </p:cNvGrpSpPr>
          <p:nvPr/>
        </p:nvGrpSpPr>
        <p:grpSpPr bwMode="auto">
          <a:xfrm>
            <a:off x="6400800" y="3124200"/>
            <a:ext cx="533400" cy="538163"/>
            <a:chOff x="1440" y="2208"/>
            <a:chExt cx="336" cy="339"/>
          </a:xfrm>
        </p:grpSpPr>
        <p:sp>
          <p:nvSpPr>
            <p:cNvPr id="10341" name="Oval 14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42" name="Oval 14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43" name="Line 15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AutoShape 15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67" name="Group 152"/>
          <p:cNvGrpSpPr>
            <a:grpSpLocks/>
          </p:cNvGrpSpPr>
          <p:nvPr/>
        </p:nvGrpSpPr>
        <p:grpSpPr bwMode="auto">
          <a:xfrm>
            <a:off x="6629400" y="4724400"/>
            <a:ext cx="533400" cy="538163"/>
            <a:chOff x="1440" y="2208"/>
            <a:chExt cx="336" cy="339"/>
          </a:xfrm>
        </p:grpSpPr>
        <p:sp>
          <p:nvSpPr>
            <p:cNvPr id="10337" name="Oval 15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8" name="Oval 15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9" name="Line 15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AutoShape 15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68" name="Group 157"/>
          <p:cNvGrpSpPr>
            <a:grpSpLocks/>
          </p:cNvGrpSpPr>
          <p:nvPr/>
        </p:nvGrpSpPr>
        <p:grpSpPr bwMode="auto">
          <a:xfrm>
            <a:off x="7315200" y="4191000"/>
            <a:ext cx="533400" cy="538163"/>
            <a:chOff x="1440" y="2208"/>
            <a:chExt cx="336" cy="339"/>
          </a:xfrm>
        </p:grpSpPr>
        <p:sp>
          <p:nvSpPr>
            <p:cNvPr id="10333" name="Oval 158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4" name="Oval 159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5" name="Line 160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AutoShape 161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69" name="Group 162"/>
          <p:cNvGrpSpPr>
            <a:grpSpLocks/>
          </p:cNvGrpSpPr>
          <p:nvPr/>
        </p:nvGrpSpPr>
        <p:grpSpPr bwMode="auto">
          <a:xfrm>
            <a:off x="7620000" y="4724400"/>
            <a:ext cx="533400" cy="538163"/>
            <a:chOff x="720" y="2256"/>
            <a:chExt cx="336" cy="339"/>
          </a:xfrm>
        </p:grpSpPr>
        <p:sp>
          <p:nvSpPr>
            <p:cNvPr id="10329" name="Oval 163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0" name="Oval 164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31" name="Line 165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AutoShape 166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70" name="Group 172"/>
          <p:cNvGrpSpPr>
            <a:grpSpLocks/>
          </p:cNvGrpSpPr>
          <p:nvPr/>
        </p:nvGrpSpPr>
        <p:grpSpPr bwMode="auto">
          <a:xfrm>
            <a:off x="5029200" y="4724400"/>
            <a:ext cx="533400" cy="538163"/>
            <a:chOff x="912" y="2784"/>
            <a:chExt cx="336" cy="339"/>
          </a:xfrm>
        </p:grpSpPr>
        <p:sp>
          <p:nvSpPr>
            <p:cNvPr id="10325" name="Oval 17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26" name="Oval 17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27" name="Line 17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AutoShape 17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71" name="Group 177"/>
          <p:cNvGrpSpPr>
            <a:grpSpLocks/>
          </p:cNvGrpSpPr>
          <p:nvPr/>
        </p:nvGrpSpPr>
        <p:grpSpPr bwMode="auto">
          <a:xfrm>
            <a:off x="6705600" y="3962400"/>
            <a:ext cx="533400" cy="538163"/>
            <a:chOff x="912" y="2784"/>
            <a:chExt cx="336" cy="339"/>
          </a:xfrm>
        </p:grpSpPr>
        <p:sp>
          <p:nvSpPr>
            <p:cNvPr id="10321" name="Oval 178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22" name="Oval 179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23" name="Line 180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AutoShape 181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72" name="Group 182"/>
          <p:cNvGrpSpPr>
            <a:grpSpLocks/>
          </p:cNvGrpSpPr>
          <p:nvPr/>
        </p:nvGrpSpPr>
        <p:grpSpPr bwMode="auto">
          <a:xfrm>
            <a:off x="5029200" y="3886200"/>
            <a:ext cx="533400" cy="538163"/>
            <a:chOff x="1440" y="2208"/>
            <a:chExt cx="336" cy="339"/>
          </a:xfrm>
        </p:grpSpPr>
        <p:sp>
          <p:nvSpPr>
            <p:cNvPr id="10317" name="Oval 183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8" name="Oval 184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9" name="Line 185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AutoShape 186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73" name="Group 187"/>
          <p:cNvGrpSpPr>
            <a:grpSpLocks/>
          </p:cNvGrpSpPr>
          <p:nvPr/>
        </p:nvGrpSpPr>
        <p:grpSpPr bwMode="auto">
          <a:xfrm>
            <a:off x="7543800" y="2971800"/>
            <a:ext cx="533400" cy="538163"/>
            <a:chOff x="720" y="2256"/>
            <a:chExt cx="336" cy="339"/>
          </a:xfrm>
        </p:grpSpPr>
        <p:sp>
          <p:nvSpPr>
            <p:cNvPr id="10313" name="Oval 188"/>
            <p:cNvSpPr>
              <a:spLocks noChangeArrowheads="1"/>
            </p:cNvSpPr>
            <p:nvPr/>
          </p:nvSpPr>
          <p:spPr bwMode="auto">
            <a:xfrm rot="-3358839">
              <a:off x="788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4" name="Oval 189"/>
            <p:cNvSpPr>
              <a:spLocks noChangeArrowheads="1"/>
            </p:cNvSpPr>
            <p:nvPr/>
          </p:nvSpPr>
          <p:spPr bwMode="auto">
            <a:xfrm rot="3358083">
              <a:off x="941" y="2473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5" name="Line 190"/>
            <p:cNvSpPr>
              <a:spLocks noChangeShapeType="1"/>
            </p:cNvSpPr>
            <p:nvPr/>
          </p:nvSpPr>
          <p:spPr bwMode="auto">
            <a:xfrm>
              <a:off x="888" y="2378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AutoShape 191"/>
            <p:cNvSpPr>
              <a:spLocks noChangeArrowheads="1"/>
            </p:cNvSpPr>
            <p:nvPr/>
          </p:nvSpPr>
          <p:spPr bwMode="auto">
            <a:xfrm>
              <a:off x="781" y="2256"/>
              <a:ext cx="214" cy="188"/>
            </a:xfrm>
            <a:prstGeom prst="irregularSeal1">
              <a:avLst/>
            </a:prstGeom>
            <a:solidFill>
              <a:srgbClr val="0066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74" name="Group 192"/>
          <p:cNvGrpSpPr>
            <a:grpSpLocks/>
          </p:cNvGrpSpPr>
          <p:nvPr/>
        </p:nvGrpSpPr>
        <p:grpSpPr bwMode="auto">
          <a:xfrm>
            <a:off x="5867400" y="3657600"/>
            <a:ext cx="533400" cy="538163"/>
            <a:chOff x="912" y="2784"/>
            <a:chExt cx="336" cy="339"/>
          </a:xfrm>
        </p:grpSpPr>
        <p:sp>
          <p:nvSpPr>
            <p:cNvPr id="10309" name="Oval 193"/>
            <p:cNvSpPr>
              <a:spLocks noChangeArrowheads="1"/>
            </p:cNvSpPr>
            <p:nvPr/>
          </p:nvSpPr>
          <p:spPr bwMode="auto">
            <a:xfrm rot="-3358839">
              <a:off x="980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0" name="Oval 194"/>
            <p:cNvSpPr>
              <a:spLocks noChangeArrowheads="1"/>
            </p:cNvSpPr>
            <p:nvPr/>
          </p:nvSpPr>
          <p:spPr bwMode="auto">
            <a:xfrm rot="3358083">
              <a:off x="1133" y="3001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11" name="Line 195"/>
            <p:cNvSpPr>
              <a:spLocks noChangeShapeType="1"/>
            </p:cNvSpPr>
            <p:nvPr/>
          </p:nvSpPr>
          <p:spPr bwMode="auto">
            <a:xfrm>
              <a:off x="1080" y="2906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AutoShape 196"/>
            <p:cNvSpPr>
              <a:spLocks noChangeArrowheads="1"/>
            </p:cNvSpPr>
            <p:nvPr/>
          </p:nvSpPr>
          <p:spPr bwMode="auto">
            <a:xfrm>
              <a:off x="973" y="2784"/>
              <a:ext cx="214" cy="18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10275" name="Freeform 197"/>
          <p:cNvSpPr>
            <a:spLocks/>
          </p:cNvSpPr>
          <p:nvPr/>
        </p:nvSpPr>
        <p:spPr bwMode="auto">
          <a:xfrm>
            <a:off x="7772400" y="4267200"/>
            <a:ext cx="330200" cy="38100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Freeform 198"/>
          <p:cNvSpPr>
            <a:spLocks/>
          </p:cNvSpPr>
          <p:nvPr/>
        </p:nvSpPr>
        <p:spPr bwMode="auto">
          <a:xfrm rot="-1991854">
            <a:off x="7200900" y="3848100"/>
            <a:ext cx="482600" cy="38100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Freeform 199"/>
          <p:cNvSpPr>
            <a:spLocks/>
          </p:cNvSpPr>
          <p:nvPr/>
        </p:nvSpPr>
        <p:spPr bwMode="auto">
          <a:xfrm rot="-483488">
            <a:off x="6907213" y="3267075"/>
            <a:ext cx="247650" cy="628650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Freeform 200"/>
          <p:cNvSpPr>
            <a:spLocks/>
          </p:cNvSpPr>
          <p:nvPr/>
        </p:nvSpPr>
        <p:spPr bwMode="auto">
          <a:xfrm rot="-5103560">
            <a:off x="5957888" y="2566987"/>
            <a:ext cx="247650" cy="987425"/>
          </a:xfrm>
          <a:custGeom>
            <a:avLst/>
            <a:gdLst>
              <a:gd name="T0" fmla="*/ 2147483647 w 208"/>
              <a:gd name="T1" fmla="*/ 2147483647 h 240"/>
              <a:gd name="T2" fmla="*/ 2147483647 w 208"/>
              <a:gd name="T3" fmla="*/ 2147483647 h 240"/>
              <a:gd name="T4" fmla="*/ 0 w 208"/>
              <a:gd name="T5" fmla="*/ 0 h 240"/>
              <a:gd name="T6" fmla="*/ 0 60000 65536"/>
              <a:gd name="T7" fmla="*/ 0 60000 65536"/>
              <a:gd name="T8" fmla="*/ 0 60000 65536"/>
              <a:gd name="T9" fmla="*/ 0 w 208"/>
              <a:gd name="T10" fmla="*/ 0 h 240"/>
              <a:gd name="T11" fmla="*/ 208 w 2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40">
                <a:moveTo>
                  <a:pt x="96" y="240"/>
                </a:moveTo>
                <a:cubicBezTo>
                  <a:pt x="152" y="188"/>
                  <a:pt x="208" y="136"/>
                  <a:pt x="192" y="96"/>
                </a:cubicBezTo>
                <a:cubicBezTo>
                  <a:pt x="176" y="56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9" name="Group 201"/>
          <p:cNvGrpSpPr>
            <a:grpSpLocks/>
          </p:cNvGrpSpPr>
          <p:nvPr/>
        </p:nvGrpSpPr>
        <p:grpSpPr bwMode="auto">
          <a:xfrm>
            <a:off x="6629400" y="2514600"/>
            <a:ext cx="533400" cy="538163"/>
            <a:chOff x="1440" y="2208"/>
            <a:chExt cx="336" cy="339"/>
          </a:xfrm>
        </p:grpSpPr>
        <p:sp>
          <p:nvSpPr>
            <p:cNvPr id="10305" name="Oval 20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06" name="Oval 20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07" name="Line 20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AutoShape 20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80" name="Group 206"/>
          <p:cNvGrpSpPr>
            <a:grpSpLocks/>
          </p:cNvGrpSpPr>
          <p:nvPr/>
        </p:nvGrpSpPr>
        <p:grpSpPr bwMode="auto">
          <a:xfrm>
            <a:off x="7543800" y="2967038"/>
            <a:ext cx="533400" cy="538162"/>
            <a:chOff x="1440" y="2208"/>
            <a:chExt cx="336" cy="339"/>
          </a:xfrm>
        </p:grpSpPr>
        <p:sp>
          <p:nvSpPr>
            <p:cNvPr id="10301" name="Oval 20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02" name="Oval 20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303" name="Line 20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AutoShape 21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81" name="Group 211"/>
          <p:cNvGrpSpPr>
            <a:grpSpLocks/>
          </p:cNvGrpSpPr>
          <p:nvPr/>
        </p:nvGrpSpPr>
        <p:grpSpPr bwMode="auto">
          <a:xfrm>
            <a:off x="6705600" y="3957638"/>
            <a:ext cx="533400" cy="538162"/>
            <a:chOff x="1440" y="2208"/>
            <a:chExt cx="336" cy="339"/>
          </a:xfrm>
        </p:grpSpPr>
        <p:sp>
          <p:nvSpPr>
            <p:cNvPr id="10297" name="Oval 21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8" name="Oval 21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9" name="Line 21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AutoShape 21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82" name="Group 216"/>
          <p:cNvGrpSpPr>
            <a:grpSpLocks/>
          </p:cNvGrpSpPr>
          <p:nvPr/>
        </p:nvGrpSpPr>
        <p:grpSpPr bwMode="auto">
          <a:xfrm>
            <a:off x="7620000" y="4719638"/>
            <a:ext cx="533400" cy="538162"/>
            <a:chOff x="1440" y="2208"/>
            <a:chExt cx="336" cy="339"/>
          </a:xfrm>
        </p:grpSpPr>
        <p:sp>
          <p:nvSpPr>
            <p:cNvPr id="10293" name="Oval 21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4" name="Oval 21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5" name="Line 21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AutoShape 22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83" name="Group 221"/>
          <p:cNvGrpSpPr>
            <a:grpSpLocks/>
          </p:cNvGrpSpPr>
          <p:nvPr/>
        </p:nvGrpSpPr>
        <p:grpSpPr bwMode="auto">
          <a:xfrm>
            <a:off x="5867400" y="3657600"/>
            <a:ext cx="533400" cy="538163"/>
            <a:chOff x="1440" y="2208"/>
            <a:chExt cx="336" cy="339"/>
          </a:xfrm>
        </p:grpSpPr>
        <p:sp>
          <p:nvSpPr>
            <p:cNvPr id="10289" name="Oval 222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0" name="Oval 223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91" name="Line 224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AutoShape 225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10284" name="Group 226"/>
          <p:cNvGrpSpPr>
            <a:grpSpLocks/>
          </p:cNvGrpSpPr>
          <p:nvPr/>
        </p:nvGrpSpPr>
        <p:grpSpPr bwMode="auto">
          <a:xfrm>
            <a:off x="5029200" y="4719638"/>
            <a:ext cx="533400" cy="538162"/>
            <a:chOff x="1440" y="2208"/>
            <a:chExt cx="336" cy="339"/>
          </a:xfrm>
        </p:grpSpPr>
        <p:sp>
          <p:nvSpPr>
            <p:cNvPr id="10285" name="Oval 227"/>
            <p:cNvSpPr>
              <a:spLocks noChangeArrowheads="1"/>
            </p:cNvSpPr>
            <p:nvPr/>
          </p:nvSpPr>
          <p:spPr bwMode="auto">
            <a:xfrm rot="-3358839">
              <a:off x="1508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86" name="Oval 228"/>
            <p:cNvSpPr>
              <a:spLocks noChangeArrowheads="1"/>
            </p:cNvSpPr>
            <p:nvPr/>
          </p:nvSpPr>
          <p:spPr bwMode="auto">
            <a:xfrm rot="3358083">
              <a:off x="1661" y="2425"/>
              <a:ext cx="48" cy="183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0287" name="Line 229"/>
            <p:cNvSpPr>
              <a:spLocks noChangeShapeType="1"/>
            </p:cNvSpPr>
            <p:nvPr/>
          </p:nvSpPr>
          <p:spPr bwMode="auto">
            <a:xfrm>
              <a:off x="1608" y="2330"/>
              <a:ext cx="0" cy="2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AutoShape 230"/>
            <p:cNvSpPr>
              <a:spLocks noChangeArrowheads="1"/>
            </p:cNvSpPr>
            <p:nvPr/>
          </p:nvSpPr>
          <p:spPr bwMode="auto">
            <a:xfrm>
              <a:off x="1501" y="2208"/>
              <a:ext cx="214" cy="1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1999</Words>
  <Application>Microsoft Office PowerPoint</Application>
  <PresentationFormat>On-screen Show (4:3)</PresentationFormat>
  <Paragraphs>540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Times New Roman</vt:lpstr>
      <vt:lpstr>Arial</vt:lpstr>
      <vt:lpstr>Calibri</vt:lpstr>
      <vt:lpstr>Wingdings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920</cp:revision>
  <dcterms:created xsi:type="dcterms:W3CDTF">2004-02-10T02:01:49Z</dcterms:created>
  <dcterms:modified xsi:type="dcterms:W3CDTF">2015-04-15T16:42:44Z</dcterms:modified>
</cp:coreProperties>
</file>