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78" r:id="rId2"/>
    <p:sldId id="379" r:id="rId3"/>
    <p:sldId id="380" r:id="rId4"/>
    <p:sldId id="392" r:id="rId5"/>
    <p:sldId id="381" r:id="rId6"/>
    <p:sldId id="382" r:id="rId7"/>
    <p:sldId id="383" r:id="rId8"/>
    <p:sldId id="393" r:id="rId9"/>
    <p:sldId id="384" r:id="rId10"/>
    <p:sldId id="394" r:id="rId11"/>
    <p:sldId id="402" r:id="rId12"/>
    <p:sldId id="403" r:id="rId13"/>
    <p:sldId id="404" r:id="rId14"/>
    <p:sldId id="397" r:id="rId15"/>
    <p:sldId id="385" r:id="rId16"/>
    <p:sldId id="396" r:id="rId17"/>
    <p:sldId id="405" r:id="rId18"/>
    <p:sldId id="406" r:id="rId19"/>
    <p:sldId id="407" r:id="rId20"/>
    <p:sldId id="408" r:id="rId21"/>
    <p:sldId id="412" r:id="rId22"/>
    <p:sldId id="409" r:id="rId23"/>
    <p:sldId id="410" r:id="rId24"/>
    <p:sldId id="413" r:id="rId25"/>
    <p:sldId id="414" r:id="rId26"/>
    <p:sldId id="417" r:id="rId27"/>
    <p:sldId id="418" r:id="rId28"/>
    <p:sldId id="411" r:id="rId29"/>
    <p:sldId id="415" r:id="rId30"/>
    <p:sldId id="416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66"/>
    <a:srgbClr val="000099"/>
    <a:srgbClr val="FF6600"/>
    <a:srgbClr val="C5C000"/>
    <a:srgbClr val="8000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3711" autoAdjust="0"/>
  </p:normalViewPr>
  <p:slideViewPr>
    <p:cSldViewPr>
      <p:cViewPr>
        <p:scale>
          <a:sx n="100" d="100"/>
          <a:sy n="100" d="100"/>
        </p:scale>
        <p:origin x="-186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7AD5B-F64A-4E91-ABDD-7C404D6DB7F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57F6-7317-4867-A6B1-C8EFFCAF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2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757F6-7317-4867-A6B1-C8EFFCAFCF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3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BDDC9-FBFE-4D34-A600-05EB61503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5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26D6E-8F35-4F45-90CD-634EFA7EF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1BB1-7998-4AC9-A1E1-246A2F71B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3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EFC31-459C-434B-B696-FC752A0BF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3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7CF8A-D75C-416D-A924-384070686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9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229AD-A9F2-4575-80CD-B6A6E7121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7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ADE0B-0279-4430-947E-59F79609C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6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AB0D3-AF59-41BD-99C3-BB704CC84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5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65FC-A451-4C1F-87BE-91FF6BA9B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5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F2C2-C924-4F40-924C-6B80BA46C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6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73644-69BD-401F-90FB-DF59D9437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1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B119F12-4E4B-4676-8AD9-2A361E102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6.wmf"/><Relationship Id="rId5" Type="http://schemas.openxmlformats.org/officeDocument/2006/relationships/image" Target="../media/image4.wmf"/><Relationship Id="rId10" Type="http://schemas.openxmlformats.org/officeDocument/2006/relationships/image" Target="../media/image15.wmf"/><Relationship Id="rId4" Type="http://schemas.openxmlformats.org/officeDocument/2006/relationships/image" Target="../media/image3.wmf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6.wmf"/><Relationship Id="rId5" Type="http://schemas.openxmlformats.org/officeDocument/2006/relationships/image" Target="../media/image4.wmf"/><Relationship Id="rId10" Type="http://schemas.openxmlformats.org/officeDocument/2006/relationships/image" Target="../media/image15.wmf"/><Relationship Id="rId4" Type="http://schemas.openxmlformats.org/officeDocument/2006/relationships/image" Target="../media/image3.wmf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6.wmf"/><Relationship Id="rId5" Type="http://schemas.openxmlformats.org/officeDocument/2006/relationships/image" Target="../media/image4.wmf"/><Relationship Id="rId10" Type="http://schemas.openxmlformats.org/officeDocument/2006/relationships/image" Target="../media/image15.wmf"/><Relationship Id="rId4" Type="http://schemas.openxmlformats.org/officeDocument/2006/relationships/image" Target="../media/image3.wmf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7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9.jpe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7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9.jpeg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/>
              <a:t>Food </a:t>
            </a:r>
            <a:r>
              <a:rPr lang="en-US" sz="3200" b="1" dirty="0" smtClean="0"/>
              <a:t>Webs and Trophic Cascades</a:t>
            </a:r>
            <a:endParaRPr lang="en-US" sz="3200" b="1" dirty="0"/>
          </a:p>
        </p:txBody>
      </p:sp>
      <p:pic>
        <p:nvPicPr>
          <p:cNvPr id="2051" name="Picture 11" descr="C:\Users\Nuismer\AppData\Local\Microsoft\Windows\Temporary Internet Files\Content.IE5\9PMO5TX6\MCj035615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7604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 descr="C:\Users\Nuismer\AppData\Local\Microsoft\Windows\Temporary Internet Files\Content.IE5\RK55OQ1Q\MCAN00086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903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3" descr="C:\Users\Nuismer\AppData\Local\Microsoft\Windows\Temporary Internet Files\Content.IE5\MZVI606E\MCAN01288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8651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 descr="C:\Users\Nuismer\AppData\Local\Microsoft\Windows\Temporary Internet Files\Content.IE5\RK55OQ1Q\MCj0361480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11223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8" descr="C:\Users\Nuismer\AppData\Local\Microsoft\Windows\Temporary Internet Files\Content.IE5\9PMO5TX6\MPj0430725000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76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9" descr="C:\Users\Nuismer\AppData\Local\Microsoft\Windows\Temporary Internet Files\Content.IE5\SP0S5ODY\MCNA01171_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1074738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C:\Users\Nuismer\AppData\Local\Microsoft\Windows\Temporary Internet Files\Content.IE5\WKOUU8QZ\MCNA01174_000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53000"/>
            <a:ext cx="12207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 rot="5400000">
            <a:off x="4840288" y="2781300"/>
            <a:ext cx="836612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3810000" y="2133600"/>
            <a:ext cx="992188" cy="914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3200401" y="2667000"/>
            <a:ext cx="609600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144294" y="4077494"/>
            <a:ext cx="990600" cy="76041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3276600" y="4038600"/>
            <a:ext cx="990600" cy="381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981200" y="3810000"/>
            <a:ext cx="1066800" cy="762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419600" y="4114800"/>
            <a:ext cx="838200" cy="533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An experimental test of complexity-stability theory</a:t>
            </a:r>
          </a:p>
          <a:p>
            <a:pPr algn="ctr" eaLnBrk="1" hangingPunct="1"/>
            <a:r>
              <a:rPr lang="en-US" sz="2000" b="1"/>
              <a:t>(Frank and McNaughton, 1991)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81000" y="1600200"/>
            <a:ext cx="8458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/>
              <a:t> Studied 8 grassland communities in Yellowstone NP over the course of a severe drought</a:t>
            </a:r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Estimated species composition before and after drought</a:t>
            </a:r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Found that more diverse communities were </a:t>
            </a:r>
            <a:r>
              <a:rPr lang="en-US" dirty="0" smtClean="0"/>
              <a:t>MORE </a:t>
            </a:r>
            <a:r>
              <a:rPr lang="en-US" dirty="0"/>
              <a:t>resistant to disturbance</a:t>
            </a:r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/>
            <a:r>
              <a:rPr lang="en-US" dirty="0">
                <a:sym typeface="Wingdings" pitchFamily="2" charset="2"/>
              </a:rPr>
              <a:t> </a:t>
            </a:r>
            <a:r>
              <a:rPr lang="en-US" b="1" dirty="0">
                <a:sym typeface="Wingdings" pitchFamily="2" charset="2"/>
              </a:rPr>
              <a:t>Contradicts </a:t>
            </a:r>
            <a:r>
              <a:rPr lang="en-US" b="1" dirty="0" smtClean="0">
                <a:sym typeface="Wingdings" pitchFamily="2" charset="2"/>
              </a:rPr>
              <a:t>May’s theoretical </a:t>
            </a:r>
            <a:r>
              <a:rPr lang="en-US" b="1" dirty="0">
                <a:sym typeface="Wingdings" pitchFamily="2" charset="2"/>
              </a:rPr>
              <a:t>prediction</a:t>
            </a:r>
            <a:endParaRPr lang="en-US" b="1" dirty="0"/>
          </a:p>
        </p:txBody>
      </p:sp>
      <p:pic>
        <p:nvPicPr>
          <p:cNvPr id="12292" name="Picture 3" descr="Complexity Wild po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3790950"/>
            <a:ext cx="3838575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Moving from random to real networks</a:t>
            </a:r>
          </a:p>
          <a:p>
            <a:pPr algn="ctr"/>
            <a:r>
              <a:rPr lang="en-US" sz="2000" b="1" dirty="0" smtClean="0"/>
              <a:t>(</a:t>
            </a:r>
            <a:r>
              <a:rPr lang="en-US" sz="2000" b="1" dirty="0" err="1" smtClean="0"/>
              <a:t>Yodzis</a:t>
            </a:r>
            <a:r>
              <a:rPr lang="en-US" sz="2000" b="1" dirty="0" smtClean="0"/>
              <a:t> 1981)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Why are real networks more stable than random </a:t>
            </a:r>
            <a:r>
              <a:rPr lang="en-US" b="1" dirty="0" smtClean="0"/>
              <a:t>networks?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3725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May’s result relies on the distribution of </a:t>
            </a:r>
            <a:r>
              <a:rPr lang="el-GR" dirty="0" smtClean="0"/>
              <a:t>β</a:t>
            </a:r>
            <a:r>
              <a:rPr lang="en-US" baseline="-25000" dirty="0" err="1" smtClean="0"/>
              <a:t>ij</a:t>
            </a:r>
            <a:r>
              <a:rPr lang="en-US" dirty="0" smtClean="0"/>
              <a:t> being random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Yodzis</a:t>
            </a:r>
            <a:r>
              <a:rPr lang="en-US" dirty="0" smtClean="0"/>
              <a:t> estimated </a:t>
            </a:r>
            <a:r>
              <a:rPr lang="en-US" dirty="0"/>
              <a:t>the distribution of </a:t>
            </a:r>
            <a:r>
              <a:rPr lang="el-GR" dirty="0"/>
              <a:t>β</a:t>
            </a:r>
            <a:r>
              <a:rPr lang="en-US" baseline="-25000" dirty="0" err="1"/>
              <a:t>ij</a:t>
            </a:r>
            <a:r>
              <a:rPr lang="en-US" dirty="0"/>
              <a:t> </a:t>
            </a:r>
            <a:r>
              <a:rPr lang="en-US" dirty="0" smtClean="0"/>
              <a:t>for real networks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These real networks were much more stable than May’s random networks!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Characterizing real food webs</a:t>
            </a:r>
          </a:p>
          <a:p>
            <a:pPr algn="ctr"/>
            <a:r>
              <a:rPr lang="en-US" sz="2000" b="1" dirty="0" smtClean="0"/>
              <a:t>Paine (1992)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56691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Studied the distribution of </a:t>
            </a:r>
            <a:r>
              <a:rPr lang="el-GR" dirty="0"/>
              <a:t>β</a:t>
            </a:r>
            <a:r>
              <a:rPr lang="en-US" baseline="-25000" dirty="0" err="1"/>
              <a:t>ij</a:t>
            </a:r>
            <a:r>
              <a:rPr lang="en-US" dirty="0"/>
              <a:t> </a:t>
            </a:r>
            <a:r>
              <a:rPr lang="en-US" dirty="0" smtClean="0"/>
              <a:t>in real communities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Found that most interactions are WEAK and POSITIVE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05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Weak interactions and food web stability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790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Weak interactions stabilize food webs, by preventing propagation of disturbance</a:t>
            </a:r>
            <a:endParaRPr lang="en-US" dirty="0"/>
          </a:p>
        </p:txBody>
      </p:sp>
      <p:pic>
        <p:nvPicPr>
          <p:cNvPr id="5" name="Picture 11" descr="C:\Users\Nuismer\AppData\Local\Microsoft\Windows\Temporary Internet Files\Content.IE5\9PMO5TX6\MCj035615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82" y="3836865"/>
            <a:ext cx="575145" cy="58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:\Users\Nuismer\AppData\Local\Microsoft\Windows\Temporary Internet Files\Content.IE5\RK55OQ1Q\MCAN00086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934" y="3730182"/>
            <a:ext cx="683497" cy="72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:\Users\Nuismer\AppData\Local\Microsoft\Windows\Temporary Internet Files\Content.IE5\MZVI606E\MCAN01288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82" y="2575560"/>
            <a:ext cx="654964" cy="52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:\Users\Nuismer\AppData\Local\Microsoft\Windows\Temporary Internet Files\Content.IE5\RK55OQ1Q\MCj0361480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27" y="2522220"/>
            <a:ext cx="848744" cy="58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C:\Users\Nuismer\AppData\Local\Microsoft\Windows\Temporary Internet Files\Content.IE5\9PMO5TX6\MPj0430725000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28" y="5117070"/>
            <a:ext cx="749584" cy="69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C:\Users\Nuismer\AppData\Local\Microsoft\Windows\Temporary Internet Files\Content.IE5\SP0S5ODY\MCNA01171_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77" y="5010387"/>
            <a:ext cx="812888" cy="108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C:\Users\Nuismer\AppData\Local\Microsoft\Windows\Temporary Internet Files\Content.IE5\WKOUU8QZ\MCNA01174_000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05" y="5170412"/>
            <a:ext cx="924095" cy="85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 rot="5400000">
            <a:off x="5122069" y="3552031"/>
            <a:ext cx="7810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>
            <a:off x="4402931" y="3015457"/>
            <a:ext cx="835025" cy="808038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3874294" y="3472656"/>
            <a:ext cx="6223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16200000" flipH="1">
            <a:off x="5548313" y="4630738"/>
            <a:ext cx="647700" cy="4318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6200000" flipH="1">
            <a:off x="4040982" y="4518819"/>
            <a:ext cx="693737" cy="28892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>
            <a:off x="3063081" y="4348957"/>
            <a:ext cx="746125" cy="576262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rot="5400000">
            <a:off x="4901407" y="4622006"/>
            <a:ext cx="585788" cy="40322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C:\Users\Nuismer\AppData\Local\Microsoft\Windows\Temporary Internet Files\Content.IE5\WKOUU8QZ\MPj03142840000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68980"/>
            <a:ext cx="807308" cy="48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C:\Users\Nuismer\AppData\Local\Microsoft\Windows\Temporary Internet Files\Content.IE5\HQQGF78T\MCAN02370_000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65" y="2362200"/>
            <a:ext cx="699363" cy="5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C:\Users\Nuismer\AppData\Local\Microsoft\Windows\Temporary Internet Files\Content.IE5\JKKDZ9T1\MCj0304963000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65" y="4069080"/>
            <a:ext cx="582058" cy="39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 bwMode="auto">
          <a:xfrm rot="5400000" flipH="1" flipV="1">
            <a:off x="2659856" y="4753769"/>
            <a:ext cx="51593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16200000" flipV="1">
            <a:off x="2744787" y="3883026"/>
            <a:ext cx="339725" cy="635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rot="16200000" flipV="1">
            <a:off x="2744787" y="3062288"/>
            <a:ext cx="339725" cy="635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5400000">
            <a:off x="3193256" y="3175794"/>
            <a:ext cx="835025" cy="8080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914400"/>
            <a:ext cx="4735512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Practice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Structure of Food Webs: Food chain length</a:t>
            </a:r>
          </a:p>
        </p:txBody>
      </p:sp>
      <p:grpSp>
        <p:nvGrpSpPr>
          <p:cNvPr id="15363" name="Group 36"/>
          <p:cNvGrpSpPr>
            <a:grpSpLocks/>
          </p:cNvGrpSpPr>
          <p:nvPr/>
        </p:nvGrpSpPr>
        <p:grpSpPr bwMode="auto">
          <a:xfrm>
            <a:off x="381000" y="1828800"/>
            <a:ext cx="4267200" cy="3733800"/>
            <a:chOff x="914400" y="1219200"/>
            <a:chExt cx="5638800" cy="5334000"/>
          </a:xfrm>
        </p:grpSpPr>
        <p:pic>
          <p:nvPicPr>
            <p:cNvPr id="15365" name="Picture 11" descr="C:\Users\Nuismer\AppData\Local\Microsoft\Windows\Temporary Internet Files\Content.IE5\9PMO5TX6\MCj03561570000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747" y="3325865"/>
              <a:ext cx="760013" cy="83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12" descr="C:\Users\Nuismer\AppData\Local\Microsoft\Windows\Temporary Internet Files\Content.IE5\RK55OQ1Q\MCAN00086_000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091" y="3173460"/>
              <a:ext cx="903193" cy="102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13" descr="C:\Users\Nuismer\AppData\Local\Microsoft\Windows\Temporary Internet Files\Content.IE5\MZVI606E\MCAN01288_000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747" y="1524000"/>
              <a:ext cx="865488" cy="743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6" descr="C:\Users\Nuismer\AppData\Local\Microsoft\Windows\Temporary Internet Files\Content.IE5\RK55OQ1Q\MCj03614800000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846" y="1447800"/>
              <a:ext cx="1121554" cy="842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8" descr="C:\Users\Nuismer\AppData\Local\Microsoft\Windows\Temporary Internet Files\Content.IE5\9PMO5TX6\MPj04307250000[1]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212" y="5154729"/>
              <a:ext cx="990522" cy="99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19" descr="C:\Users\Nuismer\AppData\Local\Microsoft\Windows\Temporary Internet Files\Content.IE5\SP0S5ODY\MCNA01171_0000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837" y="5002324"/>
              <a:ext cx="1074174" cy="155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20" descr="C:\Users\Nuismer\AppData\Local\Microsoft\Windows\Temporary Internet Files\Content.IE5\WKOUU8QZ\MCNA01174_0000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075" y="5230932"/>
              <a:ext cx="1221125" cy="122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 bwMode="auto">
            <a:xfrm rot="5400000">
              <a:off x="4318142" y="2919044"/>
              <a:ext cx="1115786" cy="209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364961" y="2195712"/>
              <a:ext cx="1192893" cy="106776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2677801" y="2805651"/>
              <a:ext cx="889000" cy="209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rot="16200000" flipH="1">
              <a:off x="4888537" y="4483101"/>
              <a:ext cx="925286" cy="5705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 rot="16200000" flipH="1">
              <a:off x="2894240" y="4315562"/>
              <a:ext cx="991053" cy="38179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1599207" y="4088295"/>
              <a:ext cx="1065893" cy="76148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4037013" y="4469096"/>
              <a:ext cx="836840" cy="53283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79" name="Picture 4" descr="C:\Users\Nuismer\AppData\Local\Microsoft\Windows\Temporary Internet Files\Content.IE5\WKOUU8QZ\MPj03142840000[1]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514600"/>
              <a:ext cx="1066800" cy="69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5" descr="C:\Users\Nuismer\AppData\Local\Microsoft\Windows\Temporary Internet Files\Content.IE5\HQQGF78T\MCAN02370_0000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219200"/>
              <a:ext cx="924158" cy="85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9" descr="C:\Users\Nuismer\AppData\Local\Microsoft\Windows\Temporary Internet Files\Content.IE5\JKKDZ9T1\MCj03049630000[1]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657600"/>
              <a:ext cx="769148" cy="56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Straight Connector 28"/>
            <p:cNvCxnSpPr/>
            <p:nvPr/>
          </p:nvCxnSpPr>
          <p:spPr bwMode="auto">
            <a:xfrm rot="5400000" flipH="1" flipV="1">
              <a:off x="1078706" y="4635727"/>
              <a:ext cx="73705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rot="16200000" flipV="1">
              <a:off x="1200376" y="3392149"/>
              <a:ext cx="485321" cy="8391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rot="16200000" flipV="1">
              <a:off x="1200376" y="2219666"/>
              <a:ext cx="485321" cy="8391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1766462" y="2424765"/>
              <a:ext cx="1192893" cy="106776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4" name="TextBox 37"/>
          <p:cNvSpPr txBox="1">
            <a:spLocks noChangeArrowheads="1"/>
          </p:cNvSpPr>
          <p:nvPr/>
        </p:nvSpPr>
        <p:spPr bwMode="auto">
          <a:xfrm>
            <a:off x="4953000" y="2014538"/>
            <a:ext cx="38862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 This food web has a maximum food chain length of 4</a:t>
            </a:r>
          </a:p>
          <a:p>
            <a:pPr eaLnBrk="1" hangingPunct="1">
              <a:buFont typeface="Arial" charset="0"/>
              <a:buChar char="•"/>
            </a:pPr>
            <a:endParaRPr lang="en-US"/>
          </a:p>
          <a:p>
            <a:pPr eaLnBrk="1" hangingPunct="1">
              <a:buFont typeface="Arial" charset="0"/>
              <a:buChar char="•"/>
            </a:pPr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/>
              <a:t> The majority of food webs studied have between 2 and 5 levels</a:t>
            </a:r>
          </a:p>
          <a:p>
            <a:pPr eaLnBrk="1" hangingPunct="1">
              <a:buFont typeface="Arial" charset="0"/>
              <a:buChar char="•"/>
            </a:pPr>
            <a:endParaRPr lang="en-US"/>
          </a:p>
          <a:p>
            <a:pPr eaLnBrk="1" hangingPunct="1">
              <a:buFont typeface="Arial" charset="0"/>
              <a:buChar char="•"/>
            </a:pPr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/>
              <a:t> Why are there not food webs with more levels?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The energy flow hypothesis</a:t>
            </a:r>
          </a:p>
        </p:txBody>
      </p:sp>
      <p:grpSp>
        <p:nvGrpSpPr>
          <p:cNvPr id="16387" name="Group 36"/>
          <p:cNvGrpSpPr>
            <a:grpSpLocks/>
          </p:cNvGrpSpPr>
          <p:nvPr/>
        </p:nvGrpSpPr>
        <p:grpSpPr bwMode="auto">
          <a:xfrm>
            <a:off x="304800" y="1447800"/>
            <a:ext cx="4267200" cy="3733800"/>
            <a:chOff x="914400" y="1219200"/>
            <a:chExt cx="5638800" cy="5334000"/>
          </a:xfrm>
        </p:grpSpPr>
        <p:pic>
          <p:nvPicPr>
            <p:cNvPr id="16398" name="Picture 11" descr="C:\Users\Nuismer\AppData\Local\Microsoft\Windows\Temporary Internet Files\Content.IE5\9PMO5TX6\MCj03561570000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747" y="3325865"/>
              <a:ext cx="760013" cy="83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2" descr="C:\Users\Nuismer\AppData\Local\Microsoft\Windows\Temporary Internet Files\Content.IE5\RK55OQ1Q\MCAN00086_000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091" y="3173460"/>
              <a:ext cx="903193" cy="102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13" descr="C:\Users\Nuismer\AppData\Local\Microsoft\Windows\Temporary Internet Files\Content.IE5\MZVI606E\MCAN01288_000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747" y="1524000"/>
              <a:ext cx="865488" cy="743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16" descr="C:\Users\Nuismer\AppData\Local\Microsoft\Windows\Temporary Internet Files\Content.IE5\RK55OQ1Q\MCj03614800000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846" y="1447800"/>
              <a:ext cx="1121554" cy="842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Picture 18" descr="C:\Users\Nuismer\AppData\Local\Microsoft\Windows\Temporary Internet Files\Content.IE5\9PMO5TX6\MPj04307250000[1]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212" y="5154729"/>
              <a:ext cx="990522" cy="99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19" descr="C:\Users\Nuismer\AppData\Local\Microsoft\Windows\Temporary Internet Files\Content.IE5\SP0S5ODY\MCNA01171_0000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837" y="5002324"/>
              <a:ext cx="1074174" cy="155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20" descr="C:\Users\Nuismer\AppData\Local\Microsoft\Windows\Temporary Internet Files\Content.IE5\WKOUU8QZ\MCNA01174_0000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075" y="5230932"/>
              <a:ext cx="1221125" cy="122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 bwMode="auto">
            <a:xfrm rot="5400000">
              <a:off x="4318142" y="2919044"/>
              <a:ext cx="1115786" cy="209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364961" y="2195712"/>
              <a:ext cx="1192893" cy="106776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2677801" y="2805651"/>
              <a:ext cx="889000" cy="209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rot="16200000" flipH="1">
              <a:off x="4888537" y="4483101"/>
              <a:ext cx="925286" cy="5705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 rot="16200000" flipH="1">
              <a:off x="2894240" y="4315562"/>
              <a:ext cx="991053" cy="38179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1599207" y="4088295"/>
              <a:ext cx="1065893" cy="76148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4037013" y="4469096"/>
              <a:ext cx="836840" cy="53283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412" name="Picture 4" descr="C:\Users\Nuismer\AppData\Local\Microsoft\Windows\Temporary Internet Files\Content.IE5\WKOUU8QZ\MPj03142840000[1]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514600"/>
              <a:ext cx="1066800" cy="69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3" name="Picture 5" descr="C:\Users\Nuismer\AppData\Local\Microsoft\Windows\Temporary Internet Files\Content.IE5\HQQGF78T\MCAN02370_0000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219200"/>
              <a:ext cx="924158" cy="85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4" name="Picture 9" descr="C:\Users\Nuismer\AppData\Local\Microsoft\Windows\Temporary Internet Files\Content.IE5\JKKDZ9T1\MCj03049630000[1]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657600"/>
              <a:ext cx="769148" cy="56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Straight Connector 28"/>
            <p:cNvCxnSpPr/>
            <p:nvPr/>
          </p:nvCxnSpPr>
          <p:spPr bwMode="auto">
            <a:xfrm rot="5400000" flipH="1" flipV="1">
              <a:off x="1078706" y="4635727"/>
              <a:ext cx="73705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rot="16200000" flipV="1">
              <a:off x="1200376" y="3392149"/>
              <a:ext cx="485321" cy="8391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rot="16200000" flipV="1">
              <a:off x="1200376" y="2219666"/>
              <a:ext cx="485321" cy="8391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1766462" y="2424765"/>
              <a:ext cx="1192893" cy="106776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8" name="TextBox 37"/>
          <p:cNvSpPr txBox="1">
            <a:spLocks noChangeArrowheads="1"/>
          </p:cNvSpPr>
          <p:nvPr/>
        </p:nvSpPr>
        <p:spPr bwMode="auto">
          <a:xfrm>
            <a:off x="5410200" y="990600"/>
            <a:ext cx="3505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/>
              <a:t>Theory</a:t>
            </a:r>
            <a:r>
              <a:rPr lang="en-US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/>
              <a:t>The sun provides a fixed amount of energy input</a:t>
            </a:r>
          </a:p>
          <a:p>
            <a:pPr eaLnBrk="1" hangingPunct="1">
              <a:buFont typeface="Arial" charset="0"/>
              <a:buChar char="•"/>
            </a:pPr>
            <a:endParaRPr lang="en-US" sz="1600"/>
          </a:p>
          <a:p>
            <a:pPr eaLnBrk="1" hangingPunct="1">
              <a:buFont typeface="Arial" charset="0"/>
              <a:buChar char="•"/>
            </a:pPr>
            <a:r>
              <a:rPr lang="en-US" sz="1600"/>
              <a:t> Each trophic level above autotroph successfully incorporates only 1-30% of this energy</a:t>
            </a:r>
          </a:p>
          <a:p>
            <a:pPr eaLnBrk="1" hangingPunct="1">
              <a:buFont typeface="Arial" charset="0"/>
              <a:buChar char="•"/>
            </a:pPr>
            <a:endParaRPr lang="en-US" sz="1600"/>
          </a:p>
          <a:p>
            <a:pPr eaLnBrk="1" hangingPunct="1">
              <a:buFont typeface="Arial" charset="0"/>
              <a:buChar char="•"/>
            </a:pPr>
            <a:r>
              <a:rPr lang="en-US" sz="1600"/>
              <a:t> Consequently, there may simply not be enough energy to support additional trophic levels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b="1" u="sng">
                <a:sym typeface="Wingdings" pitchFamily="2" charset="2"/>
              </a:rPr>
              <a:t>Empirical Studies</a:t>
            </a:r>
          </a:p>
          <a:p>
            <a:pPr eaLnBrk="1" hangingPunct="1"/>
            <a:r>
              <a:rPr lang="en-US" sz="1600">
                <a:sym typeface="Wingdings" pitchFamily="2" charset="2"/>
              </a:rPr>
              <a:t>Food chains are no longer in tropical than presumably less productive temperate regions</a:t>
            </a:r>
          </a:p>
          <a:p>
            <a:pPr eaLnBrk="1" hangingPunct="1"/>
            <a:endParaRPr lang="en-US" sz="160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è"/>
            </a:pPr>
            <a:r>
              <a:rPr lang="en-US" sz="1600">
                <a:sym typeface="Wingdings" pitchFamily="2" charset="2"/>
              </a:rPr>
              <a:t>Energy flow hypothesis not supported</a:t>
            </a:r>
          </a:p>
          <a:p>
            <a:pPr eaLnBrk="1" hangingPunct="1">
              <a:buFont typeface="Wingdings" pitchFamily="2" charset="2"/>
              <a:buChar char="è"/>
            </a:pPr>
            <a:endParaRPr lang="en-US" sz="160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è"/>
            </a:pPr>
            <a:r>
              <a:rPr lang="en-US" sz="1600">
                <a:sym typeface="Wingdings" pitchFamily="2" charset="2"/>
              </a:rPr>
              <a:t> No strong support for other hypotheses</a:t>
            </a:r>
            <a:endParaRPr lang="en-US" sz="1600"/>
          </a:p>
          <a:p>
            <a:pPr eaLnBrk="1" hangingPunct="1">
              <a:buFont typeface="Arial" charset="0"/>
              <a:buChar char="•"/>
            </a:pPr>
            <a:endParaRPr lang="en-US" sz="1600"/>
          </a:p>
        </p:txBody>
      </p:sp>
      <p:sp>
        <p:nvSpPr>
          <p:cNvPr id="16389" name="TextBox 25"/>
          <p:cNvSpPr txBox="1">
            <a:spLocks noChangeArrowheads="1"/>
          </p:cNvSpPr>
          <p:nvPr/>
        </p:nvSpPr>
        <p:spPr bwMode="auto">
          <a:xfrm>
            <a:off x="1905000" y="6411913"/>
            <a:ext cx="1030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40kj/km</a:t>
            </a:r>
            <a:r>
              <a:rPr lang="en-US" baseline="30000"/>
              <a:t>2</a:t>
            </a:r>
            <a:endParaRPr lang="en-US"/>
          </a:p>
        </p:txBody>
      </p:sp>
      <p:pic>
        <p:nvPicPr>
          <p:cNvPr id="16390" name="Picture 2" descr="C:\Users\Nuismer\AppData\Local\Microsoft\Windows\Temporary Internet Files\Content.IE5\HQQGF78T\MCj04392230000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73713"/>
            <a:ext cx="957263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Up Arrow 27"/>
          <p:cNvSpPr/>
          <p:nvPr/>
        </p:nvSpPr>
        <p:spPr>
          <a:xfrm>
            <a:off x="2247900" y="5191125"/>
            <a:ext cx="228600" cy="368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3962400" y="3657600"/>
            <a:ext cx="228600" cy="368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3" name="TextBox 31"/>
          <p:cNvSpPr txBox="1">
            <a:spLocks noChangeArrowheads="1"/>
          </p:cNvSpPr>
          <p:nvPr/>
        </p:nvSpPr>
        <p:spPr bwMode="auto">
          <a:xfrm>
            <a:off x="4191000" y="3657600"/>
            <a:ext cx="103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10kj/km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3505200" y="2438400"/>
            <a:ext cx="228600" cy="368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5" name="TextBox 33"/>
          <p:cNvSpPr txBox="1">
            <a:spLocks noChangeArrowheads="1"/>
          </p:cNvSpPr>
          <p:nvPr/>
        </p:nvSpPr>
        <p:spPr bwMode="auto">
          <a:xfrm>
            <a:off x="3733800" y="2438400"/>
            <a:ext cx="1089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2.5kj/km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1958975" y="1066800"/>
            <a:ext cx="228600" cy="368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7" name="TextBox 38"/>
          <p:cNvSpPr txBox="1">
            <a:spLocks noChangeArrowheads="1"/>
          </p:cNvSpPr>
          <p:nvPr/>
        </p:nvSpPr>
        <p:spPr bwMode="auto">
          <a:xfrm>
            <a:off x="2187575" y="1066800"/>
            <a:ext cx="1089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0.6kj/km</a:t>
            </a:r>
            <a:r>
              <a:rPr lang="en-US" baseline="30000"/>
              <a:t>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Trophic Cascades and indirect impacts of predation</a:t>
            </a:r>
            <a:endParaRPr lang="en-US" sz="3200" b="1" dirty="0"/>
          </a:p>
        </p:txBody>
      </p:sp>
      <p:pic>
        <p:nvPicPr>
          <p:cNvPr id="4" name="Picture 11" descr="C:\Users\Nuismer\AppData\Local\Microsoft\Windows\Temporary Internet Files\Content.IE5\9PMO5TX6\MCj035615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3276600"/>
            <a:ext cx="7604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:\Users\Nuismer\AppData\Local\Microsoft\Windows\Temporary Internet Files\Content.IE5\RK55OQ1Q\MCAN00086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3124200"/>
            <a:ext cx="903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C:\Users\Nuismer\AppData\Local\Microsoft\Windows\Temporary Internet Files\Content.IE5\MZVI606E\MCAN01288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752600"/>
            <a:ext cx="8651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C:\Users\Nuismer\AppData\Local\Microsoft\Windows\Temporary Internet Files\Content.IE5\RK55OQ1Q\MCj0361480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752600"/>
            <a:ext cx="11223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C:\Users\Nuismer\AppData\Local\Microsoft\Windows\Temporary Internet Files\Content.IE5\9PMO5TX6\MPj0430725000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105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C:\Users\Nuismer\AppData\Local\Microsoft\Windows\Temporary Internet Files\Content.IE5\SP0S5ODY\MCNA01171_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953000"/>
            <a:ext cx="1074738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C:\Users\Nuismer\AppData\Local\Microsoft\Windows\Temporary Internet Files\Content.IE5\WKOUU8QZ\MCNA01174_000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5181600"/>
            <a:ext cx="12207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5249863" y="3009900"/>
            <a:ext cx="836612" cy="1588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4219575" y="2590800"/>
            <a:ext cx="838200" cy="685800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609976" y="2895600"/>
            <a:ext cx="609600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5681662" y="4433888"/>
            <a:ext cx="923925" cy="5715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838575" y="4114800"/>
            <a:ext cx="838200" cy="533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505075" y="4076700"/>
            <a:ext cx="914400" cy="838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829175" y="4419600"/>
            <a:ext cx="838200" cy="533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>
            <a:off x="2924175" y="3429000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33975" y="1600200"/>
            <a:ext cx="10668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10800000" flipV="1">
            <a:off x="5133975" y="1609725"/>
            <a:ext cx="1076325" cy="981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5143500" y="1638300"/>
            <a:ext cx="1057275" cy="952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p Arrow 21"/>
          <p:cNvSpPr/>
          <p:nvPr/>
        </p:nvSpPr>
        <p:spPr>
          <a:xfrm flipV="1">
            <a:off x="7391400" y="5486400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Up Arrow 22"/>
          <p:cNvSpPr/>
          <p:nvPr/>
        </p:nvSpPr>
        <p:spPr>
          <a:xfrm flipV="1">
            <a:off x="5229225" y="5495925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Up Arrow 23"/>
          <p:cNvSpPr/>
          <p:nvPr/>
        </p:nvSpPr>
        <p:spPr>
          <a:xfrm flipV="1">
            <a:off x="6210300" y="3586163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Up Arrow 24"/>
          <p:cNvSpPr/>
          <p:nvPr/>
        </p:nvSpPr>
        <p:spPr>
          <a:xfrm flipV="1">
            <a:off x="2695575" y="1828800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1419225" y="5324475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Trophic Cascades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1066800" y="16764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Trophic Cascade –  Indirect </a:t>
            </a:r>
            <a:r>
              <a:rPr lang="en-US" b="1" dirty="0"/>
              <a:t>effects of carnivores on plant </a:t>
            </a:r>
            <a:r>
              <a:rPr lang="en-US" b="1" dirty="0" smtClean="0"/>
              <a:t>populations or the </a:t>
            </a:r>
            <a:r>
              <a:rPr lang="en-US" b="1" dirty="0"/>
              <a:t>progression of indirect effects by predators across successively lower trophic levels</a:t>
            </a:r>
            <a:r>
              <a:rPr lang="en-US" b="1" dirty="0" smtClean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26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Aspen in Yellowstone National Park</a:t>
            </a:r>
            <a:endParaRPr lang="en-US" sz="3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10100" y="2590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Historically, aspen </a:t>
            </a:r>
            <a:r>
              <a:rPr lang="en-US" dirty="0"/>
              <a:t>covered 4–6% of the northern range </a:t>
            </a:r>
            <a:r>
              <a:rPr lang="en-US" dirty="0" smtClean="0"/>
              <a:t>of Yellowstone National Park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610100" y="14722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Aspen </a:t>
            </a:r>
            <a:r>
              <a:rPr lang="en-US" dirty="0" smtClean="0"/>
              <a:t>are clonal with stands consisting of genetically identical individuals produced as suckers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610100" y="4191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1930 on </a:t>
            </a:r>
            <a:r>
              <a:rPr lang="en-US" dirty="0"/>
              <a:t>aspen </a:t>
            </a:r>
            <a:r>
              <a:rPr lang="en-US" dirty="0" smtClean="0"/>
              <a:t>recruitment in YNP </a:t>
            </a:r>
            <a:r>
              <a:rPr lang="en-US" dirty="0"/>
              <a:t>ceased, except in </a:t>
            </a:r>
            <a:r>
              <a:rPr lang="en-US" dirty="0" smtClean="0"/>
              <a:t>sites </a:t>
            </a:r>
            <a:r>
              <a:rPr lang="en-US" dirty="0"/>
              <a:t>protected from browsing.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6248400"/>
            <a:ext cx="918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Why are Aspen declining in Yellowstone National Park?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461010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Aspen now cover only 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Indirect Effects in Food Webs: Insights from studies of species removals</a:t>
            </a:r>
          </a:p>
        </p:txBody>
      </p:sp>
      <p:sp>
        <p:nvSpPr>
          <p:cNvPr id="3075" name="TextBox 15"/>
          <p:cNvSpPr txBox="1">
            <a:spLocks noChangeArrowheads="1"/>
          </p:cNvSpPr>
          <p:nvPr/>
        </p:nvSpPr>
        <p:spPr bwMode="auto">
          <a:xfrm>
            <a:off x="4800600" y="2133600"/>
            <a:ext cx="4376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 What happens to elk if you remove wolves?</a:t>
            </a:r>
          </a:p>
          <a:p>
            <a:pPr eaLnBrk="1" hangingPunct="1">
              <a:buFont typeface="Arial" charset="0"/>
              <a:buChar char="•"/>
            </a:pPr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/>
              <a:t> What happens to grass if you remove elk?</a:t>
            </a:r>
          </a:p>
        </p:txBody>
      </p:sp>
      <p:grpSp>
        <p:nvGrpSpPr>
          <p:cNvPr id="3076" name="Group 20"/>
          <p:cNvGrpSpPr>
            <a:grpSpLocks/>
          </p:cNvGrpSpPr>
          <p:nvPr/>
        </p:nvGrpSpPr>
        <p:grpSpPr bwMode="auto">
          <a:xfrm>
            <a:off x="152400" y="1752600"/>
            <a:ext cx="5487988" cy="4751388"/>
            <a:chOff x="152400" y="1752600"/>
            <a:chExt cx="5488422" cy="4751222"/>
          </a:xfrm>
        </p:grpSpPr>
        <p:pic>
          <p:nvPicPr>
            <p:cNvPr id="3077" name="Picture 11" descr="C:\Users\Nuismer\AppData\Local\Microsoft\Windows\Temporary Internet Files\Content.IE5\9PMO5TX6\MCj03561570000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276600"/>
              <a:ext cx="760073" cy="830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12" descr="C:\Users\Nuismer\AppData\Local\Microsoft\Windows\Temporary Internet Files\Content.IE5\RK55OQ1Q\MCAN00086_000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124200"/>
              <a:ext cx="903264" cy="1028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13" descr="C:\Users\Nuismer\AppData\Local\Microsoft\Windows\Temporary Internet Files\Content.IE5\MZVI606E\MCAN01288_000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752600"/>
              <a:ext cx="865556" cy="743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6" descr="C:\Users\Nuismer\AppData\Local\Microsoft\Windows\Temporary Internet Files\Content.IE5\RK55OQ1Q\MCj03614800000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752600"/>
              <a:ext cx="1121643" cy="84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8" descr="C:\Users\Nuismer\AppData\Local\Microsoft\Windows\Temporary Internet Files\Content.IE5\9PMO5TX6\MPj04307250000[1]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105400"/>
              <a:ext cx="9906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9" descr="C:\Users\Nuismer\AppData\Local\Microsoft\Windows\Temporary Internet Files\Content.IE5\SP0S5ODY\MCNA01171_0000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953000"/>
              <a:ext cx="1074259" cy="1550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20" descr="C:\Users\Nuismer\AppData\Local\Microsoft\Windows\Temporary Internet Files\Content.IE5\WKOUU8QZ\MCNA01174_0000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181600"/>
              <a:ext cx="1221222" cy="1222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rot="5400000">
              <a:off x="3544410" y="3010650"/>
              <a:ext cx="83658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V="1">
              <a:off x="2514787" y="2362179"/>
              <a:ext cx="992266" cy="9143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1904380" y="2896354"/>
              <a:ext cx="609579" cy="158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3977042" y="4433762"/>
              <a:ext cx="923893" cy="57154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1981401" y="4267090"/>
              <a:ext cx="990565" cy="38103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685903" y="4038477"/>
              <a:ext cx="1066763" cy="76206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124483" y="4419476"/>
              <a:ext cx="838171" cy="533442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Interactions between elk and aspen</a:t>
            </a:r>
            <a:endParaRPr lang="en-US" sz="32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37719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2099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4419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Elk </a:t>
            </a:r>
            <a:r>
              <a:rPr lang="en-US" b="1" dirty="0"/>
              <a:t>eat the </a:t>
            </a:r>
            <a:r>
              <a:rPr lang="en-US" b="1" dirty="0" smtClean="0"/>
              <a:t>bark </a:t>
            </a:r>
            <a:r>
              <a:rPr lang="en-US" b="1" dirty="0"/>
              <a:t>of aspen </a:t>
            </a:r>
            <a:r>
              <a:rPr lang="en-US" b="1" dirty="0" smtClean="0"/>
              <a:t>trees which can </a:t>
            </a:r>
            <a:r>
              <a:rPr lang="en-US" b="1" dirty="0"/>
              <a:t>stress </a:t>
            </a:r>
            <a:r>
              <a:rPr lang="en-US" b="1" dirty="0" smtClean="0"/>
              <a:t>the plant </a:t>
            </a:r>
            <a:r>
              <a:rPr lang="en-US" b="1" dirty="0"/>
              <a:t>and </a:t>
            </a:r>
            <a:r>
              <a:rPr lang="en-US" b="1" dirty="0" smtClean="0"/>
              <a:t>facilitate invasion by pathogenic fungi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84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Interactions between elk and aspen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419600" y="1958876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Elk eat aspen suckers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Elk eat juvenile aspen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Together, this may inhibit recruitment and stand replacement </a:t>
            </a:r>
            <a:endParaRPr lang="en-US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4" y="1447800"/>
            <a:ext cx="3170936" cy="46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2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050" y="2534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Wolves, Elk, and Aspen, a historical correlation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712307"/>
              </p:ext>
            </p:extLst>
          </p:nvPr>
        </p:nvGraphicFramePr>
        <p:xfrm>
          <a:off x="1447800" y="1594366"/>
          <a:ext cx="6096000" cy="3906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Wolf events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Aspen</a:t>
                      </a:r>
                      <a:r>
                        <a:rPr lang="en-US" baseline="0" dirty="0" smtClean="0"/>
                        <a:t> events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1914-1926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Wolves extirpated from YNP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Aspen </a:t>
                      </a:r>
                      <a:r>
                        <a:rPr lang="en-US" dirty="0" err="1" smtClean="0"/>
                        <a:t>overstory</a:t>
                      </a:r>
                      <a:r>
                        <a:rPr lang="en-US" dirty="0" smtClean="0"/>
                        <a:t> regeneration</a:t>
                      </a:r>
                      <a:r>
                        <a:rPr lang="en-US" baseline="0" dirty="0" smtClean="0"/>
                        <a:t> ceases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Wolves reintroduced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≈2000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Some</a:t>
                      </a:r>
                      <a:r>
                        <a:rPr lang="en-US" baseline="0" dirty="0" smtClean="0"/>
                        <a:t> Aspen stands in riparian areas begin to recover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0" y="6172200"/>
            <a:ext cx="5210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Could wolf reintroduction have played a role?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184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Wolf reintroduction</a:t>
            </a:r>
            <a:endParaRPr lang="en-US" sz="32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89363"/>
            <a:ext cx="350474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962400"/>
            <a:ext cx="4267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Wolves were reintroduced into YNP in 1995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By </a:t>
            </a:r>
            <a:r>
              <a:rPr lang="en-US" b="1" dirty="0"/>
              <a:t>the end of 1998, 112 wolves lived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in </a:t>
            </a:r>
            <a:r>
              <a:rPr lang="en-US" b="1" dirty="0"/>
              <a:t>11 packs in the greater Yellowstone 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ecosystem</a:t>
            </a:r>
            <a:endParaRPr lang="en-US" b="1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305300" y="1386394"/>
            <a:ext cx="4000500" cy="1966406"/>
            <a:chOff x="4191000" y="1308438"/>
            <a:chExt cx="2667000" cy="1310937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65" b="75415"/>
            <a:stretch/>
          </p:blipFill>
          <p:spPr bwMode="auto">
            <a:xfrm>
              <a:off x="4191000" y="1308438"/>
              <a:ext cx="2667000" cy="105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889" r="53212"/>
            <a:stretch/>
          </p:blipFill>
          <p:spPr bwMode="auto">
            <a:xfrm>
              <a:off x="4191000" y="2314575"/>
              <a:ext cx="263618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84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Impacts of </a:t>
            </a:r>
            <a:r>
              <a:rPr lang="en-US" sz="3200" b="1" dirty="0" smtClean="0"/>
              <a:t>wolf </a:t>
            </a:r>
            <a:r>
              <a:rPr lang="en-US" sz="3200" b="1" dirty="0" smtClean="0"/>
              <a:t>reintroduction on </a:t>
            </a:r>
            <a:r>
              <a:rPr lang="en-US" sz="3200" b="1" dirty="0" smtClean="0"/>
              <a:t>aspen</a:t>
            </a:r>
            <a:endParaRPr lang="en-US" sz="32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8"/>
          <a:stretch/>
        </p:blipFill>
        <p:spPr bwMode="auto">
          <a:xfrm>
            <a:off x="150018" y="1234288"/>
            <a:ext cx="5119688" cy="141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124200"/>
            <a:ext cx="4648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Established permanent plots in </a:t>
            </a:r>
            <a:r>
              <a:rPr lang="en-US" dirty="0"/>
              <a:t>aspen stands </a:t>
            </a:r>
            <a:r>
              <a:rPr lang="en-US" dirty="0" smtClean="0"/>
              <a:t>in 1999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Chose plots with aspen stands in </a:t>
            </a:r>
            <a:r>
              <a:rPr lang="en-US" dirty="0"/>
              <a:t>high and low wolf-use areas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Recorded number </a:t>
            </a:r>
            <a:r>
              <a:rPr lang="en-US" dirty="0"/>
              <a:t>of elk pellet groups, </a:t>
            </a:r>
            <a:r>
              <a:rPr lang="en-US" dirty="0" smtClean="0"/>
              <a:t>aspen sucker </a:t>
            </a:r>
            <a:r>
              <a:rPr lang="en-US" dirty="0"/>
              <a:t>heights and the percentage of suckers </a:t>
            </a:r>
            <a:r>
              <a:rPr lang="en-US" dirty="0" smtClean="0"/>
              <a:t>being browsed</a:t>
            </a: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85360"/>
            <a:ext cx="3765551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5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Impacts of </a:t>
            </a:r>
            <a:r>
              <a:rPr lang="en-US" sz="3200" b="1" dirty="0" smtClean="0"/>
              <a:t>wolf </a:t>
            </a:r>
            <a:r>
              <a:rPr lang="en-US" sz="3200" b="1" dirty="0" smtClean="0"/>
              <a:t>reintroduction on </a:t>
            </a:r>
            <a:r>
              <a:rPr lang="en-US" sz="3200" b="1" dirty="0" smtClean="0"/>
              <a:t>aspen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524000"/>
            <a:ext cx="5671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Found significant differences in elk pellet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Found significant </a:t>
            </a:r>
            <a:r>
              <a:rPr lang="en-US" b="1" dirty="0"/>
              <a:t>differences in aspen sucker heights</a:t>
            </a:r>
          </a:p>
          <a:p>
            <a:r>
              <a:rPr lang="en-US" b="1" dirty="0" smtClean="0"/>
              <a:t>  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71475" y="3257551"/>
            <a:ext cx="8391525" cy="1847849"/>
            <a:chOff x="371475" y="1905000"/>
            <a:chExt cx="8391525" cy="1847849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55" b="24581"/>
            <a:stretch/>
          </p:blipFill>
          <p:spPr bwMode="auto">
            <a:xfrm>
              <a:off x="428625" y="2276474"/>
              <a:ext cx="8334375" cy="147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5" y="1905000"/>
              <a:ext cx="839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38201" y="5638800"/>
            <a:ext cx="769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en-US" b="1" dirty="0" smtClean="0">
                <a:sym typeface="Wingdings" panose="05000000000000000000" pitchFamily="2" charset="2"/>
              </a:rPr>
              <a:t>Argued the data suggest high wolf-use causes a shift in elk habitat use and  </a:t>
            </a:r>
          </a:p>
          <a:p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    a subsequent recovery of aspen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96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Elk behavioral change?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581400"/>
            <a:ext cx="43814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Studied movement patterns of 13 female elk using data from radio collars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Measured local wolf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Measured local habitat characteristics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413728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4" y="1066800"/>
            <a:ext cx="6958012" cy="164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1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Elk behavioral change?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966079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 the presence of wolves, elk moved toward forested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 the absence of wolves, elk moved toward aspen stands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Suggests wolves alter elk behavior in a way that reduces impacts on aspen</a:t>
            </a:r>
            <a:endParaRPr lang="en-US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2114"/>
            <a:ext cx="44100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5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Other indirect impacts of wolf reintroduction</a:t>
            </a:r>
            <a:endParaRPr lang="en-US" sz="3200" b="1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14550"/>
            <a:ext cx="563431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4" y="914400"/>
            <a:ext cx="757539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250" y="6400800"/>
            <a:ext cx="673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 Wolf reintroduction appears to be driving complex trophic cascades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Alternative explanations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90551" y="3048000"/>
            <a:ext cx="8096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Increased aspen recruitment in riparian areas may be the result of climate change and altered snow melt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Wolf impacts on elk behavior may not be strong enough to save aspen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Suggest that wolves are likely to save aspen only if they further reduce elk population size as grazing remains too intense for aspen regeneration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We need replicated studies to tease these potential impacts apart</a:t>
            </a:r>
            <a:endParaRPr lang="en-US" b="1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21465"/>
            <a:ext cx="6028532" cy="16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8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Indirect Effects in Food Webs</a:t>
            </a:r>
          </a:p>
          <a:p>
            <a:pPr algn="ctr" eaLnBrk="1" hangingPunct="1"/>
            <a:r>
              <a:rPr lang="en-US" sz="2000" b="1"/>
              <a:t>(Sih et al., 1985)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09600" y="1981200"/>
            <a:ext cx="6654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 Surveyed results of 100 experimental studies of predation </a:t>
            </a:r>
          </a:p>
          <a:p>
            <a:pPr eaLnBrk="1" hangingPunct="1">
              <a:buFont typeface="Arial" charset="0"/>
              <a:buChar char="•"/>
            </a:pPr>
            <a:endParaRPr lang="en-US"/>
          </a:p>
          <a:p>
            <a:pPr eaLnBrk="1" hangingPunct="1">
              <a:buFont typeface="Arial" charset="0"/>
              <a:buChar char="•"/>
            </a:pPr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/>
              <a:t> In 66% of cases species removal had the “expected” result</a:t>
            </a:r>
          </a:p>
          <a:p>
            <a:pPr eaLnBrk="1" hangingPunct="1">
              <a:buFont typeface="Arial" charset="0"/>
              <a:buChar char="•"/>
            </a:pPr>
            <a:endParaRPr lang="en-US"/>
          </a:p>
          <a:p>
            <a:pPr eaLnBrk="1" hangingPunct="1">
              <a:buFont typeface="Arial" charset="0"/>
              <a:buChar char="•"/>
            </a:pPr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/>
              <a:t> In 33% of cases, however, species removal had “unexpected” results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819400" y="6172200"/>
            <a:ext cx="346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Why do we get unexpected results?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A grand challenge in ecology</a:t>
            </a:r>
            <a:endParaRPr lang="en-US" sz="3200" b="1" dirty="0"/>
          </a:p>
        </p:txBody>
      </p:sp>
      <p:pic>
        <p:nvPicPr>
          <p:cNvPr id="3" name="Picture 11" descr="C:\Users\Nuismer\AppData\Local\Microsoft\Windows\Temporary Internet Files\Content.IE5\9PMO5TX6\MCj035615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3276600"/>
            <a:ext cx="7604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C:\Users\Nuismer\AppData\Local\Microsoft\Windows\Temporary Internet Files\Content.IE5\RK55OQ1Q\MCAN00086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3124200"/>
            <a:ext cx="903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C:\Users\Nuismer\AppData\Local\Microsoft\Windows\Temporary Internet Files\Content.IE5\MZVI606E\MCAN01288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752600"/>
            <a:ext cx="8651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C:\Users\Nuismer\AppData\Local\Microsoft\Windows\Temporary Internet Files\Content.IE5\RK55OQ1Q\MCj0361480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752600"/>
            <a:ext cx="11223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C:\Users\Nuismer\AppData\Local\Microsoft\Windows\Temporary Internet Files\Content.IE5\9PMO5TX6\MPj0430725000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105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C:\Users\Nuismer\AppData\Local\Microsoft\Windows\Temporary Internet Files\Content.IE5\SP0S5ODY\MCNA01171_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953000"/>
            <a:ext cx="1074738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C:\Users\Nuismer\AppData\Local\Microsoft\Windows\Temporary Internet Files\Content.IE5\WKOUU8QZ\MCNA01174_000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5181600"/>
            <a:ext cx="12207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5400000">
            <a:off x="5249863" y="3009900"/>
            <a:ext cx="836612" cy="1588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4219575" y="2590800"/>
            <a:ext cx="838200" cy="685800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3609976" y="2895600"/>
            <a:ext cx="609600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5681662" y="4433888"/>
            <a:ext cx="923925" cy="5715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3838575" y="4114800"/>
            <a:ext cx="838200" cy="533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505075" y="4076700"/>
            <a:ext cx="914400" cy="838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829175" y="4419600"/>
            <a:ext cx="838200" cy="533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 Arrow 16"/>
          <p:cNvSpPr/>
          <p:nvPr/>
        </p:nvSpPr>
        <p:spPr>
          <a:xfrm>
            <a:off x="2924175" y="3429000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33975" y="1600200"/>
            <a:ext cx="10668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10800000" flipV="1">
            <a:off x="5133975" y="1609725"/>
            <a:ext cx="1076325" cy="981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143500" y="1638300"/>
            <a:ext cx="1057275" cy="952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p Arrow 20"/>
          <p:cNvSpPr/>
          <p:nvPr/>
        </p:nvSpPr>
        <p:spPr>
          <a:xfrm flipV="1">
            <a:off x="7391400" y="5486400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Up Arrow 21"/>
          <p:cNvSpPr/>
          <p:nvPr/>
        </p:nvSpPr>
        <p:spPr>
          <a:xfrm flipV="1">
            <a:off x="5229225" y="5495925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Up Arrow 22"/>
          <p:cNvSpPr/>
          <p:nvPr/>
        </p:nvSpPr>
        <p:spPr>
          <a:xfrm flipV="1">
            <a:off x="6210300" y="3586163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Up Arrow 23"/>
          <p:cNvSpPr/>
          <p:nvPr/>
        </p:nvSpPr>
        <p:spPr>
          <a:xfrm flipV="1">
            <a:off x="2695575" y="1828800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1419225" y="5324475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Indirect Effects can yield unexpected results</a:t>
            </a:r>
          </a:p>
        </p:txBody>
      </p:sp>
      <p:pic>
        <p:nvPicPr>
          <p:cNvPr id="5123" name="Picture 11" descr="C:\Users\Nuismer\AppData\Local\Microsoft\Windows\Temporary Internet Files\Content.IE5\9PMO5TX6\MCj035615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276600"/>
            <a:ext cx="7604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 descr="C:\Users\Nuismer\AppData\Local\Microsoft\Windows\Temporary Internet Files\Content.IE5\RK55OQ1Q\MCAN00086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124200"/>
            <a:ext cx="903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3" descr="C:\Users\Nuismer\AppData\Local\Microsoft\Windows\Temporary Internet Files\Content.IE5\MZVI606E\MCAN01288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8651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6" descr="C:\Users\Nuismer\AppData\Local\Microsoft\Windows\Temporary Internet Files\Content.IE5\RK55OQ1Q\MCj0361480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752600"/>
            <a:ext cx="11223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8" descr="C:\Users\Nuismer\AppData\Local\Microsoft\Windows\Temporary Internet Files\Content.IE5\9PMO5TX6\MPj0430725000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105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9" descr="C:\Users\Nuismer\AppData\Local\Microsoft\Windows\Temporary Internet Files\Content.IE5\SP0S5ODY\MCNA01171_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953000"/>
            <a:ext cx="1074738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0" descr="C:\Users\Nuismer\AppData\Local\Microsoft\Windows\Temporary Internet Files\Content.IE5\WKOUU8QZ\MCNA01174_000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181600"/>
            <a:ext cx="12207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rot="5400000">
            <a:off x="3983038" y="3009900"/>
            <a:ext cx="836612" cy="1588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2952750" y="2590800"/>
            <a:ext cx="838200" cy="685800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343151" y="2895600"/>
            <a:ext cx="609600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4414837" y="4433888"/>
            <a:ext cx="923925" cy="5715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571750" y="4114800"/>
            <a:ext cx="838200" cy="533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238250" y="4076700"/>
            <a:ext cx="914400" cy="838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562350" y="4419600"/>
            <a:ext cx="838200" cy="533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Up Arrow 18"/>
          <p:cNvSpPr/>
          <p:nvPr/>
        </p:nvSpPr>
        <p:spPr>
          <a:xfrm>
            <a:off x="4933950" y="3505200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67150" y="1600200"/>
            <a:ext cx="10668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3867150" y="1609725"/>
            <a:ext cx="1076325" cy="981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3876675" y="1638300"/>
            <a:ext cx="1057275" cy="952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Up Arrow 29"/>
          <p:cNvSpPr/>
          <p:nvPr/>
        </p:nvSpPr>
        <p:spPr>
          <a:xfrm flipV="1">
            <a:off x="6124575" y="5486400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Up Arrow 30"/>
          <p:cNvSpPr/>
          <p:nvPr/>
        </p:nvSpPr>
        <p:spPr>
          <a:xfrm flipV="1">
            <a:off x="3962400" y="5495925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Up Arrow 31"/>
          <p:cNvSpPr/>
          <p:nvPr/>
        </p:nvSpPr>
        <p:spPr>
          <a:xfrm flipV="1">
            <a:off x="1828800" y="3400425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Up Arrow 32"/>
          <p:cNvSpPr/>
          <p:nvPr/>
        </p:nvSpPr>
        <p:spPr>
          <a:xfrm flipV="1">
            <a:off x="1428750" y="1828800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152400" y="5324475"/>
            <a:ext cx="228600" cy="5207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46" name="TextBox 37"/>
          <p:cNvSpPr txBox="1">
            <a:spLocks noChangeArrowheads="1"/>
          </p:cNvSpPr>
          <p:nvPr/>
        </p:nvSpPr>
        <p:spPr bwMode="auto">
          <a:xfrm>
            <a:off x="5715000" y="152400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WARNING: In only the very simplest of systems can we predict the impact of species removals or additions!!!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Stability of Food Webs</a:t>
            </a:r>
          </a:p>
        </p:txBody>
      </p:sp>
      <p:grpSp>
        <p:nvGrpSpPr>
          <p:cNvPr id="7171" name="Group 73"/>
          <p:cNvGrpSpPr>
            <a:grpSpLocks/>
          </p:cNvGrpSpPr>
          <p:nvPr/>
        </p:nvGrpSpPr>
        <p:grpSpPr bwMode="auto">
          <a:xfrm>
            <a:off x="73025" y="1673225"/>
            <a:ext cx="3054350" cy="2212975"/>
            <a:chOff x="72363" y="1371600"/>
            <a:chExt cx="3054316" cy="2213328"/>
          </a:xfrm>
        </p:grpSpPr>
        <p:grpSp>
          <p:nvGrpSpPr>
            <p:cNvPr id="7212" name="Group 3"/>
            <p:cNvGrpSpPr>
              <a:grpSpLocks/>
            </p:cNvGrpSpPr>
            <p:nvPr/>
          </p:nvGrpSpPr>
          <p:grpSpPr bwMode="auto">
            <a:xfrm>
              <a:off x="492154" y="1371600"/>
              <a:ext cx="2249342" cy="1959412"/>
              <a:chOff x="152400" y="1752600"/>
              <a:chExt cx="5488422" cy="4751222"/>
            </a:xfrm>
          </p:grpSpPr>
          <p:pic>
            <p:nvPicPr>
              <p:cNvPr id="7220" name="Picture 11" descr="C:\Users\Nuismer\AppData\Local\Microsoft\Windows\Temporary Internet Files\Content.IE5\9PMO5TX6\MCj03561570000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3276600"/>
                <a:ext cx="760073" cy="830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1" name="Picture 12" descr="C:\Users\Nuismer\AppData\Local\Microsoft\Windows\Temporary Internet Files\Content.IE5\RK55OQ1Q\MCAN00086_000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3124200"/>
                <a:ext cx="903264" cy="1028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2" name="Picture 13" descr="C:\Users\Nuismer\AppData\Local\Microsoft\Windows\Temporary Internet Files\Content.IE5\MZVI606E\MCAN01288_0000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1752600"/>
                <a:ext cx="865556" cy="743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3" name="Picture 16" descr="C:\Users\Nuismer\AppData\Local\Microsoft\Windows\Temporary Internet Files\Content.IE5\RK55OQ1Q\MCj03614800000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1752600"/>
                <a:ext cx="1121643" cy="842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4" name="Picture 18" descr="C:\Users\Nuismer\AppData\Local\Microsoft\Windows\Temporary Internet Files\Content.IE5\9PMO5TX6\MPj04307250000[1]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5105400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5" name="Picture 19" descr="C:\Users\Nuismer\AppData\Local\Microsoft\Windows\Temporary Internet Files\Content.IE5\SP0S5ODY\MCNA01171_0000[1]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4953000"/>
                <a:ext cx="1074259" cy="1550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6" name="Picture 20" descr="C:\Users\Nuismer\AppData\Local\Microsoft\Windows\Temporary Internet Files\Content.IE5\WKOUU8QZ\MCNA01174_0000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5181600"/>
                <a:ext cx="1221222" cy="1222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" name="Straight Connector 11"/>
              <p:cNvCxnSpPr/>
              <p:nvPr/>
            </p:nvCxnSpPr>
            <p:spPr>
              <a:xfrm rot="5400000">
                <a:off x="3544475" y="3009631"/>
                <a:ext cx="835455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 flipV="1">
                <a:off x="2513522" y="2360903"/>
                <a:ext cx="991610" cy="916304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1903366" y="2896056"/>
                <a:ext cx="608303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3974702" y="4436265"/>
                <a:ext cx="924004" cy="5694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1980062" y="4267436"/>
                <a:ext cx="989456" cy="37960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684618" y="4037200"/>
                <a:ext cx="1066456" cy="763074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3122279" y="4420982"/>
                <a:ext cx="839304" cy="530665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72363" y="1371600"/>
              <a:ext cx="936615" cy="2540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/>
                <a:t>(N=.025/km</a:t>
              </a:r>
              <a:r>
                <a:rPr lang="en-US" sz="1050" baseline="30000" dirty="0"/>
                <a:t>2</a:t>
              </a:r>
              <a:r>
                <a:rPr lang="en-US" sz="1050" dirty="0"/>
                <a:t>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09114" y="2106730"/>
              <a:ext cx="868353" cy="2540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/>
                <a:t>(N=2.1/km</a:t>
              </a:r>
              <a:r>
                <a:rPr lang="en-US" sz="1050" baseline="30000" dirty="0"/>
                <a:t>2</a:t>
              </a:r>
              <a:r>
                <a:rPr lang="en-US" sz="1050" dirty="0"/>
                <a:t>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56739" y="1379539"/>
              <a:ext cx="869940" cy="2540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/>
                <a:t>(N=0.2/km</a:t>
              </a:r>
              <a:r>
                <a:rPr lang="en-US" sz="1050" baseline="30000" dirty="0"/>
                <a:t>2</a:t>
              </a:r>
              <a:r>
                <a:rPr lang="en-US" sz="1050" dirty="0"/>
                <a:t>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9999" y="2013052"/>
              <a:ext cx="868352" cy="2540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/>
                <a:t>(N=1.1/km</a:t>
              </a:r>
              <a:r>
                <a:rPr lang="en-US" sz="1050" baseline="30000" dirty="0"/>
                <a:t>2</a:t>
              </a:r>
              <a:r>
                <a:rPr lang="en-US" sz="1050" dirty="0"/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12266" y="3245149"/>
              <a:ext cx="1003289" cy="2540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/>
                <a:t>(N=200.1/km</a:t>
              </a:r>
              <a:r>
                <a:rPr lang="en-US" sz="1050" baseline="30000" dirty="0"/>
                <a:t>2</a:t>
              </a:r>
              <a:r>
                <a:rPr lang="en-US" sz="1050" dirty="0"/>
                <a:t>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83590" y="3330887"/>
              <a:ext cx="1004876" cy="2540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/>
                <a:t>(N=800.1/km</a:t>
              </a:r>
              <a:r>
                <a:rPr lang="en-US" sz="1050" baseline="30000" dirty="0"/>
                <a:t>2</a:t>
              </a:r>
              <a:r>
                <a:rPr lang="en-US" sz="1050" dirty="0"/>
                <a:t>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2687" y="3130831"/>
              <a:ext cx="1071551" cy="2540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/>
                <a:t>(N=5800.1/km</a:t>
              </a:r>
              <a:r>
                <a:rPr lang="en-US" sz="1050" baseline="30000" dirty="0"/>
                <a:t>2</a:t>
              </a:r>
              <a:r>
                <a:rPr lang="en-US" sz="1050" dirty="0"/>
                <a:t>)</a:t>
              </a:r>
            </a:p>
          </p:txBody>
        </p:sp>
      </p:grpSp>
      <p:sp>
        <p:nvSpPr>
          <p:cNvPr id="27" name="Up Arrow 26"/>
          <p:cNvSpPr/>
          <p:nvPr/>
        </p:nvSpPr>
        <p:spPr>
          <a:xfrm rot="16200000" flipV="1">
            <a:off x="4327525" y="2432050"/>
            <a:ext cx="450850" cy="106680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3" name="TextBox 27"/>
          <p:cNvSpPr txBox="1">
            <a:spLocks noChangeArrowheads="1"/>
          </p:cNvSpPr>
          <p:nvPr/>
        </p:nvSpPr>
        <p:spPr bwMode="auto">
          <a:xfrm>
            <a:off x="3867150" y="3197225"/>
            <a:ext cx="1300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Disturbance</a:t>
            </a:r>
          </a:p>
        </p:txBody>
      </p:sp>
      <p:grpSp>
        <p:nvGrpSpPr>
          <p:cNvPr id="7174" name="Group 74"/>
          <p:cNvGrpSpPr>
            <a:grpSpLocks/>
          </p:cNvGrpSpPr>
          <p:nvPr/>
        </p:nvGrpSpPr>
        <p:grpSpPr bwMode="auto">
          <a:xfrm>
            <a:off x="5410200" y="1673225"/>
            <a:ext cx="3054350" cy="2212975"/>
            <a:chOff x="72363" y="1371600"/>
            <a:chExt cx="3054316" cy="2213328"/>
          </a:xfrm>
        </p:grpSpPr>
        <p:grpSp>
          <p:nvGrpSpPr>
            <p:cNvPr id="7190" name="Group 3"/>
            <p:cNvGrpSpPr>
              <a:grpSpLocks/>
            </p:cNvGrpSpPr>
            <p:nvPr/>
          </p:nvGrpSpPr>
          <p:grpSpPr bwMode="auto">
            <a:xfrm>
              <a:off x="492155" y="1371601"/>
              <a:ext cx="2249345" cy="1959415"/>
              <a:chOff x="152400" y="1752600"/>
              <a:chExt cx="5488422" cy="4751222"/>
            </a:xfrm>
          </p:grpSpPr>
          <p:pic>
            <p:nvPicPr>
              <p:cNvPr id="7198" name="Picture 11" descr="C:\Users\Nuismer\AppData\Local\Microsoft\Windows\Temporary Internet Files\Content.IE5\9PMO5TX6\MCj03561570000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3276600"/>
                <a:ext cx="760073" cy="830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9" name="Picture 12" descr="C:\Users\Nuismer\AppData\Local\Microsoft\Windows\Temporary Internet Files\Content.IE5\RK55OQ1Q\MCAN00086_000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3124200"/>
                <a:ext cx="903264" cy="1028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0" name="Picture 13" descr="C:\Users\Nuismer\AppData\Local\Microsoft\Windows\Temporary Internet Files\Content.IE5\MZVI606E\MCAN01288_0000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1752600"/>
                <a:ext cx="865556" cy="743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1" name="Picture 16" descr="C:\Users\Nuismer\AppData\Local\Microsoft\Windows\Temporary Internet Files\Content.IE5\RK55OQ1Q\MCj03614800000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1752600"/>
                <a:ext cx="1121643" cy="842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2" name="Picture 18" descr="C:\Users\Nuismer\AppData\Local\Microsoft\Windows\Temporary Internet Files\Content.IE5\9PMO5TX6\MPj04307250000[1]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5105400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3" name="Picture 19" descr="C:\Users\Nuismer\AppData\Local\Microsoft\Windows\Temporary Internet Files\Content.IE5\SP0S5ODY\MCNA01171_0000[1]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4953000"/>
                <a:ext cx="1074259" cy="1550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4" name="Picture 20" descr="C:\Users\Nuismer\AppData\Local\Microsoft\Windows\Temporary Internet Files\Content.IE5\WKOUU8QZ\MCNA01174_0000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5181600"/>
                <a:ext cx="1221222" cy="1222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1" name="Straight Connector 90"/>
              <p:cNvCxnSpPr/>
              <p:nvPr/>
            </p:nvCxnSpPr>
            <p:spPr>
              <a:xfrm rot="5400000">
                <a:off x="3544468" y="3009627"/>
                <a:ext cx="835454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 flipV="1">
                <a:off x="2513517" y="2360899"/>
                <a:ext cx="991609" cy="91630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1903362" y="2896052"/>
                <a:ext cx="608302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3974694" y="4436258"/>
                <a:ext cx="924003" cy="56939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1980057" y="4267430"/>
                <a:ext cx="989454" cy="3796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>
                <a:off x="684615" y="4037194"/>
                <a:ext cx="1066454" cy="7630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3122273" y="4420975"/>
                <a:ext cx="839302" cy="530664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/>
            <p:cNvSpPr txBox="1"/>
            <p:nvPr/>
          </p:nvSpPr>
          <p:spPr>
            <a:xfrm>
              <a:off x="72363" y="1371600"/>
              <a:ext cx="936615" cy="2540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/>
                <a:t>(N=.025/km</a:t>
              </a:r>
              <a:r>
                <a:rPr lang="en-US" sz="1050" baseline="30000" dirty="0"/>
                <a:t>2</a:t>
              </a:r>
              <a:r>
                <a:rPr lang="en-US" sz="1050" dirty="0"/>
                <a:t>)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09114" y="2106730"/>
              <a:ext cx="868353" cy="2540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/>
                <a:t>(N=2.1/km</a:t>
              </a:r>
              <a:r>
                <a:rPr lang="en-US" sz="1050" baseline="30000" dirty="0"/>
                <a:t>2</a:t>
              </a:r>
              <a:r>
                <a:rPr lang="en-US" sz="1050" dirty="0"/>
                <a:t>)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56739" y="1379539"/>
              <a:ext cx="869940" cy="2540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/>
                <a:t>(N=0.2/km</a:t>
              </a:r>
              <a:r>
                <a:rPr lang="en-US" sz="1050" baseline="30000" dirty="0"/>
                <a:t>2</a:t>
              </a:r>
              <a:r>
                <a:rPr lang="en-US" sz="1050" dirty="0"/>
                <a:t>)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19999" y="2013052"/>
              <a:ext cx="885815" cy="2540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srgbClr val="FF0000"/>
                  </a:solidFill>
                </a:rPr>
                <a:t>(N=0.1/km</a:t>
              </a:r>
              <a:r>
                <a:rPr lang="en-US" sz="1050" b="1" baseline="30000" dirty="0">
                  <a:solidFill>
                    <a:srgbClr val="FF0000"/>
                  </a:solidFill>
                </a:rPr>
                <a:t>2</a:t>
              </a:r>
              <a:r>
                <a:rPr lang="en-US" sz="1050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12266" y="3245149"/>
              <a:ext cx="1003289" cy="2540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/>
                <a:t>(N=200.1/km</a:t>
              </a:r>
              <a:r>
                <a:rPr lang="en-US" sz="1050" baseline="30000" dirty="0"/>
                <a:t>2</a:t>
              </a:r>
              <a:r>
                <a:rPr lang="en-US" sz="1050" dirty="0"/>
                <a:t>)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83590" y="3330887"/>
              <a:ext cx="1004876" cy="2540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/>
                <a:t>(N=800.1/km</a:t>
              </a:r>
              <a:r>
                <a:rPr lang="en-US" sz="1050" baseline="30000" dirty="0"/>
                <a:t>2</a:t>
              </a:r>
              <a:r>
                <a:rPr lang="en-US" sz="1050" dirty="0"/>
                <a:t>)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32687" y="3130831"/>
              <a:ext cx="1071551" cy="2540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/>
                <a:t>(N=5800.1/km</a:t>
              </a:r>
              <a:r>
                <a:rPr lang="en-US" sz="1050" baseline="30000" dirty="0"/>
                <a:t>2</a:t>
              </a:r>
              <a:r>
                <a:rPr lang="en-US" sz="1050" dirty="0"/>
                <a:t>)</a:t>
              </a:r>
            </a:p>
          </p:txBody>
        </p:sp>
      </p:grpSp>
      <p:grpSp>
        <p:nvGrpSpPr>
          <p:cNvPr id="7175" name="Group 97"/>
          <p:cNvGrpSpPr>
            <a:grpSpLocks/>
          </p:cNvGrpSpPr>
          <p:nvPr/>
        </p:nvGrpSpPr>
        <p:grpSpPr bwMode="auto">
          <a:xfrm>
            <a:off x="3983038" y="4495800"/>
            <a:ext cx="2043112" cy="2212975"/>
            <a:chOff x="1084086" y="1371601"/>
            <a:chExt cx="2042593" cy="2213327"/>
          </a:xfrm>
        </p:grpSpPr>
        <p:grpSp>
          <p:nvGrpSpPr>
            <p:cNvPr id="7181" name="Group 3"/>
            <p:cNvGrpSpPr>
              <a:grpSpLocks/>
            </p:cNvGrpSpPr>
            <p:nvPr/>
          </p:nvGrpSpPr>
          <p:grpSpPr bwMode="auto">
            <a:xfrm>
              <a:off x="1397808" y="1371601"/>
              <a:ext cx="823176" cy="1959415"/>
              <a:chOff x="2362200" y="1752600"/>
              <a:chExt cx="2008556" cy="4751222"/>
            </a:xfrm>
          </p:grpSpPr>
          <p:pic>
            <p:nvPicPr>
              <p:cNvPr id="7185" name="Picture 11" descr="C:\Users\Nuismer\AppData\Local\Microsoft\Windows\Temporary Internet Files\Content.IE5\9PMO5TX6\MCj03561570000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3276600"/>
                <a:ext cx="760073" cy="830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6" name="Picture 13" descr="C:\Users\Nuismer\AppData\Local\Microsoft\Windows\Temporary Internet Files\Content.IE5\MZVI606E\MCAN01288_0000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1752600"/>
                <a:ext cx="865556" cy="743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7" name="Picture 19" descr="C:\Users\Nuismer\AppData\Local\Microsoft\Windows\Temporary Internet Files\Content.IE5\SP0S5ODY\MCNA01171_0000[1]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4953000"/>
                <a:ext cx="1074259" cy="1550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4" name="Straight Connector 113"/>
              <p:cNvCxnSpPr/>
              <p:nvPr/>
            </p:nvCxnSpPr>
            <p:spPr>
              <a:xfrm rot="5400000">
                <a:off x="3545103" y="3009629"/>
                <a:ext cx="835453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>
                <a:off x="3123009" y="4421041"/>
                <a:ext cx="839302" cy="530535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/>
            <p:cNvSpPr txBox="1"/>
            <p:nvPr/>
          </p:nvSpPr>
          <p:spPr>
            <a:xfrm>
              <a:off x="2209337" y="2106731"/>
              <a:ext cx="868142" cy="2540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/>
                <a:t>(N=5.1/km</a:t>
              </a:r>
              <a:r>
                <a:rPr lang="en-US" sz="1050" baseline="30000" dirty="0"/>
                <a:t>2</a:t>
              </a:r>
              <a:r>
                <a:rPr lang="en-US" sz="1050" dirty="0"/>
                <a:t>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256950" y="1379540"/>
              <a:ext cx="869729" cy="2540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/>
                <a:t>(N=0.3/km</a:t>
              </a:r>
              <a:r>
                <a:rPr lang="en-US" sz="1050" baseline="30000" dirty="0"/>
                <a:t>2</a:t>
              </a:r>
              <a:r>
                <a:rPr lang="en-US" sz="1050" dirty="0"/>
                <a:t>)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084086" y="3330888"/>
              <a:ext cx="1071290" cy="2540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/>
                <a:t>(N=1800.1/km</a:t>
              </a:r>
              <a:r>
                <a:rPr lang="en-US" sz="1050" baseline="30000" dirty="0"/>
                <a:t>2</a:t>
              </a:r>
              <a:r>
                <a:rPr lang="en-US" sz="1050" dirty="0"/>
                <a:t>)</a:t>
              </a:r>
            </a:p>
          </p:txBody>
        </p:sp>
      </p:grpSp>
      <p:sp>
        <p:nvSpPr>
          <p:cNvPr id="121" name="Freeform 120"/>
          <p:cNvSpPr/>
          <p:nvPr/>
        </p:nvSpPr>
        <p:spPr>
          <a:xfrm>
            <a:off x="2257425" y="1238250"/>
            <a:ext cx="4010025" cy="377825"/>
          </a:xfrm>
          <a:custGeom>
            <a:avLst/>
            <a:gdLst>
              <a:gd name="connsiteX0" fmla="*/ 4010025 w 4010025"/>
              <a:gd name="connsiteY0" fmla="*/ 377825 h 377825"/>
              <a:gd name="connsiteX1" fmla="*/ 2152650 w 4010025"/>
              <a:gd name="connsiteY1" fmla="*/ 6350 h 377825"/>
              <a:gd name="connsiteX2" fmla="*/ 0 w 4010025"/>
              <a:gd name="connsiteY2" fmla="*/ 339725 h 37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0025" h="377825">
                <a:moveTo>
                  <a:pt x="4010025" y="377825"/>
                </a:moveTo>
                <a:cubicBezTo>
                  <a:pt x="3415506" y="195262"/>
                  <a:pt x="2820987" y="12700"/>
                  <a:pt x="2152650" y="6350"/>
                </a:cubicBezTo>
                <a:cubicBezTo>
                  <a:pt x="1484313" y="0"/>
                  <a:pt x="742156" y="169862"/>
                  <a:pt x="0" y="339725"/>
                </a:cubicBezTo>
              </a:path>
            </a:pathLst>
          </a:custGeom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7" name="TextBox 121"/>
          <p:cNvSpPr txBox="1">
            <a:spLocks noChangeArrowheads="1"/>
          </p:cNvSpPr>
          <p:nvPr/>
        </p:nvSpPr>
        <p:spPr bwMode="auto">
          <a:xfrm>
            <a:off x="3810000" y="1066800"/>
            <a:ext cx="10779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STABLE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6134100" y="3933825"/>
            <a:ext cx="1027113" cy="1533525"/>
          </a:xfrm>
          <a:custGeom>
            <a:avLst/>
            <a:gdLst>
              <a:gd name="connsiteX0" fmla="*/ 847725 w 1027113"/>
              <a:gd name="connsiteY0" fmla="*/ 0 h 1533525"/>
              <a:gd name="connsiteX1" fmla="*/ 885825 w 1027113"/>
              <a:gd name="connsiteY1" fmla="*/ 771525 h 1533525"/>
              <a:gd name="connsiteX2" fmla="*/ 0 w 1027113"/>
              <a:gd name="connsiteY2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113" h="1533525">
                <a:moveTo>
                  <a:pt x="847725" y="0"/>
                </a:moveTo>
                <a:cubicBezTo>
                  <a:pt x="937419" y="257969"/>
                  <a:pt x="1027113" y="515938"/>
                  <a:pt x="885825" y="771525"/>
                </a:cubicBezTo>
                <a:cubicBezTo>
                  <a:pt x="744538" y="1027113"/>
                  <a:pt x="372269" y="1280319"/>
                  <a:pt x="0" y="1533525"/>
                </a:cubicBezTo>
              </a:path>
            </a:pathLst>
          </a:custGeom>
          <a:ln w="38100">
            <a:solidFill>
              <a:srgbClr val="00B0F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9" name="TextBox 123"/>
          <p:cNvSpPr txBox="1">
            <a:spLocks noChangeArrowheads="1"/>
          </p:cNvSpPr>
          <p:nvPr/>
        </p:nvSpPr>
        <p:spPr bwMode="auto">
          <a:xfrm>
            <a:off x="6477000" y="4419600"/>
            <a:ext cx="14112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F0"/>
                </a:solidFill>
              </a:rPr>
              <a:t>UNSTABLE</a:t>
            </a:r>
          </a:p>
        </p:txBody>
      </p:sp>
      <p:sp>
        <p:nvSpPr>
          <p:cNvPr id="7180" name="TextBox 124"/>
          <p:cNvSpPr txBox="1">
            <a:spLocks noChangeArrowheads="1"/>
          </p:cNvSpPr>
          <p:nvPr/>
        </p:nvSpPr>
        <p:spPr bwMode="auto">
          <a:xfrm>
            <a:off x="228600" y="5257800"/>
            <a:ext cx="285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What determines stability?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The role of complexity in stability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09600" y="12954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 MacArthur (1955) argued that increasing the complexity (number of species) in a food web would increase its stability </a:t>
            </a:r>
          </a:p>
          <a:p>
            <a:pPr eaLnBrk="1" hangingPunct="1">
              <a:buFont typeface="Arial" charset="0"/>
              <a:buChar char="•"/>
            </a:pPr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/>
              <a:t> His logic was based on the idea that increasing complexity increases redundancy </a:t>
            </a:r>
          </a:p>
        </p:txBody>
      </p:sp>
      <p:pic>
        <p:nvPicPr>
          <p:cNvPr id="8196" name="Picture 11" descr="C:\Users\Nuismer\AppData\Local\Microsoft\Windows\Temporary Internet Files\Content.IE5\9PMO5TX6\MCj035615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4765675"/>
            <a:ext cx="3111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2" descr="C:\Users\Nuismer\AppData\Local\Microsoft\Windows\Temporary Internet Files\Content.IE5\RK55OQ1Q\MCAN00086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4702175"/>
            <a:ext cx="3714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 descr="C:\Users\Nuismer\AppData\Local\Microsoft\Windows\Temporary Internet Files\Content.IE5\MZVI606E\MCAN01288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4137025"/>
            <a:ext cx="354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8" descr="C:\Users\Nuismer\AppData\Local\Microsoft\Windows\Temporary Internet Files\Content.IE5\9PMO5TX6\MPj043072500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19738"/>
            <a:ext cx="4064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9" descr="C:\Users\Nuismer\AppData\Local\Microsoft\Windows\Temporary Internet Files\Content.IE5\SP0S5ODY\MCNA01171_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456238"/>
            <a:ext cx="4413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0" descr="C:\Users\Nuismer\AppData\Local\Microsoft\Windows\Temporary Internet Files\Content.IE5\WKOUU8QZ\MCNA01174_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5551488"/>
            <a:ext cx="5000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 rot="5400000">
            <a:off x="2609056" y="4655344"/>
            <a:ext cx="34448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2187575" y="4387850"/>
            <a:ext cx="406400" cy="37782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784475" y="5243513"/>
            <a:ext cx="382588" cy="23336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1967707" y="5174456"/>
            <a:ext cx="407988" cy="1555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436688" y="5080000"/>
            <a:ext cx="439738" cy="3127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436019" y="5237957"/>
            <a:ext cx="346075" cy="21748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8" name="Picture 11" descr="C:\Users\Nuismer\AppData\Local\Microsoft\Windows\Temporary Internet Files\Content.IE5\9PMO5TX6\MCj035615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4765675"/>
            <a:ext cx="3111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3" descr="C:\Users\Nuismer\AppData\Local\Microsoft\Windows\Temporary Internet Files\Content.IE5\MZVI606E\MCAN01288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4137025"/>
            <a:ext cx="3540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9" descr="C:\Users\Nuismer\AppData\Local\Microsoft\Windows\Temporary Internet Files\Content.IE5\SP0S5ODY\MCNA01171_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5456238"/>
            <a:ext cx="4397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rot="5400000">
            <a:off x="6303169" y="4655344"/>
            <a:ext cx="34448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130131" y="5237957"/>
            <a:ext cx="346075" cy="2174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3" name="TextBox 38"/>
          <p:cNvSpPr txBox="1">
            <a:spLocks noChangeArrowheads="1"/>
          </p:cNvSpPr>
          <p:nvPr/>
        </p:nvSpPr>
        <p:spPr bwMode="auto">
          <a:xfrm>
            <a:off x="1295400" y="3298825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Stable to removal of lower trophic levels</a:t>
            </a:r>
          </a:p>
        </p:txBody>
      </p:sp>
      <p:sp>
        <p:nvSpPr>
          <p:cNvPr id="8214" name="TextBox 39"/>
          <p:cNvSpPr txBox="1">
            <a:spLocks noChangeArrowheads="1"/>
          </p:cNvSpPr>
          <p:nvPr/>
        </p:nvSpPr>
        <p:spPr bwMode="auto">
          <a:xfrm>
            <a:off x="5105400" y="3316288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Unstable to removal of lower trophic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Stability of Food Webs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09600" y="129540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 May (1972) developed mathematical models to investigate MacArthur’s ideas</a:t>
            </a:r>
          </a:p>
          <a:p>
            <a:pPr eaLnBrk="1" hangingPunct="1">
              <a:buFont typeface="Arial" charset="0"/>
              <a:buChar char="•"/>
            </a:pPr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/>
              <a:t> These models were based on the following parameters:</a:t>
            </a:r>
          </a:p>
          <a:p>
            <a:pPr lvl="1" eaLnBrk="1" hangingPunct="1">
              <a:buFont typeface="Arial" charset="0"/>
              <a:buAutoNum type="arabicPeriod"/>
            </a:pPr>
            <a:r>
              <a:rPr lang="en-US"/>
              <a:t>The number of interacting species, S</a:t>
            </a:r>
          </a:p>
          <a:p>
            <a:pPr lvl="1" eaLnBrk="1" hangingPunct="1">
              <a:buFont typeface="Arial" charset="0"/>
              <a:buAutoNum type="arabicPeriod"/>
            </a:pPr>
            <a:r>
              <a:rPr lang="en-US"/>
              <a:t>The fraction of all possible species pairs that interact directly, “connectance”, C</a:t>
            </a:r>
          </a:p>
          <a:p>
            <a:pPr lvl="1" eaLnBrk="1" hangingPunct="1">
              <a:buFont typeface="Arial" charset="0"/>
              <a:buAutoNum type="arabicPeriod"/>
            </a:pPr>
            <a:r>
              <a:rPr lang="en-US"/>
              <a:t>The effect of species i’s density on species j’s growth rate </a:t>
            </a:r>
            <a:r>
              <a:rPr lang="el-GR"/>
              <a:t>β</a:t>
            </a:r>
            <a:r>
              <a:rPr lang="en-US" baseline="-25000"/>
              <a:t>ij</a:t>
            </a:r>
            <a:endParaRPr lang="en-US"/>
          </a:p>
        </p:txBody>
      </p:sp>
      <p:pic>
        <p:nvPicPr>
          <p:cNvPr id="9220" name="Picture 11" descr="C:\Users\Nuismer\AppData\Local\Microsoft\Windows\Temporary Internet Files\Content.IE5\9PMO5TX6\MCj035615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613275"/>
            <a:ext cx="3111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C:\Users\Nuismer\AppData\Local\Microsoft\Windows\Temporary Internet Files\Content.IE5\RK55OQ1Q\MCAN00086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4549775"/>
            <a:ext cx="3714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3" descr="C:\Users\Nuismer\AppData\Local\Microsoft\Windows\Temporary Internet Files\Content.IE5\MZVI606E\MCAN01288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984625"/>
            <a:ext cx="354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8" descr="C:\Users\Nuismer\AppData\Local\Microsoft\Windows\Temporary Internet Files\Content.IE5\9PMO5TX6\MPj043072500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67338"/>
            <a:ext cx="4064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9" descr="C:\Users\Nuismer\AppData\Local\Microsoft\Windows\Temporary Internet Files\Content.IE5\SP0S5ODY\MCNA01171_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5303838"/>
            <a:ext cx="4413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0" descr="C:\Users\Nuismer\AppData\Local\Microsoft\Windows\Temporary Internet Files\Content.IE5\WKOUU8QZ\MCNA01174_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5399088"/>
            <a:ext cx="5000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5400000">
            <a:off x="2380456" y="4502944"/>
            <a:ext cx="34448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1958975" y="4235450"/>
            <a:ext cx="406400" cy="37782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2555875" y="5091113"/>
            <a:ext cx="382588" cy="23336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1739107" y="5022056"/>
            <a:ext cx="407988" cy="1555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208088" y="4927600"/>
            <a:ext cx="439738" cy="3127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207419" y="5085557"/>
            <a:ext cx="346075" cy="21748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2" name="TextBox 22"/>
          <p:cNvSpPr txBox="1">
            <a:spLocks noChangeArrowheads="1"/>
          </p:cNvSpPr>
          <p:nvPr/>
        </p:nvSpPr>
        <p:spPr bwMode="auto">
          <a:xfrm>
            <a:off x="3886200" y="3581400"/>
            <a:ext cx="26177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/>
              <a:t>In this example:</a:t>
            </a:r>
          </a:p>
          <a:p>
            <a:pPr eaLnBrk="1" hangingPunct="1"/>
            <a:endParaRPr lang="en-US" b="1" u="sng"/>
          </a:p>
          <a:p>
            <a:pPr eaLnBrk="1" hangingPunct="1"/>
            <a:r>
              <a:rPr lang="en-US"/>
              <a:t>S = 6</a:t>
            </a:r>
          </a:p>
          <a:p>
            <a:pPr eaLnBrk="1" hangingPunct="1"/>
            <a:r>
              <a:rPr lang="en-US"/>
              <a:t>C = 6/(6 choose 2) = 6/15 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Stability of Food Webs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09600" y="808038"/>
            <a:ext cx="838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 May (1972) then drew </a:t>
            </a:r>
            <a:r>
              <a:rPr lang="el-GR"/>
              <a:t>β</a:t>
            </a:r>
            <a:r>
              <a:rPr lang="en-US"/>
              <a:t> values at random</a:t>
            </a:r>
          </a:p>
          <a:p>
            <a:pPr eaLnBrk="1" hangingPunct="1">
              <a:buFont typeface="Arial" charset="0"/>
              <a:buChar char="•"/>
            </a:pPr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/>
              <a:t> Found that communities would be stable only if:</a:t>
            </a:r>
          </a:p>
        </p:txBody>
      </p:sp>
      <p:graphicFrame>
        <p:nvGraphicFramePr>
          <p:cNvPr id="10244" name="Object 2"/>
          <p:cNvGraphicFramePr>
            <a:graphicFrameLocks noChangeAspect="1"/>
          </p:cNvGraphicFramePr>
          <p:nvPr/>
        </p:nvGraphicFramePr>
        <p:xfrm>
          <a:off x="3914775" y="1981200"/>
          <a:ext cx="20288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3" imgW="660113" imgH="241195" progId="Equation.3">
                  <p:embed/>
                </p:oleObj>
              </mc:Choice>
              <mc:Fallback>
                <p:oleObj name="Equation" r:id="rId3" imgW="660113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1981200"/>
                        <a:ext cx="202882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17"/>
          <p:cNvSpPr txBox="1">
            <a:spLocks noChangeArrowheads="1"/>
          </p:cNvSpPr>
          <p:nvPr/>
        </p:nvSpPr>
        <p:spPr bwMode="auto">
          <a:xfrm>
            <a:off x="2325688" y="3097213"/>
            <a:ext cx="2819400" cy="92392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i="1"/>
              <a:t>β</a:t>
            </a:r>
            <a:r>
              <a:rPr lang="en-US"/>
              <a:t> is the average magnitude of interaction strengths within the web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25888" y="2095500"/>
            <a:ext cx="419100" cy="581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3621088" y="2705100"/>
            <a:ext cx="304800" cy="3048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685800" y="4648200"/>
            <a:ext cx="7772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è"/>
            </a:pPr>
            <a:r>
              <a:rPr lang="en-US">
                <a:sym typeface="Wingdings" pitchFamily="2" charset="2"/>
              </a:rPr>
              <a:t>Contradicts MacArthur’s ideas. As S and C increase, both of which measure complexity, stability goes down!</a:t>
            </a:r>
          </a:p>
          <a:p>
            <a:pPr eaLnBrk="1" hangingPunct="1">
              <a:buFont typeface="Wingdings" pitchFamily="2" charset="2"/>
              <a:buChar char="è"/>
            </a:pPr>
            <a:endParaRPr lang="en-US"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è"/>
            </a:pPr>
            <a:r>
              <a:rPr lang="en-US">
                <a:sym typeface="Wingdings" pitchFamily="2" charset="2"/>
              </a:rPr>
              <a:t> For the most part, subsequent theoretical studies qualitatively support May’s result</a:t>
            </a:r>
          </a:p>
          <a:p>
            <a:pPr eaLnBrk="1" hangingPunct="1">
              <a:buFont typeface="Wingdings" pitchFamily="2" charset="2"/>
              <a:buChar char="è"/>
            </a:pPr>
            <a:endParaRPr lang="en-US"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è"/>
            </a:pPr>
            <a:r>
              <a:rPr lang="en-US">
                <a:sym typeface="Wingdings" pitchFamily="2" charset="2"/>
              </a:rPr>
              <a:t> What about empirical studies?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An experimental test of complexity-stability theory</a:t>
            </a:r>
          </a:p>
          <a:p>
            <a:pPr algn="ctr" eaLnBrk="1" hangingPunct="1"/>
            <a:r>
              <a:rPr lang="en-US" sz="2000" b="1"/>
              <a:t>(McNaughton, 1977)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28600" y="1447800"/>
            <a:ext cx="7696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/>
              <a:t> Established species poor and species rich plots</a:t>
            </a:r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“Disturbed” plots by either a) adding nutrients or b) allowing grazing </a:t>
            </a:r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Both types of disturbance led to significant decreases in species diversity in species rich plots but not species poor plots</a:t>
            </a:r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/>
            <a:r>
              <a:rPr lang="en-US" dirty="0">
                <a:sym typeface="Wingdings" pitchFamily="2" charset="2"/>
              </a:rPr>
              <a:t> </a:t>
            </a:r>
            <a:r>
              <a:rPr lang="en-US" b="1" dirty="0">
                <a:sym typeface="Wingdings" pitchFamily="2" charset="2"/>
              </a:rPr>
              <a:t>Supports </a:t>
            </a:r>
            <a:r>
              <a:rPr lang="en-US" b="1" dirty="0" smtClean="0">
                <a:sym typeface="Wingdings" pitchFamily="2" charset="2"/>
              </a:rPr>
              <a:t>May’s theoretical </a:t>
            </a:r>
            <a:r>
              <a:rPr lang="en-US" b="1" dirty="0">
                <a:sym typeface="Wingdings" pitchFamily="2" charset="2"/>
              </a:rPr>
              <a:t>prediction</a:t>
            </a:r>
            <a:endParaRPr lang="en-US" b="1" dirty="0"/>
          </a:p>
        </p:txBody>
      </p:sp>
      <p:pic>
        <p:nvPicPr>
          <p:cNvPr id="11268" name="Picture 3" descr="Complexity 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39102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7891</TotalTime>
  <Words>1174</Words>
  <Application>Microsoft Office PowerPoint</Application>
  <PresentationFormat>On-screen Show (4:3)</PresentationFormat>
  <Paragraphs>218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Biological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Nuismer</dc:creator>
  <cp:lastModifiedBy>Nuismer</cp:lastModifiedBy>
  <cp:revision>1022</cp:revision>
  <cp:lastPrinted>2015-04-21T17:01:01Z</cp:lastPrinted>
  <dcterms:created xsi:type="dcterms:W3CDTF">2004-02-10T02:01:49Z</dcterms:created>
  <dcterms:modified xsi:type="dcterms:W3CDTF">2015-04-21T17:11:15Z</dcterms:modified>
</cp:coreProperties>
</file>