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1" r:id="rId3"/>
    <p:sldId id="310" r:id="rId4"/>
    <p:sldId id="296" r:id="rId5"/>
    <p:sldId id="295" r:id="rId6"/>
    <p:sldId id="312" r:id="rId7"/>
    <p:sldId id="257" r:id="rId8"/>
    <p:sldId id="258" r:id="rId9"/>
    <p:sldId id="259" r:id="rId10"/>
    <p:sldId id="260" r:id="rId11"/>
    <p:sldId id="261" r:id="rId12"/>
    <p:sldId id="262" r:id="rId13"/>
    <p:sldId id="263" r:id="rId14"/>
    <p:sldId id="301" r:id="rId15"/>
    <p:sldId id="308" r:id="rId16"/>
    <p:sldId id="264" r:id="rId17"/>
    <p:sldId id="265" r:id="rId18"/>
    <p:sldId id="266" r:id="rId19"/>
    <p:sldId id="267" r:id="rId20"/>
    <p:sldId id="268" r:id="rId21"/>
    <p:sldId id="270" r:id="rId22"/>
    <p:sldId id="304" r:id="rId23"/>
    <p:sldId id="306" r:id="rId24"/>
    <p:sldId id="305" r:id="rId25"/>
    <p:sldId id="303" r:id="rId26"/>
    <p:sldId id="313" r:id="rId27"/>
    <p:sldId id="271" r:id="rId28"/>
    <p:sldId id="287" r:id="rId29"/>
    <p:sldId id="290" r:id="rId30"/>
    <p:sldId id="289" r:id="rId31"/>
    <p:sldId id="288" r:id="rId32"/>
    <p:sldId id="272" r:id="rId33"/>
    <p:sldId id="291" r:id="rId34"/>
    <p:sldId id="293" r:id="rId35"/>
    <p:sldId id="294" r:id="rId36"/>
    <p:sldId id="273" r:id="rId37"/>
    <p:sldId id="274" r:id="rId38"/>
    <p:sldId id="275"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0000"/>
    <a:srgbClr val="00CCFF"/>
    <a:srgbClr val="996633"/>
    <a:srgbClr val="996600"/>
    <a:srgbClr val="CC66FF"/>
    <a:srgbClr val="CC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9" autoAdjust="0"/>
    <p:restoredTop sz="94660"/>
  </p:normalViewPr>
  <p:slideViewPr>
    <p:cSldViewPr>
      <p:cViewPr>
        <p:scale>
          <a:sx n="96" d="100"/>
          <a:sy n="96" d="100"/>
        </p:scale>
        <p:origin x="-1980" y="-6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006F46-2D8C-4BD9-9C6F-C718B6FFBF0A}" type="slidenum">
              <a:rPr lang="en-US"/>
              <a:pPr>
                <a:defRPr/>
              </a:pPr>
              <a:t>‹#›</a:t>
            </a:fld>
            <a:endParaRPr lang="en-US"/>
          </a:p>
        </p:txBody>
      </p:sp>
    </p:spTree>
    <p:extLst>
      <p:ext uri="{BB962C8B-B14F-4D97-AF65-F5344CB8AC3E}">
        <p14:creationId xmlns:p14="http://schemas.microsoft.com/office/powerpoint/2010/main" val="2603897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598DB2-E6D0-4C73-A691-5C2CD2FE9BFA}" type="slidenum">
              <a:rPr lang="en-US"/>
              <a:pPr>
                <a:defRPr/>
              </a:pPr>
              <a:t>‹#›</a:t>
            </a:fld>
            <a:endParaRPr lang="en-US"/>
          </a:p>
        </p:txBody>
      </p:sp>
    </p:spTree>
    <p:extLst>
      <p:ext uri="{BB962C8B-B14F-4D97-AF65-F5344CB8AC3E}">
        <p14:creationId xmlns:p14="http://schemas.microsoft.com/office/powerpoint/2010/main" val="919959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E58FBF-82A4-4208-A152-BE4683A549D4}" type="slidenum">
              <a:rPr lang="en-US"/>
              <a:pPr>
                <a:defRPr/>
              </a:pPr>
              <a:t>‹#›</a:t>
            </a:fld>
            <a:endParaRPr lang="en-US"/>
          </a:p>
        </p:txBody>
      </p:sp>
    </p:spTree>
    <p:extLst>
      <p:ext uri="{BB962C8B-B14F-4D97-AF65-F5344CB8AC3E}">
        <p14:creationId xmlns:p14="http://schemas.microsoft.com/office/powerpoint/2010/main" val="1842565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DEB45C-1B52-44FC-9403-429B0997144F}" type="slidenum">
              <a:rPr lang="en-US"/>
              <a:pPr>
                <a:defRPr/>
              </a:pPr>
              <a:t>‹#›</a:t>
            </a:fld>
            <a:endParaRPr lang="en-US"/>
          </a:p>
        </p:txBody>
      </p:sp>
    </p:spTree>
    <p:extLst>
      <p:ext uri="{BB962C8B-B14F-4D97-AF65-F5344CB8AC3E}">
        <p14:creationId xmlns:p14="http://schemas.microsoft.com/office/powerpoint/2010/main" val="1577802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32B735-3E48-4742-97AB-4B5FDBA1A075}" type="slidenum">
              <a:rPr lang="en-US"/>
              <a:pPr>
                <a:defRPr/>
              </a:pPr>
              <a:t>‹#›</a:t>
            </a:fld>
            <a:endParaRPr lang="en-US"/>
          </a:p>
        </p:txBody>
      </p:sp>
    </p:spTree>
    <p:extLst>
      <p:ext uri="{BB962C8B-B14F-4D97-AF65-F5344CB8AC3E}">
        <p14:creationId xmlns:p14="http://schemas.microsoft.com/office/powerpoint/2010/main" val="4026344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BBAD21-A2EE-443E-ABA2-D57BBA2E23A7}" type="slidenum">
              <a:rPr lang="en-US"/>
              <a:pPr>
                <a:defRPr/>
              </a:pPr>
              <a:t>‹#›</a:t>
            </a:fld>
            <a:endParaRPr lang="en-US"/>
          </a:p>
        </p:txBody>
      </p:sp>
    </p:spTree>
    <p:extLst>
      <p:ext uri="{BB962C8B-B14F-4D97-AF65-F5344CB8AC3E}">
        <p14:creationId xmlns:p14="http://schemas.microsoft.com/office/powerpoint/2010/main" val="2335916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C5B8AA1-9249-4DBB-BE4D-55028196736B}" type="slidenum">
              <a:rPr lang="en-US"/>
              <a:pPr>
                <a:defRPr/>
              </a:pPr>
              <a:t>‹#›</a:t>
            </a:fld>
            <a:endParaRPr lang="en-US"/>
          </a:p>
        </p:txBody>
      </p:sp>
    </p:spTree>
    <p:extLst>
      <p:ext uri="{BB962C8B-B14F-4D97-AF65-F5344CB8AC3E}">
        <p14:creationId xmlns:p14="http://schemas.microsoft.com/office/powerpoint/2010/main" val="496355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1E54571-4219-478E-B395-E9E52B7C5DF8}" type="slidenum">
              <a:rPr lang="en-US"/>
              <a:pPr>
                <a:defRPr/>
              </a:pPr>
              <a:t>‹#›</a:t>
            </a:fld>
            <a:endParaRPr lang="en-US"/>
          </a:p>
        </p:txBody>
      </p:sp>
    </p:spTree>
    <p:extLst>
      <p:ext uri="{BB962C8B-B14F-4D97-AF65-F5344CB8AC3E}">
        <p14:creationId xmlns:p14="http://schemas.microsoft.com/office/powerpoint/2010/main" val="3982664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874A4F-BC67-43A7-BC22-BDFA16B5C885}" type="slidenum">
              <a:rPr lang="en-US"/>
              <a:pPr>
                <a:defRPr/>
              </a:pPr>
              <a:t>‹#›</a:t>
            </a:fld>
            <a:endParaRPr lang="en-US"/>
          </a:p>
        </p:txBody>
      </p:sp>
    </p:spTree>
    <p:extLst>
      <p:ext uri="{BB962C8B-B14F-4D97-AF65-F5344CB8AC3E}">
        <p14:creationId xmlns:p14="http://schemas.microsoft.com/office/powerpoint/2010/main" val="3322852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EEB6ED-BA64-4538-9490-FCC7FB5198FB}" type="slidenum">
              <a:rPr lang="en-US"/>
              <a:pPr>
                <a:defRPr/>
              </a:pPr>
              <a:t>‹#›</a:t>
            </a:fld>
            <a:endParaRPr lang="en-US"/>
          </a:p>
        </p:txBody>
      </p:sp>
    </p:spTree>
    <p:extLst>
      <p:ext uri="{BB962C8B-B14F-4D97-AF65-F5344CB8AC3E}">
        <p14:creationId xmlns:p14="http://schemas.microsoft.com/office/powerpoint/2010/main" val="3906468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2EC1DB-EFDA-4CCA-A369-B784DB5C47F7}" type="slidenum">
              <a:rPr lang="en-US"/>
              <a:pPr>
                <a:defRPr/>
              </a:pPr>
              <a:t>‹#›</a:t>
            </a:fld>
            <a:endParaRPr lang="en-US"/>
          </a:p>
        </p:txBody>
      </p:sp>
    </p:spTree>
    <p:extLst>
      <p:ext uri="{BB962C8B-B14F-4D97-AF65-F5344CB8AC3E}">
        <p14:creationId xmlns:p14="http://schemas.microsoft.com/office/powerpoint/2010/main" val="2412276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EBFF314D-68A0-4609-8BDF-7C56892A9E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0.wmf"/><Relationship Id="rId5" Type="http://schemas.openxmlformats.org/officeDocument/2006/relationships/oleObject" Target="../embeddings/oleObject4.bin"/><Relationship Id="rId4" Type="http://schemas.openxmlformats.org/officeDocument/2006/relationships/image" Target="../media/image29.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png"/><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0" y="3810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Applied population biology: pacific Salmon</a:t>
            </a:r>
          </a:p>
        </p:txBody>
      </p:sp>
      <p:pic>
        <p:nvPicPr>
          <p:cNvPr id="4099" name="Picture 21" descr="Salmon-R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3716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Fish are sorted</a:t>
            </a:r>
          </a:p>
        </p:txBody>
      </p:sp>
      <p:sp>
        <p:nvSpPr>
          <p:cNvPr id="16387" name="Text Box 3"/>
          <p:cNvSpPr txBox="1">
            <a:spLocks noChangeArrowheads="1"/>
          </p:cNvSpPr>
          <p:nvPr/>
        </p:nvSpPr>
        <p:spPr bwMode="auto">
          <a:xfrm>
            <a:off x="593725" y="1066800"/>
            <a:ext cx="8397875"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b="1"/>
              <a:t> Most wild fish are allowed to continue up stream</a:t>
            </a:r>
          </a:p>
          <a:p>
            <a:pPr eaLnBrk="1" hangingPunct="1">
              <a:buFontTx/>
              <a:buChar char="•"/>
            </a:pPr>
            <a:endParaRPr lang="en-US" b="1"/>
          </a:p>
          <a:p>
            <a:pPr eaLnBrk="1" hangingPunct="1">
              <a:buFontTx/>
              <a:buChar char="•"/>
            </a:pPr>
            <a:endParaRPr lang="en-US" b="1"/>
          </a:p>
          <a:p>
            <a:pPr eaLnBrk="1" hangingPunct="1">
              <a:buFontTx/>
              <a:buChar char="•"/>
            </a:pPr>
            <a:endParaRPr lang="en-US" b="1"/>
          </a:p>
          <a:p>
            <a:pPr eaLnBrk="1" hangingPunct="1">
              <a:buFontTx/>
              <a:buChar char="•"/>
            </a:pPr>
            <a:endParaRPr lang="en-US" b="1"/>
          </a:p>
          <a:p>
            <a:pPr eaLnBrk="1" hangingPunct="1">
              <a:buFontTx/>
              <a:buChar char="•"/>
            </a:pPr>
            <a:endParaRPr lang="en-US" b="1"/>
          </a:p>
          <a:p>
            <a:pPr eaLnBrk="1" hangingPunct="1">
              <a:buFontTx/>
              <a:buChar char="•"/>
            </a:pPr>
            <a:endParaRPr lang="en-US" b="1"/>
          </a:p>
          <a:p>
            <a:pPr eaLnBrk="1" hangingPunct="1">
              <a:buFontTx/>
              <a:buChar char="•"/>
            </a:pPr>
            <a:endParaRPr lang="en-US" b="1"/>
          </a:p>
          <a:p>
            <a:pPr eaLnBrk="1" hangingPunct="1">
              <a:buFontTx/>
              <a:buChar char="•"/>
            </a:pPr>
            <a:r>
              <a:rPr lang="en-US" b="1"/>
              <a:t> Hatchery fish are retained and used for sperm and eggs. In some systems genetic material from wild fish is also used to reduce inbreeding</a:t>
            </a:r>
          </a:p>
          <a:p>
            <a:pPr eaLnBrk="1" hangingPunct="1"/>
            <a:endParaRPr lang="en-US" b="1"/>
          </a:p>
        </p:txBody>
      </p:sp>
      <p:pic>
        <p:nvPicPr>
          <p:cNvPr id="16388" name="Picture 5" descr="harv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067175"/>
            <a:ext cx="2714625"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7" descr="mi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324350"/>
            <a:ext cx="23907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9" descr="pksalm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752600"/>
            <a:ext cx="1981200"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dirty="0"/>
              <a:t>Fertilized eggs are </a:t>
            </a:r>
            <a:r>
              <a:rPr lang="en-US" sz="3200" b="1" dirty="0" smtClean="0"/>
              <a:t>incubated</a:t>
            </a:r>
            <a:endParaRPr lang="en-US" sz="3200" b="1" dirty="0"/>
          </a:p>
        </p:txBody>
      </p:sp>
      <p:pic>
        <p:nvPicPr>
          <p:cNvPr id="17411" name="Picture 5" descr="bui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600200"/>
            <a:ext cx="1905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7" descr="sta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343400"/>
            <a:ext cx="19050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9" descr="fet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981200"/>
            <a:ext cx="221932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dirty="0" smtClean="0"/>
              <a:t>Juvenile fish </a:t>
            </a:r>
            <a:r>
              <a:rPr lang="en-US" sz="3200" b="1" dirty="0"/>
              <a:t>are then placed in rearing ponds</a:t>
            </a:r>
          </a:p>
        </p:txBody>
      </p:sp>
      <p:pic>
        <p:nvPicPr>
          <p:cNvPr id="18435" name="Picture 5" descr="dinne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4191000"/>
            <a:ext cx="4267200"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11" descr="f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00200"/>
            <a:ext cx="25717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13"/>
          <p:cNvSpPr txBox="1">
            <a:spLocks noChangeArrowheads="1"/>
          </p:cNvSpPr>
          <p:nvPr/>
        </p:nvSpPr>
        <p:spPr bwMode="auto">
          <a:xfrm>
            <a:off x="4267200" y="1752600"/>
            <a:ext cx="3962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a:t> During this time adipose fins are clipped to identify hatchery fish</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Fish are released upon smoltification</a:t>
            </a:r>
          </a:p>
        </p:txBody>
      </p:sp>
      <p:pic>
        <p:nvPicPr>
          <p:cNvPr id="19459" name="Picture 5" descr="smo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28800"/>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7"/>
          <p:cNvSpPr>
            <a:spLocks noChangeArrowheads="1"/>
          </p:cNvSpPr>
          <p:nvPr/>
        </p:nvSpPr>
        <p:spPr bwMode="auto">
          <a:xfrm>
            <a:off x="4267200" y="2119313"/>
            <a:ext cx="4441825"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b="1"/>
              <a:t>Smoltification</a:t>
            </a:r>
            <a:r>
              <a:rPr lang="en-US"/>
              <a:t> – Suite of physiological, morphological, biochemical and behavioural changes, including development of the silvery color of adults and a tolerance for seawater, that take place in salmonid parr as they prepare to migrate downstream and enter the sea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Salient points regarding hatchery practice</a:t>
            </a:r>
          </a:p>
        </p:txBody>
      </p:sp>
      <p:sp>
        <p:nvSpPr>
          <p:cNvPr id="20483" name="Text Box 5"/>
          <p:cNvSpPr txBox="1">
            <a:spLocks noChangeArrowheads="1"/>
          </p:cNvSpPr>
          <p:nvPr/>
        </p:nvSpPr>
        <p:spPr bwMode="auto">
          <a:xfrm>
            <a:off x="533400" y="1295400"/>
            <a:ext cx="7239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b="1"/>
              <a:t> In theory, hatchery salmon are prevented from mating with wild salmon (In some systems one way gene flow from wild </a:t>
            </a:r>
            <a:r>
              <a:rPr lang="en-US" b="1">
                <a:sym typeface="Wingdings" pitchFamily="2" charset="2"/>
              </a:rPr>
              <a:t> hatchery is encouraged)</a:t>
            </a:r>
            <a:endParaRPr lang="en-US" b="1"/>
          </a:p>
        </p:txBody>
      </p:sp>
      <p:pic>
        <p:nvPicPr>
          <p:cNvPr id="20484" name="Picture 6" descr="dinne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357688"/>
            <a:ext cx="4267200" cy="211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7" descr="mi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66950"/>
            <a:ext cx="23907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8"/>
          <p:cNvSpPr txBox="1">
            <a:spLocks noChangeArrowheads="1"/>
          </p:cNvSpPr>
          <p:nvPr/>
        </p:nvSpPr>
        <p:spPr bwMode="auto">
          <a:xfrm>
            <a:off x="4403725" y="3487738"/>
            <a:ext cx="4435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b="1"/>
              <a:t> Hatchery environment is extremely different from the natural environment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5807075" y="2481263"/>
            <a:ext cx="2867025" cy="26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000" b="1" u="sng"/>
              <a:t>Important issues raised:</a:t>
            </a:r>
            <a:r>
              <a:rPr lang="en-US" sz="2000" b="1"/>
              <a:t> </a:t>
            </a:r>
          </a:p>
          <a:p>
            <a:pPr eaLnBrk="1" hangingPunct="1"/>
            <a:endParaRPr lang="en-US" sz="2000" b="1"/>
          </a:p>
          <a:p>
            <a:pPr eaLnBrk="1" hangingPunct="1">
              <a:buFontTx/>
              <a:buChar char="•"/>
            </a:pPr>
            <a:r>
              <a:rPr lang="en-US" b="1"/>
              <a:t> Defining ESU’s</a:t>
            </a:r>
          </a:p>
          <a:p>
            <a:pPr eaLnBrk="1" hangingPunct="1">
              <a:buFontTx/>
              <a:buChar char="•"/>
            </a:pPr>
            <a:endParaRPr lang="en-US" b="1"/>
          </a:p>
          <a:p>
            <a:pPr eaLnBrk="1" hangingPunct="1">
              <a:buFontTx/>
              <a:buChar char="•"/>
            </a:pPr>
            <a:r>
              <a:rPr lang="en-US" b="1"/>
              <a:t> Competition</a:t>
            </a:r>
          </a:p>
          <a:p>
            <a:pPr eaLnBrk="1" hangingPunct="1">
              <a:buFontTx/>
              <a:buChar char="•"/>
            </a:pPr>
            <a:endParaRPr lang="en-US" b="1"/>
          </a:p>
          <a:p>
            <a:pPr eaLnBrk="1" hangingPunct="1">
              <a:buFontTx/>
              <a:buChar char="•"/>
            </a:pPr>
            <a:r>
              <a:rPr lang="en-US" b="1"/>
              <a:t> Local maladaptation</a:t>
            </a:r>
          </a:p>
          <a:p>
            <a:pPr eaLnBrk="1" hangingPunct="1">
              <a:buFontTx/>
              <a:buChar char="•"/>
            </a:pPr>
            <a:endParaRPr lang="en-US" b="1"/>
          </a:p>
          <a:p>
            <a:pPr eaLnBrk="1" hangingPunct="1">
              <a:buFontTx/>
              <a:buChar char="•"/>
            </a:pPr>
            <a:r>
              <a:rPr lang="en-US" b="1"/>
              <a:t> Hybridization</a:t>
            </a:r>
          </a:p>
        </p:txBody>
      </p:sp>
      <p:pic>
        <p:nvPicPr>
          <p:cNvPr id="21507" name="Picture 3" descr="scan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60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4"/>
          <p:cNvSpPr txBox="1">
            <a:spLocks noChangeArrowheads="1"/>
          </p:cNvSpPr>
          <p:nvPr/>
        </p:nvSpPr>
        <p:spPr bwMode="auto">
          <a:xfrm>
            <a:off x="4953000" y="342900"/>
            <a:ext cx="4191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400" b="1"/>
              <a:t>Should hatchery produced fish be counted?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ESU’s and the ESA</a:t>
            </a:r>
          </a:p>
        </p:txBody>
      </p:sp>
      <p:sp>
        <p:nvSpPr>
          <p:cNvPr id="22531" name="Text Box 5"/>
          <p:cNvSpPr txBox="1">
            <a:spLocks noChangeArrowheads="1"/>
          </p:cNvSpPr>
          <p:nvPr/>
        </p:nvSpPr>
        <p:spPr bwMode="auto">
          <a:xfrm>
            <a:off x="822325" y="1676400"/>
            <a:ext cx="7864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Evolutionary significant unit (ESU)</a:t>
            </a:r>
            <a:r>
              <a:rPr lang="en-US"/>
              <a:t> – A genetically distinct segment of a species, with an evolutionary history and future largely separate from other ESU’s</a:t>
            </a:r>
          </a:p>
        </p:txBody>
      </p:sp>
      <p:sp>
        <p:nvSpPr>
          <p:cNvPr id="22532" name="Line 6"/>
          <p:cNvSpPr>
            <a:spLocks noChangeShapeType="1"/>
          </p:cNvSpPr>
          <p:nvPr/>
        </p:nvSpPr>
        <p:spPr bwMode="auto">
          <a:xfrm flipV="1">
            <a:off x="3200400" y="3333750"/>
            <a:ext cx="2990850" cy="26860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3" name="Line 7"/>
          <p:cNvSpPr>
            <a:spLocks noChangeShapeType="1"/>
          </p:cNvSpPr>
          <p:nvPr/>
        </p:nvSpPr>
        <p:spPr bwMode="auto">
          <a:xfrm flipH="1" flipV="1">
            <a:off x="3657600" y="3352800"/>
            <a:ext cx="1019175" cy="13144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4" name="Line 8"/>
          <p:cNvSpPr>
            <a:spLocks noChangeShapeType="1"/>
          </p:cNvSpPr>
          <p:nvPr/>
        </p:nvSpPr>
        <p:spPr bwMode="auto">
          <a:xfrm flipH="1" flipV="1">
            <a:off x="4829175" y="3305175"/>
            <a:ext cx="581025" cy="7334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5" name="Text Box 9"/>
          <p:cNvSpPr txBox="1">
            <a:spLocks noChangeArrowheads="1"/>
          </p:cNvSpPr>
          <p:nvPr/>
        </p:nvSpPr>
        <p:spPr bwMode="auto">
          <a:xfrm>
            <a:off x="2971800" y="2819400"/>
            <a:ext cx="11668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400"/>
              <a:t>Salmon River</a:t>
            </a:r>
          </a:p>
          <a:p>
            <a:pPr algn="ctr" eaLnBrk="1" hangingPunct="1"/>
            <a:r>
              <a:rPr lang="en-US" sz="1400"/>
              <a:t>Chinook</a:t>
            </a:r>
          </a:p>
        </p:txBody>
      </p:sp>
      <p:sp>
        <p:nvSpPr>
          <p:cNvPr id="22536" name="Text Box 10"/>
          <p:cNvSpPr txBox="1">
            <a:spLocks noChangeArrowheads="1"/>
          </p:cNvSpPr>
          <p:nvPr/>
        </p:nvSpPr>
        <p:spPr bwMode="auto">
          <a:xfrm>
            <a:off x="4281488" y="2819400"/>
            <a:ext cx="11382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400"/>
              <a:t>Lochsa River</a:t>
            </a:r>
          </a:p>
          <a:p>
            <a:pPr algn="ctr" eaLnBrk="1" hangingPunct="1"/>
            <a:r>
              <a:rPr lang="en-US" sz="1400"/>
              <a:t>Chinook</a:t>
            </a:r>
          </a:p>
        </p:txBody>
      </p:sp>
      <p:sp>
        <p:nvSpPr>
          <p:cNvPr id="22537" name="Text Box 11"/>
          <p:cNvSpPr txBox="1">
            <a:spLocks noChangeArrowheads="1"/>
          </p:cNvSpPr>
          <p:nvPr/>
        </p:nvSpPr>
        <p:spPr bwMode="auto">
          <a:xfrm>
            <a:off x="5567363" y="2819400"/>
            <a:ext cx="10493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400"/>
              <a:t>Rapid River</a:t>
            </a:r>
          </a:p>
          <a:p>
            <a:pPr algn="ctr" eaLnBrk="1" hangingPunct="1"/>
            <a:r>
              <a:rPr lang="en-US" sz="1400"/>
              <a:t>Chinook</a:t>
            </a:r>
          </a:p>
        </p:txBody>
      </p:sp>
      <p:sp>
        <p:nvSpPr>
          <p:cNvPr id="22538" name="Text Box 12"/>
          <p:cNvSpPr txBox="1">
            <a:spLocks noChangeArrowheads="1"/>
          </p:cNvSpPr>
          <p:nvPr/>
        </p:nvSpPr>
        <p:spPr bwMode="auto">
          <a:xfrm>
            <a:off x="0" y="62865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b="1"/>
              <a:t>ESU’s are protected under the endangered species act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Issue 1: Are wild salmon ESU’s?</a:t>
            </a:r>
          </a:p>
        </p:txBody>
      </p:sp>
      <p:sp>
        <p:nvSpPr>
          <p:cNvPr id="23555" name="Line 3"/>
          <p:cNvSpPr>
            <a:spLocks noChangeShapeType="1"/>
          </p:cNvSpPr>
          <p:nvPr/>
        </p:nvSpPr>
        <p:spPr bwMode="auto">
          <a:xfrm flipV="1">
            <a:off x="914400" y="2038350"/>
            <a:ext cx="2990850" cy="26860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6" name="Line 4"/>
          <p:cNvSpPr>
            <a:spLocks noChangeShapeType="1"/>
          </p:cNvSpPr>
          <p:nvPr/>
        </p:nvSpPr>
        <p:spPr bwMode="auto">
          <a:xfrm flipH="1" flipV="1">
            <a:off x="1371600" y="2057400"/>
            <a:ext cx="1019175" cy="13144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7" name="Line 5"/>
          <p:cNvSpPr>
            <a:spLocks noChangeShapeType="1"/>
          </p:cNvSpPr>
          <p:nvPr/>
        </p:nvSpPr>
        <p:spPr bwMode="auto">
          <a:xfrm flipH="1" flipV="1">
            <a:off x="2543175" y="2009775"/>
            <a:ext cx="581025" cy="7334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8" name="Text Box 6"/>
          <p:cNvSpPr txBox="1">
            <a:spLocks noChangeArrowheads="1"/>
          </p:cNvSpPr>
          <p:nvPr/>
        </p:nvSpPr>
        <p:spPr bwMode="auto">
          <a:xfrm>
            <a:off x="685800" y="1524000"/>
            <a:ext cx="11668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400"/>
              <a:t>Salmon River</a:t>
            </a:r>
          </a:p>
          <a:p>
            <a:pPr algn="ctr" eaLnBrk="1" hangingPunct="1"/>
            <a:r>
              <a:rPr lang="en-US" sz="1400"/>
              <a:t>Chinook</a:t>
            </a:r>
          </a:p>
        </p:txBody>
      </p:sp>
      <p:sp>
        <p:nvSpPr>
          <p:cNvPr id="23559" name="Text Box 7"/>
          <p:cNvSpPr txBox="1">
            <a:spLocks noChangeArrowheads="1"/>
          </p:cNvSpPr>
          <p:nvPr/>
        </p:nvSpPr>
        <p:spPr bwMode="auto">
          <a:xfrm>
            <a:off x="1841500" y="1524000"/>
            <a:ext cx="13589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400"/>
              <a:t>Rapid River Chinook (wild)</a:t>
            </a:r>
          </a:p>
        </p:txBody>
      </p:sp>
      <p:sp>
        <p:nvSpPr>
          <p:cNvPr id="23560" name="Text Box 8"/>
          <p:cNvSpPr txBox="1">
            <a:spLocks noChangeArrowheads="1"/>
          </p:cNvSpPr>
          <p:nvPr/>
        </p:nvSpPr>
        <p:spPr bwMode="auto">
          <a:xfrm>
            <a:off x="3076575" y="1524000"/>
            <a:ext cx="15716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400"/>
              <a:t>Rapid River</a:t>
            </a:r>
          </a:p>
          <a:p>
            <a:pPr algn="ctr" eaLnBrk="1" hangingPunct="1"/>
            <a:r>
              <a:rPr lang="en-US" sz="1400"/>
              <a:t>Chinook (hatchery)</a:t>
            </a:r>
          </a:p>
        </p:txBody>
      </p:sp>
      <p:sp>
        <p:nvSpPr>
          <p:cNvPr id="23561" name="Line 9"/>
          <p:cNvSpPr>
            <a:spLocks noChangeShapeType="1"/>
          </p:cNvSpPr>
          <p:nvPr/>
        </p:nvSpPr>
        <p:spPr bwMode="auto">
          <a:xfrm flipV="1">
            <a:off x="4754563" y="3714750"/>
            <a:ext cx="2990850" cy="26860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2" name="Line 10"/>
          <p:cNvSpPr>
            <a:spLocks noChangeShapeType="1"/>
          </p:cNvSpPr>
          <p:nvPr/>
        </p:nvSpPr>
        <p:spPr bwMode="auto">
          <a:xfrm flipH="1" flipV="1">
            <a:off x="5211763" y="3733800"/>
            <a:ext cx="1019175" cy="13144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3" name="Text Box 12"/>
          <p:cNvSpPr txBox="1">
            <a:spLocks noChangeArrowheads="1"/>
          </p:cNvSpPr>
          <p:nvPr/>
        </p:nvSpPr>
        <p:spPr bwMode="auto">
          <a:xfrm>
            <a:off x="4525963" y="3200400"/>
            <a:ext cx="11668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400"/>
              <a:t>Salmon River</a:t>
            </a:r>
          </a:p>
          <a:p>
            <a:pPr algn="ctr" eaLnBrk="1" hangingPunct="1"/>
            <a:r>
              <a:rPr lang="en-US" sz="1400"/>
              <a:t>Chinook</a:t>
            </a:r>
          </a:p>
        </p:txBody>
      </p:sp>
      <p:sp>
        <p:nvSpPr>
          <p:cNvPr id="23564" name="Text Box 14"/>
          <p:cNvSpPr txBox="1">
            <a:spLocks noChangeArrowheads="1"/>
          </p:cNvSpPr>
          <p:nvPr/>
        </p:nvSpPr>
        <p:spPr bwMode="auto">
          <a:xfrm>
            <a:off x="6648450" y="3200400"/>
            <a:ext cx="21145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400"/>
              <a:t>Rapid River</a:t>
            </a:r>
          </a:p>
          <a:p>
            <a:pPr algn="ctr" eaLnBrk="1" hangingPunct="1"/>
            <a:r>
              <a:rPr lang="en-US" sz="1400"/>
              <a:t>Chinook (hatchery &amp; wild)</a:t>
            </a:r>
          </a:p>
        </p:txBody>
      </p:sp>
      <p:sp>
        <p:nvSpPr>
          <p:cNvPr id="23565" name="Text Box 15"/>
          <p:cNvSpPr txBox="1">
            <a:spLocks noChangeArrowheads="1"/>
          </p:cNvSpPr>
          <p:nvPr/>
        </p:nvSpPr>
        <p:spPr bwMode="auto">
          <a:xfrm>
            <a:off x="2203450" y="1028700"/>
            <a:ext cx="539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solidFill>
                  <a:srgbClr val="FF0000"/>
                </a:solidFill>
              </a:rPr>
              <a:t>Yes</a:t>
            </a:r>
          </a:p>
        </p:txBody>
      </p:sp>
      <p:sp>
        <p:nvSpPr>
          <p:cNvPr id="23566" name="Text Box 16"/>
          <p:cNvSpPr txBox="1">
            <a:spLocks noChangeArrowheads="1"/>
          </p:cNvSpPr>
          <p:nvPr/>
        </p:nvSpPr>
        <p:spPr bwMode="auto">
          <a:xfrm>
            <a:off x="6172200" y="266700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solidFill>
                  <a:schemeClr val="accent2"/>
                </a:solidFill>
              </a:rPr>
              <a:t>No</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228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800" b="1"/>
              <a:t>If neutral genetic markers are used to define ESU’s?</a:t>
            </a:r>
          </a:p>
        </p:txBody>
      </p:sp>
      <p:sp>
        <p:nvSpPr>
          <p:cNvPr id="24579" name="Line 3"/>
          <p:cNvSpPr>
            <a:spLocks noChangeShapeType="1"/>
          </p:cNvSpPr>
          <p:nvPr/>
        </p:nvSpPr>
        <p:spPr bwMode="auto">
          <a:xfrm flipV="1">
            <a:off x="2620963" y="2571750"/>
            <a:ext cx="2990850" cy="26860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0" name="Line 4"/>
          <p:cNvSpPr>
            <a:spLocks noChangeShapeType="1"/>
          </p:cNvSpPr>
          <p:nvPr/>
        </p:nvSpPr>
        <p:spPr bwMode="auto">
          <a:xfrm flipH="1" flipV="1">
            <a:off x="3078163" y="2590800"/>
            <a:ext cx="1019175" cy="13144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1" name="Text Box 5"/>
          <p:cNvSpPr txBox="1">
            <a:spLocks noChangeArrowheads="1"/>
          </p:cNvSpPr>
          <p:nvPr/>
        </p:nvSpPr>
        <p:spPr bwMode="auto">
          <a:xfrm>
            <a:off x="2392363" y="2057400"/>
            <a:ext cx="11668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400"/>
              <a:t>Salmon River</a:t>
            </a:r>
          </a:p>
          <a:p>
            <a:pPr algn="ctr" eaLnBrk="1" hangingPunct="1"/>
            <a:r>
              <a:rPr lang="en-US" sz="1400"/>
              <a:t>Chinook</a:t>
            </a:r>
          </a:p>
        </p:txBody>
      </p:sp>
      <p:sp>
        <p:nvSpPr>
          <p:cNvPr id="24582" name="Text Box 6"/>
          <p:cNvSpPr txBox="1">
            <a:spLocks noChangeArrowheads="1"/>
          </p:cNvSpPr>
          <p:nvPr/>
        </p:nvSpPr>
        <p:spPr bwMode="auto">
          <a:xfrm>
            <a:off x="4514850" y="2057400"/>
            <a:ext cx="21145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400"/>
              <a:t>Rapid River</a:t>
            </a:r>
          </a:p>
          <a:p>
            <a:pPr algn="ctr" eaLnBrk="1" hangingPunct="1"/>
            <a:r>
              <a:rPr lang="en-US" sz="1400"/>
              <a:t>Chinook (hatchery &amp; wild)</a:t>
            </a:r>
          </a:p>
        </p:txBody>
      </p:sp>
      <p:sp>
        <p:nvSpPr>
          <p:cNvPr id="24583" name="Text Box 7"/>
          <p:cNvSpPr txBox="1">
            <a:spLocks noChangeArrowheads="1"/>
          </p:cNvSpPr>
          <p:nvPr/>
        </p:nvSpPr>
        <p:spPr bwMode="auto">
          <a:xfrm>
            <a:off x="1333500" y="5943600"/>
            <a:ext cx="68675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000"/>
              <a:t>It is generally not possible to differentiate hatchery from wild fish</a:t>
            </a:r>
          </a:p>
          <a:p>
            <a:pPr algn="ctr" eaLnBrk="1" hangingPunct="1"/>
            <a:r>
              <a:rPr lang="en-US" sz="2000">
                <a:sym typeface="Wingdings" pitchFamily="2" charset="2"/>
              </a:rPr>
              <a:t> might be claimed that wild fish are not ESU’s</a:t>
            </a:r>
            <a:endParaRPr lang="en-US" sz="20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But what drives evolution at neutral loci?</a:t>
            </a:r>
          </a:p>
        </p:txBody>
      </p:sp>
      <p:sp>
        <p:nvSpPr>
          <p:cNvPr id="25603" name="Text Box 3"/>
          <p:cNvSpPr txBox="1">
            <a:spLocks noChangeArrowheads="1"/>
          </p:cNvSpPr>
          <p:nvPr/>
        </p:nvSpPr>
        <p:spPr bwMode="auto">
          <a:xfrm>
            <a:off x="974725" y="1603375"/>
            <a:ext cx="6424613"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sz="2400" b="1"/>
              <a:t> How fast is this process?</a:t>
            </a:r>
          </a:p>
          <a:p>
            <a:pPr eaLnBrk="1" hangingPunct="1">
              <a:buFontTx/>
              <a:buChar char="•"/>
            </a:pPr>
            <a:endParaRPr lang="en-US" sz="2400" b="1"/>
          </a:p>
          <a:p>
            <a:pPr eaLnBrk="1" hangingPunct="1">
              <a:buFontTx/>
              <a:buChar char="•"/>
            </a:pPr>
            <a:endParaRPr lang="en-US" sz="2400" b="1"/>
          </a:p>
          <a:p>
            <a:pPr eaLnBrk="1" hangingPunct="1">
              <a:buFontTx/>
              <a:buChar char="•"/>
            </a:pPr>
            <a:endParaRPr lang="en-US" sz="2400" b="1"/>
          </a:p>
          <a:p>
            <a:pPr eaLnBrk="1" hangingPunct="1">
              <a:buFontTx/>
              <a:buChar char="•"/>
            </a:pPr>
            <a:endParaRPr lang="en-US" sz="2400" b="1"/>
          </a:p>
          <a:p>
            <a:pPr eaLnBrk="1" hangingPunct="1">
              <a:buFontTx/>
              <a:buChar char="•"/>
            </a:pPr>
            <a:endParaRPr lang="en-US" sz="2400" b="1"/>
          </a:p>
          <a:p>
            <a:pPr eaLnBrk="1" hangingPunct="1">
              <a:buFontTx/>
              <a:buChar char="•"/>
            </a:pPr>
            <a:endParaRPr lang="en-US" sz="2400" b="1"/>
          </a:p>
          <a:p>
            <a:pPr eaLnBrk="1" hangingPunct="1">
              <a:buFontTx/>
              <a:buChar char="•"/>
            </a:pPr>
            <a:r>
              <a:rPr lang="en-US" sz="2400" b="1"/>
              <a:t> Is evolution at selected loci more or less rapid?</a:t>
            </a:r>
          </a:p>
          <a:p>
            <a:pPr eaLnBrk="1" hangingPunct="1"/>
            <a:endParaRPr lang="en-US" sz="2400" b="1"/>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3810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Applied population biology: pacific Salmon</a:t>
            </a:r>
          </a:p>
        </p:txBody>
      </p:sp>
      <p:pic>
        <p:nvPicPr>
          <p:cNvPr id="10243" name="Picture 3" descr="Salmon-R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2667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4"/>
          <p:cNvSpPr txBox="1">
            <a:spLocks noChangeArrowheads="1"/>
          </p:cNvSpPr>
          <p:nvPr/>
        </p:nvSpPr>
        <p:spPr bwMode="auto">
          <a:xfrm>
            <a:off x="4114800" y="1600200"/>
            <a:ext cx="4468813"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000" b="1" u="sng"/>
              <a:t>Topics relevant to salmon conservation</a:t>
            </a:r>
            <a:r>
              <a:rPr lang="en-US" b="1"/>
              <a:t> </a:t>
            </a:r>
          </a:p>
          <a:p>
            <a:pPr eaLnBrk="1" hangingPunct="1"/>
            <a:endParaRPr lang="en-US" b="1"/>
          </a:p>
          <a:p>
            <a:pPr eaLnBrk="1" hangingPunct="1">
              <a:buFontTx/>
              <a:buChar char="•"/>
            </a:pPr>
            <a:r>
              <a:rPr lang="en-US" b="1"/>
              <a:t> Environmental stochasticity</a:t>
            </a:r>
          </a:p>
          <a:p>
            <a:pPr eaLnBrk="1" hangingPunct="1">
              <a:buFontTx/>
              <a:buChar char="•"/>
            </a:pPr>
            <a:endParaRPr lang="en-US" b="1"/>
          </a:p>
          <a:p>
            <a:pPr eaLnBrk="1" hangingPunct="1">
              <a:buFontTx/>
              <a:buChar char="•"/>
            </a:pPr>
            <a:r>
              <a:rPr lang="en-US" b="1"/>
              <a:t> Selection vs. Drift</a:t>
            </a:r>
          </a:p>
          <a:p>
            <a:pPr eaLnBrk="1" hangingPunct="1">
              <a:buFontTx/>
              <a:buChar char="•"/>
            </a:pPr>
            <a:endParaRPr lang="en-US" b="1"/>
          </a:p>
          <a:p>
            <a:pPr eaLnBrk="1" hangingPunct="1">
              <a:buFontTx/>
              <a:buChar char="•"/>
            </a:pPr>
            <a:r>
              <a:rPr lang="en-US" b="1"/>
              <a:t> Maladaptation</a:t>
            </a:r>
          </a:p>
          <a:p>
            <a:pPr eaLnBrk="1" hangingPunct="1">
              <a:buFontTx/>
              <a:buChar char="•"/>
            </a:pPr>
            <a:endParaRPr lang="en-US" b="1"/>
          </a:p>
          <a:p>
            <a:pPr eaLnBrk="1" hangingPunct="1">
              <a:buFontTx/>
              <a:buChar char="•"/>
            </a:pPr>
            <a:r>
              <a:rPr lang="en-US" b="1"/>
              <a:t> Competition</a:t>
            </a:r>
          </a:p>
          <a:p>
            <a:pPr eaLnBrk="1" hangingPunct="1">
              <a:buFontTx/>
              <a:buChar char="•"/>
            </a:pPr>
            <a:endParaRPr lang="en-US" b="1"/>
          </a:p>
          <a:p>
            <a:pPr eaLnBrk="1" hangingPunct="1">
              <a:buFontTx/>
              <a:buChar char="•"/>
            </a:pPr>
            <a:r>
              <a:rPr lang="en-US" b="1"/>
              <a:t> Gene flow and local maladaptation</a:t>
            </a:r>
          </a:p>
          <a:p>
            <a:pPr eaLnBrk="1" hangingPunct="1">
              <a:buFontTx/>
              <a:buChar char="•"/>
            </a:pPr>
            <a:endParaRPr lang="en-US" b="1"/>
          </a:p>
          <a:p>
            <a:pPr eaLnBrk="1" hangingPunct="1">
              <a:buFontTx/>
              <a:buChar char="•"/>
            </a:pPr>
            <a:r>
              <a:rPr lang="en-US" b="1"/>
              <a:t> Hybridization</a:t>
            </a:r>
          </a:p>
        </p:txBody>
      </p:sp>
      <p:pic>
        <p:nvPicPr>
          <p:cNvPr id="10245" name="Picture 6" descr="bonneville%20dam%20fish%20lad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963" y="3686175"/>
            <a:ext cx="2030412"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0" y="228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800" b="1"/>
              <a:t>If traits exposed to natural selection are used?</a:t>
            </a:r>
          </a:p>
        </p:txBody>
      </p:sp>
      <p:sp>
        <p:nvSpPr>
          <p:cNvPr id="26627" name="Text Box 3"/>
          <p:cNvSpPr txBox="1">
            <a:spLocks noChangeArrowheads="1"/>
          </p:cNvSpPr>
          <p:nvPr/>
        </p:nvSpPr>
        <p:spPr bwMode="auto">
          <a:xfrm>
            <a:off x="898525" y="1905000"/>
            <a:ext cx="7043738"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000" b="1" u="sng"/>
              <a:t>Hatchery fish have genetically based differences in many traits:</a:t>
            </a:r>
          </a:p>
          <a:p>
            <a:pPr eaLnBrk="1" hangingPunct="1"/>
            <a:endParaRPr lang="en-US" sz="2000" b="1" u="sng"/>
          </a:p>
          <a:p>
            <a:pPr eaLnBrk="1" hangingPunct="1">
              <a:buFontTx/>
              <a:buChar char="•"/>
            </a:pPr>
            <a:r>
              <a:rPr lang="en-US" sz="2000"/>
              <a:t> Feeding behavior</a:t>
            </a:r>
          </a:p>
          <a:p>
            <a:pPr eaLnBrk="1" hangingPunct="1">
              <a:buFontTx/>
              <a:buChar char="•"/>
            </a:pPr>
            <a:endParaRPr lang="en-US" sz="2000"/>
          </a:p>
          <a:p>
            <a:pPr eaLnBrk="1" hangingPunct="1">
              <a:buFontTx/>
              <a:buChar char="•"/>
            </a:pPr>
            <a:r>
              <a:rPr lang="en-US" sz="2000"/>
              <a:t> Migration patterns</a:t>
            </a:r>
          </a:p>
          <a:p>
            <a:pPr eaLnBrk="1" hangingPunct="1">
              <a:buFontTx/>
              <a:buChar char="•"/>
            </a:pPr>
            <a:endParaRPr lang="en-US" sz="2000"/>
          </a:p>
          <a:p>
            <a:pPr eaLnBrk="1" hangingPunct="1">
              <a:buFontTx/>
              <a:buChar char="•"/>
            </a:pPr>
            <a:r>
              <a:rPr lang="en-US" sz="2000"/>
              <a:t> Morphology</a:t>
            </a:r>
          </a:p>
          <a:p>
            <a:pPr eaLnBrk="1" hangingPunct="1">
              <a:buFontTx/>
              <a:buChar char="•"/>
            </a:pPr>
            <a:endParaRPr lang="en-US" sz="2000"/>
          </a:p>
          <a:p>
            <a:pPr eaLnBrk="1" hangingPunct="1">
              <a:buFontTx/>
              <a:buChar char="•"/>
            </a:pPr>
            <a:r>
              <a:rPr lang="en-US" sz="2000"/>
              <a:t> Agressiveness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 </a:t>
            </a:r>
          </a:p>
        </p:txBody>
      </p:sp>
      <p:sp>
        <p:nvSpPr>
          <p:cNvPr id="27651" name="Line 11"/>
          <p:cNvSpPr>
            <a:spLocks noChangeShapeType="1"/>
          </p:cNvSpPr>
          <p:nvPr/>
        </p:nvSpPr>
        <p:spPr bwMode="auto">
          <a:xfrm flipV="1">
            <a:off x="2895600" y="2724150"/>
            <a:ext cx="2990850" cy="26860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2" name="Line 12"/>
          <p:cNvSpPr>
            <a:spLocks noChangeShapeType="1"/>
          </p:cNvSpPr>
          <p:nvPr/>
        </p:nvSpPr>
        <p:spPr bwMode="auto">
          <a:xfrm flipH="1" flipV="1">
            <a:off x="3352800" y="2743200"/>
            <a:ext cx="1019175" cy="13144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3" name="Line 13"/>
          <p:cNvSpPr>
            <a:spLocks noChangeShapeType="1"/>
          </p:cNvSpPr>
          <p:nvPr/>
        </p:nvSpPr>
        <p:spPr bwMode="auto">
          <a:xfrm flipH="1" flipV="1">
            <a:off x="4524375" y="2695575"/>
            <a:ext cx="581025" cy="7334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4" name="Text Box 14"/>
          <p:cNvSpPr txBox="1">
            <a:spLocks noChangeArrowheads="1"/>
          </p:cNvSpPr>
          <p:nvPr/>
        </p:nvSpPr>
        <p:spPr bwMode="auto">
          <a:xfrm>
            <a:off x="2667000" y="2209800"/>
            <a:ext cx="11668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400"/>
              <a:t>Salmon River</a:t>
            </a:r>
          </a:p>
          <a:p>
            <a:pPr algn="ctr" eaLnBrk="1" hangingPunct="1"/>
            <a:r>
              <a:rPr lang="en-US" sz="1400"/>
              <a:t>Chinook</a:t>
            </a:r>
          </a:p>
        </p:txBody>
      </p:sp>
      <p:sp>
        <p:nvSpPr>
          <p:cNvPr id="27655" name="Text Box 15"/>
          <p:cNvSpPr txBox="1">
            <a:spLocks noChangeArrowheads="1"/>
          </p:cNvSpPr>
          <p:nvPr/>
        </p:nvSpPr>
        <p:spPr bwMode="auto">
          <a:xfrm>
            <a:off x="3822700" y="2209800"/>
            <a:ext cx="13589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400"/>
              <a:t>Rapid River Chinook (wild)</a:t>
            </a:r>
          </a:p>
        </p:txBody>
      </p:sp>
      <p:sp>
        <p:nvSpPr>
          <p:cNvPr id="27656" name="Text Box 16"/>
          <p:cNvSpPr txBox="1">
            <a:spLocks noChangeArrowheads="1"/>
          </p:cNvSpPr>
          <p:nvPr/>
        </p:nvSpPr>
        <p:spPr bwMode="auto">
          <a:xfrm>
            <a:off x="5057775" y="2209800"/>
            <a:ext cx="15716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400"/>
              <a:t>Rapid River</a:t>
            </a:r>
          </a:p>
          <a:p>
            <a:pPr algn="ctr" eaLnBrk="1" hangingPunct="1"/>
            <a:r>
              <a:rPr lang="en-US" sz="1400"/>
              <a:t>Chinook (hatchery)</a:t>
            </a:r>
          </a:p>
        </p:txBody>
      </p:sp>
      <p:sp>
        <p:nvSpPr>
          <p:cNvPr id="27657" name="Text Box 26"/>
          <p:cNvSpPr txBox="1">
            <a:spLocks noChangeArrowheads="1"/>
          </p:cNvSpPr>
          <p:nvPr/>
        </p:nvSpPr>
        <p:spPr bwMode="auto">
          <a:xfrm>
            <a:off x="0" y="36512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800" b="1"/>
              <a:t>Selected traits indicate that wild fish are certainly an ESU</a:t>
            </a:r>
          </a:p>
        </p:txBody>
      </p:sp>
      <p:sp>
        <p:nvSpPr>
          <p:cNvPr id="27658" name="Oval 27"/>
          <p:cNvSpPr>
            <a:spLocks noChangeArrowheads="1"/>
          </p:cNvSpPr>
          <p:nvPr/>
        </p:nvSpPr>
        <p:spPr bwMode="auto">
          <a:xfrm>
            <a:off x="3829050" y="2057400"/>
            <a:ext cx="1295400" cy="91440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2286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800" b="1"/>
              <a:t>What are the consequences of lumping wild and hatchery fish together as a single ESU?</a:t>
            </a:r>
          </a:p>
        </p:txBody>
      </p:sp>
      <p:sp>
        <p:nvSpPr>
          <p:cNvPr id="28675" name="Line 5"/>
          <p:cNvSpPr>
            <a:spLocks noChangeShapeType="1"/>
          </p:cNvSpPr>
          <p:nvPr/>
        </p:nvSpPr>
        <p:spPr bwMode="auto">
          <a:xfrm flipV="1">
            <a:off x="609600" y="2724150"/>
            <a:ext cx="2990850" cy="26860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6" name="Line 6"/>
          <p:cNvSpPr>
            <a:spLocks noChangeShapeType="1"/>
          </p:cNvSpPr>
          <p:nvPr/>
        </p:nvSpPr>
        <p:spPr bwMode="auto">
          <a:xfrm flipH="1" flipV="1">
            <a:off x="1066800" y="2743200"/>
            <a:ext cx="1019175" cy="13144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7" name="Line 7"/>
          <p:cNvSpPr>
            <a:spLocks noChangeShapeType="1"/>
          </p:cNvSpPr>
          <p:nvPr/>
        </p:nvSpPr>
        <p:spPr bwMode="auto">
          <a:xfrm flipH="1" flipV="1">
            <a:off x="2238375" y="2695575"/>
            <a:ext cx="581025" cy="7334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8" name="Text Box 8"/>
          <p:cNvSpPr txBox="1">
            <a:spLocks noChangeArrowheads="1"/>
          </p:cNvSpPr>
          <p:nvPr/>
        </p:nvSpPr>
        <p:spPr bwMode="auto">
          <a:xfrm>
            <a:off x="381000" y="2209800"/>
            <a:ext cx="11668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400"/>
              <a:t>Salmon River</a:t>
            </a:r>
          </a:p>
          <a:p>
            <a:pPr algn="ctr" eaLnBrk="1" hangingPunct="1"/>
            <a:r>
              <a:rPr lang="en-US" sz="1400"/>
              <a:t>Chinook</a:t>
            </a:r>
          </a:p>
        </p:txBody>
      </p:sp>
      <p:sp>
        <p:nvSpPr>
          <p:cNvPr id="28679" name="Text Box 9"/>
          <p:cNvSpPr txBox="1">
            <a:spLocks noChangeArrowheads="1"/>
          </p:cNvSpPr>
          <p:nvPr/>
        </p:nvSpPr>
        <p:spPr bwMode="auto">
          <a:xfrm>
            <a:off x="1536700" y="2209800"/>
            <a:ext cx="13589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400"/>
              <a:t>Rapid River Chinook (wild)</a:t>
            </a:r>
          </a:p>
        </p:txBody>
      </p:sp>
      <p:sp>
        <p:nvSpPr>
          <p:cNvPr id="28680" name="Text Box 10"/>
          <p:cNvSpPr txBox="1">
            <a:spLocks noChangeArrowheads="1"/>
          </p:cNvSpPr>
          <p:nvPr/>
        </p:nvSpPr>
        <p:spPr bwMode="auto">
          <a:xfrm>
            <a:off x="2771775" y="2209800"/>
            <a:ext cx="15716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400"/>
              <a:t>Rapid River</a:t>
            </a:r>
          </a:p>
          <a:p>
            <a:pPr algn="ctr" eaLnBrk="1" hangingPunct="1"/>
            <a:r>
              <a:rPr lang="en-US" sz="1400"/>
              <a:t>Chinook (hatchery)</a:t>
            </a:r>
          </a:p>
        </p:txBody>
      </p:sp>
      <p:sp>
        <p:nvSpPr>
          <p:cNvPr id="28681" name="Line 11"/>
          <p:cNvSpPr>
            <a:spLocks noChangeShapeType="1"/>
          </p:cNvSpPr>
          <p:nvPr/>
        </p:nvSpPr>
        <p:spPr bwMode="auto">
          <a:xfrm flipV="1">
            <a:off x="4983163" y="3714750"/>
            <a:ext cx="2990850" cy="26860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2" name="Line 12"/>
          <p:cNvSpPr>
            <a:spLocks noChangeShapeType="1"/>
          </p:cNvSpPr>
          <p:nvPr/>
        </p:nvSpPr>
        <p:spPr bwMode="auto">
          <a:xfrm flipH="1" flipV="1">
            <a:off x="5440363" y="3733800"/>
            <a:ext cx="1019175" cy="13144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3" name="Text Box 13"/>
          <p:cNvSpPr txBox="1">
            <a:spLocks noChangeArrowheads="1"/>
          </p:cNvSpPr>
          <p:nvPr/>
        </p:nvSpPr>
        <p:spPr bwMode="auto">
          <a:xfrm>
            <a:off x="4754563" y="3200400"/>
            <a:ext cx="11668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400"/>
              <a:t>Salmon River</a:t>
            </a:r>
          </a:p>
          <a:p>
            <a:pPr algn="ctr" eaLnBrk="1" hangingPunct="1"/>
            <a:r>
              <a:rPr lang="en-US" sz="1400"/>
              <a:t>Chinook</a:t>
            </a:r>
          </a:p>
        </p:txBody>
      </p:sp>
      <p:sp>
        <p:nvSpPr>
          <p:cNvPr id="28684" name="Text Box 14"/>
          <p:cNvSpPr txBox="1">
            <a:spLocks noChangeArrowheads="1"/>
          </p:cNvSpPr>
          <p:nvPr/>
        </p:nvSpPr>
        <p:spPr bwMode="auto">
          <a:xfrm>
            <a:off x="6877050" y="3200400"/>
            <a:ext cx="21145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400"/>
              <a:t>Rapid River</a:t>
            </a:r>
          </a:p>
          <a:p>
            <a:pPr algn="ctr" eaLnBrk="1" hangingPunct="1"/>
            <a:r>
              <a:rPr lang="en-US" sz="1400"/>
              <a:t>Chinook (hatchery &amp; wild)</a:t>
            </a:r>
          </a:p>
        </p:txBody>
      </p:sp>
      <p:sp>
        <p:nvSpPr>
          <p:cNvPr id="28685" name="Line 15"/>
          <p:cNvSpPr>
            <a:spLocks noChangeShapeType="1"/>
          </p:cNvSpPr>
          <p:nvPr/>
        </p:nvSpPr>
        <p:spPr bwMode="auto">
          <a:xfrm>
            <a:off x="2286000" y="4800600"/>
            <a:ext cx="30480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Consequence 1: maladaptation</a:t>
            </a:r>
          </a:p>
        </p:txBody>
      </p:sp>
      <p:sp>
        <p:nvSpPr>
          <p:cNvPr id="29699" name="Text Box 6"/>
          <p:cNvSpPr txBox="1">
            <a:spLocks noChangeArrowheads="1"/>
          </p:cNvSpPr>
          <p:nvPr/>
        </p:nvSpPr>
        <p:spPr bwMode="auto">
          <a:xfrm>
            <a:off x="898525" y="1889125"/>
            <a:ext cx="7043738"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000" b="1" u="sng"/>
              <a:t>Hatchery fish have genetically based differences in many traits:</a:t>
            </a:r>
          </a:p>
          <a:p>
            <a:pPr eaLnBrk="1" hangingPunct="1"/>
            <a:endParaRPr lang="en-US" sz="2000" b="1" u="sng"/>
          </a:p>
          <a:p>
            <a:pPr eaLnBrk="1" hangingPunct="1">
              <a:buFontTx/>
              <a:buChar char="•"/>
            </a:pPr>
            <a:r>
              <a:rPr lang="en-US" sz="2000"/>
              <a:t> Feeding behavior</a:t>
            </a:r>
          </a:p>
          <a:p>
            <a:pPr eaLnBrk="1" hangingPunct="1">
              <a:buFontTx/>
              <a:buChar char="•"/>
            </a:pPr>
            <a:endParaRPr lang="en-US" sz="2000"/>
          </a:p>
          <a:p>
            <a:pPr eaLnBrk="1" hangingPunct="1">
              <a:buFontTx/>
              <a:buChar char="•"/>
            </a:pPr>
            <a:r>
              <a:rPr lang="en-US" sz="2000"/>
              <a:t> Migration patterns</a:t>
            </a:r>
          </a:p>
          <a:p>
            <a:pPr eaLnBrk="1" hangingPunct="1">
              <a:buFontTx/>
              <a:buChar char="•"/>
            </a:pPr>
            <a:endParaRPr lang="en-US" sz="2000"/>
          </a:p>
          <a:p>
            <a:pPr eaLnBrk="1" hangingPunct="1">
              <a:buFontTx/>
              <a:buChar char="•"/>
            </a:pPr>
            <a:r>
              <a:rPr lang="en-US" sz="2000"/>
              <a:t> Morphology</a:t>
            </a:r>
          </a:p>
          <a:p>
            <a:pPr eaLnBrk="1" hangingPunct="1">
              <a:buFontTx/>
              <a:buChar char="•"/>
            </a:pPr>
            <a:endParaRPr lang="en-US" sz="2000"/>
          </a:p>
          <a:p>
            <a:pPr eaLnBrk="1" hangingPunct="1">
              <a:buFontTx/>
              <a:buChar char="•"/>
            </a:pPr>
            <a:r>
              <a:rPr lang="en-US" sz="2000"/>
              <a:t> Agressiveness</a:t>
            </a:r>
          </a:p>
        </p:txBody>
      </p:sp>
      <p:sp>
        <p:nvSpPr>
          <p:cNvPr id="29700" name="Text Box 7"/>
          <p:cNvSpPr txBox="1">
            <a:spLocks noChangeArrowheads="1"/>
          </p:cNvSpPr>
          <p:nvPr/>
        </p:nvSpPr>
        <p:spPr bwMode="auto">
          <a:xfrm>
            <a:off x="0" y="56769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b="1"/>
              <a:t>These differences are generally maladaptive in the natural environment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An example: feeding behavior</a:t>
            </a:r>
          </a:p>
        </p:txBody>
      </p:sp>
      <p:pic>
        <p:nvPicPr>
          <p:cNvPr id="30723" name="Picture 3" descr="dinne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286000"/>
            <a:ext cx="23812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4"/>
          <p:cNvSpPr txBox="1">
            <a:spLocks noChangeArrowheads="1"/>
          </p:cNvSpPr>
          <p:nvPr/>
        </p:nvSpPr>
        <p:spPr bwMode="auto">
          <a:xfrm>
            <a:off x="5556250" y="3976688"/>
            <a:ext cx="3054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Feeding time at the hatchery!</a:t>
            </a:r>
          </a:p>
        </p:txBody>
      </p:sp>
      <p:sp>
        <p:nvSpPr>
          <p:cNvPr id="30725" name="Text Box 5"/>
          <p:cNvSpPr txBox="1">
            <a:spLocks noChangeArrowheads="1"/>
          </p:cNvSpPr>
          <p:nvPr/>
        </p:nvSpPr>
        <p:spPr bwMode="auto">
          <a:xfrm>
            <a:off x="457200" y="2374900"/>
            <a:ext cx="474027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a:t> Hatchery fish are grown at high densities</a:t>
            </a:r>
          </a:p>
          <a:p>
            <a:pPr eaLnBrk="1" hangingPunct="1">
              <a:buFontTx/>
              <a:buChar char="•"/>
            </a:pPr>
            <a:endParaRPr lang="en-US"/>
          </a:p>
          <a:p>
            <a:pPr eaLnBrk="1" hangingPunct="1">
              <a:buFontTx/>
              <a:buChar char="•"/>
            </a:pPr>
            <a:endParaRPr lang="en-US"/>
          </a:p>
          <a:p>
            <a:pPr eaLnBrk="1" hangingPunct="1">
              <a:buFontTx/>
              <a:buChar char="•"/>
            </a:pPr>
            <a:r>
              <a:rPr lang="en-US"/>
              <a:t> Feeding is very stereotypical</a:t>
            </a:r>
          </a:p>
          <a:p>
            <a:pPr eaLnBrk="1" hangingPunct="1">
              <a:buFontTx/>
              <a:buChar char="•"/>
            </a:pPr>
            <a:endParaRPr lang="en-US"/>
          </a:p>
          <a:p>
            <a:pPr eaLnBrk="1" hangingPunct="1">
              <a:buFontTx/>
              <a:buChar char="•"/>
            </a:pPr>
            <a:endParaRPr lang="en-US"/>
          </a:p>
          <a:p>
            <a:pPr eaLnBrk="1" hangingPunct="1">
              <a:buFontTx/>
              <a:buChar char="•"/>
            </a:pPr>
            <a:r>
              <a:rPr lang="en-US"/>
              <a:t> Leads to the evolution of increased aggressiveness and fearlessness in hatchery fish</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2286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Outside the hatchery, these behaviors are often maladaptive</a:t>
            </a:r>
          </a:p>
        </p:txBody>
      </p:sp>
      <p:pic>
        <p:nvPicPr>
          <p:cNvPr id="31747" name="Picture 3" descr="FyingTernWithSalm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333625"/>
            <a:ext cx="38100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4"/>
          <p:cNvSpPr txBox="1">
            <a:spLocks noChangeArrowheads="1"/>
          </p:cNvSpPr>
          <p:nvPr/>
        </p:nvSpPr>
        <p:spPr bwMode="auto">
          <a:xfrm>
            <a:off x="3581400" y="4800600"/>
            <a:ext cx="1911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Tern with salmon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228600"/>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dirty="0" smtClean="0"/>
              <a:t>Just how </a:t>
            </a:r>
            <a:r>
              <a:rPr lang="en-US" sz="3200" b="1" dirty="0" err="1" smtClean="0"/>
              <a:t>maladpted</a:t>
            </a:r>
            <a:r>
              <a:rPr lang="en-US" sz="3200" b="1" dirty="0" smtClean="0"/>
              <a:t> are hatchery fish?</a:t>
            </a:r>
          </a:p>
          <a:p>
            <a:pPr algn="ctr" eaLnBrk="1" hangingPunct="1"/>
            <a:r>
              <a:rPr lang="en-US" sz="2000" b="1" dirty="0" smtClean="0"/>
              <a:t>(Araki et al. 2008)</a:t>
            </a:r>
          </a:p>
          <a:p>
            <a:pPr algn="ctr" eaLnBrk="1" hangingPunct="1"/>
            <a:endParaRPr lang="en-US" sz="3200" b="1" dirty="0"/>
          </a:p>
        </p:txBody>
      </p:sp>
      <p:pic>
        <p:nvPicPr>
          <p:cNvPr id="553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981200"/>
            <a:ext cx="5540375"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3476" y="2971800"/>
            <a:ext cx="2154676" cy="1015663"/>
          </a:xfrm>
          <a:prstGeom prst="rect">
            <a:avLst/>
          </a:prstGeom>
          <a:noFill/>
        </p:spPr>
        <p:txBody>
          <a:bodyPr wrap="square" rtlCol="0">
            <a:spAutoFit/>
          </a:bodyPr>
          <a:lstStyle/>
          <a:p>
            <a:pPr algn="ctr"/>
            <a:r>
              <a:rPr lang="en-US" sz="2000" b="1" dirty="0" smtClean="0"/>
              <a:t>Relative</a:t>
            </a:r>
          </a:p>
          <a:p>
            <a:pPr algn="ctr"/>
            <a:r>
              <a:rPr lang="en-US" sz="2000" b="1" dirty="0" smtClean="0"/>
              <a:t>fitness of hatchery fish</a:t>
            </a:r>
            <a:endParaRPr lang="en-US" sz="2000" b="1" dirty="0"/>
          </a:p>
        </p:txBody>
      </p:sp>
      <p:sp>
        <p:nvSpPr>
          <p:cNvPr id="11" name="TextBox 10"/>
          <p:cNvSpPr txBox="1"/>
          <p:nvPr/>
        </p:nvSpPr>
        <p:spPr>
          <a:xfrm>
            <a:off x="3636524" y="5308937"/>
            <a:ext cx="2154676" cy="707886"/>
          </a:xfrm>
          <a:prstGeom prst="rect">
            <a:avLst/>
          </a:prstGeom>
          <a:noFill/>
        </p:spPr>
        <p:txBody>
          <a:bodyPr wrap="square" rtlCol="0">
            <a:spAutoFit/>
          </a:bodyPr>
          <a:lstStyle/>
          <a:p>
            <a:pPr algn="ctr"/>
            <a:r>
              <a:rPr lang="en-US" sz="2000" b="1" dirty="0" smtClean="0"/>
              <a:t>Generations in captivity</a:t>
            </a:r>
            <a:endParaRPr lang="en-US" sz="2000" b="1" dirty="0"/>
          </a:p>
        </p:txBody>
      </p:sp>
      <p:cxnSp>
        <p:nvCxnSpPr>
          <p:cNvPr id="6" name="Straight Connector 5"/>
          <p:cNvCxnSpPr/>
          <p:nvPr/>
        </p:nvCxnSpPr>
        <p:spPr>
          <a:xfrm>
            <a:off x="2369634" y="2938347"/>
            <a:ext cx="4648200"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391400" y="3124200"/>
            <a:ext cx="1031051" cy="369332"/>
          </a:xfrm>
          <a:prstGeom prst="rect">
            <a:avLst/>
          </a:prstGeom>
          <a:noFill/>
        </p:spPr>
        <p:txBody>
          <a:bodyPr wrap="none" rtlCol="0">
            <a:spAutoFit/>
          </a:bodyPr>
          <a:lstStyle/>
          <a:p>
            <a:r>
              <a:rPr lang="en-US" b="1" dirty="0" smtClean="0">
                <a:solidFill>
                  <a:srgbClr val="FF0000"/>
                </a:solidFill>
              </a:rPr>
              <a:t>Equality</a:t>
            </a:r>
            <a:endParaRPr lang="en-US" b="1" dirty="0">
              <a:solidFill>
                <a:srgbClr val="FF0000"/>
              </a:solidFill>
            </a:endParaRPr>
          </a:p>
        </p:txBody>
      </p:sp>
      <p:sp>
        <p:nvSpPr>
          <p:cNvPr id="8" name="Freeform 7"/>
          <p:cNvSpPr/>
          <p:nvPr/>
        </p:nvSpPr>
        <p:spPr>
          <a:xfrm>
            <a:off x="7116417" y="2923154"/>
            <a:ext cx="437322" cy="247429"/>
          </a:xfrm>
          <a:custGeom>
            <a:avLst/>
            <a:gdLst>
              <a:gd name="connsiteX0" fmla="*/ 437322 w 437322"/>
              <a:gd name="connsiteY0" fmla="*/ 247429 h 247429"/>
              <a:gd name="connsiteX1" fmla="*/ 288235 w 437322"/>
              <a:gd name="connsiteY1" fmla="*/ 28768 h 247429"/>
              <a:gd name="connsiteX2" fmla="*/ 0 w 437322"/>
              <a:gd name="connsiteY2" fmla="*/ 8889 h 247429"/>
            </a:gdLst>
            <a:ahLst/>
            <a:cxnLst>
              <a:cxn ang="0">
                <a:pos x="connsiteX0" y="connsiteY0"/>
              </a:cxn>
              <a:cxn ang="0">
                <a:pos x="connsiteX1" y="connsiteY1"/>
              </a:cxn>
              <a:cxn ang="0">
                <a:pos x="connsiteX2" y="connsiteY2"/>
              </a:cxn>
            </a:cxnLst>
            <a:rect l="l" t="t" r="r" b="b"/>
            <a:pathLst>
              <a:path w="437322" h="247429">
                <a:moveTo>
                  <a:pt x="437322" y="247429"/>
                </a:moveTo>
                <a:cubicBezTo>
                  <a:pt x="399222" y="157977"/>
                  <a:pt x="361122" y="68525"/>
                  <a:pt x="288235" y="28768"/>
                </a:cubicBezTo>
                <a:cubicBezTo>
                  <a:pt x="215348" y="-10989"/>
                  <a:pt x="107674" y="-1050"/>
                  <a:pt x="0" y="8889"/>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6200000">
            <a:off x="4920425" y="2554926"/>
            <a:ext cx="322966"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267200" y="2209800"/>
            <a:ext cx="1774845" cy="307777"/>
          </a:xfrm>
          <a:prstGeom prst="rect">
            <a:avLst/>
          </a:prstGeom>
          <a:noFill/>
        </p:spPr>
        <p:txBody>
          <a:bodyPr wrap="none" rtlCol="0">
            <a:spAutoFit/>
          </a:bodyPr>
          <a:lstStyle/>
          <a:p>
            <a:r>
              <a:rPr lang="en-US" sz="1400" dirty="0" smtClean="0"/>
              <a:t>Hatchery fish more fit</a:t>
            </a:r>
            <a:endParaRPr lang="en-US" sz="1400" dirty="0"/>
          </a:p>
        </p:txBody>
      </p:sp>
      <p:sp>
        <p:nvSpPr>
          <p:cNvPr id="19" name="Right Arrow 18"/>
          <p:cNvSpPr/>
          <p:nvPr/>
        </p:nvSpPr>
        <p:spPr>
          <a:xfrm rot="5400000" flipV="1">
            <a:off x="4607875" y="3088325"/>
            <a:ext cx="322966"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961738" y="3349823"/>
            <a:ext cx="1677062" cy="307777"/>
          </a:xfrm>
          <a:prstGeom prst="rect">
            <a:avLst/>
          </a:prstGeom>
          <a:noFill/>
        </p:spPr>
        <p:txBody>
          <a:bodyPr wrap="none" rtlCol="0">
            <a:spAutoFit/>
          </a:bodyPr>
          <a:lstStyle/>
          <a:p>
            <a:r>
              <a:rPr lang="en-US" sz="1400" dirty="0" smtClean="0"/>
              <a:t>Hatchery fish less fit</a:t>
            </a:r>
            <a:endParaRPr lang="en-US" sz="1400" dirty="0"/>
          </a:p>
        </p:txBody>
      </p:sp>
      <p:sp>
        <p:nvSpPr>
          <p:cNvPr id="12" name="TextBox 11"/>
          <p:cNvSpPr txBox="1"/>
          <p:nvPr/>
        </p:nvSpPr>
        <p:spPr>
          <a:xfrm>
            <a:off x="609600" y="1447800"/>
            <a:ext cx="7522252" cy="369332"/>
          </a:xfrm>
          <a:prstGeom prst="rect">
            <a:avLst/>
          </a:prstGeom>
          <a:noFill/>
        </p:spPr>
        <p:txBody>
          <a:bodyPr wrap="none" rtlCol="0">
            <a:spAutoFit/>
          </a:bodyPr>
          <a:lstStyle/>
          <a:p>
            <a:pPr marL="285750" indent="-285750">
              <a:buFont typeface="Arial" pitchFamily="34" charset="0"/>
              <a:buChar char="•"/>
            </a:pPr>
            <a:r>
              <a:rPr lang="en-US" b="1" dirty="0" smtClean="0"/>
              <a:t>Compiled data from studies comparing fitness of wild and hatchery fish</a:t>
            </a:r>
            <a:endParaRPr lang="en-US" b="1" dirty="0"/>
          </a:p>
        </p:txBody>
      </p:sp>
      <p:sp>
        <p:nvSpPr>
          <p:cNvPr id="13" name="TextBox 12"/>
          <p:cNvSpPr txBox="1"/>
          <p:nvPr/>
        </p:nvSpPr>
        <p:spPr>
          <a:xfrm>
            <a:off x="1524000" y="6324600"/>
            <a:ext cx="6190797" cy="369332"/>
          </a:xfrm>
          <a:prstGeom prst="rect">
            <a:avLst/>
          </a:prstGeom>
          <a:noFill/>
        </p:spPr>
        <p:txBody>
          <a:bodyPr wrap="none" rtlCol="0">
            <a:spAutoFit/>
          </a:bodyPr>
          <a:lstStyle/>
          <a:p>
            <a:r>
              <a:rPr lang="en-US" b="1" dirty="0" smtClean="0"/>
              <a:t>On average, hatchery fish are vastly less fit than are wild fish</a:t>
            </a:r>
            <a:endParaRPr lang="en-US" b="1" dirty="0"/>
          </a:p>
        </p:txBody>
      </p:sp>
    </p:spTree>
    <p:extLst>
      <p:ext uri="{BB962C8B-B14F-4D97-AF65-F5344CB8AC3E}">
        <p14:creationId xmlns:p14="http://schemas.microsoft.com/office/powerpoint/2010/main" val="30921326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Consequence 2: Competition</a:t>
            </a:r>
          </a:p>
        </p:txBody>
      </p:sp>
      <p:sp>
        <p:nvSpPr>
          <p:cNvPr id="32771" name="Text Box 3"/>
          <p:cNvSpPr txBox="1">
            <a:spLocks noChangeArrowheads="1"/>
          </p:cNvSpPr>
          <p:nvPr/>
        </p:nvSpPr>
        <p:spPr bwMode="auto">
          <a:xfrm>
            <a:off x="304800" y="1855788"/>
            <a:ext cx="7800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b="1"/>
              <a:t> The Rapid River fish hatchery releases </a:t>
            </a:r>
            <a:r>
              <a:rPr lang="en-US" b="1">
                <a:sym typeface="Mathematica1" pitchFamily="2" charset="2"/>
              </a:rPr>
              <a:t> </a:t>
            </a:r>
            <a:r>
              <a:rPr lang="en-US" b="1"/>
              <a:t>3 million Chinook smolts each year</a:t>
            </a:r>
          </a:p>
        </p:txBody>
      </p:sp>
      <p:pic>
        <p:nvPicPr>
          <p:cNvPr id="32772" name="Picture 5" descr="swarm2"/>
          <p:cNvPicPr>
            <a:picLocks noChangeAspect="1" noChangeArrowheads="1"/>
          </p:cNvPicPr>
          <p:nvPr/>
        </p:nvPicPr>
        <p:blipFill>
          <a:blip r:embed="rId2">
            <a:extLst>
              <a:ext uri="{28A0092B-C50C-407E-A947-70E740481C1C}">
                <a14:useLocalDpi xmlns:a14="http://schemas.microsoft.com/office/drawing/2010/main" val="0"/>
              </a:ext>
            </a:extLst>
          </a:blip>
          <a:srcRect t="5518"/>
          <a:stretch>
            <a:fillRect/>
          </a:stretch>
        </p:blipFill>
        <p:spPr bwMode="auto">
          <a:xfrm>
            <a:off x="2438400" y="3200400"/>
            <a:ext cx="408622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What is the effect on wild fish?</a:t>
            </a:r>
          </a:p>
        </p:txBody>
      </p:sp>
      <p:sp>
        <p:nvSpPr>
          <p:cNvPr id="33795" name="Text Box 5"/>
          <p:cNvSpPr txBox="1">
            <a:spLocks noChangeArrowheads="1"/>
          </p:cNvSpPr>
          <p:nvPr/>
        </p:nvSpPr>
        <p:spPr bwMode="auto">
          <a:xfrm>
            <a:off x="381000" y="1752600"/>
            <a:ext cx="8763000"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dirty="0"/>
              <a:t> Intraspecific competition – If hatchery and wild fish are assumed to be the same species. (i.e., an individual hatchery fish has the same competitive effect on a wild fish as another wild fish. </a:t>
            </a:r>
            <a:r>
              <a:rPr lang="en-US" dirty="0">
                <a:sym typeface="Mathematica1" pitchFamily="2" charset="2"/>
              </a:rPr>
              <a:t> = 1)</a:t>
            </a:r>
          </a:p>
          <a:p>
            <a:pPr eaLnBrk="1" hangingPunct="1">
              <a:buFontTx/>
              <a:buChar char="•"/>
            </a:pPr>
            <a:endParaRPr lang="en-US" dirty="0">
              <a:sym typeface="Mathematica1" pitchFamily="2" charset="2"/>
            </a:endParaRPr>
          </a:p>
          <a:p>
            <a:pPr eaLnBrk="1" hangingPunct="1"/>
            <a:r>
              <a:rPr lang="en-US" dirty="0">
                <a:sym typeface="Mathematica1" pitchFamily="2" charset="2"/>
              </a:rPr>
              <a:t>	</a:t>
            </a:r>
            <a:r>
              <a:rPr lang="en-US" dirty="0">
                <a:sym typeface="Wingdings" pitchFamily="2" charset="2"/>
              </a:rPr>
              <a:t> Simply depresses the density of wild fish by using up a fraction of K</a:t>
            </a:r>
            <a:endParaRPr lang="en-US" dirty="0">
              <a:sym typeface="Mathematica1" pitchFamily="2" charset="2"/>
            </a:endParaRPr>
          </a:p>
          <a:p>
            <a:pPr eaLnBrk="1" hangingPunct="1">
              <a:buFontTx/>
              <a:buChar char="•"/>
            </a:pPr>
            <a:endParaRPr lang="en-US" dirty="0"/>
          </a:p>
          <a:p>
            <a:pPr eaLnBrk="1" hangingPunct="1">
              <a:buFontTx/>
              <a:buChar char="•"/>
            </a:pPr>
            <a:endParaRPr lang="en-US" dirty="0"/>
          </a:p>
          <a:p>
            <a:pPr eaLnBrk="1" hangingPunct="1">
              <a:buFontTx/>
              <a:buChar char="•"/>
            </a:pPr>
            <a:endParaRPr lang="en-US" dirty="0"/>
          </a:p>
          <a:p>
            <a:pPr eaLnBrk="1" hangingPunct="1"/>
            <a:endParaRPr lang="en-US" dirty="0"/>
          </a:p>
          <a:p>
            <a:pPr eaLnBrk="1" hangingPunct="1">
              <a:buFontTx/>
              <a:buChar char="•"/>
            </a:pPr>
            <a:r>
              <a:rPr lang="en-US" dirty="0"/>
              <a:t> Interspecific </a:t>
            </a:r>
            <a:r>
              <a:rPr lang="en-US" dirty="0" smtClean="0"/>
              <a:t>competition </a:t>
            </a:r>
            <a:r>
              <a:rPr lang="en-US" dirty="0"/>
              <a:t>– If hatchery and wild fish are assumed to be different species (i.e., an individual hatchery fish does not have the same competitive effect on a wild fish as another wild fish. </a:t>
            </a:r>
            <a:r>
              <a:rPr lang="en-US" dirty="0">
                <a:sym typeface="Mathematica1" pitchFamily="2" charset="2"/>
              </a:rPr>
              <a:t> </a:t>
            </a:r>
            <a:r>
              <a:rPr lang="en-US" dirty="0">
                <a:cs typeface="Times New Roman" pitchFamily="18" charset="0"/>
                <a:sym typeface="Mathematica1" pitchFamily="2" charset="2"/>
              </a:rPr>
              <a:t>≠</a:t>
            </a:r>
            <a:r>
              <a:rPr lang="en-US" dirty="0">
                <a:sym typeface="Mathematica1" pitchFamily="2" charset="2"/>
              </a:rPr>
              <a:t> 1)</a:t>
            </a:r>
          </a:p>
          <a:p>
            <a:pPr eaLnBrk="1" hangingPunct="1">
              <a:buFontTx/>
              <a:buChar char="•"/>
            </a:pPr>
            <a:endParaRPr lang="en-US" dirty="0">
              <a:sym typeface="Mathematica1" pitchFamily="2" charset="2"/>
            </a:endParaRPr>
          </a:p>
          <a:p>
            <a:pPr lvl="2" eaLnBrk="1" hangingPunct="1"/>
            <a:r>
              <a:rPr lang="en-US" dirty="0">
                <a:sym typeface="Wingdings" pitchFamily="2" charset="2"/>
              </a:rPr>
              <a:t> Can drive wild fish to extinction</a:t>
            </a:r>
            <a:endParaRPr lang="en-US" dirty="0">
              <a:sym typeface="Mathematica1" pitchFamily="2" charset="2"/>
            </a:endParaRPr>
          </a:p>
          <a:p>
            <a:pPr eaLnBrk="1" hangingPunct="1">
              <a:buFontTx/>
              <a:buChar char="•"/>
            </a:pPr>
            <a:endParaRPr lang="en-US" dirty="0"/>
          </a:p>
        </p:txBody>
      </p:sp>
      <p:sp>
        <p:nvSpPr>
          <p:cNvPr id="33796" name="Text Box 6"/>
          <p:cNvSpPr txBox="1">
            <a:spLocks noChangeArrowheads="1"/>
          </p:cNvSpPr>
          <p:nvPr/>
        </p:nvSpPr>
        <p:spPr bwMode="auto">
          <a:xfrm>
            <a:off x="76200" y="6286500"/>
            <a:ext cx="9029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The answer depends on whether or not hatchery and wild fish are competitively equivalent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Are hatchery and wild fish equivalent?</a:t>
            </a:r>
          </a:p>
        </p:txBody>
      </p:sp>
      <p:sp>
        <p:nvSpPr>
          <p:cNvPr id="34819" name="Text Box 4"/>
          <p:cNvSpPr txBox="1">
            <a:spLocks noChangeArrowheads="1"/>
          </p:cNvSpPr>
          <p:nvPr/>
        </p:nvSpPr>
        <p:spPr bwMode="auto">
          <a:xfrm>
            <a:off x="1203325" y="1600200"/>
            <a:ext cx="5089525"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b="1"/>
              <a:t> Hatchery fish are generally more aggressive</a:t>
            </a:r>
          </a:p>
          <a:p>
            <a:pPr eaLnBrk="1" hangingPunct="1">
              <a:buFontTx/>
              <a:buChar char="•"/>
            </a:pPr>
            <a:endParaRPr lang="en-US" b="1"/>
          </a:p>
          <a:p>
            <a:pPr eaLnBrk="1" hangingPunct="1">
              <a:buFontTx/>
              <a:buChar char="•"/>
            </a:pPr>
            <a:endParaRPr lang="en-US" b="1"/>
          </a:p>
          <a:p>
            <a:pPr eaLnBrk="1" hangingPunct="1">
              <a:buFontTx/>
              <a:buChar char="•"/>
            </a:pPr>
            <a:endParaRPr lang="en-US" b="1"/>
          </a:p>
          <a:p>
            <a:pPr eaLnBrk="1" hangingPunct="1">
              <a:buFontTx/>
              <a:buChar char="•"/>
            </a:pPr>
            <a:r>
              <a:rPr lang="en-US" b="1"/>
              <a:t> Hatchery fish generally grow more rapidly</a:t>
            </a:r>
          </a:p>
          <a:p>
            <a:pPr eaLnBrk="1" hangingPunct="1">
              <a:buFontTx/>
              <a:buChar char="•"/>
            </a:pPr>
            <a:endParaRPr lang="en-US" b="1"/>
          </a:p>
          <a:p>
            <a:pPr eaLnBrk="1" hangingPunct="1">
              <a:buFontTx/>
              <a:buChar char="•"/>
            </a:pPr>
            <a:endParaRPr lang="en-US" b="1"/>
          </a:p>
          <a:p>
            <a:pPr eaLnBrk="1" hangingPunct="1">
              <a:buFontTx/>
              <a:buChar char="•"/>
            </a:pPr>
            <a:endParaRPr lang="en-US" b="1"/>
          </a:p>
          <a:p>
            <a:pPr eaLnBrk="1" hangingPunct="1">
              <a:buFontTx/>
              <a:buChar char="•"/>
            </a:pPr>
            <a:r>
              <a:rPr lang="en-US" b="1"/>
              <a:t> Hatchery fish are generally larger</a:t>
            </a:r>
          </a:p>
          <a:p>
            <a:pPr eaLnBrk="1" hangingPunct="1">
              <a:buFontTx/>
              <a:buChar char="•"/>
            </a:pPr>
            <a:endParaRPr lang="en-US" b="1"/>
          </a:p>
          <a:p>
            <a:pPr eaLnBrk="1" hangingPunct="1">
              <a:buFontTx/>
              <a:buChar char="•"/>
            </a:pPr>
            <a:endParaRPr lang="en-US" b="1"/>
          </a:p>
          <a:p>
            <a:pPr eaLnBrk="1" hangingPunct="1">
              <a:buFontTx/>
              <a:buChar char="•"/>
            </a:pPr>
            <a:endParaRPr lang="en-US" b="1"/>
          </a:p>
          <a:p>
            <a:pPr eaLnBrk="1" hangingPunct="1">
              <a:buFontTx/>
              <a:buChar char="•"/>
            </a:pPr>
            <a:r>
              <a:rPr lang="en-US" b="1"/>
              <a:t> Hatchery fish are generally numerically superior</a:t>
            </a:r>
          </a:p>
        </p:txBody>
      </p:sp>
      <p:sp>
        <p:nvSpPr>
          <p:cNvPr id="34820" name="Text Box 5"/>
          <p:cNvSpPr txBox="1">
            <a:spLocks noChangeArrowheads="1"/>
          </p:cNvSpPr>
          <p:nvPr/>
        </p:nvSpPr>
        <p:spPr bwMode="auto">
          <a:xfrm>
            <a:off x="0" y="62865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b="1"/>
              <a:t>Hatchery and wild fish are unlikely to have similar competitive abilities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182563"/>
            <a:ext cx="9144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Environmental stochasticity</a:t>
            </a:r>
          </a:p>
        </p:txBody>
      </p:sp>
      <p:sp>
        <p:nvSpPr>
          <p:cNvPr id="11267" name="Rectangle 5"/>
          <p:cNvSpPr>
            <a:spLocks noChangeArrowheads="1"/>
          </p:cNvSpPr>
          <p:nvPr/>
        </p:nvSpPr>
        <p:spPr bwMode="auto">
          <a:xfrm>
            <a:off x="0" y="5251450"/>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t>“We know that favorable ocean conditions have substantially boosted these adult returns… But, we also believe that the money and effort the region has invested in salmon recovery have appreciably contributed to these numbers.” </a:t>
            </a:r>
          </a:p>
        </p:txBody>
      </p:sp>
      <p:sp>
        <p:nvSpPr>
          <p:cNvPr id="11268" name="Rectangle 6"/>
          <p:cNvSpPr>
            <a:spLocks noChangeArrowheads="1"/>
          </p:cNvSpPr>
          <p:nvPr/>
        </p:nvSpPr>
        <p:spPr bwMode="auto">
          <a:xfrm>
            <a:off x="0" y="6400800"/>
            <a:ext cx="9029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Witt Anderson, chief of the Army Corps of Engineers fish management office. October 14, 2003</a:t>
            </a:r>
          </a:p>
        </p:txBody>
      </p:sp>
      <p:sp>
        <p:nvSpPr>
          <p:cNvPr id="11269" name="Text Box 10"/>
          <p:cNvSpPr txBox="1">
            <a:spLocks noChangeArrowheads="1"/>
          </p:cNvSpPr>
          <p:nvPr/>
        </p:nvSpPr>
        <p:spPr bwMode="auto">
          <a:xfrm rot="-5400000">
            <a:off x="-137318" y="2856706"/>
            <a:ext cx="793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Count</a:t>
            </a:r>
          </a:p>
        </p:txBody>
      </p:sp>
      <p:sp>
        <p:nvSpPr>
          <p:cNvPr id="11270" name="Text Box 11"/>
          <p:cNvSpPr txBox="1">
            <a:spLocks noChangeArrowheads="1"/>
          </p:cNvSpPr>
          <p:nvPr/>
        </p:nvSpPr>
        <p:spPr bwMode="auto">
          <a:xfrm>
            <a:off x="1206500" y="1462088"/>
            <a:ext cx="4508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Annual Chinook count over Bonneville Dam</a:t>
            </a:r>
          </a:p>
        </p:txBody>
      </p:sp>
      <p:sp>
        <p:nvSpPr>
          <p:cNvPr id="11271" name="Text Box 14"/>
          <p:cNvSpPr txBox="1">
            <a:spLocks noChangeArrowheads="1"/>
          </p:cNvSpPr>
          <p:nvPr/>
        </p:nvSpPr>
        <p:spPr bwMode="auto">
          <a:xfrm>
            <a:off x="6308725" y="1143000"/>
            <a:ext cx="275907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600" b="1"/>
              <a:t>Does this increase represent a deterministic effect or just a random string of good years?</a:t>
            </a:r>
          </a:p>
        </p:txBody>
      </p:sp>
      <p:pic>
        <p:nvPicPr>
          <p:cNvPr id="11272"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597217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Freeform 17"/>
          <p:cNvSpPr>
            <a:spLocks/>
          </p:cNvSpPr>
          <p:nvPr/>
        </p:nvSpPr>
        <p:spPr bwMode="auto">
          <a:xfrm>
            <a:off x="5181600" y="1981200"/>
            <a:ext cx="1060450" cy="1531938"/>
          </a:xfrm>
          <a:custGeom>
            <a:avLst/>
            <a:gdLst>
              <a:gd name="T0" fmla="*/ 2147483647 w 668"/>
              <a:gd name="T1" fmla="*/ 2147483647 h 965"/>
              <a:gd name="T2" fmla="*/ 2147483647 w 668"/>
              <a:gd name="T3" fmla="*/ 2147483647 h 965"/>
              <a:gd name="T4" fmla="*/ 2147483647 w 668"/>
              <a:gd name="T5" fmla="*/ 2147483647 h 965"/>
              <a:gd name="T6" fmla="*/ 2147483647 w 668"/>
              <a:gd name="T7" fmla="*/ 2147483647 h 965"/>
              <a:gd name="T8" fmla="*/ 2147483647 w 668"/>
              <a:gd name="T9" fmla="*/ 2147483647 h 965"/>
              <a:gd name="T10" fmla="*/ 2147483647 w 668"/>
              <a:gd name="T11" fmla="*/ 2147483647 h 965"/>
              <a:gd name="T12" fmla="*/ 2147483647 w 668"/>
              <a:gd name="T13" fmla="*/ 2147483647 h 965"/>
              <a:gd name="T14" fmla="*/ 2147483647 w 668"/>
              <a:gd name="T15" fmla="*/ 2147483647 h 965"/>
              <a:gd name="T16" fmla="*/ 2147483647 w 668"/>
              <a:gd name="T17" fmla="*/ 2147483647 h 965"/>
              <a:gd name="T18" fmla="*/ 2147483647 w 668"/>
              <a:gd name="T19" fmla="*/ 2147483647 h 965"/>
              <a:gd name="T20" fmla="*/ 2147483647 w 668"/>
              <a:gd name="T21" fmla="*/ 2147483647 h 965"/>
              <a:gd name="T22" fmla="*/ 2147483647 w 668"/>
              <a:gd name="T23" fmla="*/ 2147483647 h 965"/>
              <a:gd name="T24" fmla="*/ 2147483647 w 668"/>
              <a:gd name="T25" fmla="*/ 2147483647 h 965"/>
              <a:gd name="T26" fmla="*/ 2147483647 w 668"/>
              <a:gd name="T27" fmla="*/ 2147483647 h 965"/>
              <a:gd name="T28" fmla="*/ 2147483647 w 668"/>
              <a:gd name="T29" fmla="*/ 2147483647 h 965"/>
              <a:gd name="T30" fmla="*/ 2147483647 w 668"/>
              <a:gd name="T31" fmla="*/ 2147483647 h 965"/>
              <a:gd name="T32" fmla="*/ 2147483647 w 668"/>
              <a:gd name="T33" fmla="*/ 2147483647 h 965"/>
              <a:gd name="T34" fmla="*/ 2147483647 w 668"/>
              <a:gd name="T35" fmla="*/ 2147483647 h 965"/>
              <a:gd name="T36" fmla="*/ 2147483647 w 668"/>
              <a:gd name="T37" fmla="*/ 2147483647 h 965"/>
              <a:gd name="T38" fmla="*/ 2147483647 w 668"/>
              <a:gd name="T39" fmla="*/ 2147483647 h 9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68"/>
              <a:gd name="T61" fmla="*/ 0 h 965"/>
              <a:gd name="T62" fmla="*/ 668 w 668"/>
              <a:gd name="T63" fmla="*/ 965 h 96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68" h="965">
                <a:moveTo>
                  <a:pt x="189" y="965"/>
                </a:moveTo>
                <a:cubicBezTo>
                  <a:pt x="173" y="953"/>
                  <a:pt x="155" y="943"/>
                  <a:pt x="141" y="929"/>
                </a:cubicBezTo>
                <a:cubicBezTo>
                  <a:pt x="94" y="882"/>
                  <a:pt x="170" y="942"/>
                  <a:pt x="111" y="893"/>
                </a:cubicBezTo>
                <a:cubicBezTo>
                  <a:pt x="91" y="876"/>
                  <a:pt x="91" y="885"/>
                  <a:pt x="69" y="863"/>
                </a:cubicBezTo>
                <a:cubicBezTo>
                  <a:pt x="41" y="835"/>
                  <a:pt x="31" y="795"/>
                  <a:pt x="3" y="767"/>
                </a:cubicBezTo>
                <a:cubicBezTo>
                  <a:pt x="15" y="619"/>
                  <a:pt x="0" y="540"/>
                  <a:pt x="81" y="431"/>
                </a:cubicBezTo>
                <a:cubicBezTo>
                  <a:pt x="90" y="393"/>
                  <a:pt x="89" y="420"/>
                  <a:pt x="75" y="383"/>
                </a:cubicBezTo>
                <a:cubicBezTo>
                  <a:pt x="68" y="365"/>
                  <a:pt x="57" y="329"/>
                  <a:pt x="57" y="329"/>
                </a:cubicBezTo>
                <a:cubicBezTo>
                  <a:pt x="89" y="275"/>
                  <a:pt x="130" y="226"/>
                  <a:pt x="165" y="173"/>
                </a:cubicBezTo>
                <a:cubicBezTo>
                  <a:pt x="177" y="155"/>
                  <a:pt x="185" y="127"/>
                  <a:pt x="201" y="113"/>
                </a:cubicBezTo>
                <a:cubicBezTo>
                  <a:pt x="252" y="68"/>
                  <a:pt x="330" y="57"/>
                  <a:pt x="393" y="41"/>
                </a:cubicBezTo>
                <a:cubicBezTo>
                  <a:pt x="454" y="0"/>
                  <a:pt x="548" y="47"/>
                  <a:pt x="609" y="71"/>
                </a:cubicBezTo>
                <a:cubicBezTo>
                  <a:pt x="628" y="97"/>
                  <a:pt x="631" y="120"/>
                  <a:pt x="645" y="149"/>
                </a:cubicBezTo>
                <a:cubicBezTo>
                  <a:pt x="641" y="303"/>
                  <a:pt x="668" y="318"/>
                  <a:pt x="615" y="407"/>
                </a:cubicBezTo>
                <a:cubicBezTo>
                  <a:pt x="609" y="438"/>
                  <a:pt x="594" y="455"/>
                  <a:pt x="585" y="485"/>
                </a:cubicBezTo>
                <a:cubicBezTo>
                  <a:pt x="573" y="527"/>
                  <a:pt x="556" y="580"/>
                  <a:pt x="525" y="611"/>
                </a:cubicBezTo>
                <a:cubicBezTo>
                  <a:pt x="516" y="639"/>
                  <a:pt x="507" y="660"/>
                  <a:pt x="489" y="683"/>
                </a:cubicBezTo>
                <a:cubicBezTo>
                  <a:pt x="475" y="725"/>
                  <a:pt x="440" y="741"/>
                  <a:pt x="411" y="773"/>
                </a:cubicBezTo>
                <a:cubicBezTo>
                  <a:pt x="371" y="818"/>
                  <a:pt x="337" y="872"/>
                  <a:pt x="291" y="911"/>
                </a:cubicBezTo>
                <a:cubicBezTo>
                  <a:pt x="261" y="937"/>
                  <a:pt x="217" y="937"/>
                  <a:pt x="189" y="965"/>
                </a:cubicBezTo>
                <a:close/>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4" name="Line 18"/>
          <p:cNvSpPr>
            <a:spLocks noChangeShapeType="1"/>
          </p:cNvSpPr>
          <p:nvPr/>
        </p:nvSpPr>
        <p:spPr bwMode="auto">
          <a:xfrm flipH="1">
            <a:off x="6019800" y="1447800"/>
            <a:ext cx="381000" cy="533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5" name="Text Box 19"/>
          <p:cNvSpPr txBox="1">
            <a:spLocks noChangeArrowheads="1"/>
          </p:cNvSpPr>
          <p:nvPr/>
        </p:nvSpPr>
        <p:spPr bwMode="auto">
          <a:xfrm>
            <a:off x="3048000" y="4510088"/>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Year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The outcome of interspecific competition</a:t>
            </a:r>
          </a:p>
        </p:txBody>
      </p:sp>
      <p:graphicFrame>
        <p:nvGraphicFramePr>
          <p:cNvPr id="2050" name="Object 4"/>
          <p:cNvGraphicFramePr>
            <a:graphicFrameLocks noChangeAspect="1"/>
          </p:cNvGraphicFramePr>
          <p:nvPr/>
        </p:nvGraphicFramePr>
        <p:xfrm>
          <a:off x="3398838" y="2166938"/>
          <a:ext cx="3535362" cy="995362"/>
        </p:xfrm>
        <a:graphic>
          <a:graphicData uri="http://schemas.openxmlformats.org/presentationml/2006/ole">
            <mc:AlternateContent xmlns:mc="http://schemas.openxmlformats.org/markup-compatibility/2006">
              <mc:Choice xmlns:v="urn:schemas-microsoft-com:vml" Requires="v">
                <p:oleObj spid="_x0000_s2102" name="Equation" r:id="rId3" imgW="1714320" imgH="482400" progId="Equation.3">
                  <p:embed/>
                </p:oleObj>
              </mc:Choice>
              <mc:Fallback>
                <p:oleObj name="Equation" r:id="rId3" imgW="1714320" imgH="482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8838" y="2166938"/>
                        <a:ext cx="3535362" cy="995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 name="Object 5"/>
          <p:cNvGraphicFramePr>
            <a:graphicFrameLocks noChangeAspect="1"/>
          </p:cNvGraphicFramePr>
          <p:nvPr/>
        </p:nvGraphicFramePr>
        <p:xfrm>
          <a:off x="3268663" y="3652838"/>
          <a:ext cx="3665537" cy="995362"/>
        </p:xfrm>
        <a:graphic>
          <a:graphicData uri="http://schemas.openxmlformats.org/presentationml/2006/ole">
            <mc:AlternateContent xmlns:mc="http://schemas.openxmlformats.org/markup-compatibility/2006">
              <mc:Choice xmlns:v="urn:schemas-microsoft-com:vml" Requires="v">
                <p:oleObj spid="_x0000_s2103" name="Equation" r:id="rId5" imgW="1777680" imgH="482400" progId="Equation.3">
                  <p:embed/>
                </p:oleObj>
              </mc:Choice>
              <mc:Fallback>
                <p:oleObj name="Equation" r:id="rId5" imgW="1777680" imgH="4824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8663" y="3652838"/>
                        <a:ext cx="3665537" cy="995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3" name="Text Box 6"/>
          <p:cNvSpPr txBox="1">
            <a:spLocks noChangeArrowheads="1"/>
          </p:cNvSpPr>
          <p:nvPr/>
        </p:nvSpPr>
        <p:spPr bwMode="auto">
          <a:xfrm>
            <a:off x="1522413" y="2486025"/>
            <a:ext cx="1155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Wild fish:</a:t>
            </a:r>
          </a:p>
        </p:txBody>
      </p:sp>
      <p:sp>
        <p:nvSpPr>
          <p:cNvPr id="2054" name="Text Box 7"/>
          <p:cNvSpPr txBox="1">
            <a:spLocks noChangeArrowheads="1"/>
          </p:cNvSpPr>
          <p:nvPr/>
        </p:nvSpPr>
        <p:spPr bwMode="auto">
          <a:xfrm>
            <a:off x="1095375" y="3933825"/>
            <a:ext cx="1587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Hatchery fish:</a:t>
            </a:r>
          </a:p>
        </p:txBody>
      </p:sp>
      <p:sp>
        <p:nvSpPr>
          <p:cNvPr id="2055" name="Text Box 8"/>
          <p:cNvSpPr txBox="1">
            <a:spLocks noChangeArrowheads="1"/>
          </p:cNvSpPr>
          <p:nvPr/>
        </p:nvSpPr>
        <p:spPr bwMode="auto">
          <a:xfrm>
            <a:off x="0" y="61722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b="1"/>
              <a:t>What are the possible outcomes of competition between wild and hatchery fish?</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Possible outcomes of inter-specific competition</a:t>
            </a:r>
          </a:p>
        </p:txBody>
      </p:sp>
      <p:sp>
        <p:nvSpPr>
          <p:cNvPr id="35843" name="Text Box 4"/>
          <p:cNvSpPr txBox="1">
            <a:spLocks noChangeArrowheads="1"/>
          </p:cNvSpPr>
          <p:nvPr/>
        </p:nvSpPr>
        <p:spPr bwMode="auto">
          <a:xfrm>
            <a:off x="1431925" y="2071688"/>
            <a:ext cx="7129463"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000" b="1" u="sng"/>
              <a:t>Ecological:</a:t>
            </a:r>
            <a:r>
              <a:rPr lang="en-US"/>
              <a:t> </a:t>
            </a:r>
          </a:p>
          <a:p>
            <a:pPr eaLnBrk="1" hangingPunct="1">
              <a:buFontTx/>
              <a:buChar char="•"/>
            </a:pPr>
            <a:endParaRPr lang="en-US"/>
          </a:p>
          <a:p>
            <a:pPr eaLnBrk="1" hangingPunct="1">
              <a:buFontTx/>
              <a:buChar char="•"/>
            </a:pPr>
            <a:r>
              <a:rPr lang="en-US"/>
              <a:t> Competitive exclusion</a:t>
            </a:r>
          </a:p>
          <a:p>
            <a:pPr eaLnBrk="1" hangingPunct="1">
              <a:buFontTx/>
              <a:buChar char="•"/>
            </a:pPr>
            <a:endParaRPr lang="en-US"/>
          </a:p>
          <a:p>
            <a:pPr eaLnBrk="1" hangingPunct="1">
              <a:buFontTx/>
              <a:buChar char="•"/>
            </a:pPr>
            <a:r>
              <a:rPr lang="en-US"/>
              <a:t> Coexistence </a:t>
            </a:r>
            <a:r>
              <a:rPr lang="en-US">
                <a:sym typeface="Wingdings" pitchFamily="2" charset="2"/>
              </a:rPr>
              <a:t> seems unlikely given the differences in competitive ability</a:t>
            </a:r>
            <a:endParaRPr lang="en-US" sz="2000" b="1" u="sng"/>
          </a:p>
          <a:p>
            <a:pPr eaLnBrk="1" hangingPunct="1">
              <a:buFontTx/>
              <a:buChar char="•"/>
            </a:pPr>
            <a:endParaRPr lang="en-US" sz="2000" b="1" u="sng"/>
          </a:p>
          <a:p>
            <a:pPr eaLnBrk="1" hangingPunct="1">
              <a:buFontTx/>
              <a:buChar char="•"/>
            </a:pPr>
            <a:endParaRPr lang="en-US" sz="2000" b="1" u="sng"/>
          </a:p>
          <a:p>
            <a:pPr eaLnBrk="1" hangingPunct="1"/>
            <a:r>
              <a:rPr lang="en-US" sz="2000" b="1" u="sng"/>
              <a:t>Evolutionary:</a:t>
            </a:r>
          </a:p>
          <a:p>
            <a:pPr eaLnBrk="1" hangingPunct="1">
              <a:buFontTx/>
              <a:buChar char="•"/>
            </a:pPr>
            <a:endParaRPr lang="en-US"/>
          </a:p>
          <a:p>
            <a:pPr eaLnBrk="1" hangingPunct="1">
              <a:buFontTx/>
              <a:buChar char="•"/>
            </a:pPr>
            <a:r>
              <a:rPr lang="en-US"/>
              <a:t> Character displacement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Consequence 3: Gene flow and local maladaptation</a:t>
            </a:r>
          </a:p>
        </p:txBody>
      </p:sp>
      <p:sp>
        <p:nvSpPr>
          <p:cNvPr id="36867" name="Text Box 4"/>
          <p:cNvSpPr txBox="1">
            <a:spLocks noChangeArrowheads="1"/>
          </p:cNvSpPr>
          <p:nvPr/>
        </p:nvSpPr>
        <p:spPr bwMode="auto">
          <a:xfrm>
            <a:off x="1431925" y="1943100"/>
            <a:ext cx="6092825"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a:t> Hatchery fish are often transplanted to distant streams</a:t>
            </a:r>
          </a:p>
          <a:p>
            <a:pPr eaLnBrk="1" hangingPunct="1">
              <a:buFontTx/>
              <a:buChar char="•"/>
            </a:pPr>
            <a:endParaRPr lang="en-US"/>
          </a:p>
          <a:p>
            <a:pPr eaLnBrk="1" hangingPunct="1">
              <a:buFontTx/>
              <a:buChar char="•"/>
            </a:pPr>
            <a:endParaRPr lang="en-US"/>
          </a:p>
          <a:p>
            <a:pPr eaLnBrk="1" hangingPunct="1">
              <a:buFontTx/>
              <a:buChar char="•"/>
            </a:pPr>
            <a:endParaRPr lang="en-US"/>
          </a:p>
          <a:p>
            <a:pPr eaLnBrk="1" hangingPunct="1">
              <a:buFontTx/>
              <a:buChar char="•"/>
            </a:pPr>
            <a:r>
              <a:rPr lang="en-US"/>
              <a:t> Hatchery fish are more likely to wander than are wild fish</a:t>
            </a:r>
          </a:p>
          <a:p>
            <a:pPr eaLnBrk="1" hangingPunct="1">
              <a:buFontTx/>
              <a:buChar char="•"/>
            </a:pPr>
            <a:endParaRPr lang="en-US"/>
          </a:p>
          <a:p>
            <a:pPr eaLnBrk="1" hangingPunct="1">
              <a:buFontTx/>
              <a:buChar char="•"/>
            </a:pPr>
            <a:endParaRPr lang="en-US"/>
          </a:p>
          <a:p>
            <a:pPr eaLnBrk="1" hangingPunct="1">
              <a:buFontTx/>
              <a:buChar char="•"/>
            </a:pPr>
            <a:endParaRPr lang="en-US"/>
          </a:p>
          <a:p>
            <a:pPr eaLnBrk="1" hangingPunct="1">
              <a:buFontTx/>
              <a:buChar char="•"/>
            </a:pPr>
            <a:r>
              <a:rPr lang="en-US"/>
              <a:t> Both create the potential for gene flow between river drainages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Gene flow</a:t>
            </a:r>
          </a:p>
        </p:txBody>
      </p:sp>
      <p:pic>
        <p:nvPicPr>
          <p:cNvPr id="37891" name="Picture 5" descr="fi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143000"/>
            <a:ext cx="5334000" cy="505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6"/>
          <p:cNvSpPr txBox="1">
            <a:spLocks noChangeArrowheads="1"/>
          </p:cNvSpPr>
          <p:nvPr/>
        </p:nvSpPr>
        <p:spPr bwMode="auto">
          <a:xfrm>
            <a:off x="4914900" y="6362700"/>
            <a:ext cx="2781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The Snake River Drainage</a:t>
            </a:r>
          </a:p>
        </p:txBody>
      </p:sp>
      <p:sp>
        <p:nvSpPr>
          <p:cNvPr id="37893" name="Line 8"/>
          <p:cNvSpPr>
            <a:spLocks noChangeShapeType="1"/>
          </p:cNvSpPr>
          <p:nvPr/>
        </p:nvSpPr>
        <p:spPr bwMode="auto">
          <a:xfrm flipH="1">
            <a:off x="6200775" y="4067175"/>
            <a:ext cx="219075" cy="14287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894" name="Text Box 9"/>
          <p:cNvSpPr txBox="1">
            <a:spLocks noChangeArrowheads="1"/>
          </p:cNvSpPr>
          <p:nvPr/>
        </p:nvSpPr>
        <p:spPr bwMode="auto">
          <a:xfrm>
            <a:off x="212725" y="1676400"/>
            <a:ext cx="35972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b="1"/>
              <a:t> Each year up to 1,000,000 chinook smolts are taken from the Rapid River hatchery to the Snake River below Hell’s Canyon Dam</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Gene flow</a:t>
            </a:r>
          </a:p>
        </p:txBody>
      </p:sp>
      <p:pic>
        <p:nvPicPr>
          <p:cNvPr id="38915" name="Picture 8" descr="Lowerhells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81200"/>
            <a:ext cx="41148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10" descr="Rap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447800"/>
            <a:ext cx="2466975"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11"/>
          <p:cNvSpPr txBox="1">
            <a:spLocks noChangeArrowheads="1"/>
          </p:cNvSpPr>
          <p:nvPr/>
        </p:nvSpPr>
        <p:spPr bwMode="auto">
          <a:xfrm>
            <a:off x="1358900" y="4991100"/>
            <a:ext cx="1384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Rapid River</a:t>
            </a:r>
          </a:p>
        </p:txBody>
      </p:sp>
      <p:sp>
        <p:nvSpPr>
          <p:cNvPr id="38918" name="Text Box 12"/>
          <p:cNvSpPr txBox="1">
            <a:spLocks noChangeArrowheads="1"/>
          </p:cNvSpPr>
          <p:nvPr/>
        </p:nvSpPr>
        <p:spPr bwMode="auto">
          <a:xfrm>
            <a:off x="5943600" y="5219700"/>
            <a:ext cx="1384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Snake River</a:t>
            </a:r>
          </a:p>
        </p:txBody>
      </p:sp>
      <p:sp>
        <p:nvSpPr>
          <p:cNvPr id="38919" name="Line 13"/>
          <p:cNvSpPr>
            <a:spLocks noChangeShapeType="1"/>
          </p:cNvSpPr>
          <p:nvPr/>
        </p:nvSpPr>
        <p:spPr bwMode="auto">
          <a:xfrm>
            <a:off x="3352800" y="3276600"/>
            <a:ext cx="11430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Local maladaptation often results</a:t>
            </a:r>
          </a:p>
        </p:txBody>
      </p:sp>
      <p:sp>
        <p:nvSpPr>
          <p:cNvPr id="39939" name="Text Box 8"/>
          <p:cNvSpPr txBox="1">
            <a:spLocks noChangeArrowheads="1"/>
          </p:cNvSpPr>
          <p:nvPr/>
        </p:nvSpPr>
        <p:spPr bwMode="auto">
          <a:xfrm>
            <a:off x="822325" y="1714500"/>
            <a:ext cx="7261225"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b="1"/>
              <a:t> Genes adapted to one environment are introduced into another</a:t>
            </a:r>
          </a:p>
          <a:p>
            <a:pPr eaLnBrk="1" hangingPunct="1">
              <a:buFontTx/>
              <a:buChar char="•"/>
            </a:pPr>
            <a:endParaRPr lang="en-US" b="1"/>
          </a:p>
          <a:p>
            <a:pPr eaLnBrk="1" hangingPunct="1">
              <a:buFontTx/>
              <a:buChar char="•"/>
            </a:pPr>
            <a:endParaRPr lang="en-US" b="1"/>
          </a:p>
          <a:p>
            <a:pPr eaLnBrk="1" hangingPunct="1">
              <a:buFontTx/>
              <a:buChar char="•"/>
            </a:pPr>
            <a:r>
              <a:rPr lang="en-US" b="1"/>
              <a:t> Decreases the populations ability to respond to local selection pressures</a:t>
            </a:r>
          </a:p>
          <a:p>
            <a:pPr eaLnBrk="1" hangingPunct="1">
              <a:buFontTx/>
              <a:buChar char="•"/>
            </a:pPr>
            <a:endParaRPr lang="en-US" b="1"/>
          </a:p>
          <a:p>
            <a:pPr eaLnBrk="1" hangingPunct="1">
              <a:buFontTx/>
              <a:buChar char="•"/>
            </a:pPr>
            <a:endParaRPr lang="en-US" b="1"/>
          </a:p>
          <a:p>
            <a:pPr eaLnBrk="1" hangingPunct="1">
              <a:buFontTx/>
              <a:buChar char="•"/>
            </a:pPr>
            <a:r>
              <a:rPr lang="en-US" b="1"/>
              <a:t> The result is local maladaptation </a:t>
            </a:r>
          </a:p>
          <a:p>
            <a:pPr eaLnBrk="1" hangingPunct="1">
              <a:buFontTx/>
              <a:buChar char="•"/>
            </a:pPr>
            <a:endParaRPr lang="en-US" b="1"/>
          </a:p>
          <a:p>
            <a:pPr eaLnBrk="1" hangingPunct="1">
              <a:buFontTx/>
              <a:buChar char="•"/>
            </a:pPr>
            <a:endParaRPr lang="en-US" b="1"/>
          </a:p>
          <a:p>
            <a:pPr eaLnBrk="1" hangingPunct="1">
              <a:buFontTx/>
              <a:buChar char="•"/>
            </a:pPr>
            <a:r>
              <a:rPr lang="en-US" b="1"/>
              <a:t> Demonstrated for traits such as:</a:t>
            </a:r>
          </a:p>
          <a:p>
            <a:pPr eaLnBrk="1" hangingPunct="1">
              <a:buFontTx/>
              <a:buChar char="•"/>
            </a:pPr>
            <a:endParaRPr lang="en-US" b="1"/>
          </a:p>
          <a:p>
            <a:pPr lvl="2" eaLnBrk="1" hangingPunct="1"/>
            <a:r>
              <a:rPr lang="en-US" b="1"/>
              <a:t>- Timing of smoltification</a:t>
            </a:r>
          </a:p>
          <a:p>
            <a:pPr lvl="2" eaLnBrk="1" hangingPunct="1"/>
            <a:r>
              <a:rPr lang="en-US" b="1"/>
              <a:t>- Timing of return to natal stream</a:t>
            </a:r>
          </a:p>
          <a:p>
            <a:pPr lvl="2" eaLnBrk="1" hangingPunct="1"/>
            <a:r>
              <a:rPr lang="en-US" b="1"/>
              <a:t>- Crypsis</a:t>
            </a:r>
          </a:p>
          <a:p>
            <a:pPr lvl="2" eaLnBrk="1" hangingPunct="1"/>
            <a:endParaRPr lang="en-US" b="1"/>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Consequence 4: Hybridization</a:t>
            </a:r>
          </a:p>
        </p:txBody>
      </p:sp>
      <p:sp>
        <p:nvSpPr>
          <p:cNvPr id="40963" name="Text Box 3"/>
          <p:cNvSpPr txBox="1">
            <a:spLocks noChangeArrowheads="1"/>
          </p:cNvSpPr>
          <p:nvPr/>
        </p:nvSpPr>
        <p:spPr bwMode="auto">
          <a:xfrm>
            <a:off x="746125" y="1866900"/>
            <a:ext cx="7788275"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b="1"/>
              <a:t> Hatcheries are designed to eliminate hybridization between wild and hatchery fish or to allow gene flow only from wild to hatchery fish</a:t>
            </a:r>
          </a:p>
          <a:p>
            <a:pPr eaLnBrk="1" hangingPunct="1">
              <a:buFontTx/>
              <a:buChar char="•"/>
            </a:pPr>
            <a:endParaRPr lang="en-US" b="1"/>
          </a:p>
          <a:p>
            <a:pPr eaLnBrk="1" hangingPunct="1">
              <a:buFontTx/>
              <a:buChar char="•"/>
            </a:pPr>
            <a:endParaRPr lang="en-US" b="1"/>
          </a:p>
          <a:p>
            <a:pPr eaLnBrk="1" hangingPunct="1">
              <a:buFontTx/>
              <a:buChar char="•"/>
            </a:pPr>
            <a:endParaRPr lang="en-US" b="1"/>
          </a:p>
          <a:p>
            <a:pPr eaLnBrk="1" hangingPunct="1">
              <a:buFontTx/>
              <a:buChar char="•"/>
            </a:pPr>
            <a:r>
              <a:rPr lang="en-US" b="1"/>
              <a:t> Hatchery fish have decreased fidelity for their natal stream and an increased propensity for wandering</a:t>
            </a:r>
          </a:p>
          <a:p>
            <a:pPr eaLnBrk="1" hangingPunct="1">
              <a:buFontTx/>
              <a:buChar char="•"/>
            </a:pPr>
            <a:endParaRPr lang="en-US" b="1"/>
          </a:p>
          <a:p>
            <a:pPr eaLnBrk="1" hangingPunct="1"/>
            <a:endParaRPr lang="en-US" b="1"/>
          </a:p>
          <a:p>
            <a:pPr eaLnBrk="1" hangingPunct="1"/>
            <a:endParaRPr lang="en-US" b="1"/>
          </a:p>
          <a:p>
            <a:pPr eaLnBrk="1" hangingPunct="1">
              <a:buFontTx/>
              <a:buChar char="•"/>
            </a:pPr>
            <a:r>
              <a:rPr lang="en-US" b="1"/>
              <a:t> As a result, hybridization between natural and wild strains may occur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0" y="228600"/>
            <a:ext cx="9144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Hybridization between hatchery/farm and wild fish</a:t>
            </a:r>
          </a:p>
          <a:p>
            <a:pPr algn="ctr" eaLnBrk="1" hangingPunct="1"/>
            <a:r>
              <a:rPr lang="en-US" b="1"/>
              <a:t>(McGinnity et. al. 2003)</a:t>
            </a:r>
          </a:p>
        </p:txBody>
      </p:sp>
      <p:pic>
        <p:nvPicPr>
          <p:cNvPr id="41987" name="Picture 3" descr="scan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00213"/>
            <a:ext cx="7391400" cy="363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4"/>
          <p:cNvSpPr>
            <a:spLocks noChangeArrowheads="1"/>
          </p:cNvSpPr>
          <p:nvPr/>
        </p:nvSpPr>
        <p:spPr bwMode="auto">
          <a:xfrm>
            <a:off x="6934200" y="2743200"/>
            <a:ext cx="1066800" cy="1676400"/>
          </a:xfrm>
          <a:prstGeom prst="rect">
            <a:avLst/>
          </a:prstGeom>
          <a:noFill/>
          <a:ln w="158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989" name="Text Box 5"/>
          <p:cNvSpPr txBox="1">
            <a:spLocks noChangeArrowheads="1"/>
          </p:cNvSpPr>
          <p:nvPr/>
        </p:nvSpPr>
        <p:spPr bwMode="auto">
          <a:xfrm>
            <a:off x="0" y="59055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b="1"/>
              <a:t>Hybrids have LOW fitness</a:t>
            </a:r>
          </a:p>
        </p:txBody>
      </p:sp>
      <p:sp>
        <p:nvSpPr>
          <p:cNvPr id="41990" name="Oval 6"/>
          <p:cNvSpPr>
            <a:spLocks noChangeArrowheads="1"/>
          </p:cNvSpPr>
          <p:nvPr/>
        </p:nvSpPr>
        <p:spPr bwMode="auto">
          <a:xfrm>
            <a:off x="7162800" y="3581400"/>
            <a:ext cx="495300" cy="180975"/>
          </a:xfrm>
          <a:prstGeom prst="ellipse">
            <a:avLst/>
          </a:pr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Summary of issues raised</a:t>
            </a:r>
          </a:p>
        </p:txBody>
      </p:sp>
      <p:sp>
        <p:nvSpPr>
          <p:cNvPr id="43011" name="Text Box 3"/>
          <p:cNvSpPr txBox="1">
            <a:spLocks noChangeArrowheads="1"/>
          </p:cNvSpPr>
          <p:nvPr/>
        </p:nvSpPr>
        <p:spPr bwMode="auto">
          <a:xfrm>
            <a:off x="1143000" y="1828800"/>
            <a:ext cx="372427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sz="2000" b="1"/>
          </a:p>
          <a:p>
            <a:pPr eaLnBrk="1" hangingPunct="1">
              <a:buFontTx/>
              <a:buChar char="•"/>
            </a:pPr>
            <a:r>
              <a:rPr lang="en-US" b="1"/>
              <a:t> Defining ESU’s (drift vs selection)</a:t>
            </a:r>
          </a:p>
          <a:p>
            <a:pPr eaLnBrk="1" hangingPunct="1">
              <a:buFontTx/>
              <a:buChar char="•"/>
            </a:pPr>
            <a:endParaRPr lang="en-US" b="1"/>
          </a:p>
          <a:p>
            <a:pPr eaLnBrk="1" hangingPunct="1">
              <a:buFontTx/>
              <a:buChar char="•"/>
            </a:pPr>
            <a:endParaRPr lang="en-US" b="1"/>
          </a:p>
          <a:p>
            <a:pPr eaLnBrk="1" hangingPunct="1">
              <a:buFontTx/>
              <a:buChar char="•"/>
            </a:pPr>
            <a:r>
              <a:rPr lang="en-US" b="1"/>
              <a:t> Competition</a:t>
            </a:r>
          </a:p>
          <a:p>
            <a:pPr eaLnBrk="1" hangingPunct="1">
              <a:buFontTx/>
              <a:buChar char="•"/>
            </a:pPr>
            <a:endParaRPr lang="en-US" b="1"/>
          </a:p>
          <a:p>
            <a:pPr eaLnBrk="1" hangingPunct="1">
              <a:buFontTx/>
              <a:buChar char="•"/>
            </a:pPr>
            <a:endParaRPr lang="en-US" b="1"/>
          </a:p>
          <a:p>
            <a:pPr eaLnBrk="1" hangingPunct="1">
              <a:buFontTx/>
              <a:buChar char="•"/>
            </a:pPr>
            <a:r>
              <a:rPr lang="en-US" b="1"/>
              <a:t> Gene flow and local maladaptation</a:t>
            </a:r>
          </a:p>
          <a:p>
            <a:pPr eaLnBrk="1" hangingPunct="1">
              <a:buFontTx/>
              <a:buChar char="•"/>
            </a:pPr>
            <a:endParaRPr lang="en-US" b="1"/>
          </a:p>
          <a:p>
            <a:pPr eaLnBrk="1" hangingPunct="1">
              <a:buFontTx/>
              <a:buChar char="•"/>
            </a:pPr>
            <a:endParaRPr lang="en-US" b="1"/>
          </a:p>
          <a:p>
            <a:pPr eaLnBrk="1" hangingPunct="1">
              <a:buFontTx/>
              <a:buChar char="•"/>
            </a:pPr>
            <a:r>
              <a:rPr lang="en-US" b="1"/>
              <a:t> Hybridization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2"/>
          <p:cNvSpPr txBox="1">
            <a:spLocks noChangeArrowheads="1"/>
          </p:cNvSpPr>
          <p:nvPr/>
        </p:nvSpPr>
        <p:spPr bwMode="auto">
          <a:xfrm>
            <a:off x="0" y="228600"/>
            <a:ext cx="9144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Environmental stochasticity</a:t>
            </a:r>
          </a:p>
          <a:p>
            <a:pPr algn="ctr" eaLnBrk="1" hangingPunct="1"/>
            <a:endParaRPr lang="en-US" b="1"/>
          </a:p>
        </p:txBody>
      </p:sp>
      <p:graphicFrame>
        <p:nvGraphicFramePr>
          <p:cNvPr id="1026" name="Object 24"/>
          <p:cNvGraphicFramePr>
            <a:graphicFrameLocks noChangeAspect="1"/>
          </p:cNvGraphicFramePr>
          <p:nvPr/>
        </p:nvGraphicFramePr>
        <p:xfrm>
          <a:off x="7010400" y="6350000"/>
          <a:ext cx="685800" cy="355600"/>
        </p:xfrm>
        <a:graphic>
          <a:graphicData uri="http://schemas.openxmlformats.org/presentationml/2006/ole">
            <mc:AlternateContent xmlns:mc="http://schemas.openxmlformats.org/markup-compatibility/2006">
              <mc:Choice xmlns:v="urn:schemas-microsoft-com:vml" Requires="v">
                <p:oleObj spid="_x0000_s1085" name="Equation" r:id="rId3" imgW="342720" imgH="177480" progId="Equation.3">
                  <p:embed/>
                </p:oleObj>
              </mc:Choice>
              <mc:Fallback>
                <p:oleObj name="Equation" r:id="rId3" imgW="342720" imgH="177480" progId="Equation.3">
                  <p:embed/>
                  <p:pic>
                    <p:nvPicPr>
                      <p:cNvPr id="0" name="Object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6350000"/>
                        <a:ext cx="6858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9" name="Text Box 35"/>
          <p:cNvSpPr txBox="1">
            <a:spLocks noChangeArrowheads="1"/>
          </p:cNvSpPr>
          <p:nvPr/>
        </p:nvSpPr>
        <p:spPr bwMode="auto">
          <a:xfrm>
            <a:off x="5562600" y="5228272"/>
            <a:ext cx="35814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b="1" dirty="0"/>
              <a:t>Data </a:t>
            </a:r>
            <a:r>
              <a:rPr lang="en-US" b="1" dirty="0" smtClean="0"/>
              <a:t>supports </a:t>
            </a:r>
            <a:r>
              <a:rPr lang="en-US" b="1" dirty="0"/>
              <a:t>the view that the population size of Pacific Salmon fluctuates substantially. Over the long run:</a:t>
            </a:r>
          </a:p>
          <a:p>
            <a:pPr algn="ctr" eaLnBrk="1" hangingPunct="1"/>
            <a:r>
              <a:rPr lang="en-US" b="1" dirty="0"/>
              <a:t> </a:t>
            </a:r>
          </a:p>
        </p:txBody>
      </p:sp>
      <p:sp>
        <p:nvSpPr>
          <p:cNvPr id="1031" name="Text Box 31"/>
          <p:cNvSpPr txBox="1">
            <a:spLocks noChangeArrowheads="1"/>
          </p:cNvSpPr>
          <p:nvPr/>
        </p:nvSpPr>
        <p:spPr bwMode="auto">
          <a:xfrm>
            <a:off x="1371600" y="1676400"/>
            <a:ext cx="4508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Annual Chinook count over Bonneville Dam</a:t>
            </a:r>
          </a:p>
        </p:txBody>
      </p:sp>
      <p:sp>
        <p:nvSpPr>
          <p:cNvPr id="1032" name="Text Box 40"/>
          <p:cNvSpPr txBox="1">
            <a:spLocks noChangeArrowheads="1"/>
          </p:cNvSpPr>
          <p:nvPr/>
        </p:nvSpPr>
        <p:spPr bwMode="auto">
          <a:xfrm rot="16200000">
            <a:off x="-61118" y="3185319"/>
            <a:ext cx="793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dirty="0"/>
              <a:t>Count</a:t>
            </a:r>
          </a:p>
        </p:txBody>
      </p:sp>
      <p:pic>
        <p:nvPicPr>
          <p:cNvPr id="1072" name="Picture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114" y="2057400"/>
            <a:ext cx="6016625" cy="290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Freeform 37"/>
          <p:cNvSpPr>
            <a:spLocks/>
          </p:cNvSpPr>
          <p:nvPr/>
        </p:nvSpPr>
        <p:spPr bwMode="auto">
          <a:xfrm>
            <a:off x="5638800" y="2362200"/>
            <a:ext cx="1143000" cy="1752600"/>
          </a:xfrm>
          <a:custGeom>
            <a:avLst/>
            <a:gdLst>
              <a:gd name="T0" fmla="*/ 2147483647 w 299"/>
              <a:gd name="T1" fmla="*/ 2147483647 h 624"/>
              <a:gd name="T2" fmla="*/ 2147483647 w 299"/>
              <a:gd name="T3" fmla="*/ 2147483647 h 624"/>
              <a:gd name="T4" fmla="*/ 2147483647 w 299"/>
              <a:gd name="T5" fmla="*/ 2147483647 h 624"/>
              <a:gd name="T6" fmla="*/ 0 w 299"/>
              <a:gd name="T7" fmla="*/ 2147483647 h 624"/>
              <a:gd name="T8" fmla="*/ 2147483647 w 299"/>
              <a:gd name="T9" fmla="*/ 2147483647 h 624"/>
              <a:gd name="T10" fmla="*/ 2147483647 w 299"/>
              <a:gd name="T11" fmla="*/ 2147483647 h 624"/>
              <a:gd name="T12" fmla="*/ 2147483647 w 299"/>
              <a:gd name="T13" fmla="*/ 2147483647 h 624"/>
              <a:gd name="T14" fmla="*/ 2147483647 w 299"/>
              <a:gd name="T15" fmla="*/ 2147483647 h 624"/>
              <a:gd name="T16" fmla="*/ 2147483647 w 299"/>
              <a:gd name="T17" fmla="*/ 2147483647 h 624"/>
              <a:gd name="T18" fmla="*/ 2147483647 w 299"/>
              <a:gd name="T19" fmla="*/ 2147483647 h 624"/>
              <a:gd name="T20" fmla="*/ 2147483647 w 299"/>
              <a:gd name="T21" fmla="*/ 2147483647 h 624"/>
              <a:gd name="T22" fmla="*/ 2147483647 w 299"/>
              <a:gd name="T23" fmla="*/ 2147483647 h 624"/>
              <a:gd name="T24" fmla="*/ 2147483647 w 299"/>
              <a:gd name="T25" fmla="*/ 2147483647 h 624"/>
              <a:gd name="T26" fmla="*/ 2147483647 w 299"/>
              <a:gd name="T27" fmla="*/ 2147483647 h 624"/>
              <a:gd name="T28" fmla="*/ 2147483647 w 299"/>
              <a:gd name="T29" fmla="*/ 2147483647 h 624"/>
              <a:gd name="T30" fmla="*/ 2147483647 w 299"/>
              <a:gd name="T31" fmla="*/ 2147483647 h 6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9"/>
              <a:gd name="T49" fmla="*/ 0 h 624"/>
              <a:gd name="T50" fmla="*/ 299 w 299"/>
              <a:gd name="T51" fmla="*/ 624 h 6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9" h="624">
                <a:moveTo>
                  <a:pt x="66" y="548"/>
                </a:moveTo>
                <a:cubicBezTo>
                  <a:pt x="47" y="517"/>
                  <a:pt x="35" y="486"/>
                  <a:pt x="24" y="452"/>
                </a:cubicBezTo>
                <a:cubicBezTo>
                  <a:pt x="21" y="442"/>
                  <a:pt x="16" y="432"/>
                  <a:pt x="12" y="422"/>
                </a:cubicBezTo>
                <a:cubicBezTo>
                  <a:pt x="8" y="410"/>
                  <a:pt x="0" y="386"/>
                  <a:pt x="0" y="386"/>
                </a:cubicBezTo>
                <a:cubicBezTo>
                  <a:pt x="2" y="312"/>
                  <a:pt x="2" y="238"/>
                  <a:pt x="6" y="164"/>
                </a:cubicBezTo>
                <a:cubicBezTo>
                  <a:pt x="7" y="140"/>
                  <a:pt x="36" y="98"/>
                  <a:pt x="36" y="98"/>
                </a:cubicBezTo>
                <a:cubicBezTo>
                  <a:pt x="44" y="21"/>
                  <a:pt x="40" y="25"/>
                  <a:pt x="108" y="2"/>
                </a:cubicBezTo>
                <a:cubicBezTo>
                  <a:pt x="124" y="4"/>
                  <a:pt x="142" y="0"/>
                  <a:pt x="156" y="8"/>
                </a:cubicBezTo>
                <a:cubicBezTo>
                  <a:pt x="164" y="12"/>
                  <a:pt x="178" y="44"/>
                  <a:pt x="180" y="56"/>
                </a:cubicBezTo>
                <a:cubicBezTo>
                  <a:pt x="209" y="209"/>
                  <a:pt x="184" y="117"/>
                  <a:pt x="210" y="206"/>
                </a:cubicBezTo>
                <a:cubicBezTo>
                  <a:pt x="214" y="260"/>
                  <a:pt x="215" y="316"/>
                  <a:pt x="246" y="362"/>
                </a:cubicBezTo>
                <a:cubicBezTo>
                  <a:pt x="262" y="425"/>
                  <a:pt x="240" y="351"/>
                  <a:pt x="264" y="404"/>
                </a:cubicBezTo>
                <a:cubicBezTo>
                  <a:pt x="269" y="416"/>
                  <a:pt x="276" y="440"/>
                  <a:pt x="276" y="440"/>
                </a:cubicBezTo>
                <a:cubicBezTo>
                  <a:pt x="268" y="624"/>
                  <a:pt x="299" y="593"/>
                  <a:pt x="120" y="584"/>
                </a:cubicBezTo>
                <a:cubicBezTo>
                  <a:pt x="113" y="582"/>
                  <a:pt x="61" y="568"/>
                  <a:pt x="60" y="566"/>
                </a:cubicBezTo>
                <a:cubicBezTo>
                  <a:pt x="57" y="560"/>
                  <a:pt x="64" y="554"/>
                  <a:pt x="66" y="548"/>
                </a:cubicBez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6" name="Group 44"/>
          <p:cNvGrpSpPr>
            <a:grpSpLocks/>
          </p:cNvGrpSpPr>
          <p:nvPr/>
        </p:nvGrpSpPr>
        <p:grpSpPr bwMode="auto">
          <a:xfrm>
            <a:off x="6172200" y="1247775"/>
            <a:ext cx="2759075" cy="1190625"/>
            <a:chOff x="3888" y="786"/>
            <a:chExt cx="1738" cy="750"/>
          </a:xfrm>
        </p:grpSpPr>
        <p:sp>
          <p:nvSpPr>
            <p:cNvPr id="17" name="Line 38"/>
            <p:cNvSpPr>
              <a:spLocks noChangeShapeType="1"/>
            </p:cNvSpPr>
            <p:nvPr/>
          </p:nvSpPr>
          <p:spPr bwMode="auto">
            <a:xfrm flipH="1">
              <a:off x="3888" y="1248"/>
              <a:ext cx="240" cy="288"/>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Text Box 41"/>
            <p:cNvSpPr txBox="1">
              <a:spLocks noChangeArrowheads="1"/>
            </p:cNvSpPr>
            <p:nvPr/>
          </p:nvSpPr>
          <p:spPr bwMode="auto">
            <a:xfrm>
              <a:off x="3888" y="786"/>
              <a:ext cx="1738"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600" b="1" dirty="0"/>
                <a:t>Recent data does not support a shift in    , just </a:t>
              </a:r>
              <a:r>
                <a:rPr lang="en-US" sz="1600" b="1" dirty="0" err="1"/>
                <a:t>stochasticity</a:t>
              </a:r>
              <a:r>
                <a:rPr lang="en-US" sz="1600" b="1" dirty="0"/>
                <a:t> in </a:t>
              </a:r>
              <a:r>
                <a:rPr lang="en-US" sz="1600" b="1" i="1" dirty="0"/>
                <a:t>r</a:t>
              </a:r>
              <a:r>
                <a:rPr lang="en-US" sz="1600" b="1" dirty="0"/>
                <a:t>    </a:t>
              </a:r>
            </a:p>
          </p:txBody>
        </p:sp>
        <p:graphicFrame>
          <p:nvGraphicFramePr>
            <p:cNvPr id="19" name="Object 45"/>
            <p:cNvGraphicFramePr>
              <a:graphicFrameLocks noChangeAspect="1"/>
            </p:cNvGraphicFramePr>
            <p:nvPr/>
          </p:nvGraphicFramePr>
          <p:xfrm>
            <a:off x="4476" y="984"/>
            <a:ext cx="110" cy="132"/>
          </p:xfrm>
          <a:graphic>
            <a:graphicData uri="http://schemas.openxmlformats.org/presentationml/2006/ole">
              <mc:AlternateContent xmlns:mc="http://schemas.openxmlformats.org/markup-compatibility/2006">
                <mc:Choice xmlns:v="urn:schemas-microsoft-com:vml" Requires="v">
                  <p:oleObj spid="_x0000_s1086" name="Equation" r:id="rId6" imgW="126720" imgH="152280" progId="Equation.3">
                    <p:embed/>
                  </p:oleObj>
                </mc:Choice>
                <mc:Fallback>
                  <p:oleObj name="Equation" r:id="rId6" imgW="126720" imgH="1522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6" y="984"/>
                          <a:ext cx="110" cy="1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0" name="Text Box 39"/>
          <p:cNvSpPr txBox="1">
            <a:spLocks noChangeArrowheads="1"/>
          </p:cNvSpPr>
          <p:nvPr/>
        </p:nvSpPr>
        <p:spPr bwMode="auto">
          <a:xfrm>
            <a:off x="3219450" y="4967287"/>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dirty="0"/>
              <a:t>Year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Wild spring chinook ice harbor 2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73150"/>
            <a:ext cx="441960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6" descr="Hatchery spring chinook ice harb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951288"/>
            <a:ext cx="4572000"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7"/>
          <p:cNvSpPr txBox="1">
            <a:spLocks noChangeArrowheads="1"/>
          </p:cNvSpPr>
          <p:nvPr/>
        </p:nvSpPr>
        <p:spPr bwMode="auto">
          <a:xfrm>
            <a:off x="0" y="2667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dirty="0"/>
              <a:t>How many of these fish are wild?</a:t>
            </a:r>
          </a:p>
        </p:txBody>
      </p:sp>
      <p:sp>
        <p:nvSpPr>
          <p:cNvPr id="12293" name="Text Box 8"/>
          <p:cNvSpPr txBox="1">
            <a:spLocks noChangeArrowheads="1"/>
          </p:cNvSpPr>
          <p:nvPr/>
        </p:nvSpPr>
        <p:spPr bwMode="auto">
          <a:xfrm>
            <a:off x="533400" y="4876800"/>
            <a:ext cx="34448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000" b="1"/>
              <a:t>The vast majority of returning salmon are from hatcheries</a:t>
            </a:r>
          </a:p>
        </p:txBody>
      </p:sp>
      <p:sp>
        <p:nvSpPr>
          <p:cNvPr id="12294" name="Text Box 9"/>
          <p:cNvSpPr txBox="1">
            <a:spLocks noChangeArrowheads="1"/>
          </p:cNvSpPr>
          <p:nvPr/>
        </p:nvSpPr>
        <p:spPr bwMode="auto">
          <a:xfrm>
            <a:off x="5334000" y="3848100"/>
            <a:ext cx="23241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Counts of hatchery fish</a:t>
            </a:r>
          </a:p>
        </p:txBody>
      </p:sp>
      <p:sp>
        <p:nvSpPr>
          <p:cNvPr id="12295" name="Text Box 10"/>
          <p:cNvSpPr txBox="1">
            <a:spLocks noChangeArrowheads="1"/>
          </p:cNvSpPr>
          <p:nvPr/>
        </p:nvSpPr>
        <p:spPr bwMode="auto">
          <a:xfrm>
            <a:off x="1038225" y="957263"/>
            <a:ext cx="194310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Counts of wild fish</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0" y="2667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dirty="0" smtClean="0"/>
              <a:t>Hatchery vs. Wild fish and the ESA</a:t>
            </a:r>
            <a:endParaRPr lang="en-US" sz="3200" b="1" dirty="0"/>
          </a:p>
        </p:txBody>
      </p:sp>
      <p:sp>
        <p:nvSpPr>
          <p:cNvPr id="5" name="TextBox 4"/>
          <p:cNvSpPr txBox="1"/>
          <p:nvPr/>
        </p:nvSpPr>
        <p:spPr>
          <a:xfrm>
            <a:off x="228600" y="1295400"/>
            <a:ext cx="8839200" cy="923330"/>
          </a:xfrm>
          <a:prstGeom prst="rect">
            <a:avLst/>
          </a:prstGeom>
          <a:noFill/>
        </p:spPr>
        <p:txBody>
          <a:bodyPr wrap="square" rtlCol="0">
            <a:spAutoFit/>
          </a:bodyPr>
          <a:lstStyle/>
          <a:p>
            <a:r>
              <a:rPr lang="en-US" b="1" dirty="0" smtClean="0"/>
              <a:t>1993: </a:t>
            </a:r>
            <a:r>
              <a:rPr lang="en-US" dirty="0" smtClean="0"/>
              <a:t>NMFS Hatchery Listing Policy recognizes that hatchery and wild fish can be one ESU but allows listing decisions based upon only wild counts. Results in Oregon coast Coho salmon being listed as endangered under the ESA.</a:t>
            </a:r>
            <a:endParaRPr lang="en-US" dirty="0"/>
          </a:p>
        </p:txBody>
      </p:sp>
      <p:sp>
        <p:nvSpPr>
          <p:cNvPr id="6" name="TextBox 5"/>
          <p:cNvSpPr txBox="1"/>
          <p:nvPr/>
        </p:nvSpPr>
        <p:spPr>
          <a:xfrm>
            <a:off x="228600" y="2326481"/>
            <a:ext cx="8839200" cy="5078313"/>
          </a:xfrm>
          <a:prstGeom prst="rect">
            <a:avLst/>
          </a:prstGeom>
          <a:noFill/>
        </p:spPr>
        <p:txBody>
          <a:bodyPr wrap="square" rtlCol="0">
            <a:spAutoFit/>
          </a:bodyPr>
          <a:lstStyle/>
          <a:p>
            <a:r>
              <a:rPr lang="en-US" b="1" dirty="0" smtClean="0"/>
              <a:t>2001: </a:t>
            </a:r>
            <a:r>
              <a:rPr lang="en-US" dirty="0" smtClean="0"/>
              <a:t>U.S. District Court Judge Michael Hogan revokes the endangered species designation of Oregon coast </a:t>
            </a:r>
            <a:r>
              <a:rPr lang="en-US" dirty="0"/>
              <a:t>C</a:t>
            </a:r>
            <a:r>
              <a:rPr lang="en-US" dirty="0" smtClean="0"/>
              <a:t>oho salmon arguing that hatchery fish should be included in population size estimates</a:t>
            </a:r>
          </a:p>
          <a:p>
            <a:endParaRPr lang="en-US" dirty="0"/>
          </a:p>
          <a:p>
            <a:r>
              <a:rPr lang="en-US" b="1" dirty="0" smtClean="0"/>
              <a:t>2005: </a:t>
            </a:r>
            <a:r>
              <a:rPr lang="en-US" dirty="0" smtClean="0"/>
              <a:t>In response to Hogan’s ruling, NMFS issues a new hatchery listing policy eliminating the distinction between hatchery and wild fish when listing ESU’s and re-evaluates all listing decisions. </a:t>
            </a:r>
            <a:r>
              <a:rPr lang="en-US" b="1" i="1" dirty="0" smtClean="0"/>
              <a:t>New policy continues to weight biological contributions of wild and hatchery fish differently when making listing decisions. </a:t>
            </a:r>
            <a:r>
              <a:rPr lang="en-US" dirty="0" smtClean="0"/>
              <a:t>16 </a:t>
            </a:r>
            <a:r>
              <a:rPr lang="en-US" dirty="0"/>
              <a:t>West Coast salmon stocks, and Upper Columbia </a:t>
            </a:r>
            <a:r>
              <a:rPr lang="en-US" dirty="0" smtClean="0"/>
              <a:t>steelhead are listed under </a:t>
            </a:r>
            <a:r>
              <a:rPr lang="en-US" dirty="0"/>
              <a:t>the Endangered Species </a:t>
            </a:r>
            <a:r>
              <a:rPr lang="en-US" dirty="0" smtClean="0"/>
              <a:t>Act.</a:t>
            </a:r>
          </a:p>
          <a:p>
            <a:endParaRPr lang="en-US" dirty="0"/>
          </a:p>
          <a:p>
            <a:r>
              <a:rPr lang="en-US" dirty="0" smtClean="0"/>
              <a:t>NMFS new listing policy is challenged by conservation and fishing groups (favor using only wild fish) and Building</a:t>
            </a:r>
            <a:r>
              <a:rPr lang="en-US" dirty="0"/>
              <a:t> </a:t>
            </a:r>
            <a:r>
              <a:rPr lang="en-US" dirty="0" smtClean="0"/>
              <a:t>and Farm groups (favor using all fish). </a:t>
            </a:r>
          </a:p>
          <a:p>
            <a:endParaRPr lang="en-US" dirty="0"/>
          </a:p>
          <a:p>
            <a:r>
              <a:rPr lang="en-US" b="1" dirty="0" smtClean="0"/>
              <a:t>2009: </a:t>
            </a:r>
            <a:r>
              <a:rPr lang="en-US" dirty="0" smtClean="0"/>
              <a:t>9’th circuit court rules in favor of NMFS, finding that NMFS listing decisions were based on the best available science and were not “arbitrary and capricious”. </a:t>
            </a:r>
          </a:p>
          <a:p>
            <a:endParaRPr lang="en-US" dirty="0"/>
          </a:p>
          <a:p>
            <a:r>
              <a:rPr lang="en-US" dirty="0" smtClean="0"/>
              <a:t> </a:t>
            </a:r>
          </a:p>
          <a:p>
            <a:pPr eaLnBrk="1" hangingPunct="1"/>
            <a:endParaRPr lang="en-US" dirty="0"/>
          </a:p>
        </p:txBody>
      </p:sp>
    </p:spTree>
    <p:extLst>
      <p:ext uri="{BB962C8B-B14F-4D97-AF65-F5344CB8AC3E}">
        <p14:creationId xmlns:p14="http://schemas.microsoft.com/office/powerpoint/2010/main" val="874519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5210175" y="1524000"/>
            <a:ext cx="3142848"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u="sng" dirty="0" smtClean="0"/>
              <a:t>What are the scientific issues?</a:t>
            </a:r>
            <a:endParaRPr lang="en-US" b="1" dirty="0"/>
          </a:p>
          <a:p>
            <a:pPr eaLnBrk="1" hangingPunct="1"/>
            <a:endParaRPr lang="en-US" b="1" dirty="0"/>
          </a:p>
          <a:p>
            <a:pPr eaLnBrk="1" hangingPunct="1">
              <a:buFontTx/>
              <a:buChar char="•"/>
            </a:pPr>
            <a:r>
              <a:rPr lang="en-US" sz="1600" b="1" dirty="0"/>
              <a:t> Defining ESU’s</a:t>
            </a:r>
          </a:p>
          <a:p>
            <a:pPr eaLnBrk="1" hangingPunct="1">
              <a:buFontTx/>
              <a:buChar char="•"/>
            </a:pPr>
            <a:endParaRPr lang="en-US" sz="1600" b="1" dirty="0" smtClean="0"/>
          </a:p>
          <a:p>
            <a:pPr eaLnBrk="1" hangingPunct="1">
              <a:buFontTx/>
              <a:buChar char="•"/>
            </a:pPr>
            <a:endParaRPr lang="en-US" sz="1600" b="1" dirty="0"/>
          </a:p>
          <a:p>
            <a:pPr eaLnBrk="1" hangingPunct="1">
              <a:buFontTx/>
              <a:buChar char="•"/>
            </a:pPr>
            <a:r>
              <a:rPr lang="en-US" sz="1600" b="1" dirty="0"/>
              <a:t> Competition</a:t>
            </a:r>
          </a:p>
          <a:p>
            <a:pPr eaLnBrk="1" hangingPunct="1">
              <a:buFontTx/>
              <a:buChar char="•"/>
            </a:pPr>
            <a:endParaRPr lang="en-US" sz="1600" b="1" dirty="0" smtClean="0"/>
          </a:p>
          <a:p>
            <a:pPr eaLnBrk="1" hangingPunct="1">
              <a:buFontTx/>
              <a:buChar char="•"/>
            </a:pPr>
            <a:endParaRPr lang="en-US" sz="1600" b="1" dirty="0"/>
          </a:p>
          <a:p>
            <a:pPr eaLnBrk="1" hangingPunct="1">
              <a:buFontTx/>
              <a:buChar char="•"/>
            </a:pPr>
            <a:r>
              <a:rPr lang="en-US" sz="1600" b="1" dirty="0"/>
              <a:t> Local </a:t>
            </a:r>
            <a:r>
              <a:rPr lang="en-US" sz="1600" b="1" dirty="0" smtClean="0"/>
              <a:t>maladaptation</a:t>
            </a:r>
          </a:p>
          <a:p>
            <a:pPr eaLnBrk="1" hangingPunct="1">
              <a:buFontTx/>
              <a:buChar char="•"/>
            </a:pPr>
            <a:endParaRPr lang="en-US" sz="1600" b="1" dirty="0"/>
          </a:p>
          <a:p>
            <a:pPr eaLnBrk="1" hangingPunct="1">
              <a:buFontTx/>
              <a:buChar char="•"/>
            </a:pPr>
            <a:endParaRPr lang="en-US" sz="1600" b="1" dirty="0"/>
          </a:p>
          <a:p>
            <a:pPr eaLnBrk="1" hangingPunct="1">
              <a:buFontTx/>
              <a:buChar char="•"/>
            </a:pPr>
            <a:r>
              <a:rPr lang="en-US" sz="1600" b="1" dirty="0"/>
              <a:t> Hybridization</a:t>
            </a:r>
          </a:p>
        </p:txBody>
      </p:sp>
      <p:pic>
        <p:nvPicPr>
          <p:cNvPr id="13315" name="Picture 4" descr="scan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60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6"/>
          <p:cNvSpPr txBox="1">
            <a:spLocks noChangeArrowheads="1"/>
          </p:cNvSpPr>
          <p:nvPr/>
        </p:nvSpPr>
        <p:spPr bwMode="auto">
          <a:xfrm>
            <a:off x="4953000" y="342900"/>
            <a:ext cx="4191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400" b="1"/>
              <a:t>Should hatchery produced fish be counted?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A brief history of hatcheries</a:t>
            </a:r>
          </a:p>
        </p:txBody>
      </p:sp>
      <p:pic>
        <p:nvPicPr>
          <p:cNvPr id="14339" name="Picture 6" descr="sp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219200"/>
            <a:ext cx="3505200"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0" name="Group 19"/>
          <p:cNvGrpSpPr>
            <a:grpSpLocks/>
          </p:cNvGrpSpPr>
          <p:nvPr/>
        </p:nvGrpSpPr>
        <p:grpSpPr bwMode="auto">
          <a:xfrm>
            <a:off x="288925" y="1371600"/>
            <a:ext cx="4378325" cy="2809875"/>
            <a:chOff x="374" y="2160"/>
            <a:chExt cx="2758" cy="1770"/>
          </a:xfrm>
        </p:grpSpPr>
        <p:sp>
          <p:nvSpPr>
            <p:cNvPr id="14343" name="Text Box 7"/>
            <p:cNvSpPr txBox="1">
              <a:spLocks noChangeArrowheads="1"/>
            </p:cNvSpPr>
            <p:nvPr/>
          </p:nvSpPr>
          <p:spPr bwMode="auto">
            <a:xfrm>
              <a:off x="374" y="2616"/>
              <a:ext cx="17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Rapid River Fish Hatchery</a:t>
              </a:r>
            </a:p>
          </p:txBody>
        </p:sp>
        <p:pic>
          <p:nvPicPr>
            <p:cNvPr id="14344" name="Picture 11" descr="mapofda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 y="2160"/>
              <a:ext cx="2700" cy="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Text Box 12"/>
            <p:cNvSpPr txBox="1">
              <a:spLocks noChangeArrowheads="1"/>
            </p:cNvSpPr>
            <p:nvPr/>
          </p:nvSpPr>
          <p:spPr bwMode="auto">
            <a:xfrm>
              <a:off x="2114" y="2966"/>
              <a:ext cx="3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000" b="1">
                  <a:solidFill>
                    <a:srgbClr val="993300"/>
                  </a:solidFill>
                </a:rPr>
                <a:t>Hells</a:t>
              </a:r>
            </a:p>
            <a:p>
              <a:pPr algn="ctr" eaLnBrk="1" hangingPunct="1"/>
              <a:r>
                <a:rPr lang="en-US" sz="1000" b="1">
                  <a:solidFill>
                    <a:srgbClr val="993300"/>
                  </a:solidFill>
                </a:rPr>
                <a:t>Canyon</a:t>
              </a:r>
            </a:p>
          </p:txBody>
        </p:sp>
        <p:sp>
          <p:nvSpPr>
            <p:cNvPr id="14346" name="Text Box 13"/>
            <p:cNvSpPr txBox="1">
              <a:spLocks noChangeArrowheads="1"/>
            </p:cNvSpPr>
            <p:nvPr/>
          </p:nvSpPr>
          <p:spPr bwMode="auto">
            <a:xfrm>
              <a:off x="1656" y="3062"/>
              <a:ext cx="3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000" b="1">
                  <a:solidFill>
                    <a:srgbClr val="993300"/>
                  </a:solidFill>
                </a:rPr>
                <a:t>Oxbow</a:t>
              </a:r>
            </a:p>
          </p:txBody>
        </p:sp>
        <p:sp>
          <p:nvSpPr>
            <p:cNvPr id="14347" name="Text Box 14"/>
            <p:cNvSpPr txBox="1">
              <a:spLocks noChangeArrowheads="1"/>
            </p:cNvSpPr>
            <p:nvPr/>
          </p:nvSpPr>
          <p:spPr bwMode="auto">
            <a:xfrm>
              <a:off x="1623" y="3216"/>
              <a:ext cx="44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000" b="1">
                  <a:solidFill>
                    <a:srgbClr val="993300"/>
                  </a:solidFill>
                </a:rPr>
                <a:t>Brownlee</a:t>
              </a:r>
            </a:p>
          </p:txBody>
        </p:sp>
        <p:sp>
          <p:nvSpPr>
            <p:cNvPr id="14348" name="Line 16"/>
            <p:cNvSpPr>
              <a:spLocks noChangeShapeType="1"/>
            </p:cNvSpPr>
            <p:nvPr/>
          </p:nvSpPr>
          <p:spPr bwMode="auto">
            <a:xfrm flipH="1" flipV="1">
              <a:off x="2136" y="3030"/>
              <a:ext cx="72" cy="4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9" name="Line 17"/>
            <p:cNvSpPr>
              <a:spLocks noChangeShapeType="1"/>
            </p:cNvSpPr>
            <p:nvPr/>
          </p:nvSpPr>
          <p:spPr bwMode="auto">
            <a:xfrm flipH="1">
              <a:off x="1920" y="3078"/>
              <a:ext cx="96" cy="4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0" name="Line 18"/>
            <p:cNvSpPr>
              <a:spLocks noChangeShapeType="1"/>
            </p:cNvSpPr>
            <p:nvPr/>
          </p:nvSpPr>
          <p:spPr bwMode="auto">
            <a:xfrm flipV="1">
              <a:off x="1884" y="3180"/>
              <a:ext cx="102" cy="7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14341" name="Picture 21" descr="rr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2100" y="3657600"/>
            <a:ext cx="33051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22"/>
          <p:cNvSpPr txBox="1">
            <a:spLocks noChangeArrowheads="1"/>
          </p:cNvSpPr>
          <p:nvPr/>
        </p:nvSpPr>
        <p:spPr bwMode="auto">
          <a:xfrm>
            <a:off x="441325" y="4768850"/>
            <a:ext cx="46640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b="1"/>
              <a:t> Hatcheries were built to compensate for fish lost to dam building activities in the Columbia River drainage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How do hatcheries work?</a:t>
            </a:r>
          </a:p>
        </p:txBody>
      </p:sp>
      <p:sp>
        <p:nvSpPr>
          <p:cNvPr id="15363" name="Text Box 21"/>
          <p:cNvSpPr txBox="1">
            <a:spLocks noChangeArrowheads="1"/>
          </p:cNvSpPr>
          <p:nvPr/>
        </p:nvSpPr>
        <p:spPr bwMode="auto">
          <a:xfrm>
            <a:off x="473075" y="1295400"/>
            <a:ext cx="4022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a:t> Salmon return to the hatchery each year </a:t>
            </a:r>
          </a:p>
        </p:txBody>
      </p:sp>
      <p:pic>
        <p:nvPicPr>
          <p:cNvPr id="15364" name="Picture 23" descr="salmon_jumping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81200"/>
            <a:ext cx="38100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24"/>
          <p:cNvSpPr txBox="1">
            <a:spLocks noChangeArrowheads="1"/>
          </p:cNvSpPr>
          <p:nvPr/>
        </p:nvSpPr>
        <p:spPr bwMode="auto">
          <a:xfrm>
            <a:off x="4267200" y="6186488"/>
            <a:ext cx="4708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a:t> All fish are captured in the hatcheries fish traps </a:t>
            </a:r>
          </a:p>
        </p:txBody>
      </p:sp>
      <p:pic>
        <p:nvPicPr>
          <p:cNvPr id="15366" name="Picture 26" descr="fishtr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3305175"/>
            <a:ext cx="31623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1555</TotalTime>
  <Words>1430</Words>
  <Application>Microsoft Office PowerPoint</Application>
  <PresentationFormat>On-screen Show (4:3)</PresentationFormat>
  <Paragraphs>291</Paragraphs>
  <Slides>38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Biological Sciences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Scott Nuismer</dc:creator>
  <cp:lastModifiedBy>Nuismer</cp:lastModifiedBy>
  <cp:revision>268</cp:revision>
  <dcterms:created xsi:type="dcterms:W3CDTF">2003-10-28T19:48:07Z</dcterms:created>
  <dcterms:modified xsi:type="dcterms:W3CDTF">2015-04-22T16:23:50Z</dcterms:modified>
</cp:coreProperties>
</file>