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348" r:id="rId4"/>
    <p:sldId id="349" r:id="rId5"/>
    <p:sldId id="350" r:id="rId6"/>
    <p:sldId id="277" r:id="rId7"/>
    <p:sldId id="319" r:id="rId8"/>
    <p:sldId id="321" r:id="rId9"/>
    <p:sldId id="323" r:id="rId10"/>
    <p:sldId id="324" r:id="rId11"/>
    <p:sldId id="325" r:id="rId12"/>
    <p:sldId id="326" r:id="rId13"/>
    <p:sldId id="345" r:id="rId14"/>
    <p:sldId id="347" r:id="rId15"/>
    <p:sldId id="346" r:id="rId16"/>
    <p:sldId id="327" r:id="rId17"/>
    <p:sldId id="313" r:id="rId18"/>
    <p:sldId id="353" r:id="rId19"/>
    <p:sldId id="328" r:id="rId20"/>
    <p:sldId id="322" r:id="rId21"/>
    <p:sldId id="316" r:id="rId22"/>
    <p:sldId id="317" r:id="rId23"/>
    <p:sldId id="318" r:id="rId24"/>
    <p:sldId id="312" r:id="rId25"/>
    <p:sldId id="329" r:id="rId26"/>
    <p:sldId id="351" r:id="rId27"/>
    <p:sldId id="314" r:id="rId28"/>
    <p:sldId id="330" r:id="rId29"/>
    <p:sldId id="337" r:id="rId30"/>
    <p:sldId id="339" r:id="rId31"/>
    <p:sldId id="315" r:id="rId32"/>
    <p:sldId id="356" r:id="rId33"/>
    <p:sldId id="279" r:id="rId34"/>
    <p:sldId id="280" r:id="rId35"/>
    <p:sldId id="331" r:id="rId36"/>
    <p:sldId id="332" r:id="rId37"/>
    <p:sldId id="334" r:id="rId38"/>
    <p:sldId id="355" r:id="rId39"/>
    <p:sldId id="281" r:id="rId40"/>
    <p:sldId id="336" r:id="rId41"/>
    <p:sldId id="282" r:id="rId42"/>
    <p:sldId id="284" r:id="rId43"/>
    <p:sldId id="286" r:id="rId44"/>
    <p:sldId id="342" r:id="rId45"/>
    <p:sldId id="338" r:id="rId46"/>
    <p:sldId id="287" r:id="rId47"/>
    <p:sldId id="354" r:id="rId48"/>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mn-cs"/>
      </a:defRPr>
    </a:lvl1pPr>
    <a:lvl2pPr marL="457200" algn="l" rtl="0" fontAlgn="base">
      <a:spcBef>
        <a:spcPct val="0"/>
      </a:spcBef>
      <a:spcAft>
        <a:spcPct val="0"/>
      </a:spcAft>
      <a:defRPr b="1" kern="1200">
        <a:solidFill>
          <a:schemeClr val="tx1"/>
        </a:solidFill>
        <a:latin typeface="Times New Roman" pitchFamily="18" charset="0"/>
        <a:ea typeface="+mn-ea"/>
        <a:cs typeface="+mn-cs"/>
      </a:defRPr>
    </a:lvl2pPr>
    <a:lvl3pPr marL="914400" algn="l" rtl="0" fontAlgn="base">
      <a:spcBef>
        <a:spcPct val="0"/>
      </a:spcBef>
      <a:spcAft>
        <a:spcPct val="0"/>
      </a:spcAft>
      <a:defRPr b="1" kern="1200">
        <a:solidFill>
          <a:schemeClr val="tx1"/>
        </a:solidFill>
        <a:latin typeface="Times New Roman" pitchFamily="18" charset="0"/>
        <a:ea typeface="+mn-ea"/>
        <a:cs typeface="+mn-cs"/>
      </a:defRPr>
    </a:lvl3pPr>
    <a:lvl4pPr marL="1371600" algn="l" rtl="0" fontAlgn="base">
      <a:spcBef>
        <a:spcPct val="0"/>
      </a:spcBef>
      <a:spcAft>
        <a:spcPct val="0"/>
      </a:spcAft>
      <a:defRPr b="1" kern="1200">
        <a:solidFill>
          <a:schemeClr val="tx1"/>
        </a:solidFill>
        <a:latin typeface="Times New Roman" pitchFamily="18" charset="0"/>
        <a:ea typeface="+mn-ea"/>
        <a:cs typeface="+mn-cs"/>
      </a:defRPr>
    </a:lvl4pPr>
    <a:lvl5pPr marL="1828800" algn="l" rtl="0" fontAlgn="base">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66FF"/>
    <a:srgbClr val="00CCFF"/>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022" autoAdjust="0"/>
  </p:normalViewPr>
  <p:slideViewPr>
    <p:cSldViewPr>
      <p:cViewPr>
        <p:scale>
          <a:sx n="100" d="100"/>
          <a:sy n="100" d="100"/>
        </p:scale>
        <p:origin x="-1860"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8ADE9C-05F1-45AD-B6BE-995CBFDF99E1}" type="slidenum">
              <a:rPr lang="en-US"/>
              <a:pPr>
                <a:defRPr/>
              </a:pPr>
              <a:t>‹#›</a:t>
            </a:fld>
            <a:endParaRPr lang="en-US"/>
          </a:p>
        </p:txBody>
      </p:sp>
    </p:spTree>
    <p:extLst>
      <p:ext uri="{BB962C8B-B14F-4D97-AF65-F5344CB8AC3E}">
        <p14:creationId xmlns:p14="http://schemas.microsoft.com/office/powerpoint/2010/main" val="234012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5FA8D-E1E7-4853-B32A-EF7A61382AA2}" type="slidenum">
              <a:rPr lang="en-US"/>
              <a:pPr>
                <a:defRPr/>
              </a:pPr>
              <a:t>‹#›</a:t>
            </a:fld>
            <a:endParaRPr lang="en-US"/>
          </a:p>
        </p:txBody>
      </p:sp>
    </p:spTree>
    <p:extLst>
      <p:ext uri="{BB962C8B-B14F-4D97-AF65-F5344CB8AC3E}">
        <p14:creationId xmlns:p14="http://schemas.microsoft.com/office/powerpoint/2010/main" val="229144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AAB765-8928-4CB4-9456-8BBD5185AFA0}" type="slidenum">
              <a:rPr lang="en-US"/>
              <a:pPr>
                <a:defRPr/>
              </a:pPr>
              <a:t>‹#›</a:t>
            </a:fld>
            <a:endParaRPr lang="en-US"/>
          </a:p>
        </p:txBody>
      </p:sp>
    </p:spTree>
    <p:extLst>
      <p:ext uri="{BB962C8B-B14F-4D97-AF65-F5344CB8AC3E}">
        <p14:creationId xmlns:p14="http://schemas.microsoft.com/office/powerpoint/2010/main" val="335345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F3B00-630A-493D-ACB4-F8E493EE7581}" type="slidenum">
              <a:rPr lang="en-US"/>
              <a:pPr>
                <a:defRPr/>
              </a:pPr>
              <a:t>‹#›</a:t>
            </a:fld>
            <a:endParaRPr lang="en-US"/>
          </a:p>
        </p:txBody>
      </p:sp>
    </p:spTree>
    <p:extLst>
      <p:ext uri="{BB962C8B-B14F-4D97-AF65-F5344CB8AC3E}">
        <p14:creationId xmlns:p14="http://schemas.microsoft.com/office/powerpoint/2010/main" val="142140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21E061-56B3-4016-9712-22EBE3D71861}" type="slidenum">
              <a:rPr lang="en-US"/>
              <a:pPr>
                <a:defRPr/>
              </a:pPr>
              <a:t>‹#›</a:t>
            </a:fld>
            <a:endParaRPr lang="en-US"/>
          </a:p>
        </p:txBody>
      </p:sp>
    </p:spTree>
    <p:extLst>
      <p:ext uri="{BB962C8B-B14F-4D97-AF65-F5344CB8AC3E}">
        <p14:creationId xmlns:p14="http://schemas.microsoft.com/office/powerpoint/2010/main" val="183160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B8BB64-1025-4471-B742-ADDFA31889A5}" type="slidenum">
              <a:rPr lang="en-US"/>
              <a:pPr>
                <a:defRPr/>
              </a:pPr>
              <a:t>‹#›</a:t>
            </a:fld>
            <a:endParaRPr lang="en-US"/>
          </a:p>
        </p:txBody>
      </p:sp>
    </p:spTree>
    <p:extLst>
      <p:ext uri="{BB962C8B-B14F-4D97-AF65-F5344CB8AC3E}">
        <p14:creationId xmlns:p14="http://schemas.microsoft.com/office/powerpoint/2010/main" val="256800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6E87BA-4DA0-417E-A276-9C34464CA4F8}" type="slidenum">
              <a:rPr lang="en-US"/>
              <a:pPr>
                <a:defRPr/>
              </a:pPr>
              <a:t>‹#›</a:t>
            </a:fld>
            <a:endParaRPr lang="en-US"/>
          </a:p>
        </p:txBody>
      </p:sp>
    </p:spTree>
    <p:extLst>
      <p:ext uri="{BB962C8B-B14F-4D97-AF65-F5344CB8AC3E}">
        <p14:creationId xmlns:p14="http://schemas.microsoft.com/office/powerpoint/2010/main" val="29052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5F81B5-57A3-4197-B949-01E1DCB1A038}" type="slidenum">
              <a:rPr lang="en-US"/>
              <a:pPr>
                <a:defRPr/>
              </a:pPr>
              <a:t>‹#›</a:t>
            </a:fld>
            <a:endParaRPr lang="en-US"/>
          </a:p>
        </p:txBody>
      </p:sp>
    </p:spTree>
    <p:extLst>
      <p:ext uri="{BB962C8B-B14F-4D97-AF65-F5344CB8AC3E}">
        <p14:creationId xmlns:p14="http://schemas.microsoft.com/office/powerpoint/2010/main" val="17310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F689F9-5E7E-4139-B196-CDABF6E20FFD}" type="slidenum">
              <a:rPr lang="en-US"/>
              <a:pPr>
                <a:defRPr/>
              </a:pPr>
              <a:t>‹#›</a:t>
            </a:fld>
            <a:endParaRPr lang="en-US"/>
          </a:p>
        </p:txBody>
      </p:sp>
    </p:spTree>
    <p:extLst>
      <p:ext uri="{BB962C8B-B14F-4D97-AF65-F5344CB8AC3E}">
        <p14:creationId xmlns:p14="http://schemas.microsoft.com/office/powerpoint/2010/main" val="342418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3A9BC3-A285-4FE8-A2BF-7B1D0B89ABA9}" type="slidenum">
              <a:rPr lang="en-US"/>
              <a:pPr>
                <a:defRPr/>
              </a:pPr>
              <a:t>‹#›</a:t>
            </a:fld>
            <a:endParaRPr lang="en-US"/>
          </a:p>
        </p:txBody>
      </p:sp>
    </p:spTree>
    <p:extLst>
      <p:ext uri="{BB962C8B-B14F-4D97-AF65-F5344CB8AC3E}">
        <p14:creationId xmlns:p14="http://schemas.microsoft.com/office/powerpoint/2010/main" val="209768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9A1920-D0B0-409E-936F-880BA26218A7}" type="slidenum">
              <a:rPr lang="en-US"/>
              <a:pPr>
                <a:defRPr/>
              </a:pPr>
              <a:t>‹#›</a:t>
            </a:fld>
            <a:endParaRPr lang="en-US"/>
          </a:p>
        </p:txBody>
      </p:sp>
    </p:spTree>
    <p:extLst>
      <p:ext uri="{BB962C8B-B14F-4D97-AF65-F5344CB8AC3E}">
        <p14:creationId xmlns:p14="http://schemas.microsoft.com/office/powerpoint/2010/main" val="137872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5CE922C3-1061-416E-A36C-806E5DD5B4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wmf"/><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7.xml"/><Relationship Id="rId5" Type="http://schemas.openxmlformats.org/officeDocument/2006/relationships/image" Target="../media/image38.wmf"/><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en/2/22/Horse_in_field.jpg" TargetMode="Externa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Genetic variation: the raw material of evolution</a:t>
            </a:r>
          </a:p>
        </p:txBody>
      </p:sp>
      <p:pic>
        <p:nvPicPr>
          <p:cNvPr id="2051" name="Picture 8" descr="Cepea var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219200"/>
            <a:ext cx="28003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PopBodyWe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962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
          <p:cNvSpPr txBox="1">
            <a:spLocks noChangeArrowheads="1"/>
          </p:cNvSpPr>
          <p:nvPr/>
        </p:nvSpPr>
        <p:spPr bwMode="auto">
          <a:xfrm>
            <a:off x="609600" y="3581400"/>
            <a:ext cx="300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Color pattern polymorphism</a:t>
            </a:r>
          </a:p>
          <a:p>
            <a:pPr algn="ctr" eaLnBrk="1" hangingPunct="1">
              <a:spcBef>
                <a:spcPct val="0"/>
              </a:spcBef>
              <a:buFontTx/>
              <a:buNone/>
            </a:pPr>
            <a:r>
              <a:rPr lang="en-US" altLang="en-US" sz="1800">
                <a:latin typeface="Times New Roman" pitchFamily="18" charset="0"/>
              </a:rPr>
              <a:t>in </a:t>
            </a:r>
            <a:r>
              <a:rPr lang="en-US" altLang="en-US" sz="1800" i="1">
                <a:latin typeface="Times New Roman" pitchFamily="18" charset="0"/>
              </a:rPr>
              <a:t>Cepea </a:t>
            </a:r>
            <a:r>
              <a:rPr lang="en-US" altLang="en-US" sz="1800">
                <a:latin typeface="Times New Roman" pitchFamily="18" charset="0"/>
              </a:rPr>
              <a:t> snails</a:t>
            </a:r>
          </a:p>
        </p:txBody>
      </p:sp>
      <p:sp>
        <p:nvSpPr>
          <p:cNvPr id="2054" name="Text Box 11"/>
          <p:cNvSpPr txBox="1">
            <a:spLocks noChangeArrowheads="1"/>
          </p:cNvSpPr>
          <p:nvPr/>
        </p:nvSpPr>
        <p:spPr bwMode="auto">
          <a:xfrm>
            <a:off x="6019800" y="3505200"/>
            <a:ext cx="1295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latin typeface="Times New Roman" pitchFamily="18" charset="0"/>
              </a:rPr>
              <a:t>Body weight</a:t>
            </a:r>
          </a:p>
        </p:txBody>
      </p:sp>
      <p:sp>
        <p:nvSpPr>
          <p:cNvPr id="2055" name="Text Box 12"/>
          <p:cNvSpPr txBox="1">
            <a:spLocks noChangeArrowheads="1"/>
          </p:cNvSpPr>
          <p:nvPr/>
        </p:nvSpPr>
        <p:spPr bwMode="auto">
          <a:xfrm rot="-5400000">
            <a:off x="3715543" y="2228057"/>
            <a:ext cx="156051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latin typeface="Times New Roman" pitchFamily="18" charset="0"/>
              </a:rPr>
              <a:t># of individuals</a:t>
            </a:r>
          </a:p>
        </p:txBody>
      </p:sp>
      <p:sp>
        <p:nvSpPr>
          <p:cNvPr id="2056" name="Text Box 13"/>
          <p:cNvSpPr txBox="1">
            <a:spLocks noChangeArrowheads="1"/>
          </p:cNvSpPr>
          <p:nvPr/>
        </p:nvSpPr>
        <p:spPr bwMode="auto">
          <a:xfrm>
            <a:off x="5645150" y="377825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Human body weight</a:t>
            </a:r>
          </a:p>
        </p:txBody>
      </p:sp>
      <p:sp>
        <p:nvSpPr>
          <p:cNvPr id="2057" name="Text Box 14"/>
          <p:cNvSpPr txBox="1">
            <a:spLocks noChangeArrowheads="1"/>
          </p:cNvSpPr>
          <p:nvPr/>
        </p:nvSpPr>
        <p:spPr bwMode="auto">
          <a:xfrm>
            <a:off x="533400" y="4762500"/>
            <a:ext cx="7848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 How much variation is there?</a:t>
            </a: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pPr>
            <a:r>
              <a:rPr lang="en-US" altLang="en-US" sz="1800">
                <a:latin typeface="Times New Roman" pitchFamily="18" charset="0"/>
              </a:rPr>
              <a:t> How does novel variation arise?</a:t>
            </a:r>
          </a:p>
          <a:p>
            <a:pPr eaLnBrk="1" hangingPunct="1">
              <a:spcBef>
                <a:spcPct val="0"/>
              </a:spcBef>
              <a:buFontTx/>
              <a:buNone/>
            </a:pPr>
            <a:endParaRPr lang="en-US" altLang="en-US" sz="180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latin typeface="Times New Roman" pitchFamily="18" charset="0"/>
              </a:rPr>
              <a:t>Basic statistics II: The </a:t>
            </a:r>
            <a:r>
              <a:rPr lang="en-US" altLang="en-US" sz="2800" dirty="0" smtClean="0">
                <a:latin typeface="Times New Roman" pitchFamily="18" charset="0"/>
              </a:rPr>
              <a:t>variance</a:t>
            </a:r>
            <a:endParaRPr lang="en-US" altLang="en-US" sz="2800" dirty="0">
              <a:latin typeface="Times New Roman" pitchFamily="18" charset="0"/>
            </a:endParaRPr>
          </a:p>
        </p:txBody>
      </p:sp>
      <p:graphicFrame>
        <p:nvGraphicFramePr>
          <p:cNvPr id="11267" name="Object 3"/>
          <p:cNvGraphicFramePr>
            <a:graphicFrameLocks noChangeAspect="1"/>
          </p:cNvGraphicFramePr>
          <p:nvPr/>
        </p:nvGraphicFramePr>
        <p:xfrm>
          <a:off x="2500313" y="1033463"/>
          <a:ext cx="4010025" cy="1481137"/>
        </p:xfrm>
        <a:graphic>
          <a:graphicData uri="http://schemas.openxmlformats.org/presentationml/2006/ole">
            <mc:AlternateContent xmlns:mc="http://schemas.openxmlformats.org/markup-compatibility/2006">
              <mc:Choice xmlns:v="urn:schemas-microsoft-com:vml" Requires="v">
                <p:oleObj spid="_x0000_s11275" name="Equation" r:id="rId3" imgW="1167893" imgH="431613" progId="Equation.3">
                  <p:embed/>
                </p:oleObj>
              </mc:Choice>
              <mc:Fallback>
                <p:oleObj name="Equation" r:id="rId3" imgW="1167893" imgH="431613"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1033463"/>
                        <a:ext cx="4010025" cy="148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2438400"/>
            <a:ext cx="4057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4465638" y="5105400"/>
            <a:ext cx="379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sp>
        <p:nvSpPr>
          <p:cNvPr id="11270" name="Text Box 6"/>
          <p:cNvSpPr txBox="1">
            <a:spLocks noChangeArrowheads="1"/>
          </p:cNvSpPr>
          <p:nvPr/>
        </p:nvSpPr>
        <p:spPr bwMode="auto">
          <a:xfrm>
            <a:off x="2057400" y="35433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graphicFrame>
        <p:nvGraphicFramePr>
          <p:cNvPr id="11271" name="Object 8"/>
          <p:cNvGraphicFramePr>
            <a:graphicFrameLocks noChangeAspect="1"/>
          </p:cNvGraphicFramePr>
          <p:nvPr/>
        </p:nvGraphicFramePr>
        <p:xfrm>
          <a:off x="1479550" y="5738813"/>
          <a:ext cx="6269038" cy="539750"/>
        </p:xfrm>
        <a:graphic>
          <a:graphicData uri="http://schemas.openxmlformats.org/presentationml/2006/ole">
            <mc:AlternateContent xmlns:mc="http://schemas.openxmlformats.org/markup-compatibility/2006">
              <mc:Choice xmlns:v="urn:schemas-microsoft-com:vml" Requires="v">
                <p:oleObj spid="_x0000_s11276" name="Equation" r:id="rId6" imgW="2654300" imgH="228600" progId="Equation.3">
                  <p:embed/>
                </p:oleObj>
              </mc:Choice>
              <mc:Fallback>
                <p:oleObj name="Equation" r:id="rId6" imgW="2654300" imgH="228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9550" y="5738813"/>
                        <a:ext cx="626903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2" name="TextBox 9"/>
          <p:cNvSpPr txBox="1">
            <a:spLocks noChangeArrowheads="1"/>
          </p:cNvSpPr>
          <p:nvPr/>
        </p:nvSpPr>
        <p:spPr bwMode="auto">
          <a:xfrm>
            <a:off x="1987550" y="6411913"/>
            <a:ext cx="540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Where </a:t>
            </a:r>
            <a:r>
              <a:rPr lang="en-US" altLang="en-US" sz="1800" i="1">
                <a:solidFill>
                  <a:srgbClr val="FF0000"/>
                </a:solidFill>
                <a:latin typeface="Times New Roman" pitchFamily="18" charset="0"/>
              </a:rPr>
              <a:t>n</a:t>
            </a:r>
            <a:r>
              <a:rPr lang="en-US" altLang="en-US" sz="1800">
                <a:solidFill>
                  <a:srgbClr val="FF0000"/>
                </a:solidFill>
                <a:latin typeface="Times New Roman" pitchFamily="18" charset="0"/>
              </a:rPr>
              <a:t> is the number of different phenotype classes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Basic statistics II: The variance</a:t>
            </a:r>
          </a:p>
        </p:txBody>
      </p:sp>
      <p:pic>
        <p:nvPicPr>
          <p:cNvPr id="1229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40957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38550"/>
            <a:ext cx="40957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1"/>
          <p:cNvSpPr txBox="1">
            <a:spLocks noChangeArrowheads="1"/>
          </p:cNvSpPr>
          <p:nvPr/>
        </p:nvSpPr>
        <p:spPr bwMode="auto">
          <a:xfrm>
            <a:off x="2498725" y="6210300"/>
            <a:ext cx="379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sp>
        <p:nvSpPr>
          <p:cNvPr id="12294" name="Text Box 12"/>
          <p:cNvSpPr txBox="1">
            <a:spLocks noChangeArrowheads="1"/>
          </p:cNvSpPr>
          <p:nvPr/>
        </p:nvSpPr>
        <p:spPr bwMode="auto">
          <a:xfrm>
            <a:off x="230188" y="2152650"/>
            <a:ext cx="303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sp>
        <p:nvSpPr>
          <p:cNvPr id="12295" name="Text Box 13"/>
          <p:cNvSpPr txBox="1">
            <a:spLocks noChangeArrowheads="1"/>
          </p:cNvSpPr>
          <p:nvPr/>
        </p:nvSpPr>
        <p:spPr bwMode="auto">
          <a:xfrm>
            <a:off x="230188" y="4730750"/>
            <a:ext cx="303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graphicFrame>
        <p:nvGraphicFramePr>
          <p:cNvPr id="12296" name="Object 17"/>
          <p:cNvGraphicFramePr>
            <a:graphicFrameLocks noChangeAspect="1"/>
          </p:cNvGraphicFramePr>
          <p:nvPr/>
        </p:nvGraphicFramePr>
        <p:xfrm>
          <a:off x="4803775" y="1787525"/>
          <a:ext cx="4030663" cy="852488"/>
        </p:xfrm>
        <a:graphic>
          <a:graphicData uri="http://schemas.openxmlformats.org/presentationml/2006/ole">
            <mc:AlternateContent xmlns:mc="http://schemas.openxmlformats.org/markup-compatibility/2006">
              <mc:Choice xmlns:v="urn:schemas-microsoft-com:vml" Requires="v">
                <p:oleObj spid="_x0000_s12302" name="Equation" r:id="rId5" imgW="2374900" imgH="482600" progId="Equation.3">
                  <p:embed/>
                </p:oleObj>
              </mc:Choice>
              <mc:Fallback>
                <p:oleObj name="Equation" r:id="rId5" imgW="2374900" imgH="4826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775" y="1787525"/>
                        <a:ext cx="4030663"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7" name="Object 19"/>
          <p:cNvGraphicFramePr>
            <a:graphicFrameLocks noChangeAspect="1"/>
          </p:cNvGraphicFramePr>
          <p:nvPr/>
        </p:nvGraphicFramePr>
        <p:xfrm>
          <a:off x="4824413" y="4487863"/>
          <a:ext cx="4292600" cy="771525"/>
        </p:xfrm>
        <a:graphic>
          <a:graphicData uri="http://schemas.openxmlformats.org/presentationml/2006/ole">
            <mc:AlternateContent xmlns:mc="http://schemas.openxmlformats.org/markup-compatibility/2006">
              <mc:Choice xmlns:v="urn:schemas-microsoft-com:vml" Requires="v">
                <p:oleObj spid="_x0000_s12303" name="Equation" r:id="rId7" imgW="2794000" imgH="482600" progId="Equation.3">
                  <p:embed/>
                </p:oleObj>
              </mc:Choice>
              <mc:Fallback>
                <p:oleObj name="Equation" r:id="rId7" imgW="2794000" imgH="48260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413" y="4487863"/>
                        <a:ext cx="42926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8" name="Text Box 20"/>
          <p:cNvSpPr txBox="1">
            <a:spLocks noChangeArrowheads="1"/>
          </p:cNvSpPr>
          <p:nvPr/>
        </p:nvSpPr>
        <p:spPr bwMode="auto">
          <a:xfrm>
            <a:off x="4737100" y="1333500"/>
            <a:ext cx="2994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u="sng">
                <a:latin typeface="Times New Roman" pitchFamily="18" charset="0"/>
              </a:rPr>
              <a:t>Population with variance = 8</a:t>
            </a:r>
          </a:p>
        </p:txBody>
      </p:sp>
      <p:sp>
        <p:nvSpPr>
          <p:cNvPr id="12299" name="Text Box 21"/>
          <p:cNvSpPr txBox="1">
            <a:spLocks noChangeArrowheads="1"/>
          </p:cNvSpPr>
          <p:nvPr/>
        </p:nvSpPr>
        <p:spPr bwMode="auto">
          <a:xfrm>
            <a:off x="4778375" y="4038600"/>
            <a:ext cx="3108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u="sng">
                <a:latin typeface="Times New Roman" pitchFamily="18" charset="0"/>
              </a:rPr>
              <a:t>Population with variance = 16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Using basic statistics to decompose phenotypic variation</a:t>
            </a:r>
          </a:p>
        </p:txBody>
      </p:sp>
      <p:sp>
        <p:nvSpPr>
          <p:cNvPr id="13315" name="Text Box 9"/>
          <p:cNvSpPr txBox="1">
            <a:spLocks noChangeArrowheads="1"/>
          </p:cNvSpPr>
          <p:nvPr/>
        </p:nvSpPr>
        <p:spPr bwMode="auto">
          <a:xfrm>
            <a:off x="3889375" y="1081088"/>
            <a:ext cx="1368425"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V</a:t>
            </a:r>
            <a:r>
              <a:rPr lang="en-US" altLang="en-US" sz="1800" baseline="-25000">
                <a:latin typeface="Times New Roman" pitchFamily="18" charset="0"/>
              </a:rPr>
              <a:t>P</a:t>
            </a:r>
            <a:r>
              <a:rPr lang="en-US" altLang="en-US" sz="1800">
                <a:latin typeface="Times New Roman" pitchFamily="18" charset="0"/>
              </a:rPr>
              <a:t> = V</a:t>
            </a:r>
            <a:r>
              <a:rPr lang="en-US" altLang="en-US" sz="1800" baseline="-25000">
                <a:latin typeface="Times New Roman" pitchFamily="18" charset="0"/>
              </a:rPr>
              <a:t>G</a:t>
            </a:r>
            <a:r>
              <a:rPr lang="en-US" altLang="en-US" sz="1800">
                <a:latin typeface="Times New Roman" pitchFamily="18" charset="0"/>
              </a:rPr>
              <a:t>+V</a:t>
            </a:r>
            <a:r>
              <a:rPr lang="en-US" altLang="en-US" sz="1800" baseline="-25000">
                <a:latin typeface="Times New Roman" pitchFamily="18" charset="0"/>
              </a:rPr>
              <a:t>E</a:t>
            </a:r>
            <a:endParaRPr lang="en-US" altLang="en-US" sz="1800">
              <a:latin typeface="Times New Roman" pitchFamily="18" charset="0"/>
            </a:endParaRPr>
          </a:p>
        </p:txBody>
      </p:sp>
      <p:pic>
        <p:nvPicPr>
          <p:cNvPr id="1331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52625"/>
            <a:ext cx="31718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2"/>
          <p:cNvSpPr txBox="1">
            <a:spLocks noChangeArrowheads="1"/>
          </p:cNvSpPr>
          <p:nvPr/>
        </p:nvSpPr>
        <p:spPr bwMode="auto">
          <a:xfrm>
            <a:off x="2152650" y="2509838"/>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Aa</a:t>
            </a:r>
          </a:p>
        </p:txBody>
      </p:sp>
      <p:sp>
        <p:nvSpPr>
          <p:cNvPr id="13318" name="Text Box 13"/>
          <p:cNvSpPr txBox="1">
            <a:spLocks noChangeArrowheads="1"/>
          </p:cNvSpPr>
          <p:nvPr/>
        </p:nvSpPr>
        <p:spPr bwMode="auto">
          <a:xfrm>
            <a:off x="2652713" y="2890838"/>
            <a:ext cx="47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AA</a:t>
            </a:r>
          </a:p>
        </p:txBody>
      </p:sp>
      <p:sp>
        <p:nvSpPr>
          <p:cNvPr id="13319" name="Text Box 14"/>
          <p:cNvSpPr txBox="1">
            <a:spLocks noChangeArrowheads="1"/>
          </p:cNvSpPr>
          <p:nvPr/>
        </p:nvSpPr>
        <p:spPr bwMode="auto">
          <a:xfrm>
            <a:off x="1674813" y="287337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aa</a:t>
            </a:r>
          </a:p>
        </p:txBody>
      </p:sp>
      <p:sp>
        <p:nvSpPr>
          <p:cNvPr id="13320" name="Text Box 15"/>
          <p:cNvSpPr txBox="1">
            <a:spLocks noChangeArrowheads="1"/>
          </p:cNvSpPr>
          <p:nvPr/>
        </p:nvSpPr>
        <p:spPr bwMode="auto">
          <a:xfrm>
            <a:off x="1397000" y="1752600"/>
            <a:ext cx="187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Genetic Variance</a:t>
            </a:r>
          </a:p>
        </p:txBody>
      </p:sp>
      <p:sp>
        <p:nvSpPr>
          <p:cNvPr id="13321" name="Text Box 27"/>
          <p:cNvSpPr txBox="1">
            <a:spLocks noChangeArrowheads="1"/>
          </p:cNvSpPr>
          <p:nvPr/>
        </p:nvSpPr>
        <p:spPr bwMode="auto">
          <a:xfrm>
            <a:off x="381000" y="2652713"/>
            <a:ext cx="30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sp>
        <p:nvSpPr>
          <p:cNvPr id="13322" name="Text Box 28"/>
          <p:cNvSpPr txBox="1">
            <a:spLocks noChangeArrowheads="1"/>
          </p:cNvSpPr>
          <p:nvPr/>
        </p:nvSpPr>
        <p:spPr bwMode="auto">
          <a:xfrm>
            <a:off x="2171700" y="3705225"/>
            <a:ext cx="379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pic>
        <p:nvPicPr>
          <p:cNvPr id="13323"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66913"/>
            <a:ext cx="31718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32"/>
          <p:cNvSpPr txBox="1">
            <a:spLocks noChangeArrowheads="1"/>
          </p:cNvSpPr>
          <p:nvPr/>
        </p:nvSpPr>
        <p:spPr bwMode="auto">
          <a:xfrm>
            <a:off x="6143625" y="2887663"/>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E1</a:t>
            </a:r>
          </a:p>
        </p:txBody>
      </p:sp>
      <p:sp>
        <p:nvSpPr>
          <p:cNvPr id="13325" name="Text Box 33"/>
          <p:cNvSpPr txBox="1">
            <a:spLocks noChangeArrowheads="1"/>
          </p:cNvSpPr>
          <p:nvPr/>
        </p:nvSpPr>
        <p:spPr bwMode="auto">
          <a:xfrm>
            <a:off x="6635750" y="2543175"/>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E2</a:t>
            </a:r>
          </a:p>
        </p:txBody>
      </p:sp>
      <p:sp>
        <p:nvSpPr>
          <p:cNvPr id="13326" name="Text Box 34"/>
          <p:cNvSpPr txBox="1">
            <a:spLocks noChangeArrowheads="1"/>
          </p:cNvSpPr>
          <p:nvPr/>
        </p:nvSpPr>
        <p:spPr bwMode="auto">
          <a:xfrm>
            <a:off x="7140575" y="2890838"/>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E3</a:t>
            </a:r>
          </a:p>
        </p:txBody>
      </p:sp>
      <p:sp>
        <p:nvSpPr>
          <p:cNvPr id="13327" name="Text Box 36"/>
          <p:cNvSpPr txBox="1">
            <a:spLocks noChangeArrowheads="1"/>
          </p:cNvSpPr>
          <p:nvPr/>
        </p:nvSpPr>
        <p:spPr bwMode="auto">
          <a:xfrm>
            <a:off x="6665913" y="3733800"/>
            <a:ext cx="379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sp>
        <p:nvSpPr>
          <p:cNvPr id="13328" name="Text Box 37"/>
          <p:cNvSpPr txBox="1">
            <a:spLocks noChangeArrowheads="1"/>
          </p:cNvSpPr>
          <p:nvPr/>
        </p:nvSpPr>
        <p:spPr bwMode="auto">
          <a:xfrm>
            <a:off x="5534025" y="1752600"/>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Environmental Variance</a:t>
            </a:r>
          </a:p>
        </p:txBody>
      </p:sp>
      <p:sp>
        <p:nvSpPr>
          <p:cNvPr id="13329" name="Text Box 38"/>
          <p:cNvSpPr txBox="1">
            <a:spLocks noChangeArrowheads="1"/>
          </p:cNvSpPr>
          <p:nvPr/>
        </p:nvSpPr>
        <p:spPr bwMode="auto">
          <a:xfrm>
            <a:off x="4257675" y="2255838"/>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000">
                <a:latin typeface="Times New Roman" pitchFamily="18" charset="0"/>
              </a:rPr>
              <a:t>+</a:t>
            </a:r>
          </a:p>
        </p:txBody>
      </p:sp>
      <p:pic>
        <p:nvPicPr>
          <p:cNvPr id="133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29138"/>
            <a:ext cx="3181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42"/>
          <p:cNvSpPr txBox="1">
            <a:spLocks noChangeArrowheads="1"/>
          </p:cNvSpPr>
          <p:nvPr/>
        </p:nvSpPr>
        <p:spPr bwMode="auto">
          <a:xfrm>
            <a:off x="4467225" y="6338888"/>
            <a:ext cx="379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sp>
        <p:nvSpPr>
          <p:cNvPr id="13332" name="Text Box 43"/>
          <p:cNvSpPr txBox="1">
            <a:spLocks noChangeArrowheads="1"/>
          </p:cNvSpPr>
          <p:nvPr/>
        </p:nvSpPr>
        <p:spPr bwMode="auto">
          <a:xfrm>
            <a:off x="2667000" y="5243513"/>
            <a:ext cx="30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sp>
        <p:nvSpPr>
          <p:cNvPr id="13333" name="Text Box 44"/>
          <p:cNvSpPr txBox="1">
            <a:spLocks noChangeArrowheads="1"/>
          </p:cNvSpPr>
          <p:nvPr/>
        </p:nvSpPr>
        <p:spPr bwMode="auto">
          <a:xfrm>
            <a:off x="3568700" y="4357688"/>
            <a:ext cx="2222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Phenotypic Variance</a:t>
            </a:r>
          </a:p>
        </p:txBody>
      </p:sp>
      <p:sp>
        <p:nvSpPr>
          <p:cNvPr id="13334" name="Line 46"/>
          <p:cNvSpPr>
            <a:spLocks noChangeShapeType="1"/>
          </p:cNvSpPr>
          <p:nvPr/>
        </p:nvSpPr>
        <p:spPr bwMode="auto">
          <a:xfrm>
            <a:off x="304800" y="4191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Genetic variation can be further decomposed</a:t>
            </a:r>
          </a:p>
        </p:txBody>
      </p:sp>
      <p:sp>
        <p:nvSpPr>
          <p:cNvPr id="14339" name="Text Box 3"/>
          <p:cNvSpPr txBox="1">
            <a:spLocks noChangeArrowheads="1"/>
          </p:cNvSpPr>
          <p:nvPr/>
        </p:nvSpPr>
        <p:spPr bwMode="auto">
          <a:xfrm>
            <a:off x="3621088" y="1081088"/>
            <a:ext cx="1774825" cy="3952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V</a:t>
            </a:r>
            <a:r>
              <a:rPr lang="en-US" altLang="en-US" sz="1800" baseline="-25000">
                <a:latin typeface="Times New Roman" pitchFamily="18" charset="0"/>
              </a:rPr>
              <a:t>G</a:t>
            </a:r>
            <a:r>
              <a:rPr lang="en-US" altLang="en-US" sz="1800">
                <a:latin typeface="Times New Roman" pitchFamily="18" charset="0"/>
              </a:rPr>
              <a:t> = V</a:t>
            </a:r>
            <a:r>
              <a:rPr lang="en-US" altLang="en-US" sz="1800" baseline="-25000">
                <a:latin typeface="Times New Roman" pitchFamily="18" charset="0"/>
              </a:rPr>
              <a:t>A</a:t>
            </a:r>
            <a:r>
              <a:rPr lang="en-US" altLang="en-US" sz="1800">
                <a:latin typeface="Times New Roman" pitchFamily="18" charset="0"/>
              </a:rPr>
              <a:t>+V</a:t>
            </a:r>
            <a:r>
              <a:rPr lang="en-US" altLang="en-US" sz="1800" baseline="-25000">
                <a:latin typeface="Times New Roman" pitchFamily="18" charset="0"/>
              </a:rPr>
              <a:t>I</a:t>
            </a:r>
            <a:r>
              <a:rPr lang="en-US" altLang="en-US" sz="1800">
                <a:latin typeface="Times New Roman" pitchFamily="18" charset="0"/>
              </a:rPr>
              <a:t>+V</a:t>
            </a:r>
            <a:r>
              <a:rPr lang="en-US" altLang="en-US" sz="1800" baseline="-25000">
                <a:latin typeface="Times New Roman" pitchFamily="18" charset="0"/>
              </a:rPr>
              <a:t>D</a:t>
            </a:r>
            <a:endParaRPr lang="en-US" altLang="en-US" sz="1800">
              <a:latin typeface="Times New Roman" pitchFamily="18"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52625"/>
            <a:ext cx="31718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p:cNvSpPr txBox="1">
            <a:spLocks noChangeArrowheads="1"/>
          </p:cNvSpPr>
          <p:nvPr/>
        </p:nvSpPr>
        <p:spPr bwMode="auto">
          <a:xfrm>
            <a:off x="958850" y="1752600"/>
            <a:ext cx="277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Additive Genetic Variance</a:t>
            </a:r>
          </a:p>
        </p:txBody>
      </p:sp>
      <p:sp>
        <p:nvSpPr>
          <p:cNvPr id="14342" name="Text Box 9"/>
          <p:cNvSpPr txBox="1">
            <a:spLocks noChangeArrowheads="1"/>
          </p:cNvSpPr>
          <p:nvPr/>
        </p:nvSpPr>
        <p:spPr bwMode="auto">
          <a:xfrm>
            <a:off x="381000" y="2652713"/>
            <a:ext cx="30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sp>
        <p:nvSpPr>
          <p:cNvPr id="14343" name="Text Box 10"/>
          <p:cNvSpPr txBox="1">
            <a:spLocks noChangeArrowheads="1"/>
          </p:cNvSpPr>
          <p:nvPr/>
        </p:nvSpPr>
        <p:spPr bwMode="auto">
          <a:xfrm>
            <a:off x="2171700" y="3705225"/>
            <a:ext cx="379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pic>
        <p:nvPicPr>
          <p:cNvPr id="1434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66913"/>
            <a:ext cx="31718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5"/>
          <p:cNvSpPr txBox="1">
            <a:spLocks noChangeArrowheads="1"/>
          </p:cNvSpPr>
          <p:nvPr/>
        </p:nvSpPr>
        <p:spPr bwMode="auto">
          <a:xfrm>
            <a:off x="6665913" y="3733800"/>
            <a:ext cx="379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sp>
        <p:nvSpPr>
          <p:cNvPr id="14346" name="Text Box 16"/>
          <p:cNvSpPr txBox="1">
            <a:spLocks noChangeArrowheads="1"/>
          </p:cNvSpPr>
          <p:nvPr/>
        </p:nvSpPr>
        <p:spPr bwMode="auto">
          <a:xfrm>
            <a:off x="5029200" y="17526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Epistasis and Dominance Variance</a:t>
            </a:r>
          </a:p>
        </p:txBody>
      </p:sp>
      <p:sp>
        <p:nvSpPr>
          <p:cNvPr id="14347" name="Text Box 17"/>
          <p:cNvSpPr txBox="1">
            <a:spLocks noChangeArrowheads="1"/>
          </p:cNvSpPr>
          <p:nvPr/>
        </p:nvSpPr>
        <p:spPr bwMode="auto">
          <a:xfrm>
            <a:off x="4257675" y="2255838"/>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000">
                <a:latin typeface="Times New Roman" pitchFamily="18" charset="0"/>
              </a:rPr>
              <a:t>+</a:t>
            </a:r>
          </a:p>
        </p:txBody>
      </p:sp>
      <p:pic>
        <p:nvPicPr>
          <p:cNvPr id="1434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29138"/>
            <a:ext cx="3181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19"/>
          <p:cNvSpPr txBox="1">
            <a:spLocks noChangeArrowheads="1"/>
          </p:cNvSpPr>
          <p:nvPr/>
        </p:nvSpPr>
        <p:spPr bwMode="auto">
          <a:xfrm>
            <a:off x="4467225" y="6338888"/>
            <a:ext cx="379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sp>
        <p:nvSpPr>
          <p:cNvPr id="14350" name="Text Box 20"/>
          <p:cNvSpPr txBox="1">
            <a:spLocks noChangeArrowheads="1"/>
          </p:cNvSpPr>
          <p:nvPr/>
        </p:nvSpPr>
        <p:spPr bwMode="auto">
          <a:xfrm>
            <a:off x="2667000" y="5243513"/>
            <a:ext cx="30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sp>
        <p:nvSpPr>
          <p:cNvPr id="14351" name="Text Box 21"/>
          <p:cNvSpPr txBox="1">
            <a:spLocks noChangeArrowheads="1"/>
          </p:cNvSpPr>
          <p:nvPr/>
        </p:nvSpPr>
        <p:spPr bwMode="auto">
          <a:xfrm>
            <a:off x="3568700" y="43576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Genotypic Variance</a:t>
            </a:r>
          </a:p>
        </p:txBody>
      </p:sp>
      <p:sp>
        <p:nvSpPr>
          <p:cNvPr id="14352" name="Line 22"/>
          <p:cNvSpPr>
            <a:spLocks noChangeShapeType="1"/>
          </p:cNvSpPr>
          <p:nvPr/>
        </p:nvSpPr>
        <p:spPr bwMode="auto">
          <a:xfrm>
            <a:off x="304800" y="4191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428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latin typeface="Times New Roman" pitchFamily="18" charset="0"/>
              </a:rPr>
              <a:t>What </a:t>
            </a:r>
            <a:r>
              <a:rPr lang="en-US" altLang="en-US" sz="2800" dirty="0" smtClean="0">
                <a:latin typeface="Times New Roman" pitchFamily="18" charset="0"/>
              </a:rPr>
              <a:t>mechanisms contribute to each component?</a:t>
            </a:r>
            <a:endParaRPr lang="en-US" altLang="en-US" sz="2800" dirty="0">
              <a:latin typeface="Times New Roman" pitchFamily="18" charset="0"/>
            </a:endParaRPr>
          </a:p>
        </p:txBody>
      </p:sp>
      <p:sp>
        <p:nvSpPr>
          <p:cNvPr id="15363" name="Text Box 17"/>
          <p:cNvSpPr txBox="1">
            <a:spLocks noChangeArrowheads="1"/>
          </p:cNvSpPr>
          <p:nvPr/>
        </p:nvSpPr>
        <p:spPr bwMode="auto">
          <a:xfrm>
            <a:off x="152400" y="1143000"/>
            <a:ext cx="4376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Additive genetic variance (V</a:t>
            </a:r>
            <a:r>
              <a:rPr lang="en-US" altLang="en-US" sz="1800" baseline="-25000">
                <a:latin typeface="Times New Roman" pitchFamily="18" charset="0"/>
              </a:rPr>
              <a:t>A</a:t>
            </a:r>
            <a:r>
              <a:rPr lang="en-US" altLang="en-US" sz="1800">
                <a:latin typeface="Times New Roman" pitchFamily="18" charset="0"/>
              </a:rPr>
              <a:t>) – Due to the</a:t>
            </a:r>
          </a:p>
          <a:p>
            <a:pPr eaLnBrk="1" hangingPunct="1">
              <a:spcBef>
                <a:spcPct val="0"/>
              </a:spcBef>
              <a:buFontTx/>
              <a:buNone/>
            </a:pPr>
            <a:r>
              <a:rPr lang="en-US" altLang="en-US" sz="1800">
                <a:latin typeface="Times New Roman" pitchFamily="18" charset="0"/>
              </a:rPr>
              <a:t>additive effects of alleles</a:t>
            </a:r>
          </a:p>
        </p:txBody>
      </p:sp>
      <p:sp>
        <p:nvSpPr>
          <p:cNvPr id="15364" name="Text Box 18"/>
          <p:cNvSpPr txBox="1">
            <a:spLocks noChangeArrowheads="1"/>
          </p:cNvSpPr>
          <p:nvPr/>
        </p:nvSpPr>
        <p:spPr bwMode="auto">
          <a:xfrm>
            <a:off x="152400" y="3003550"/>
            <a:ext cx="4662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Dominance variance (V</a:t>
            </a:r>
            <a:r>
              <a:rPr lang="en-US" altLang="en-US" sz="1800" baseline="-25000">
                <a:latin typeface="Times New Roman" pitchFamily="18" charset="0"/>
              </a:rPr>
              <a:t>D</a:t>
            </a:r>
            <a:r>
              <a:rPr lang="en-US" altLang="en-US" sz="1800">
                <a:latin typeface="Times New Roman" pitchFamily="18" charset="0"/>
              </a:rPr>
              <a:t>) – Due to dominance</a:t>
            </a:r>
          </a:p>
        </p:txBody>
      </p:sp>
      <p:sp>
        <p:nvSpPr>
          <p:cNvPr id="15365" name="Text Box 19"/>
          <p:cNvSpPr txBox="1">
            <a:spLocks noChangeArrowheads="1"/>
          </p:cNvSpPr>
          <p:nvPr/>
        </p:nvSpPr>
        <p:spPr bwMode="auto">
          <a:xfrm>
            <a:off x="152400" y="5029200"/>
            <a:ext cx="4344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Interaction variance (V</a:t>
            </a:r>
            <a:r>
              <a:rPr lang="en-US" altLang="en-US" sz="1800" baseline="-25000">
                <a:latin typeface="Times New Roman" pitchFamily="18" charset="0"/>
              </a:rPr>
              <a:t>I</a:t>
            </a:r>
            <a:r>
              <a:rPr lang="en-US" altLang="en-US" sz="1800">
                <a:latin typeface="Times New Roman" pitchFamily="18" charset="0"/>
              </a:rPr>
              <a:t>) – Due to epistasis</a:t>
            </a:r>
          </a:p>
        </p:txBody>
      </p:sp>
      <p:graphicFrame>
        <p:nvGraphicFramePr>
          <p:cNvPr id="136235" name="Group 43"/>
          <p:cNvGraphicFramePr>
            <a:graphicFrameLocks noGrp="1"/>
          </p:cNvGraphicFramePr>
          <p:nvPr/>
        </p:nvGraphicFramePr>
        <p:xfrm>
          <a:off x="5562600" y="1250950"/>
          <a:ext cx="2286000" cy="1341440"/>
        </p:xfrm>
        <a:graphic>
          <a:graphicData uri="http://schemas.openxmlformats.org/drawingml/2006/table">
            <a:tbl>
              <a:tblPr/>
              <a:tblGrid>
                <a:gridCol w="1143000"/>
                <a:gridCol w="1143000"/>
              </a:tblGrid>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Genotype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Phenotype</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6253" name="Group 61"/>
          <p:cNvGraphicFramePr>
            <a:graphicFrameLocks noGrp="1"/>
          </p:cNvGraphicFramePr>
          <p:nvPr/>
        </p:nvGraphicFramePr>
        <p:xfrm>
          <a:off x="5562600" y="3155950"/>
          <a:ext cx="2286000" cy="1341440"/>
        </p:xfrm>
        <a:graphic>
          <a:graphicData uri="http://schemas.openxmlformats.org/drawingml/2006/table">
            <a:tbl>
              <a:tblPr/>
              <a:tblGrid>
                <a:gridCol w="1143000"/>
                <a:gridCol w="1143000"/>
              </a:tblGrid>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Genotype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Phenotype</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6276" name="Group 84"/>
          <p:cNvGraphicFramePr>
            <a:graphicFrameLocks noGrp="1"/>
          </p:cNvGraphicFramePr>
          <p:nvPr/>
        </p:nvGraphicFramePr>
        <p:xfrm>
          <a:off x="5562600" y="5137150"/>
          <a:ext cx="2286000" cy="1341440"/>
        </p:xfrm>
        <a:graphic>
          <a:graphicData uri="http://schemas.openxmlformats.org/drawingml/2006/table">
            <a:tbl>
              <a:tblPr/>
              <a:tblGrid>
                <a:gridCol w="1143000"/>
                <a:gridCol w="1143000"/>
              </a:tblGrid>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Genotype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Phenotype</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 (BB)</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 (Bb)</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 (bb)</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It is </a:t>
            </a:r>
            <a:r>
              <a:rPr lang="en-US" altLang="en-US" sz="2800">
                <a:solidFill>
                  <a:srgbClr val="0066FF"/>
                </a:solidFill>
                <a:latin typeface="Times New Roman" pitchFamily="18" charset="0"/>
              </a:rPr>
              <a:t>additive genetic variance</a:t>
            </a:r>
            <a:r>
              <a:rPr lang="en-US" altLang="en-US" sz="2800">
                <a:latin typeface="Times New Roman" pitchFamily="18" charset="0"/>
              </a:rPr>
              <a:t> that determines the resemblance of parents and offspring</a:t>
            </a:r>
          </a:p>
        </p:txBody>
      </p:sp>
      <p:sp>
        <p:nvSpPr>
          <p:cNvPr id="16387" name="Text Box 28"/>
          <p:cNvSpPr txBox="1">
            <a:spLocks noChangeArrowheads="1"/>
          </p:cNvSpPr>
          <p:nvPr/>
        </p:nvSpPr>
        <p:spPr bwMode="auto">
          <a:xfrm>
            <a:off x="381000" y="6251575"/>
            <a:ext cx="85709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a:latin typeface="Times New Roman" pitchFamily="18" charset="0"/>
              </a:rPr>
              <a:t>How do we know how much additive genetic variation exists within a population?</a:t>
            </a:r>
          </a:p>
        </p:txBody>
      </p:sp>
      <p:grpSp>
        <p:nvGrpSpPr>
          <p:cNvPr id="16388" name="Group 29"/>
          <p:cNvGrpSpPr>
            <a:grpSpLocks/>
          </p:cNvGrpSpPr>
          <p:nvPr/>
        </p:nvGrpSpPr>
        <p:grpSpPr bwMode="auto">
          <a:xfrm>
            <a:off x="2057400" y="2571750"/>
            <a:ext cx="533400" cy="1065213"/>
            <a:chOff x="2064" y="1396"/>
            <a:chExt cx="336" cy="671"/>
          </a:xfrm>
        </p:grpSpPr>
        <p:sp>
          <p:nvSpPr>
            <p:cNvPr id="16423" name="Oval 30"/>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24" name="Oval 31"/>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25" name="Line 32"/>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AutoShape 33"/>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16389" name="Text Box 59"/>
          <p:cNvSpPr txBox="1">
            <a:spLocks noChangeArrowheads="1"/>
          </p:cNvSpPr>
          <p:nvPr/>
        </p:nvSpPr>
        <p:spPr bwMode="auto">
          <a:xfrm>
            <a:off x="2159000" y="2157413"/>
            <a:ext cx="35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0">
                <a:latin typeface="Times New Roman" pitchFamily="18" charset="0"/>
                <a:cs typeface="Times New Roman" pitchFamily="18" charset="0"/>
              </a:rPr>
              <a:t>♂</a:t>
            </a:r>
          </a:p>
        </p:txBody>
      </p:sp>
      <p:sp>
        <p:nvSpPr>
          <p:cNvPr id="16390" name="Text Box 60"/>
          <p:cNvSpPr txBox="1">
            <a:spLocks noChangeArrowheads="1"/>
          </p:cNvSpPr>
          <p:nvPr/>
        </p:nvSpPr>
        <p:spPr bwMode="auto">
          <a:xfrm>
            <a:off x="2971800" y="2133600"/>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0">
                <a:latin typeface="Times New Roman" pitchFamily="18" charset="0"/>
                <a:cs typeface="Times New Roman" pitchFamily="18" charset="0"/>
              </a:rPr>
              <a:t>♀</a:t>
            </a:r>
          </a:p>
        </p:txBody>
      </p:sp>
      <p:sp>
        <p:nvSpPr>
          <p:cNvPr id="16391" name="AutoShape 85"/>
          <p:cNvSpPr>
            <a:spLocks noChangeArrowheads="1"/>
          </p:cNvSpPr>
          <p:nvPr/>
        </p:nvSpPr>
        <p:spPr bwMode="auto">
          <a:xfrm>
            <a:off x="2514600" y="3871913"/>
            <a:ext cx="485775" cy="533400"/>
          </a:xfrm>
          <a:prstGeom prst="downArrow">
            <a:avLst>
              <a:gd name="adj1" fmla="val 50000"/>
              <a:gd name="adj2" fmla="val 27451"/>
            </a:avLst>
          </a:prstGeom>
          <a:solidFill>
            <a:schemeClr val="tx1"/>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grpSp>
        <p:nvGrpSpPr>
          <p:cNvPr id="16392" name="Group 105"/>
          <p:cNvGrpSpPr>
            <a:grpSpLocks/>
          </p:cNvGrpSpPr>
          <p:nvPr/>
        </p:nvGrpSpPr>
        <p:grpSpPr bwMode="auto">
          <a:xfrm>
            <a:off x="2895600" y="2576513"/>
            <a:ext cx="533400" cy="1065212"/>
            <a:chOff x="2064" y="1396"/>
            <a:chExt cx="336" cy="671"/>
          </a:xfrm>
        </p:grpSpPr>
        <p:sp>
          <p:nvSpPr>
            <p:cNvPr id="16419" name="Oval 106"/>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20" name="Oval 107"/>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21" name="Line 108"/>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AutoShape 109"/>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16393" name="Group 110"/>
          <p:cNvGrpSpPr>
            <a:grpSpLocks/>
          </p:cNvGrpSpPr>
          <p:nvPr/>
        </p:nvGrpSpPr>
        <p:grpSpPr bwMode="auto">
          <a:xfrm>
            <a:off x="2466975" y="4481513"/>
            <a:ext cx="533400" cy="1065212"/>
            <a:chOff x="2064" y="1396"/>
            <a:chExt cx="336" cy="671"/>
          </a:xfrm>
        </p:grpSpPr>
        <p:sp>
          <p:nvSpPr>
            <p:cNvPr id="16415" name="Oval 111"/>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16" name="Oval 112"/>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17" name="Line 113"/>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AutoShape 114"/>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16394" name="Group 115"/>
          <p:cNvGrpSpPr>
            <a:grpSpLocks/>
          </p:cNvGrpSpPr>
          <p:nvPr/>
        </p:nvGrpSpPr>
        <p:grpSpPr bwMode="auto">
          <a:xfrm>
            <a:off x="5638800" y="2573338"/>
            <a:ext cx="533400" cy="1065212"/>
            <a:chOff x="2064" y="1396"/>
            <a:chExt cx="336" cy="671"/>
          </a:xfrm>
        </p:grpSpPr>
        <p:sp>
          <p:nvSpPr>
            <p:cNvPr id="16411" name="Oval 116"/>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12" name="Oval 117"/>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13" name="Line 118"/>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AutoShape 119"/>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16395" name="Text Box 120"/>
          <p:cNvSpPr txBox="1">
            <a:spLocks noChangeArrowheads="1"/>
          </p:cNvSpPr>
          <p:nvPr/>
        </p:nvSpPr>
        <p:spPr bwMode="auto">
          <a:xfrm>
            <a:off x="5740400" y="2159000"/>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0">
                <a:latin typeface="Times New Roman" pitchFamily="18" charset="0"/>
                <a:cs typeface="Times New Roman" pitchFamily="18" charset="0"/>
              </a:rPr>
              <a:t>♂</a:t>
            </a:r>
          </a:p>
        </p:txBody>
      </p:sp>
      <p:sp>
        <p:nvSpPr>
          <p:cNvPr id="16396" name="Text Box 121"/>
          <p:cNvSpPr txBox="1">
            <a:spLocks noChangeArrowheads="1"/>
          </p:cNvSpPr>
          <p:nvPr/>
        </p:nvSpPr>
        <p:spPr bwMode="auto">
          <a:xfrm>
            <a:off x="6553200" y="2135188"/>
            <a:ext cx="35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0">
                <a:latin typeface="Times New Roman" pitchFamily="18" charset="0"/>
                <a:cs typeface="Times New Roman" pitchFamily="18" charset="0"/>
              </a:rPr>
              <a:t>♀</a:t>
            </a:r>
          </a:p>
        </p:txBody>
      </p:sp>
      <p:grpSp>
        <p:nvGrpSpPr>
          <p:cNvPr id="16397" name="Group 122"/>
          <p:cNvGrpSpPr>
            <a:grpSpLocks/>
          </p:cNvGrpSpPr>
          <p:nvPr/>
        </p:nvGrpSpPr>
        <p:grpSpPr bwMode="auto">
          <a:xfrm>
            <a:off x="6477000" y="2578100"/>
            <a:ext cx="533400" cy="1065213"/>
            <a:chOff x="2064" y="1396"/>
            <a:chExt cx="336" cy="671"/>
          </a:xfrm>
        </p:grpSpPr>
        <p:sp>
          <p:nvSpPr>
            <p:cNvPr id="16407" name="Oval 123"/>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08" name="Oval 124"/>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09" name="Line 125"/>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AutoShape 126"/>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16398" name="Group 127"/>
          <p:cNvGrpSpPr>
            <a:grpSpLocks/>
          </p:cNvGrpSpPr>
          <p:nvPr/>
        </p:nvGrpSpPr>
        <p:grpSpPr bwMode="auto">
          <a:xfrm>
            <a:off x="6143625" y="4603750"/>
            <a:ext cx="533400" cy="538163"/>
            <a:chOff x="2496" y="1776"/>
            <a:chExt cx="528" cy="675"/>
          </a:xfrm>
        </p:grpSpPr>
        <p:sp>
          <p:nvSpPr>
            <p:cNvPr id="16403"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04"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05"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16399" name="AutoShape 133"/>
          <p:cNvSpPr>
            <a:spLocks noChangeArrowheads="1"/>
          </p:cNvSpPr>
          <p:nvPr/>
        </p:nvSpPr>
        <p:spPr bwMode="auto">
          <a:xfrm>
            <a:off x="6143625" y="3871913"/>
            <a:ext cx="485775" cy="533400"/>
          </a:xfrm>
          <a:prstGeom prst="downArrow">
            <a:avLst>
              <a:gd name="adj1" fmla="val 50000"/>
              <a:gd name="adj2" fmla="val 27451"/>
            </a:avLst>
          </a:prstGeom>
          <a:solidFill>
            <a:schemeClr val="tx1"/>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16400" name="Text Box 134"/>
          <p:cNvSpPr txBox="1">
            <a:spLocks noChangeArrowheads="1"/>
          </p:cNvSpPr>
          <p:nvPr/>
        </p:nvSpPr>
        <p:spPr bwMode="auto">
          <a:xfrm>
            <a:off x="2165350" y="16002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u="sng">
                <a:latin typeface="Times New Roman" pitchFamily="18" charset="0"/>
              </a:rPr>
              <a:t>Additvity</a:t>
            </a:r>
          </a:p>
        </p:txBody>
      </p:sp>
      <p:sp>
        <p:nvSpPr>
          <p:cNvPr id="16401" name="Text Box 135"/>
          <p:cNvSpPr txBox="1">
            <a:spLocks noChangeArrowheads="1"/>
          </p:cNvSpPr>
          <p:nvPr/>
        </p:nvSpPr>
        <p:spPr bwMode="auto">
          <a:xfrm>
            <a:off x="4984750" y="1600200"/>
            <a:ext cx="248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u="sng">
                <a:latin typeface="Times New Roman" pitchFamily="18" charset="0"/>
              </a:rPr>
              <a:t>Epistasis or Dominance</a:t>
            </a:r>
          </a:p>
        </p:txBody>
      </p:sp>
      <p:sp>
        <p:nvSpPr>
          <p:cNvPr id="16402" name="Text Box 136"/>
          <p:cNvSpPr txBox="1">
            <a:spLocks noChangeArrowheads="1"/>
          </p:cNvSpPr>
          <p:nvPr/>
        </p:nvSpPr>
        <p:spPr bwMode="auto">
          <a:xfrm>
            <a:off x="4572000" y="5272088"/>
            <a:ext cx="378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CC3300"/>
                </a:solidFill>
                <a:latin typeface="Times New Roman" pitchFamily="18" charset="0"/>
              </a:rPr>
              <a:t>Offspring need not look like parents!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The proportion of phenotypic variation that is genetic can be estimated by calculating “heritability”</a:t>
            </a:r>
          </a:p>
        </p:txBody>
      </p:sp>
      <p:sp>
        <p:nvSpPr>
          <p:cNvPr id="17411" name="Text Box 7"/>
          <p:cNvSpPr txBox="1">
            <a:spLocks noChangeArrowheads="1"/>
          </p:cNvSpPr>
          <p:nvPr/>
        </p:nvSpPr>
        <p:spPr bwMode="auto">
          <a:xfrm>
            <a:off x="669925" y="1752600"/>
            <a:ext cx="77882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 Broad sense heritability – Measures the proportion of phenotypic variation </a:t>
            </a:r>
          </a:p>
          <a:p>
            <a:pPr eaLnBrk="1" hangingPunct="1">
              <a:spcBef>
                <a:spcPct val="0"/>
              </a:spcBef>
              <a:buFontTx/>
              <a:buNone/>
            </a:pPr>
            <a:r>
              <a:rPr lang="en-US" altLang="en-US" sz="1800">
                <a:latin typeface="Times New Roman" pitchFamily="18" charset="0"/>
              </a:rPr>
              <a:t>   that is genetic</a:t>
            </a: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pPr>
            <a:r>
              <a:rPr lang="en-US" altLang="en-US" sz="1800">
                <a:latin typeface="Times New Roman" pitchFamily="18" charset="0"/>
              </a:rPr>
              <a:t> </a:t>
            </a:r>
            <a:r>
              <a:rPr lang="en-US" altLang="en-US" sz="1800">
                <a:solidFill>
                  <a:srgbClr val="0066FF"/>
                </a:solidFill>
                <a:latin typeface="Times New Roman" pitchFamily="18" charset="0"/>
              </a:rPr>
              <a:t>Narrow sense heritability</a:t>
            </a:r>
            <a:r>
              <a:rPr lang="en-US" altLang="en-US" sz="1800">
                <a:latin typeface="Times New Roman" pitchFamily="18" charset="0"/>
              </a:rPr>
              <a:t> – Measures the proportion of phenotypic variation </a:t>
            </a:r>
          </a:p>
          <a:p>
            <a:pPr eaLnBrk="1" hangingPunct="1">
              <a:spcBef>
                <a:spcPct val="0"/>
              </a:spcBef>
              <a:buFontTx/>
              <a:buNone/>
            </a:pPr>
            <a:r>
              <a:rPr lang="en-US" altLang="en-US" sz="1800">
                <a:latin typeface="Times New Roman" pitchFamily="18" charset="0"/>
              </a:rPr>
              <a:t>  attributable to the additive action of genes. This is the measure relevant to   </a:t>
            </a:r>
          </a:p>
          <a:p>
            <a:pPr eaLnBrk="1" hangingPunct="1">
              <a:spcBef>
                <a:spcPct val="0"/>
              </a:spcBef>
              <a:buFontTx/>
              <a:buNone/>
            </a:pPr>
            <a:r>
              <a:rPr lang="en-US" altLang="en-US" sz="1800">
                <a:latin typeface="Times New Roman" pitchFamily="18" charset="0"/>
              </a:rPr>
              <a:t>  N.S.</a:t>
            </a:r>
          </a:p>
        </p:txBody>
      </p:sp>
      <p:graphicFrame>
        <p:nvGraphicFramePr>
          <p:cNvPr id="17412" name="Object 9"/>
          <p:cNvGraphicFramePr>
            <a:graphicFrameLocks noChangeAspect="1"/>
          </p:cNvGraphicFramePr>
          <p:nvPr/>
        </p:nvGraphicFramePr>
        <p:xfrm>
          <a:off x="2057400" y="2743200"/>
          <a:ext cx="4660900" cy="650875"/>
        </p:xfrm>
        <a:graphic>
          <a:graphicData uri="http://schemas.openxmlformats.org/presentationml/2006/ole">
            <mc:AlternateContent xmlns:mc="http://schemas.openxmlformats.org/markup-compatibility/2006">
              <mc:Choice xmlns:v="urn:schemas-microsoft-com:vml" Requires="v">
                <p:oleObj spid="_x0000_s17417" name="Equation" r:id="rId3" imgW="1727200" imgH="241300" progId="Equation.3">
                  <p:embed/>
                </p:oleObj>
              </mc:Choice>
              <mc:Fallback>
                <p:oleObj name="Equation" r:id="rId3" imgW="1727200" imgH="2413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43200"/>
                        <a:ext cx="466090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10"/>
          <p:cNvGraphicFramePr>
            <a:graphicFrameLocks noChangeAspect="1"/>
          </p:cNvGraphicFramePr>
          <p:nvPr/>
        </p:nvGraphicFramePr>
        <p:xfrm>
          <a:off x="2235200" y="5029200"/>
          <a:ext cx="4592638" cy="650875"/>
        </p:xfrm>
        <a:graphic>
          <a:graphicData uri="http://schemas.openxmlformats.org/presentationml/2006/ole">
            <mc:AlternateContent xmlns:mc="http://schemas.openxmlformats.org/markup-compatibility/2006">
              <mc:Choice xmlns:v="urn:schemas-microsoft-com:vml" Requires="v">
                <p:oleObj spid="_x0000_s17418" name="Equation" r:id="rId5" imgW="1701800" imgH="241300" progId="Equation.3">
                  <p:embed/>
                </p:oleObj>
              </mc:Choice>
              <mc:Fallback>
                <p:oleObj name="Equation" r:id="rId5" imgW="1701800" imgH="2413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5200" y="5029200"/>
                        <a:ext cx="4592638"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11"/>
          <p:cNvSpPr txBox="1">
            <a:spLocks noChangeArrowheads="1"/>
          </p:cNvSpPr>
          <p:nvPr/>
        </p:nvSpPr>
        <p:spPr bwMode="auto">
          <a:xfrm>
            <a:off x="0" y="6096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Times New Roman" pitchFamily="18" charset="0"/>
              </a:rPr>
              <a:t>How can we measure narrow sense heritability?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52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One possibility is a parent-offspring regression</a:t>
            </a:r>
            <a:endParaRPr lang="en-US" altLang="en-US" sz="1800">
              <a:latin typeface="Times New Roman" pitchFamily="18" charset="0"/>
            </a:endParaRPr>
          </a:p>
        </p:txBody>
      </p:sp>
      <p:pic>
        <p:nvPicPr>
          <p:cNvPr id="1843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38401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21"/>
          <p:cNvSpPr txBox="1">
            <a:spLocks noChangeArrowheads="1"/>
          </p:cNvSpPr>
          <p:nvPr/>
        </p:nvSpPr>
        <p:spPr bwMode="auto">
          <a:xfrm rot="-5400000">
            <a:off x="-378618" y="3275806"/>
            <a:ext cx="2128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Offspring value (z</a:t>
            </a:r>
            <a:r>
              <a:rPr lang="en-US" altLang="en-US" sz="1400" baseline="-25000">
                <a:latin typeface="Times New Roman" pitchFamily="18" charset="0"/>
              </a:rPr>
              <a:t>Offspring</a:t>
            </a:r>
            <a:r>
              <a:rPr lang="en-US" altLang="en-US" sz="1400">
                <a:latin typeface="Times New Roman" pitchFamily="18" charset="0"/>
              </a:rPr>
              <a:t>)</a:t>
            </a:r>
          </a:p>
        </p:txBody>
      </p:sp>
      <p:sp>
        <p:nvSpPr>
          <p:cNvPr id="18437" name="Text Box 25"/>
          <p:cNvSpPr txBox="1">
            <a:spLocks noChangeArrowheads="1"/>
          </p:cNvSpPr>
          <p:nvPr/>
        </p:nvSpPr>
        <p:spPr bwMode="auto">
          <a:xfrm>
            <a:off x="1752600" y="4724400"/>
            <a:ext cx="2095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Mid parent value (z</a:t>
            </a:r>
            <a:r>
              <a:rPr lang="en-US" altLang="en-US" sz="1400" baseline="-25000">
                <a:latin typeface="Times New Roman" pitchFamily="18" charset="0"/>
              </a:rPr>
              <a:t>Parent</a:t>
            </a:r>
            <a:r>
              <a:rPr lang="en-US" altLang="en-US" sz="1400">
                <a:latin typeface="Times New Roman" pitchFamily="18" charset="0"/>
              </a:rPr>
              <a:t>)</a:t>
            </a:r>
          </a:p>
        </p:txBody>
      </p:sp>
      <p:sp>
        <p:nvSpPr>
          <p:cNvPr id="18438" name="Rectangle 15"/>
          <p:cNvSpPr>
            <a:spLocks noChangeArrowheads="1"/>
          </p:cNvSpPr>
          <p:nvPr/>
        </p:nvSpPr>
        <p:spPr bwMode="auto">
          <a:xfrm>
            <a:off x="1219200" y="2743200"/>
            <a:ext cx="15240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chemeClr val="bg1"/>
              </a:solidFill>
              <a:latin typeface="Times New Roman" pitchFamily="18" charset="0"/>
            </a:endParaRPr>
          </a:p>
        </p:txBody>
      </p:sp>
      <p:graphicFrame>
        <p:nvGraphicFramePr>
          <p:cNvPr id="18439" name="Object 14"/>
          <p:cNvGraphicFramePr>
            <a:graphicFrameLocks noChangeAspect="1"/>
          </p:cNvGraphicFramePr>
          <p:nvPr/>
        </p:nvGraphicFramePr>
        <p:xfrm>
          <a:off x="5029200" y="3048000"/>
          <a:ext cx="3328988" cy="990600"/>
        </p:xfrm>
        <a:graphic>
          <a:graphicData uri="http://schemas.openxmlformats.org/presentationml/2006/ole">
            <mc:AlternateContent xmlns:mc="http://schemas.openxmlformats.org/markup-compatibility/2006">
              <mc:Choice xmlns:v="urn:schemas-microsoft-com:vml" Requires="v">
                <p:oleObj spid="_x0000_s18444" name="Equation" r:id="rId4" imgW="1536700" imgH="457200" progId="Equation.3">
                  <p:embed/>
                </p:oleObj>
              </mc:Choice>
              <mc:Fallback>
                <p:oleObj name="Equation" r:id="rId4" imgW="1536700" imgH="4572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048000"/>
                        <a:ext cx="33289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0" name="TextBox 18"/>
          <p:cNvSpPr txBox="1">
            <a:spLocks noChangeArrowheads="1"/>
          </p:cNvSpPr>
          <p:nvPr/>
        </p:nvSpPr>
        <p:spPr bwMode="auto">
          <a:xfrm>
            <a:off x="1066800" y="1295400"/>
            <a:ext cx="637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 The slope of the linear regression is an estimate of heritability</a:t>
            </a:r>
          </a:p>
        </p:txBody>
      </p:sp>
      <p:graphicFrame>
        <p:nvGraphicFramePr>
          <p:cNvPr id="18441" name="Object 15"/>
          <p:cNvGraphicFramePr>
            <a:graphicFrameLocks noChangeAspect="1"/>
          </p:cNvGraphicFramePr>
          <p:nvPr/>
        </p:nvGraphicFramePr>
        <p:xfrm>
          <a:off x="1066800" y="5561013"/>
          <a:ext cx="6937375" cy="1144587"/>
        </p:xfrm>
        <a:graphic>
          <a:graphicData uri="http://schemas.openxmlformats.org/presentationml/2006/ole">
            <mc:AlternateContent xmlns:mc="http://schemas.openxmlformats.org/markup-compatibility/2006">
              <mc:Choice xmlns:v="urn:schemas-microsoft-com:vml" Requires="v">
                <p:oleObj spid="_x0000_s18445" name="Equation" r:id="rId6" imgW="3695700" imgH="609600" progId="Equation.3">
                  <p:embed/>
                </p:oleObj>
              </mc:Choice>
              <mc:Fallback>
                <p:oleObj name="Equation" r:id="rId6" imgW="3695700" imgH="6096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561013"/>
                        <a:ext cx="69373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52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One possibility is a parent-offspring regression</a:t>
            </a:r>
            <a:endParaRPr lang="en-US" altLang="en-US" sz="1800">
              <a:latin typeface="Times New Roman" pitchFamily="18" charset="0"/>
            </a:endParaRPr>
          </a:p>
        </p:txBody>
      </p:sp>
      <p:sp>
        <p:nvSpPr>
          <p:cNvPr id="19459" name="Text Box 7"/>
          <p:cNvSpPr txBox="1">
            <a:spLocks noChangeArrowheads="1"/>
          </p:cNvSpPr>
          <p:nvPr/>
        </p:nvSpPr>
        <p:spPr bwMode="auto">
          <a:xfrm rot="-5400000">
            <a:off x="456406" y="3428207"/>
            <a:ext cx="1373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Offspring value</a:t>
            </a:r>
          </a:p>
        </p:txBody>
      </p:sp>
      <p:pic>
        <p:nvPicPr>
          <p:cNvPr id="1946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685800"/>
            <a:ext cx="3171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7"/>
          <p:cNvSpPr txBox="1">
            <a:spLocks noChangeArrowheads="1"/>
          </p:cNvSpPr>
          <p:nvPr/>
        </p:nvSpPr>
        <p:spPr bwMode="auto">
          <a:xfrm>
            <a:off x="5029200" y="1462088"/>
            <a:ext cx="323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Perfectly heritable – </a:t>
            </a:r>
            <a:r>
              <a:rPr lang="en-US" altLang="en-US" sz="1800">
                <a:latin typeface="Times New Roman" pitchFamily="18" charset="0"/>
              </a:rPr>
              <a:t>Slope is 1.0</a:t>
            </a:r>
          </a:p>
        </p:txBody>
      </p:sp>
      <p:sp>
        <p:nvSpPr>
          <p:cNvPr id="19462" name="Text Box 18"/>
          <p:cNvSpPr txBox="1">
            <a:spLocks noChangeArrowheads="1"/>
          </p:cNvSpPr>
          <p:nvPr/>
        </p:nvSpPr>
        <p:spPr bwMode="auto">
          <a:xfrm>
            <a:off x="5105400" y="3367088"/>
            <a:ext cx="340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High heritability – </a:t>
            </a:r>
            <a:r>
              <a:rPr lang="en-US" altLang="en-US" sz="1800">
                <a:latin typeface="Times New Roman" pitchFamily="18" charset="0"/>
              </a:rPr>
              <a:t>Slope is 0.8685</a:t>
            </a:r>
          </a:p>
        </p:txBody>
      </p:sp>
      <p:sp>
        <p:nvSpPr>
          <p:cNvPr id="19463" name="Text Box 19"/>
          <p:cNvSpPr txBox="1">
            <a:spLocks noChangeArrowheads="1"/>
          </p:cNvSpPr>
          <p:nvPr/>
        </p:nvSpPr>
        <p:spPr bwMode="auto">
          <a:xfrm>
            <a:off x="5181600" y="5334000"/>
            <a:ext cx="333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Low heritability – </a:t>
            </a:r>
            <a:r>
              <a:rPr lang="en-US" altLang="en-US" sz="1800">
                <a:latin typeface="Times New Roman" pitchFamily="18" charset="0"/>
              </a:rPr>
              <a:t>Slope is 0.0756</a:t>
            </a:r>
          </a:p>
        </p:txBody>
      </p:sp>
      <p:sp>
        <p:nvSpPr>
          <p:cNvPr id="19464" name="Text Box 20"/>
          <p:cNvSpPr txBox="1">
            <a:spLocks noChangeArrowheads="1"/>
          </p:cNvSpPr>
          <p:nvPr/>
        </p:nvSpPr>
        <p:spPr bwMode="auto">
          <a:xfrm rot="-5400000">
            <a:off x="456406" y="5295107"/>
            <a:ext cx="1373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Offspring value</a:t>
            </a:r>
          </a:p>
        </p:txBody>
      </p:sp>
      <p:sp>
        <p:nvSpPr>
          <p:cNvPr id="19465" name="Text Box 21"/>
          <p:cNvSpPr txBox="1">
            <a:spLocks noChangeArrowheads="1"/>
          </p:cNvSpPr>
          <p:nvPr/>
        </p:nvSpPr>
        <p:spPr bwMode="auto">
          <a:xfrm rot="-5400000">
            <a:off x="456406" y="1524794"/>
            <a:ext cx="1373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Offspring value</a:t>
            </a:r>
          </a:p>
        </p:txBody>
      </p:sp>
      <p:pic>
        <p:nvPicPr>
          <p:cNvPr id="1946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3171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4495800"/>
            <a:ext cx="3171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25"/>
          <p:cNvSpPr txBox="1">
            <a:spLocks noChangeArrowheads="1"/>
          </p:cNvSpPr>
          <p:nvPr/>
        </p:nvSpPr>
        <p:spPr bwMode="auto">
          <a:xfrm>
            <a:off x="2286000" y="6400800"/>
            <a:ext cx="1497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Mid parent value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How heritable are most traits?</a:t>
            </a:r>
          </a:p>
        </p:txBody>
      </p:sp>
      <p:graphicFrame>
        <p:nvGraphicFramePr>
          <p:cNvPr id="114749" name="Group 61"/>
          <p:cNvGraphicFramePr>
            <a:graphicFrameLocks noGrp="1"/>
          </p:cNvGraphicFramePr>
          <p:nvPr/>
        </p:nvGraphicFramePr>
        <p:xfrm>
          <a:off x="2667000" y="1397000"/>
          <a:ext cx="3657600" cy="3744910"/>
        </p:xfrm>
        <a:graphic>
          <a:graphicData uri="http://schemas.openxmlformats.org/drawingml/2006/table">
            <a:tbl>
              <a:tblPr/>
              <a:tblGrid>
                <a:gridCol w="2286000"/>
                <a:gridCol w="1371600"/>
              </a:tblGrid>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rPr>
                        <a:t>Trait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rPr>
                        <a:t>Heritability</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Milk Yield in Cattle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.3</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Body length in pigs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Litter size in pigs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Wool length in sheep</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.55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Egg weight in chickens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Age at first laying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In chickens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Tail length in mice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Litter size in mice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5" name="Text Box 62"/>
          <p:cNvSpPr txBox="1">
            <a:spLocks noChangeArrowheads="1"/>
          </p:cNvSpPr>
          <p:nvPr/>
        </p:nvSpPr>
        <p:spPr bwMode="auto">
          <a:xfrm>
            <a:off x="3346450" y="5600700"/>
            <a:ext cx="229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After Falconer (1981)</a:t>
            </a:r>
          </a:p>
        </p:txBody>
      </p:sp>
      <p:sp>
        <p:nvSpPr>
          <p:cNvPr id="20516" name="Text Box 63"/>
          <p:cNvSpPr txBox="1">
            <a:spLocks noChangeArrowheads="1"/>
          </p:cNvSpPr>
          <p:nvPr/>
        </p:nvSpPr>
        <p:spPr bwMode="auto">
          <a:xfrm>
            <a:off x="0" y="6172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For almost any trait ever measured, there is abundant additive genetic variation!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Sources of phenotypic variation</a:t>
            </a:r>
          </a:p>
        </p:txBody>
      </p:sp>
      <p:sp>
        <p:nvSpPr>
          <p:cNvPr id="3075" name="Text Box 19"/>
          <p:cNvSpPr txBox="1">
            <a:spLocks noChangeArrowheads="1"/>
          </p:cNvSpPr>
          <p:nvPr/>
        </p:nvSpPr>
        <p:spPr bwMode="auto">
          <a:xfrm>
            <a:off x="990600" y="1371600"/>
            <a:ext cx="6781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a:pPr>
            <a:r>
              <a:rPr lang="en-US" altLang="en-US" sz="1800" dirty="0">
                <a:latin typeface="Times New Roman" pitchFamily="18" charset="0"/>
              </a:rPr>
              <a:t>Differences in genotype – Different genotypes produce different phenotypes</a:t>
            </a:r>
            <a:endParaRPr lang="en-US" altLang="en-US" sz="1800" i="1" dirty="0">
              <a:latin typeface="Times New Roman" pitchFamily="18" charset="0"/>
            </a:endParaRPr>
          </a:p>
          <a:p>
            <a:pPr eaLnBrk="1" hangingPunct="1">
              <a:spcBef>
                <a:spcPct val="0"/>
              </a:spcBef>
              <a:buFontTx/>
              <a:buAutoNum type="arabicPeriod"/>
            </a:pPr>
            <a:endParaRPr lang="en-US" altLang="en-US" sz="1800" dirty="0">
              <a:latin typeface="Times New Roman" pitchFamily="18" charset="0"/>
            </a:endParaRPr>
          </a:p>
          <a:p>
            <a:pPr eaLnBrk="1" hangingPunct="1">
              <a:spcBef>
                <a:spcPct val="0"/>
              </a:spcBef>
              <a:buFontTx/>
              <a:buAutoNum type="arabicPeriod"/>
            </a:pPr>
            <a:endParaRPr lang="en-US" altLang="en-US" sz="1800" dirty="0">
              <a:latin typeface="Times New Roman" pitchFamily="18" charset="0"/>
            </a:endParaRPr>
          </a:p>
          <a:p>
            <a:pPr eaLnBrk="1" hangingPunct="1">
              <a:spcBef>
                <a:spcPct val="0"/>
              </a:spcBef>
              <a:buFontTx/>
              <a:buAutoNum type="arabicPeriod"/>
            </a:pPr>
            <a:endParaRPr lang="en-US" altLang="en-US" sz="1800" dirty="0">
              <a:latin typeface="Times New Roman" pitchFamily="18" charset="0"/>
            </a:endParaRPr>
          </a:p>
          <a:p>
            <a:pPr eaLnBrk="1" hangingPunct="1">
              <a:spcBef>
                <a:spcPct val="0"/>
              </a:spcBef>
              <a:buFontTx/>
              <a:buAutoNum type="arabicPeriod"/>
            </a:pPr>
            <a:r>
              <a:rPr lang="en-US" altLang="en-US" sz="1800" dirty="0">
                <a:latin typeface="Times New Roman" pitchFamily="18" charset="0"/>
              </a:rPr>
              <a:t>Differences in environment – </a:t>
            </a:r>
            <a:r>
              <a:rPr lang="en-US" altLang="en-US" sz="1800" dirty="0" smtClean="0">
                <a:latin typeface="Times New Roman" pitchFamily="18" charset="0"/>
              </a:rPr>
              <a:t>Different environments produce different phenotypes</a:t>
            </a:r>
            <a:endParaRPr lang="en-US" altLang="en-US" sz="1800" i="1" dirty="0">
              <a:latin typeface="Times New Roman" pitchFamily="18" charset="0"/>
            </a:endParaRPr>
          </a:p>
          <a:p>
            <a:pPr eaLnBrk="1" hangingPunct="1">
              <a:spcBef>
                <a:spcPct val="0"/>
              </a:spcBef>
              <a:buFontTx/>
              <a:buAutoNum type="arabicPeriod"/>
            </a:pPr>
            <a:endParaRPr lang="en-US" altLang="en-US" sz="1800" i="1" dirty="0">
              <a:latin typeface="Times New Roman" pitchFamily="18" charset="0"/>
            </a:endParaRPr>
          </a:p>
          <a:p>
            <a:pPr eaLnBrk="1" hangingPunct="1">
              <a:spcBef>
                <a:spcPct val="0"/>
              </a:spcBef>
              <a:buFontTx/>
              <a:buAutoNum type="arabicPeriod"/>
            </a:pPr>
            <a:endParaRPr lang="en-US" altLang="en-US" sz="1800" i="1" dirty="0">
              <a:latin typeface="Times New Roman" pitchFamily="18" charset="0"/>
            </a:endParaRPr>
          </a:p>
          <a:p>
            <a:pPr eaLnBrk="1" hangingPunct="1">
              <a:spcBef>
                <a:spcPct val="0"/>
              </a:spcBef>
              <a:buFontTx/>
              <a:buAutoNum type="arabicPeriod"/>
            </a:pPr>
            <a:endParaRPr lang="en-US" altLang="en-US" sz="1800" dirty="0">
              <a:latin typeface="Times New Roman" pitchFamily="18" charset="0"/>
            </a:endParaRPr>
          </a:p>
          <a:p>
            <a:pPr eaLnBrk="1" hangingPunct="1">
              <a:spcBef>
                <a:spcPct val="0"/>
              </a:spcBef>
              <a:buFontTx/>
              <a:buAutoNum type="arabicPeriod"/>
            </a:pPr>
            <a:r>
              <a:rPr lang="en-US" altLang="en-US" sz="1800" dirty="0">
                <a:latin typeface="Times New Roman" pitchFamily="18" charset="0"/>
              </a:rPr>
              <a:t>Interactions between genotype and environment – The relative values of phenotypes produced by different genotypes depend on the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A limitation of the statistical approach</a:t>
            </a:r>
          </a:p>
        </p:txBody>
      </p:sp>
      <p:sp>
        <p:nvSpPr>
          <p:cNvPr id="21507" name="Text Box 9"/>
          <p:cNvSpPr txBox="1">
            <a:spLocks noChangeArrowheads="1"/>
          </p:cNvSpPr>
          <p:nvPr/>
        </p:nvSpPr>
        <p:spPr bwMode="auto">
          <a:xfrm>
            <a:off x="1063625" y="5819775"/>
            <a:ext cx="7073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Can never accurately reveal how many genetic loci are responsible for </a:t>
            </a:r>
          </a:p>
          <a:p>
            <a:pPr algn="ctr" eaLnBrk="1" hangingPunct="1">
              <a:spcBef>
                <a:spcPct val="0"/>
              </a:spcBef>
              <a:buFontTx/>
              <a:buNone/>
            </a:pPr>
            <a:r>
              <a:rPr lang="en-US" altLang="en-US" sz="1800">
                <a:latin typeface="Times New Roman" pitchFamily="18" charset="0"/>
              </a:rPr>
              <a:t>observed levels of variation</a:t>
            </a:r>
          </a:p>
          <a:p>
            <a:pPr algn="ctr" eaLnBrk="1" hangingPunct="1">
              <a:spcBef>
                <a:spcPct val="0"/>
              </a:spcBef>
              <a:buFontTx/>
              <a:buNone/>
            </a:pPr>
            <a:endParaRPr lang="en-US" altLang="en-US" sz="1800">
              <a:latin typeface="Times New Roman" pitchFamily="18" charset="0"/>
            </a:endParaRPr>
          </a:p>
          <a:p>
            <a:pPr algn="ctr" eaLnBrk="1" hangingPunct="1">
              <a:spcBef>
                <a:spcPct val="0"/>
              </a:spcBef>
              <a:buFontTx/>
              <a:buNone/>
            </a:pPr>
            <a:endParaRPr lang="en-US" altLang="en-US" sz="1800">
              <a:latin typeface="Times New Roman" pitchFamily="18" charset="0"/>
            </a:endParaRPr>
          </a:p>
        </p:txBody>
      </p:sp>
      <p:sp>
        <p:nvSpPr>
          <p:cNvPr id="21508" name="Line 10"/>
          <p:cNvSpPr>
            <a:spLocks noChangeShapeType="1"/>
          </p:cNvSpPr>
          <p:nvPr/>
        </p:nvSpPr>
        <p:spPr bwMode="auto">
          <a:xfrm>
            <a:off x="228600" y="3660775"/>
            <a:ext cx="3417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Rectangle 11"/>
          <p:cNvSpPr>
            <a:spLocks noChangeArrowheads="1"/>
          </p:cNvSpPr>
          <p:nvPr/>
        </p:nvSpPr>
        <p:spPr bwMode="auto">
          <a:xfrm>
            <a:off x="3810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0" name="Line 14"/>
          <p:cNvSpPr>
            <a:spLocks noChangeShapeType="1"/>
          </p:cNvSpPr>
          <p:nvPr/>
        </p:nvSpPr>
        <p:spPr bwMode="auto">
          <a:xfrm>
            <a:off x="5486400" y="3660775"/>
            <a:ext cx="3505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Rectangle 18"/>
          <p:cNvSpPr>
            <a:spLocks noChangeArrowheads="1"/>
          </p:cNvSpPr>
          <p:nvPr/>
        </p:nvSpPr>
        <p:spPr bwMode="auto">
          <a:xfrm>
            <a:off x="9906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2" name="Rectangle 19"/>
          <p:cNvSpPr>
            <a:spLocks noChangeArrowheads="1"/>
          </p:cNvSpPr>
          <p:nvPr/>
        </p:nvSpPr>
        <p:spPr bwMode="auto">
          <a:xfrm>
            <a:off x="25908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3" name="Rectangle 20"/>
          <p:cNvSpPr>
            <a:spLocks noChangeArrowheads="1"/>
          </p:cNvSpPr>
          <p:nvPr/>
        </p:nvSpPr>
        <p:spPr bwMode="auto">
          <a:xfrm>
            <a:off x="57150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4" name="Rectangle 21"/>
          <p:cNvSpPr>
            <a:spLocks noChangeArrowheads="1"/>
          </p:cNvSpPr>
          <p:nvPr/>
        </p:nvSpPr>
        <p:spPr bwMode="auto">
          <a:xfrm>
            <a:off x="60960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5" name="Rectangle 22"/>
          <p:cNvSpPr>
            <a:spLocks noChangeArrowheads="1"/>
          </p:cNvSpPr>
          <p:nvPr/>
        </p:nvSpPr>
        <p:spPr bwMode="auto">
          <a:xfrm>
            <a:off x="66294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6" name="Rectangle 23"/>
          <p:cNvSpPr>
            <a:spLocks noChangeArrowheads="1"/>
          </p:cNvSpPr>
          <p:nvPr/>
        </p:nvSpPr>
        <p:spPr bwMode="auto">
          <a:xfrm>
            <a:off x="72390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7" name="Rectangle 24"/>
          <p:cNvSpPr>
            <a:spLocks noChangeArrowheads="1"/>
          </p:cNvSpPr>
          <p:nvPr/>
        </p:nvSpPr>
        <p:spPr bwMode="auto">
          <a:xfrm>
            <a:off x="81534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8" name="Rectangle 25"/>
          <p:cNvSpPr>
            <a:spLocks noChangeArrowheads="1"/>
          </p:cNvSpPr>
          <p:nvPr/>
        </p:nvSpPr>
        <p:spPr bwMode="auto">
          <a:xfrm>
            <a:off x="8534400" y="3584575"/>
            <a:ext cx="304800" cy="152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1519" name="Text Box 26"/>
          <p:cNvSpPr txBox="1">
            <a:spLocks noChangeArrowheads="1"/>
          </p:cNvSpPr>
          <p:nvPr/>
        </p:nvSpPr>
        <p:spPr bwMode="auto">
          <a:xfrm>
            <a:off x="4305300" y="3422650"/>
            <a:ext cx="44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vs.</a:t>
            </a:r>
          </a:p>
        </p:txBody>
      </p:sp>
      <p:pic>
        <p:nvPicPr>
          <p:cNvPr id="21520" name="Picture 27" descr="PopBody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286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8" descr="PopBody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2286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How much genetic variation is there?</a:t>
            </a:r>
          </a:p>
          <a:p>
            <a:pPr algn="ctr" eaLnBrk="1" hangingPunct="1">
              <a:spcBef>
                <a:spcPct val="0"/>
              </a:spcBef>
              <a:buFontTx/>
              <a:buNone/>
            </a:pPr>
            <a:r>
              <a:rPr lang="en-US" altLang="en-US" sz="2800">
                <a:latin typeface="Times New Roman" pitchFamily="18" charset="0"/>
              </a:rPr>
              <a:t>Part II: Molecular variability</a:t>
            </a:r>
          </a:p>
        </p:txBody>
      </p:sp>
      <p:sp>
        <p:nvSpPr>
          <p:cNvPr id="22531" name="Text Box 4"/>
          <p:cNvSpPr txBox="1">
            <a:spLocks noChangeArrowheads="1"/>
          </p:cNvSpPr>
          <p:nvPr/>
        </p:nvSpPr>
        <p:spPr bwMode="auto">
          <a:xfrm>
            <a:off x="898525" y="1889125"/>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Prior to 1966, it was generally assumed that populations were, </a:t>
            </a:r>
          </a:p>
          <a:p>
            <a:pPr eaLnBrk="1" hangingPunct="1">
              <a:spcBef>
                <a:spcPct val="0"/>
              </a:spcBef>
              <a:buFontTx/>
              <a:buNone/>
            </a:pPr>
            <a:r>
              <a:rPr lang="en-US" altLang="en-US" sz="2000">
                <a:latin typeface="Times New Roman" pitchFamily="18" charset="0"/>
              </a:rPr>
              <a:t>   in large part, genetically uniform</a:t>
            </a:r>
          </a:p>
        </p:txBody>
      </p:sp>
      <p:sp>
        <p:nvSpPr>
          <p:cNvPr id="22532" name="Text Box 5"/>
          <p:cNvSpPr txBox="1">
            <a:spLocks noChangeArrowheads="1"/>
          </p:cNvSpPr>
          <p:nvPr/>
        </p:nvSpPr>
        <p:spPr bwMode="auto">
          <a:xfrm>
            <a:off x="914400" y="4098925"/>
            <a:ext cx="7620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In 1966, two landmark papers (Lewinton and Hubby, 1966;  </a:t>
            </a:r>
          </a:p>
          <a:p>
            <a:pPr eaLnBrk="1" hangingPunct="1">
              <a:spcBef>
                <a:spcPct val="0"/>
              </a:spcBef>
              <a:buFontTx/>
              <a:buNone/>
            </a:pPr>
            <a:r>
              <a:rPr lang="en-US" altLang="en-US" sz="2000">
                <a:latin typeface="Times New Roman" pitchFamily="18" charset="0"/>
              </a:rPr>
              <a:t>   Harris, 1966) turned this conventional wisdom on its head, </a:t>
            </a:r>
          </a:p>
          <a:p>
            <a:pPr eaLnBrk="1" hangingPunct="1">
              <a:spcBef>
                <a:spcPct val="0"/>
              </a:spcBef>
              <a:buFontTx/>
              <a:buNone/>
            </a:pPr>
            <a:r>
              <a:rPr lang="en-US" altLang="en-US" sz="2000">
                <a:latin typeface="Times New Roman" pitchFamily="18" charset="0"/>
              </a:rPr>
              <a:t>   demonstrating an abundance of </a:t>
            </a:r>
            <a:r>
              <a:rPr lang="en-US" altLang="en-US" sz="2000" i="1">
                <a:latin typeface="Times New Roman" pitchFamily="18" charset="0"/>
              </a:rPr>
              <a:t>GENETIC POLYMORPHISM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So what did these landmark studies really show?</a:t>
            </a:r>
          </a:p>
        </p:txBody>
      </p:sp>
      <p:sp>
        <p:nvSpPr>
          <p:cNvPr id="23555" name="Text Box 3"/>
          <p:cNvSpPr txBox="1">
            <a:spLocks noChangeArrowheads="1"/>
          </p:cNvSpPr>
          <p:nvPr/>
        </p:nvSpPr>
        <p:spPr bwMode="auto">
          <a:xfrm>
            <a:off x="762000" y="1295400"/>
            <a:ext cx="767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Genetic polymorphism</a:t>
            </a:r>
            <a:r>
              <a:rPr lang="en-US" altLang="en-US" sz="1800">
                <a:latin typeface="Times New Roman" pitchFamily="18" charset="0"/>
              </a:rPr>
              <a:t> – The presence of two or more alleles in a population,</a:t>
            </a:r>
          </a:p>
          <a:p>
            <a:pPr eaLnBrk="1" hangingPunct="1">
              <a:spcBef>
                <a:spcPct val="0"/>
              </a:spcBef>
              <a:buFontTx/>
              <a:buNone/>
            </a:pPr>
            <a:r>
              <a:rPr lang="en-US" altLang="en-US" sz="1800">
                <a:latin typeface="Times New Roman" pitchFamily="18" charset="0"/>
              </a:rPr>
              <a:t>with the rarer allele having a frequency greater than .01. </a:t>
            </a:r>
          </a:p>
        </p:txBody>
      </p:sp>
      <p:pic>
        <p:nvPicPr>
          <p:cNvPr id="23556" name="Picture 5" descr="Gel 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62200"/>
            <a:ext cx="3154363"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898525" y="5943600"/>
            <a:ext cx="766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Using protein gel electrophoresis, these studies showed that roughly 1/3 of all</a:t>
            </a:r>
          </a:p>
          <a:p>
            <a:pPr eaLnBrk="1" hangingPunct="1">
              <a:spcBef>
                <a:spcPct val="0"/>
              </a:spcBef>
              <a:buFontTx/>
              <a:buNone/>
            </a:pPr>
            <a:r>
              <a:rPr lang="en-US" altLang="en-US" sz="1800">
                <a:latin typeface="Times New Roman" pitchFamily="18" charset="0"/>
              </a:rPr>
              <a:t>loci are polymorphic in both humans and </a:t>
            </a:r>
            <a:r>
              <a:rPr lang="en-US" altLang="en-US" sz="1800" i="1">
                <a:latin typeface="Times New Roman" pitchFamily="18" charset="0"/>
              </a:rPr>
              <a:t>Drosophila</a:t>
            </a:r>
            <a:r>
              <a:rPr lang="en-US" altLang="en-US" sz="1800">
                <a:latin typeface="Times New Roman" pitchFamily="18" charset="0"/>
              </a:rPr>
              <a:t>. </a:t>
            </a:r>
          </a:p>
        </p:txBody>
      </p:sp>
      <p:sp>
        <p:nvSpPr>
          <p:cNvPr id="23558" name="Text Box 7"/>
          <p:cNvSpPr txBox="1">
            <a:spLocks noChangeArrowheads="1"/>
          </p:cNvSpPr>
          <p:nvPr/>
        </p:nvSpPr>
        <p:spPr bwMode="auto">
          <a:xfrm>
            <a:off x="6559550" y="4114800"/>
            <a:ext cx="17827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Separates protein </a:t>
            </a:r>
          </a:p>
          <a:p>
            <a:pPr eaLnBrk="1" hangingPunct="1">
              <a:spcBef>
                <a:spcPct val="0"/>
              </a:spcBef>
              <a:buFontTx/>
              <a:buNone/>
            </a:pPr>
            <a:r>
              <a:rPr lang="en-US" altLang="en-US" sz="1600">
                <a:latin typeface="Times New Roman" pitchFamily="18" charset="0"/>
              </a:rPr>
              <a:t>variants (alleles) </a:t>
            </a:r>
          </a:p>
          <a:p>
            <a:pPr eaLnBrk="1" hangingPunct="1">
              <a:spcBef>
                <a:spcPct val="0"/>
              </a:spcBef>
              <a:buFontTx/>
              <a:buNone/>
            </a:pPr>
            <a:r>
              <a:rPr lang="en-US" altLang="en-US" sz="1600">
                <a:latin typeface="Times New Roman" pitchFamily="18" charset="0"/>
              </a:rPr>
              <a:t>by size and charge</a:t>
            </a:r>
          </a:p>
        </p:txBody>
      </p:sp>
      <p:sp>
        <p:nvSpPr>
          <p:cNvPr id="23559" name="Line 8"/>
          <p:cNvSpPr>
            <a:spLocks noChangeShapeType="1"/>
          </p:cNvSpPr>
          <p:nvPr/>
        </p:nvSpPr>
        <p:spPr bwMode="auto">
          <a:xfrm flipH="1">
            <a:off x="4724400" y="4648200"/>
            <a:ext cx="18288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9"/>
          <p:cNvSpPr>
            <a:spLocks noChangeShapeType="1"/>
          </p:cNvSpPr>
          <p:nvPr/>
        </p:nvSpPr>
        <p:spPr bwMode="auto">
          <a:xfrm flipH="1">
            <a:off x="5715000" y="4495800"/>
            <a:ext cx="8382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Line 10"/>
          <p:cNvSpPr>
            <a:spLocks noChangeShapeType="1"/>
          </p:cNvSpPr>
          <p:nvPr/>
        </p:nvSpPr>
        <p:spPr bwMode="auto">
          <a:xfrm flipH="1">
            <a:off x="5681663" y="4572000"/>
            <a:ext cx="795337" cy="460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2" name="Text Box 11"/>
          <p:cNvSpPr txBox="1">
            <a:spLocks noChangeArrowheads="1"/>
          </p:cNvSpPr>
          <p:nvPr/>
        </p:nvSpPr>
        <p:spPr bwMode="auto">
          <a:xfrm>
            <a:off x="441325" y="4235450"/>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In this example, there</a:t>
            </a:r>
          </a:p>
          <a:p>
            <a:pPr eaLnBrk="1" hangingPunct="1">
              <a:spcBef>
                <a:spcPct val="0"/>
              </a:spcBef>
              <a:buFontTx/>
              <a:buNone/>
            </a:pPr>
            <a:r>
              <a:rPr lang="en-US" altLang="en-US" sz="1800">
                <a:latin typeface="Times New Roman" pitchFamily="18" charset="0"/>
              </a:rPr>
              <a:t>are 5 alleles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Subsequent studies found the same thing! </a:t>
            </a:r>
          </a:p>
        </p:txBody>
      </p:sp>
      <p:pic>
        <p:nvPicPr>
          <p:cNvPr id="2457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843088"/>
            <a:ext cx="75628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1"/>
          <p:cNvSpPr txBox="1">
            <a:spLocks noChangeArrowheads="1"/>
          </p:cNvSpPr>
          <p:nvPr/>
        </p:nvSpPr>
        <p:spPr bwMode="auto">
          <a:xfrm>
            <a:off x="974725" y="5243513"/>
            <a:ext cx="471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Source: Futuyma, </a:t>
            </a:r>
            <a:r>
              <a:rPr lang="en-US" altLang="en-US" sz="1600" i="1">
                <a:latin typeface="Times New Roman" pitchFamily="18" charset="0"/>
              </a:rPr>
              <a:t>Evolutionary Biology, 3’rd Edition</a:t>
            </a:r>
          </a:p>
        </p:txBody>
      </p:sp>
      <p:sp>
        <p:nvSpPr>
          <p:cNvPr id="24581" name="Rectangle 12"/>
          <p:cNvSpPr>
            <a:spLocks noChangeArrowheads="1"/>
          </p:cNvSpPr>
          <p:nvPr/>
        </p:nvSpPr>
        <p:spPr bwMode="auto">
          <a:xfrm>
            <a:off x="5257800" y="2078038"/>
            <a:ext cx="1143000" cy="29305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Suggests that almost every individual in a sexually</a:t>
            </a:r>
          </a:p>
          <a:p>
            <a:pPr algn="ctr" eaLnBrk="1" hangingPunct="1">
              <a:spcBef>
                <a:spcPct val="0"/>
              </a:spcBef>
              <a:buFontTx/>
              <a:buNone/>
            </a:pPr>
            <a:r>
              <a:rPr lang="en-US" altLang="en-US" sz="2800">
                <a:latin typeface="Times New Roman" pitchFamily="18" charset="0"/>
              </a:rPr>
              <a:t>reproducing species is genetically unique!</a:t>
            </a:r>
          </a:p>
        </p:txBody>
      </p:sp>
      <p:sp>
        <p:nvSpPr>
          <p:cNvPr id="25603" name="Text Box 4"/>
          <p:cNvSpPr txBox="1">
            <a:spLocks noChangeArrowheads="1"/>
          </p:cNvSpPr>
          <p:nvPr/>
        </p:nvSpPr>
        <p:spPr bwMode="auto">
          <a:xfrm>
            <a:off x="1127125" y="2559050"/>
            <a:ext cx="7477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 Even with only two alleles per locus, the estimated 3000 polymorphic loci </a:t>
            </a:r>
          </a:p>
          <a:p>
            <a:pPr eaLnBrk="1" hangingPunct="1">
              <a:spcBef>
                <a:spcPct val="0"/>
              </a:spcBef>
              <a:buFontTx/>
              <a:buNone/>
            </a:pPr>
            <a:r>
              <a:rPr lang="en-US" altLang="en-US" sz="1800">
                <a:latin typeface="Times New Roman" pitchFamily="18" charset="0"/>
              </a:rPr>
              <a:t>  in humans could generate 3</a:t>
            </a:r>
            <a:r>
              <a:rPr lang="en-US" altLang="en-US" sz="1800" baseline="30000">
                <a:latin typeface="Times New Roman" pitchFamily="18" charset="0"/>
              </a:rPr>
              <a:t>3000</a:t>
            </a:r>
            <a:r>
              <a:rPr lang="en-US" altLang="en-US" sz="1800">
                <a:latin typeface="Times New Roman" pitchFamily="18" charset="0"/>
              </a:rPr>
              <a:t> = 10</a:t>
            </a:r>
            <a:r>
              <a:rPr lang="en-US" altLang="en-US" sz="1800" baseline="30000">
                <a:latin typeface="Times New Roman" pitchFamily="18" charset="0"/>
              </a:rPr>
              <a:t>1431</a:t>
            </a:r>
            <a:r>
              <a:rPr lang="en-US" altLang="en-US" sz="1800">
                <a:latin typeface="Times New Roman" pitchFamily="18" charset="0"/>
              </a:rPr>
              <a:t> different genotypes!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The bottom line:</a:t>
            </a:r>
          </a:p>
        </p:txBody>
      </p:sp>
      <p:sp>
        <p:nvSpPr>
          <p:cNvPr id="26627" name="Text Box 3"/>
          <p:cNvSpPr txBox="1">
            <a:spLocks noChangeArrowheads="1"/>
          </p:cNvSpPr>
          <p:nvPr/>
        </p:nvSpPr>
        <p:spPr bwMode="auto">
          <a:xfrm>
            <a:off x="646113" y="2486025"/>
            <a:ext cx="7783512" cy="12160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Times New Roman" pitchFamily="18" charset="0"/>
              </a:rPr>
              <a:t>No matter how you cut it, </a:t>
            </a:r>
          </a:p>
          <a:p>
            <a:pPr algn="ctr" eaLnBrk="1" hangingPunct="1">
              <a:spcBef>
                <a:spcPct val="0"/>
              </a:spcBef>
              <a:buFontTx/>
              <a:buNone/>
            </a:pPr>
            <a:r>
              <a:rPr lang="en-US" altLang="en-US" sz="2400">
                <a:latin typeface="Times New Roman" pitchFamily="18" charset="0"/>
              </a:rPr>
              <a:t>there is abundant genetic variation WITHIN populations, </a:t>
            </a:r>
          </a:p>
          <a:p>
            <a:pPr algn="ctr" eaLnBrk="1" hangingPunct="1">
              <a:spcBef>
                <a:spcPct val="0"/>
              </a:spcBef>
              <a:buFontTx/>
              <a:buNone/>
            </a:pPr>
            <a:r>
              <a:rPr lang="en-US" altLang="en-US" sz="2400">
                <a:latin typeface="Times New Roman" pitchFamily="18" charset="0"/>
              </a:rPr>
              <a:t>and thus ample opportunity for selection to act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28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Assessing genetic variation and Hardy-Weinberg I:</a:t>
            </a:r>
          </a:p>
          <a:p>
            <a:pPr algn="ctr" eaLnBrk="1" hangingPunct="1">
              <a:spcBef>
                <a:spcPct val="0"/>
              </a:spcBef>
              <a:buFontTx/>
              <a:buNone/>
            </a:pPr>
            <a:r>
              <a:rPr lang="en-US" altLang="en-US" sz="2800">
                <a:latin typeface="Times New Roman" pitchFamily="18" charset="0"/>
              </a:rPr>
              <a:t>a practice problem </a:t>
            </a:r>
          </a:p>
        </p:txBody>
      </p:sp>
      <p:sp>
        <p:nvSpPr>
          <p:cNvPr id="27651" name="TextBox 3"/>
          <p:cNvSpPr txBox="1">
            <a:spLocks noChangeArrowheads="1"/>
          </p:cNvSpPr>
          <p:nvPr/>
        </p:nvSpPr>
        <p:spPr bwMode="auto">
          <a:xfrm>
            <a:off x="609600" y="1676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The scenario: </a:t>
            </a:r>
            <a:r>
              <a:rPr lang="en-US" altLang="en-US" sz="1800" b="0">
                <a:latin typeface="Times New Roman" pitchFamily="18" charset="0"/>
              </a:rPr>
              <a:t>A group of biologists was studying a population of elk in an effort to quantify genetic variation at disease resistance locus. Through DNA sequencing, the biologists have determined that there are two alleles at this locus, </a:t>
            </a:r>
            <a:r>
              <a:rPr lang="en-US" altLang="en-US" sz="1800">
                <a:latin typeface="Times New Roman" pitchFamily="18" charset="0"/>
              </a:rPr>
              <a:t>A</a:t>
            </a:r>
            <a:r>
              <a:rPr lang="en-US" altLang="en-US" sz="1800" b="0">
                <a:latin typeface="Times New Roman" pitchFamily="18" charset="0"/>
              </a:rPr>
              <a:t> and </a:t>
            </a:r>
            <a:r>
              <a:rPr lang="en-US" altLang="en-US" sz="1800">
                <a:latin typeface="Times New Roman" pitchFamily="18" charset="0"/>
              </a:rPr>
              <a:t>a</a:t>
            </a:r>
            <a:r>
              <a:rPr lang="en-US" altLang="en-US" sz="1800" b="0">
                <a:latin typeface="Times New Roman" pitchFamily="18" charset="0"/>
              </a:rPr>
              <a:t>. Sequencing analysis of many individuals has also allowed the frequency of the alleles and the corresponding diploid genotypes to be estimated</a:t>
            </a:r>
          </a:p>
          <a:p>
            <a:pPr eaLnBrk="1" hangingPunct="1">
              <a:spcBef>
                <a:spcPct val="0"/>
              </a:spcBef>
              <a:buFontTx/>
              <a:buNone/>
            </a:pPr>
            <a:endParaRPr lang="en-US" altLang="en-US" sz="1800" b="0">
              <a:latin typeface="Times New Roman" pitchFamily="18" charset="0"/>
            </a:endParaRPr>
          </a:p>
          <a:p>
            <a:pPr eaLnBrk="1" hangingPunct="1">
              <a:spcBef>
                <a:spcPct val="0"/>
              </a:spcBef>
              <a:buFontTx/>
              <a:buNone/>
            </a:pPr>
            <a:r>
              <a:rPr lang="en-US" altLang="en-US" sz="1800">
                <a:latin typeface="Times New Roman" pitchFamily="18" charset="0"/>
              </a:rPr>
              <a:t>The data: </a:t>
            </a:r>
          </a:p>
          <a:p>
            <a:pPr eaLnBrk="1" hangingPunct="1">
              <a:spcBef>
                <a:spcPct val="0"/>
              </a:spcBef>
              <a:buFontTx/>
              <a:buNone/>
            </a:pPr>
            <a:r>
              <a:rPr lang="en-US" altLang="en-US" sz="1800" b="0">
                <a:latin typeface="Times New Roman" pitchFamily="18" charset="0"/>
              </a:rPr>
              <a:t>Frequency of the </a:t>
            </a:r>
            <a:r>
              <a:rPr lang="en-US" altLang="en-US" sz="1800">
                <a:latin typeface="Times New Roman" pitchFamily="18" charset="0"/>
              </a:rPr>
              <a:t>A</a:t>
            </a:r>
            <a:r>
              <a:rPr lang="en-US" altLang="en-US" sz="1800" b="0">
                <a:latin typeface="Times New Roman" pitchFamily="18" charset="0"/>
              </a:rPr>
              <a:t> allele is </a:t>
            </a:r>
            <a:r>
              <a:rPr lang="en-US" altLang="en-US" sz="1800" b="0" i="1">
                <a:latin typeface="Times New Roman" pitchFamily="18" charset="0"/>
              </a:rPr>
              <a:t>p</a:t>
            </a:r>
            <a:r>
              <a:rPr lang="en-US" altLang="en-US" sz="1800" b="0">
                <a:latin typeface="Times New Roman" pitchFamily="18" charset="0"/>
              </a:rPr>
              <a:t> = 0.4</a:t>
            </a:r>
          </a:p>
          <a:p>
            <a:pPr eaLnBrk="1" hangingPunct="1">
              <a:spcBef>
                <a:spcPct val="0"/>
              </a:spcBef>
              <a:buFontTx/>
              <a:buNone/>
            </a:pPr>
            <a:r>
              <a:rPr lang="en-US" altLang="en-US" sz="1800" b="0">
                <a:latin typeface="Times New Roman" pitchFamily="18" charset="0"/>
              </a:rPr>
              <a:t>Frequency of the </a:t>
            </a:r>
            <a:r>
              <a:rPr lang="en-US" altLang="en-US" sz="1800">
                <a:latin typeface="Times New Roman" pitchFamily="18" charset="0"/>
              </a:rPr>
              <a:t>a</a:t>
            </a:r>
            <a:r>
              <a:rPr lang="en-US" altLang="en-US" sz="1800" b="0">
                <a:latin typeface="Times New Roman" pitchFamily="18" charset="0"/>
              </a:rPr>
              <a:t> allele is </a:t>
            </a:r>
            <a:r>
              <a:rPr lang="en-US" altLang="en-US" sz="1800" b="0" i="1">
                <a:latin typeface="Times New Roman" pitchFamily="18" charset="0"/>
              </a:rPr>
              <a:t>q</a:t>
            </a:r>
            <a:r>
              <a:rPr lang="en-US" altLang="en-US" sz="1800" b="0">
                <a:latin typeface="Times New Roman" pitchFamily="18" charset="0"/>
              </a:rPr>
              <a:t> = ?</a:t>
            </a:r>
          </a:p>
          <a:p>
            <a:pPr eaLnBrk="1" hangingPunct="1">
              <a:spcBef>
                <a:spcPct val="0"/>
              </a:spcBef>
              <a:buFontTx/>
              <a:buNone/>
            </a:pPr>
            <a:endParaRPr lang="en-US" altLang="en-US" sz="1800" b="0">
              <a:latin typeface="Times New Roman" pitchFamily="18" charset="0"/>
            </a:endParaRPr>
          </a:p>
          <a:p>
            <a:pPr eaLnBrk="1" hangingPunct="1">
              <a:spcBef>
                <a:spcPct val="0"/>
              </a:spcBef>
              <a:buFontTx/>
              <a:buNone/>
            </a:pPr>
            <a:r>
              <a:rPr lang="en-US" altLang="en-US" sz="1800" b="0">
                <a:latin typeface="Times New Roman" pitchFamily="18" charset="0"/>
              </a:rPr>
              <a:t>Frequency of the </a:t>
            </a:r>
            <a:r>
              <a:rPr lang="en-US" altLang="en-US" sz="1800">
                <a:latin typeface="Times New Roman" pitchFamily="18" charset="0"/>
              </a:rPr>
              <a:t>AA</a:t>
            </a:r>
            <a:r>
              <a:rPr lang="en-US" altLang="en-US" sz="1800" b="0">
                <a:latin typeface="Times New Roman" pitchFamily="18" charset="0"/>
              </a:rPr>
              <a:t> genotype is: 0.06</a:t>
            </a:r>
          </a:p>
          <a:p>
            <a:pPr eaLnBrk="1" hangingPunct="1">
              <a:spcBef>
                <a:spcPct val="0"/>
              </a:spcBef>
              <a:buFontTx/>
              <a:buNone/>
            </a:pPr>
            <a:r>
              <a:rPr lang="en-US" altLang="en-US" sz="1800" b="0">
                <a:latin typeface="Times New Roman" pitchFamily="18" charset="0"/>
              </a:rPr>
              <a:t>Frequency of the </a:t>
            </a:r>
            <a:r>
              <a:rPr lang="en-US" altLang="en-US" sz="1800">
                <a:latin typeface="Times New Roman" pitchFamily="18" charset="0"/>
              </a:rPr>
              <a:t>Aa</a:t>
            </a:r>
            <a:r>
              <a:rPr lang="en-US" altLang="en-US" sz="1800" b="0">
                <a:latin typeface="Times New Roman" pitchFamily="18" charset="0"/>
              </a:rPr>
              <a:t> genotype is: 0.80</a:t>
            </a:r>
          </a:p>
          <a:p>
            <a:pPr eaLnBrk="1" hangingPunct="1">
              <a:spcBef>
                <a:spcPct val="0"/>
              </a:spcBef>
              <a:buFontTx/>
              <a:buNone/>
            </a:pPr>
            <a:r>
              <a:rPr lang="en-US" altLang="en-US" sz="1800" b="0">
                <a:latin typeface="Times New Roman" pitchFamily="18" charset="0"/>
              </a:rPr>
              <a:t>Frequency of the </a:t>
            </a:r>
            <a:r>
              <a:rPr lang="en-US" altLang="en-US" sz="1800">
                <a:latin typeface="Times New Roman" pitchFamily="18" charset="0"/>
              </a:rPr>
              <a:t>aa</a:t>
            </a:r>
            <a:r>
              <a:rPr lang="en-US" altLang="en-US" sz="1800" b="0">
                <a:latin typeface="Times New Roman" pitchFamily="18" charset="0"/>
              </a:rPr>
              <a:t> genotype is: 0.14</a:t>
            </a:r>
          </a:p>
          <a:p>
            <a:pPr eaLnBrk="1" hangingPunct="1">
              <a:spcBef>
                <a:spcPct val="0"/>
              </a:spcBef>
              <a:buFontTx/>
              <a:buNone/>
            </a:pPr>
            <a:endParaRPr lang="en-US" altLang="en-US" sz="1800" b="0">
              <a:latin typeface="Times New Roman" pitchFamily="18" charset="0"/>
            </a:endParaRPr>
          </a:p>
          <a:p>
            <a:pPr eaLnBrk="1" hangingPunct="1">
              <a:spcBef>
                <a:spcPct val="0"/>
              </a:spcBef>
              <a:buFontTx/>
              <a:buNone/>
            </a:pPr>
            <a:r>
              <a:rPr lang="en-US" altLang="en-US" sz="1800">
                <a:latin typeface="Times New Roman" pitchFamily="18" charset="0"/>
              </a:rPr>
              <a:t>The question: </a:t>
            </a:r>
          </a:p>
          <a:p>
            <a:pPr eaLnBrk="1" hangingPunct="1">
              <a:spcBef>
                <a:spcPct val="0"/>
              </a:spcBef>
              <a:buFontTx/>
              <a:buNone/>
            </a:pPr>
            <a:r>
              <a:rPr lang="en-US" altLang="en-US" sz="1800" b="0">
                <a:latin typeface="Times New Roman" pitchFamily="18" charset="0"/>
              </a:rPr>
              <a:t>Is this population in Hardy-Weinberg Equilibrium? Justify your response.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Increasing the scale:</a:t>
            </a:r>
          </a:p>
          <a:p>
            <a:pPr algn="ctr" eaLnBrk="1" hangingPunct="1">
              <a:spcBef>
                <a:spcPct val="0"/>
              </a:spcBef>
              <a:buFontTx/>
              <a:buNone/>
            </a:pPr>
            <a:r>
              <a:rPr lang="en-US" altLang="en-US" sz="2800">
                <a:latin typeface="Times New Roman" pitchFamily="18" charset="0"/>
              </a:rPr>
              <a:t>Genetic variation among populations</a:t>
            </a:r>
          </a:p>
        </p:txBody>
      </p:sp>
      <p:sp>
        <p:nvSpPr>
          <p:cNvPr id="28675" name="Oval 25"/>
          <p:cNvSpPr>
            <a:spLocks noChangeArrowheads="1"/>
          </p:cNvSpPr>
          <p:nvPr/>
        </p:nvSpPr>
        <p:spPr bwMode="auto">
          <a:xfrm>
            <a:off x="5791200" y="4495800"/>
            <a:ext cx="1524000" cy="1447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8676" name="Text Box 27"/>
          <p:cNvSpPr txBox="1">
            <a:spLocks noChangeArrowheads="1"/>
          </p:cNvSpPr>
          <p:nvPr/>
        </p:nvSpPr>
        <p:spPr bwMode="auto">
          <a:xfrm>
            <a:off x="6248400" y="49260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77" name="Text Box 29"/>
          <p:cNvSpPr txBox="1">
            <a:spLocks noChangeArrowheads="1"/>
          </p:cNvSpPr>
          <p:nvPr/>
        </p:nvSpPr>
        <p:spPr bwMode="auto">
          <a:xfrm>
            <a:off x="6553200" y="52308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78" name="Text Box 31"/>
          <p:cNvSpPr txBox="1">
            <a:spLocks noChangeArrowheads="1"/>
          </p:cNvSpPr>
          <p:nvPr/>
        </p:nvSpPr>
        <p:spPr bwMode="auto">
          <a:xfrm>
            <a:off x="6324600" y="55626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79" name="Text Box 34"/>
          <p:cNvSpPr txBox="1">
            <a:spLocks noChangeArrowheads="1"/>
          </p:cNvSpPr>
          <p:nvPr/>
        </p:nvSpPr>
        <p:spPr bwMode="auto">
          <a:xfrm>
            <a:off x="5867400" y="5029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0" name="Oval 35"/>
          <p:cNvSpPr>
            <a:spLocks noChangeArrowheads="1"/>
          </p:cNvSpPr>
          <p:nvPr/>
        </p:nvSpPr>
        <p:spPr bwMode="auto">
          <a:xfrm>
            <a:off x="3810000" y="1905000"/>
            <a:ext cx="1524000" cy="1447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8681" name="Text Box 36"/>
          <p:cNvSpPr txBox="1">
            <a:spLocks noChangeArrowheads="1"/>
          </p:cNvSpPr>
          <p:nvPr/>
        </p:nvSpPr>
        <p:spPr bwMode="auto">
          <a:xfrm>
            <a:off x="4114800" y="2057400"/>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2" name="Text Box 37"/>
          <p:cNvSpPr txBox="1">
            <a:spLocks noChangeArrowheads="1"/>
          </p:cNvSpPr>
          <p:nvPr/>
        </p:nvSpPr>
        <p:spPr bwMode="auto">
          <a:xfrm>
            <a:off x="4267200" y="2335213"/>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3" name="Text Box 38"/>
          <p:cNvSpPr txBox="1">
            <a:spLocks noChangeArrowheads="1"/>
          </p:cNvSpPr>
          <p:nvPr/>
        </p:nvSpPr>
        <p:spPr bwMode="auto">
          <a:xfrm>
            <a:off x="4419600" y="24876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4" name="Text Box 39"/>
          <p:cNvSpPr txBox="1">
            <a:spLocks noChangeArrowheads="1"/>
          </p:cNvSpPr>
          <p:nvPr/>
        </p:nvSpPr>
        <p:spPr bwMode="auto">
          <a:xfrm>
            <a:off x="4572000" y="2640013"/>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5" name="Text Box 40"/>
          <p:cNvSpPr txBox="1">
            <a:spLocks noChangeArrowheads="1"/>
          </p:cNvSpPr>
          <p:nvPr/>
        </p:nvSpPr>
        <p:spPr bwMode="auto">
          <a:xfrm>
            <a:off x="4724400" y="2792413"/>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6" name="Text Box 41"/>
          <p:cNvSpPr txBox="1">
            <a:spLocks noChangeArrowheads="1"/>
          </p:cNvSpPr>
          <p:nvPr/>
        </p:nvSpPr>
        <p:spPr bwMode="auto">
          <a:xfrm>
            <a:off x="4343400" y="2971800"/>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7" name="Text Box 42"/>
          <p:cNvSpPr txBox="1">
            <a:spLocks noChangeArrowheads="1"/>
          </p:cNvSpPr>
          <p:nvPr/>
        </p:nvSpPr>
        <p:spPr bwMode="auto">
          <a:xfrm>
            <a:off x="4038600" y="2743200"/>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8" name="Text Box 43"/>
          <p:cNvSpPr txBox="1">
            <a:spLocks noChangeArrowheads="1"/>
          </p:cNvSpPr>
          <p:nvPr/>
        </p:nvSpPr>
        <p:spPr bwMode="auto">
          <a:xfrm>
            <a:off x="4572000" y="2133600"/>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89" name="Text Box 44"/>
          <p:cNvSpPr txBox="1">
            <a:spLocks noChangeArrowheads="1"/>
          </p:cNvSpPr>
          <p:nvPr/>
        </p:nvSpPr>
        <p:spPr bwMode="auto">
          <a:xfrm>
            <a:off x="3886200" y="2438400"/>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0" name="Oval 45"/>
          <p:cNvSpPr>
            <a:spLocks noChangeArrowheads="1"/>
          </p:cNvSpPr>
          <p:nvPr/>
        </p:nvSpPr>
        <p:spPr bwMode="auto">
          <a:xfrm>
            <a:off x="1828800" y="4495800"/>
            <a:ext cx="1524000" cy="1447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28691" name="Text Box 47"/>
          <p:cNvSpPr txBox="1">
            <a:spLocks noChangeArrowheads="1"/>
          </p:cNvSpPr>
          <p:nvPr/>
        </p:nvSpPr>
        <p:spPr bwMode="auto">
          <a:xfrm>
            <a:off x="2286000" y="4926013"/>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2" name="Text Box 49"/>
          <p:cNvSpPr txBox="1">
            <a:spLocks noChangeArrowheads="1"/>
          </p:cNvSpPr>
          <p:nvPr/>
        </p:nvSpPr>
        <p:spPr bwMode="auto">
          <a:xfrm>
            <a:off x="2590800" y="5230813"/>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3" name="Text Box 54"/>
          <p:cNvSpPr txBox="1">
            <a:spLocks noChangeArrowheads="1"/>
          </p:cNvSpPr>
          <p:nvPr/>
        </p:nvSpPr>
        <p:spPr bwMode="auto">
          <a:xfrm>
            <a:off x="1905000" y="5029200"/>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4" name="Text Box 55"/>
          <p:cNvSpPr txBox="1">
            <a:spLocks noChangeArrowheads="1"/>
          </p:cNvSpPr>
          <p:nvPr/>
        </p:nvSpPr>
        <p:spPr bwMode="auto">
          <a:xfrm>
            <a:off x="2209800" y="5486400"/>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5" name="Text Box 56"/>
          <p:cNvSpPr txBox="1">
            <a:spLocks noChangeArrowheads="1"/>
          </p:cNvSpPr>
          <p:nvPr/>
        </p:nvSpPr>
        <p:spPr bwMode="auto">
          <a:xfrm>
            <a:off x="2590800" y="5230813"/>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6" name="Text Box 57"/>
          <p:cNvSpPr txBox="1">
            <a:spLocks noChangeArrowheads="1"/>
          </p:cNvSpPr>
          <p:nvPr/>
        </p:nvSpPr>
        <p:spPr bwMode="auto">
          <a:xfrm>
            <a:off x="2590800" y="4724400"/>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7" name="Text Box 58"/>
          <p:cNvSpPr txBox="1">
            <a:spLocks noChangeArrowheads="1"/>
          </p:cNvSpPr>
          <p:nvPr/>
        </p:nvSpPr>
        <p:spPr bwMode="auto">
          <a:xfrm>
            <a:off x="2133600" y="4724400"/>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8" name="Text Box 59"/>
          <p:cNvSpPr txBox="1">
            <a:spLocks noChangeArrowheads="1"/>
          </p:cNvSpPr>
          <p:nvPr/>
        </p:nvSpPr>
        <p:spPr bwMode="auto">
          <a:xfrm>
            <a:off x="6096000" y="53340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699" name="Text Box 60"/>
          <p:cNvSpPr txBox="1">
            <a:spLocks noChangeArrowheads="1"/>
          </p:cNvSpPr>
          <p:nvPr/>
        </p:nvSpPr>
        <p:spPr bwMode="auto">
          <a:xfrm>
            <a:off x="6477000" y="4724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latin typeface="Times New Roman" pitchFamily="18" charset="0"/>
              </a:rPr>
              <a:t>aa</a:t>
            </a:r>
          </a:p>
        </p:txBody>
      </p:sp>
      <p:sp>
        <p:nvSpPr>
          <p:cNvPr id="28700" name="Line 61"/>
          <p:cNvSpPr>
            <a:spLocks noChangeShapeType="1"/>
          </p:cNvSpPr>
          <p:nvPr/>
        </p:nvSpPr>
        <p:spPr bwMode="auto">
          <a:xfrm>
            <a:off x="457200" y="35814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Text Box 62"/>
          <p:cNvSpPr txBox="1">
            <a:spLocks noChangeArrowheads="1"/>
          </p:cNvSpPr>
          <p:nvPr/>
        </p:nvSpPr>
        <p:spPr bwMode="auto">
          <a:xfrm>
            <a:off x="2514600" y="1371600"/>
            <a:ext cx="433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Genetic variation within a single population</a:t>
            </a:r>
          </a:p>
        </p:txBody>
      </p:sp>
      <p:sp>
        <p:nvSpPr>
          <p:cNvPr id="28702" name="Text Box 63"/>
          <p:cNvSpPr txBox="1">
            <a:spLocks noChangeArrowheads="1"/>
          </p:cNvSpPr>
          <p:nvPr/>
        </p:nvSpPr>
        <p:spPr bwMode="auto">
          <a:xfrm>
            <a:off x="0" y="39766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i="1">
                <a:latin typeface="Times New Roman" pitchFamily="18" charset="0"/>
              </a:rPr>
              <a:t>Genetic variation among populations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Genetic variation among populations</a:t>
            </a:r>
          </a:p>
        </p:txBody>
      </p:sp>
      <p:pic>
        <p:nvPicPr>
          <p:cNvPr id="29699" name="Picture 4" descr="Malaria 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265988"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Freeform 5"/>
          <p:cNvSpPr>
            <a:spLocks/>
          </p:cNvSpPr>
          <p:nvPr/>
        </p:nvSpPr>
        <p:spPr bwMode="auto">
          <a:xfrm>
            <a:off x="4011613" y="2720975"/>
            <a:ext cx="3500437" cy="1412875"/>
          </a:xfrm>
          <a:custGeom>
            <a:avLst/>
            <a:gdLst/>
            <a:ahLst/>
            <a:cxnLst>
              <a:cxn ang="0">
                <a:pos x="36" y="390"/>
              </a:cxn>
              <a:cxn ang="0">
                <a:pos x="253" y="132"/>
              </a:cxn>
              <a:cxn ang="0">
                <a:pos x="377" y="49"/>
              </a:cxn>
              <a:cxn ang="0">
                <a:pos x="1029" y="143"/>
              </a:cxn>
              <a:cxn ang="0">
                <a:pos x="1082" y="237"/>
              </a:cxn>
              <a:cxn ang="0">
                <a:pos x="1158" y="278"/>
              </a:cxn>
              <a:cxn ang="0">
                <a:pos x="1540" y="343"/>
              </a:cxn>
              <a:cxn ang="0">
                <a:pos x="1664" y="296"/>
              </a:cxn>
              <a:cxn ang="0">
                <a:pos x="1693" y="308"/>
              </a:cxn>
              <a:cxn ang="0">
                <a:pos x="1681" y="408"/>
              </a:cxn>
              <a:cxn ang="0">
                <a:pos x="1752" y="555"/>
              </a:cxn>
              <a:cxn ang="0">
                <a:pos x="1746" y="666"/>
              </a:cxn>
              <a:cxn ang="0">
                <a:pos x="1799" y="696"/>
              </a:cxn>
              <a:cxn ang="0">
                <a:pos x="1999" y="743"/>
              </a:cxn>
              <a:cxn ang="0">
                <a:pos x="2116" y="749"/>
              </a:cxn>
              <a:cxn ang="0">
                <a:pos x="2116" y="819"/>
              </a:cxn>
              <a:cxn ang="0">
                <a:pos x="2040" y="807"/>
              </a:cxn>
              <a:cxn ang="0">
                <a:pos x="2034" y="831"/>
              </a:cxn>
              <a:cxn ang="0">
                <a:pos x="1922" y="813"/>
              </a:cxn>
              <a:cxn ang="0">
                <a:pos x="1881" y="796"/>
              </a:cxn>
              <a:cxn ang="0">
                <a:pos x="1875" y="772"/>
              </a:cxn>
              <a:cxn ang="0">
                <a:pos x="1764" y="755"/>
              </a:cxn>
              <a:cxn ang="0">
                <a:pos x="1734" y="813"/>
              </a:cxn>
              <a:cxn ang="0">
                <a:pos x="1564" y="807"/>
              </a:cxn>
              <a:cxn ang="0">
                <a:pos x="1382" y="672"/>
              </a:cxn>
              <a:cxn ang="0">
                <a:pos x="1429" y="649"/>
              </a:cxn>
              <a:cxn ang="0">
                <a:pos x="1399" y="578"/>
              </a:cxn>
              <a:cxn ang="0">
                <a:pos x="1358" y="502"/>
              </a:cxn>
              <a:cxn ang="0">
                <a:pos x="1258" y="449"/>
              </a:cxn>
              <a:cxn ang="0">
                <a:pos x="1199" y="508"/>
              </a:cxn>
              <a:cxn ang="0">
                <a:pos x="1188" y="625"/>
              </a:cxn>
              <a:cxn ang="0">
                <a:pos x="1094" y="496"/>
              </a:cxn>
              <a:cxn ang="0">
                <a:pos x="1064" y="449"/>
              </a:cxn>
              <a:cxn ang="0">
                <a:pos x="923" y="396"/>
              </a:cxn>
              <a:cxn ang="0">
                <a:pos x="953" y="420"/>
              </a:cxn>
              <a:cxn ang="0">
                <a:pos x="876" y="490"/>
              </a:cxn>
              <a:cxn ang="0">
                <a:pos x="841" y="555"/>
              </a:cxn>
              <a:cxn ang="0">
                <a:pos x="712" y="743"/>
              </a:cxn>
              <a:cxn ang="0">
                <a:pos x="647" y="790"/>
              </a:cxn>
              <a:cxn ang="0">
                <a:pos x="500" y="843"/>
              </a:cxn>
              <a:cxn ang="0">
                <a:pos x="335" y="725"/>
              </a:cxn>
              <a:cxn ang="0">
                <a:pos x="241" y="643"/>
              </a:cxn>
              <a:cxn ang="0">
                <a:pos x="36" y="602"/>
              </a:cxn>
              <a:cxn ang="0">
                <a:pos x="0" y="531"/>
              </a:cxn>
              <a:cxn ang="0">
                <a:pos x="30" y="425"/>
              </a:cxn>
            </a:cxnLst>
            <a:rect l="0" t="0" r="r" b="b"/>
            <a:pathLst>
              <a:path w="2205" h="890">
                <a:moveTo>
                  <a:pt x="18" y="425"/>
                </a:moveTo>
                <a:cubicBezTo>
                  <a:pt x="35" y="376"/>
                  <a:pt x="10" y="443"/>
                  <a:pt x="36" y="390"/>
                </a:cubicBezTo>
                <a:cubicBezTo>
                  <a:pt x="57" y="347"/>
                  <a:pt x="66" y="272"/>
                  <a:pt x="118" y="255"/>
                </a:cubicBezTo>
                <a:cubicBezTo>
                  <a:pt x="134" y="207"/>
                  <a:pt x="214" y="166"/>
                  <a:pt x="253" y="132"/>
                </a:cubicBezTo>
                <a:cubicBezTo>
                  <a:pt x="276" y="112"/>
                  <a:pt x="295" y="89"/>
                  <a:pt x="324" y="79"/>
                </a:cubicBezTo>
                <a:cubicBezTo>
                  <a:pt x="342" y="67"/>
                  <a:pt x="359" y="61"/>
                  <a:pt x="377" y="49"/>
                </a:cubicBezTo>
                <a:cubicBezTo>
                  <a:pt x="540" y="56"/>
                  <a:pt x="820" y="0"/>
                  <a:pt x="929" y="73"/>
                </a:cubicBezTo>
                <a:cubicBezTo>
                  <a:pt x="951" y="104"/>
                  <a:pt x="992" y="131"/>
                  <a:pt x="1029" y="143"/>
                </a:cubicBezTo>
                <a:cubicBezTo>
                  <a:pt x="1041" y="161"/>
                  <a:pt x="1047" y="178"/>
                  <a:pt x="1058" y="196"/>
                </a:cubicBezTo>
                <a:cubicBezTo>
                  <a:pt x="1071" y="247"/>
                  <a:pt x="1053" y="195"/>
                  <a:pt x="1082" y="237"/>
                </a:cubicBezTo>
                <a:cubicBezTo>
                  <a:pt x="1086" y="242"/>
                  <a:pt x="1083" y="251"/>
                  <a:pt x="1088" y="255"/>
                </a:cubicBezTo>
                <a:cubicBezTo>
                  <a:pt x="1104" y="267"/>
                  <a:pt x="1137" y="272"/>
                  <a:pt x="1158" y="278"/>
                </a:cubicBezTo>
                <a:cubicBezTo>
                  <a:pt x="1223" y="299"/>
                  <a:pt x="1283" y="309"/>
                  <a:pt x="1352" y="314"/>
                </a:cubicBezTo>
                <a:cubicBezTo>
                  <a:pt x="1416" y="335"/>
                  <a:pt x="1472" y="339"/>
                  <a:pt x="1540" y="343"/>
                </a:cubicBezTo>
                <a:cubicBezTo>
                  <a:pt x="1587" y="335"/>
                  <a:pt x="1589" y="326"/>
                  <a:pt x="1628" y="308"/>
                </a:cubicBezTo>
                <a:cubicBezTo>
                  <a:pt x="1640" y="303"/>
                  <a:pt x="1652" y="300"/>
                  <a:pt x="1664" y="296"/>
                </a:cubicBezTo>
                <a:cubicBezTo>
                  <a:pt x="1670" y="294"/>
                  <a:pt x="1681" y="290"/>
                  <a:pt x="1681" y="290"/>
                </a:cubicBezTo>
                <a:cubicBezTo>
                  <a:pt x="1685" y="296"/>
                  <a:pt x="1690" y="301"/>
                  <a:pt x="1693" y="308"/>
                </a:cubicBezTo>
                <a:cubicBezTo>
                  <a:pt x="1698" y="319"/>
                  <a:pt x="1705" y="343"/>
                  <a:pt x="1705" y="343"/>
                </a:cubicBezTo>
                <a:cubicBezTo>
                  <a:pt x="1697" y="366"/>
                  <a:pt x="1687" y="385"/>
                  <a:pt x="1681" y="408"/>
                </a:cubicBezTo>
                <a:cubicBezTo>
                  <a:pt x="1689" y="432"/>
                  <a:pt x="1702" y="457"/>
                  <a:pt x="1717" y="478"/>
                </a:cubicBezTo>
                <a:cubicBezTo>
                  <a:pt x="1727" y="514"/>
                  <a:pt x="1723" y="536"/>
                  <a:pt x="1752" y="555"/>
                </a:cubicBezTo>
                <a:cubicBezTo>
                  <a:pt x="1800" y="623"/>
                  <a:pt x="1710" y="623"/>
                  <a:pt x="1670" y="637"/>
                </a:cubicBezTo>
                <a:cubicBezTo>
                  <a:pt x="1652" y="690"/>
                  <a:pt x="1705" y="669"/>
                  <a:pt x="1746" y="666"/>
                </a:cubicBezTo>
                <a:cubicBezTo>
                  <a:pt x="1758" y="670"/>
                  <a:pt x="1772" y="669"/>
                  <a:pt x="1781" y="678"/>
                </a:cubicBezTo>
                <a:cubicBezTo>
                  <a:pt x="1787" y="684"/>
                  <a:pt x="1791" y="692"/>
                  <a:pt x="1799" y="696"/>
                </a:cubicBezTo>
                <a:cubicBezTo>
                  <a:pt x="1813" y="703"/>
                  <a:pt x="1831" y="703"/>
                  <a:pt x="1846" y="708"/>
                </a:cubicBezTo>
                <a:cubicBezTo>
                  <a:pt x="1905" y="693"/>
                  <a:pt x="1947" y="726"/>
                  <a:pt x="1999" y="743"/>
                </a:cubicBezTo>
                <a:cubicBezTo>
                  <a:pt x="2040" y="729"/>
                  <a:pt x="2030" y="743"/>
                  <a:pt x="2040" y="713"/>
                </a:cubicBezTo>
                <a:cubicBezTo>
                  <a:pt x="2070" y="721"/>
                  <a:pt x="2092" y="726"/>
                  <a:pt x="2116" y="749"/>
                </a:cubicBezTo>
                <a:cubicBezTo>
                  <a:pt x="2137" y="769"/>
                  <a:pt x="2160" y="793"/>
                  <a:pt x="2187" y="802"/>
                </a:cubicBezTo>
                <a:cubicBezTo>
                  <a:pt x="2205" y="852"/>
                  <a:pt x="2141" y="825"/>
                  <a:pt x="2116" y="819"/>
                </a:cubicBezTo>
                <a:cubicBezTo>
                  <a:pt x="2092" y="802"/>
                  <a:pt x="2074" y="779"/>
                  <a:pt x="2046" y="772"/>
                </a:cubicBezTo>
                <a:cubicBezTo>
                  <a:pt x="2014" y="785"/>
                  <a:pt x="1994" y="794"/>
                  <a:pt x="2040" y="807"/>
                </a:cubicBezTo>
                <a:cubicBezTo>
                  <a:pt x="2044" y="813"/>
                  <a:pt x="2054" y="818"/>
                  <a:pt x="2052" y="825"/>
                </a:cubicBezTo>
                <a:cubicBezTo>
                  <a:pt x="2050" y="831"/>
                  <a:pt x="2040" y="831"/>
                  <a:pt x="2034" y="831"/>
                </a:cubicBezTo>
                <a:cubicBezTo>
                  <a:pt x="2014" y="831"/>
                  <a:pt x="1989" y="824"/>
                  <a:pt x="1969" y="819"/>
                </a:cubicBezTo>
                <a:cubicBezTo>
                  <a:pt x="1958" y="788"/>
                  <a:pt x="1948" y="804"/>
                  <a:pt x="1922" y="813"/>
                </a:cubicBezTo>
                <a:cubicBezTo>
                  <a:pt x="1895" y="811"/>
                  <a:pt x="1865" y="817"/>
                  <a:pt x="1840" y="807"/>
                </a:cubicBezTo>
                <a:cubicBezTo>
                  <a:pt x="1827" y="802"/>
                  <a:pt x="1881" y="796"/>
                  <a:pt x="1881" y="796"/>
                </a:cubicBezTo>
                <a:cubicBezTo>
                  <a:pt x="1885" y="790"/>
                  <a:pt x="1895" y="785"/>
                  <a:pt x="1893" y="778"/>
                </a:cubicBezTo>
                <a:cubicBezTo>
                  <a:pt x="1891" y="772"/>
                  <a:pt x="1881" y="771"/>
                  <a:pt x="1875" y="772"/>
                </a:cubicBezTo>
                <a:cubicBezTo>
                  <a:pt x="1854" y="774"/>
                  <a:pt x="1819" y="789"/>
                  <a:pt x="1799" y="796"/>
                </a:cubicBezTo>
                <a:cubicBezTo>
                  <a:pt x="1791" y="773"/>
                  <a:pt x="1788" y="762"/>
                  <a:pt x="1764" y="755"/>
                </a:cubicBezTo>
                <a:cubicBezTo>
                  <a:pt x="1759" y="770"/>
                  <a:pt x="1760" y="788"/>
                  <a:pt x="1752" y="802"/>
                </a:cubicBezTo>
                <a:cubicBezTo>
                  <a:pt x="1748" y="808"/>
                  <a:pt x="1740" y="809"/>
                  <a:pt x="1734" y="813"/>
                </a:cubicBezTo>
                <a:cubicBezTo>
                  <a:pt x="1722" y="821"/>
                  <a:pt x="1699" y="837"/>
                  <a:pt x="1699" y="837"/>
                </a:cubicBezTo>
                <a:cubicBezTo>
                  <a:pt x="1658" y="816"/>
                  <a:pt x="1610" y="812"/>
                  <a:pt x="1564" y="807"/>
                </a:cubicBezTo>
                <a:cubicBezTo>
                  <a:pt x="1512" y="793"/>
                  <a:pt x="1464" y="768"/>
                  <a:pt x="1429" y="725"/>
                </a:cubicBezTo>
                <a:cubicBezTo>
                  <a:pt x="1414" y="707"/>
                  <a:pt x="1382" y="672"/>
                  <a:pt x="1382" y="672"/>
                </a:cubicBezTo>
                <a:cubicBezTo>
                  <a:pt x="1376" y="642"/>
                  <a:pt x="1358" y="629"/>
                  <a:pt x="1387" y="619"/>
                </a:cubicBezTo>
                <a:cubicBezTo>
                  <a:pt x="1429" y="633"/>
                  <a:pt x="1419" y="619"/>
                  <a:pt x="1429" y="649"/>
                </a:cubicBezTo>
                <a:cubicBezTo>
                  <a:pt x="1438" y="618"/>
                  <a:pt x="1437" y="636"/>
                  <a:pt x="1411" y="596"/>
                </a:cubicBezTo>
                <a:cubicBezTo>
                  <a:pt x="1407" y="590"/>
                  <a:pt x="1399" y="578"/>
                  <a:pt x="1399" y="578"/>
                </a:cubicBezTo>
                <a:cubicBezTo>
                  <a:pt x="1397" y="551"/>
                  <a:pt x="1406" y="520"/>
                  <a:pt x="1393" y="496"/>
                </a:cubicBezTo>
                <a:cubicBezTo>
                  <a:pt x="1387" y="486"/>
                  <a:pt x="1368" y="508"/>
                  <a:pt x="1358" y="502"/>
                </a:cubicBezTo>
                <a:cubicBezTo>
                  <a:pt x="1348" y="496"/>
                  <a:pt x="1347" y="454"/>
                  <a:pt x="1323" y="437"/>
                </a:cubicBezTo>
                <a:cubicBezTo>
                  <a:pt x="1301" y="441"/>
                  <a:pt x="1276" y="437"/>
                  <a:pt x="1258" y="449"/>
                </a:cubicBezTo>
                <a:cubicBezTo>
                  <a:pt x="1248" y="456"/>
                  <a:pt x="1260" y="475"/>
                  <a:pt x="1252" y="484"/>
                </a:cubicBezTo>
                <a:cubicBezTo>
                  <a:pt x="1239" y="499"/>
                  <a:pt x="1215" y="497"/>
                  <a:pt x="1199" y="508"/>
                </a:cubicBezTo>
                <a:cubicBezTo>
                  <a:pt x="1178" y="541"/>
                  <a:pt x="1177" y="580"/>
                  <a:pt x="1211" y="602"/>
                </a:cubicBezTo>
                <a:cubicBezTo>
                  <a:pt x="1207" y="614"/>
                  <a:pt x="1207" y="627"/>
                  <a:pt x="1188" y="625"/>
                </a:cubicBezTo>
                <a:cubicBezTo>
                  <a:pt x="1165" y="622"/>
                  <a:pt x="1129" y="590"/>
                  <a:pt x="1129" y="590"/>
                </a:cubicBezTo>
                <a:cubicBezTo>
                  <a:pt x="1111" y="562"/>
                  <a:pt x="1100" y="529"/>
                  <a:pt x="1094" y="496"/>
                </a:cubicBezTo>
                <a:cubicBezTo>
                  <a:pt x="1092" y="482"/>
                  <a:pt x="1095" y="467"/>
                  <a:pt x="1088" y="455"/>
                </a:cubicBezTo>
                <a:cubicBezTo>
                  <a:pt x="1084" y="448"/>
                  <a:pt x="1072" y="451"/>
                  <a:pt x="1064" y="449"/>
                </a:cubicBezTo>
                <a:cubicBezTo>
                  <a:pt x="1048" y="424"/>
                  <a:pt x="1048" y="400"/>
                  <a:pt x="1017" y="390"/>
                </a:cubicBezTo>
                <a:cubicBezTo>
                  <a:pt x="986" y="392"/>
                  <a:pt x="954" y="391"/>
                  <a:pt x="923" y="396"/>
                </a:cubicBezTo>
                <a:cubicBezTo>
                  <a:pt x="915" y="397"/>
                  <a:pt x="941" y="397"/>
                  <a:pt x="947" y="402"/>
                </a:cubicBezTo>
                <a:cubicBezTo>
                  <a:pt x="952" y="406"/>
                  <a:pt x="951" y="414"/>
                  <a:pt x="953" y="420"/>
                </a:cubicBezTo>
                <a:cubicBezTo>
                  <a:pt x="943" y="448"/>
                  <a:pt x="954" y="428"/>
                  <a:pt x="929" y="449"/>
                </a:cubicBezTo>
                <a:cubicBezTo>
                  <a:pt x="875" y="494"/>
                  <a:pt x="961" y="434"/>
                  <a:pt x="876" y="490"/>
                </a:cubicBezTo>
                <a:cubicBezTo>
                  <a:pt x="849" y="508"/>
                  <a:pt x="811" y="507"/>
                  <a:pt x="782" y="525"/>
                </a:cubicBezTo>
                <a:cubicBezTo>
                  <a:pt x="748" y="576"/>
                  <a:pt x="761" y="561"/>
                  <a:pt x="841" y="555"/>
                </a:cubicBezTo>
                <a:cubicBezTo>
                  <a:pt x="835" y="599"/>
                  <a:pt x="835" y="612"/>
                  <a:pt x="800" y="637"/>
                </a:cubicBezTo>
                <a:cubicBezTo>
                  <a:pt x="773" y="677"/>
                  <a:pt x="752" y="715"/>
                  <a:pt x="712" y="743"/>
                </a:cubicBezTo>
                <a:cubicBezTo>
                  <a:pt x="701" y="775"/>
                  <a:pt x="715" y="749"/>
                  <a:pt x="682" y="766"/>
                </a:cubicBezTo>
                <a:cubicBezTo>
                  <a:pt x="669" y="772"/>
                  <a:pt x="660" y="785"/>
                  <a:pt x="647" y="790"/>
                </a:cubicBezTo>
                <a:cubicBezTo>
                  <a:pt x="623" y="798"/>
                  <a:pt x="600" y="805"/>
                  <a:pt x="576" y="813"/>
                </a:cubicBezTo>
                <a:cubicBezTo>
                  <a:pt x="553" y="830"/>
                  <a:pt x="527" y="836"/>
                  <a:pt x="500" y="843"/>
                </a:cubicBezTo>
                <a:cubicBezTo>
                  <a:pt x="466" y="864"/>
                  <a:pt x="396" y="879"/>
                  <a:pt x="353" y="890"/>
                </a:cubicBezTo>
                <a:cubicBezTo>
                  <a:pt x="362" y="836"/>
                  <a:pt x="387" y="760"/>
                  <a:pt x="335" y="725"/>
                </a:cubicBezTo>
                <a:cubicBezTo>
                  <a:pt x="333" y="719"/>
                  <a:pt x="330" y="714"/>
                  <a:pt x="329" y="708"/>
                </a:cubicBezTo>
                <a:cubicBezTo>
                  <a:pt x="316" y="621"/>
                  <a:pt x="351" y="651"/>
                  <a:pt x="241" y="643"/>
                </a:cubicBezTo>
                <a:cubicBezTo>
                  <a:pt x="214" y="634"/>
                  <a:pt x="191" y="640"/>
                  <a:pt x="165" y="649"/>
                </a:cubicBezTo>
                <a:cubicBezTo>
                  <a:pt x="117" y="641"/>
                  <a:pt x="83" y="614"/>
                  <a:pt x="36" y="602"/>
                </a:cubicBezTo>
                <a:cubicBezTo>
                  <a:pt x="9" y="584"/>
                  <a:pt x="22" y="598"/>
                  <a:pt x="12" y="566"/>
                </a:cubicBezTo>
                <a:cubicBezTo>
                  <a:pt x="8" y="554"/>
                  <a:pt x="0" y="531"/>
                  <a:pt x="0" y="531"/>
                </a:cubicBezTo>
                <a:cubicBezTo>
                  <a:pt x="2" y="512"/>
                  <a:pt x="2" y="481"/>
                  <a:pt x="12" y="461"/>
                </a:cubicBezTo>
                <a:cubicBezTo>
                  <a:pt x="15" y="456"/>
                  <a:pt x="33" y="434"/>
                  <a:pt x="30" y="425"/>
                </a:cubicBezTo>
                <a:cubicBezTo>
                  <a:pt x="29" y="421"/>
                  <a:pt x="22" y="425"/>
                  <a:pt x="18" y="425"/>
                </a:cubicBezTo>
                <a:close/>
              </a:path>
            </a:pathLst>
          </a:custGeom>
          <a:gradFill rotWithShape="1">
            <a:gsLst>
              <a:gs pos="0">
                <a:schemeClr val="accent2">
                  <a:alpha val="27000"/>
                </a:schemeClr>
              </a:gs>
              <a:gs pos="100000">
                <a:schemeClr val="accent2">
                  <a:gamma/>
                  <a:tint val="19216"/>
                  <a:invGamma/>
                </a:schemeClr>
              </a:gs>
            </a:gsLst>
            <a:lin ang="5400000" scaled="1"/>
          </a:gradFill>
          <a:ln w="9525">
            <a:noFill/>
            <a:round/>
            <a:headEnd/>
            <a:tailEnd/>
          </a:ln>
          <a:effectLst/>
        </p:spPr>
        <p:txBody>
          <a:bodyPr/>
          <a:lstStyle/>
          <a:p>
            <a:pPr>
              <a:defRPr/>
            </a:pPr>
            <a:endParaRPr lang="en-US"/>
          </a:p>
        </p:txBody>
      </p:sp>
      <p:sp>
        <p:nvSpPr>
          <p:cNvPr id="29701" name="Text Box 6"/>
          <p:cNvSpPr txBox="1">
            <a:spLocks noChangeArrowheads="1"/>
          </p:cNvSpPr>
          <p:nvPr/>
        </p:nvSpPr>
        <p:spPr bwMode="auto">
          <a:xfrm>
            <a:off x="2209800" y="5829300"/>
            <a:ext cx="498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Genetic variation in human resistance to Malaria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Increasing the scale: Genetic variation among species</a:t>
            </a:r>
          </a:p>
        </p:txBody>
      </p:sp>
      <p:pic>
        <p:nvPicPr>
          <p:cNvPr id="30723" name="Picture 3" descr="salmon_chin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757363"/>
            <a:ext cx="171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3581400" y="2705100"/>
            <a:ext cx="1946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Chinook &lt; 100 lbs</a:t>
            </a:r>
          </a:p>
        </p:txBody>
      </p:sp>
      <p:pic>
        <p:nvPicPr>
          <p:cNvPr id="30725" name="Picture 6" descr="salmon_co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752600"/>
            <a:ext cx="171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7"/>
          <p:cNvSpPr txBox="1">
            <a:spLocks noChangeArrowheads="1"/>
          </p:cNvSpPr>
          <p:nvPr/>
        </p:nvSpPr>
        <p:spPr bwMode="auto">
          <a:xfrm>
            <a:off x="6705600" y="2705100"/>
            <a:ext cx="151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Coho &lt; 26 lbs</a:t>
            </a:r>
          </a:p>
        </p:txBody>
      </p:sp>
      <p:pic>
        <p:nvPicPr>
          <p:cNvPr id="30727" name="Picture 4" descr="salmon_ch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171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8"/>
          <p:cNvSpPr txBox="1">
            <a:spLocks noChangeArrowheads="1"/>
          </p:cNvSpPr>
          <p:nvPr/>
        </p:nvSpPr>
        <p:spPr bwMode="auto">
          <a:xfrm>
            <a:off x="990600" y="2705100"/>
            <a:ext cx="160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Chum &lt; 32 lbs</a:t>
            </a:r>
          </a:p>
        </p:txBody>
      </p:sp>
      <p:pic>
        <p:nvPicPr>
          <p:cNvPr id="30729" name="Picture 9" descr="salmon_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605213"/>
            <a:ext cx="171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0"/>
          <p:cNvSpPr txBox="1">
            <a:spLocks noChangeArrowheads="1"/>
          </p:cNvSpPr>
          <p:nvPr/>
        </p:nvSpPr>
        <p:spPr bwMode="auto">
          <a:xfrm>
            <a:off x="2606675" y="4557713"/>
            <a:ext cx="145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Pink &lt; 12 lbs</a:t>
            </a:r>
          </a:p>
        </p:txBody>
      </p:sp>
      <p:pic>
        <p:nvPicPr>
          <p:cNvPr id="30731" name="Picture 11" descr="salmon_sockey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605213"/>
            <a:ext cx="171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2"/>
          <p:cNvSpPr txBox="1">
            <a:spLocks noChangeArrowheads="1"/>
          </p:cNvSpPr>
          <p:nvPr/>
        </p:nvSpPr>
        <p:spPr bwMode="auto">
          <a:xfrm>
            <a:off x="5257800" y="4557713"/>
            <a:ext cx="178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Sockeye &lt; 16 lbs</a:t>
            </a:r>
          </a:p>
        </p:txBody>
      </p:sp>
      <p:sp>
        <p:nvSpPr>
          <p:cNvPr id="30733" name="Text Box 19"/>
          <p:cNvSpPr txBox="1">
            <a:spLocks noChangeArrowheads="1"/>
          </p:cNvSpPr>
          <p:nvPr/>
        </p:nvSpPr>
        <p:spPr bwMode="auto">
          <a:xfrm>
            <a:off x="0" y="5829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These different species are genetically differentiated with respect to adult size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Genetic variation</a:t>
            </a:r>
          </a:p>
        </p:txBody>
      </p:sp>
      <p:grpSp>
        <p:nvGrpSpPr>
          <p:cNvPr id="4099" name="Group 110"/>
          <p:cNvGrpSpPr>
            <a:grpSpLocks/>
          </p:cNvGrpSpPr>
          <p:nvPr/>
        </p:nvGrpSpPr>
        <p:grpSpPr bwMode="auto">
          <a:xfrm>
            <a:off x="2286000" y="2033588"/>
            <a:ext cx="762000" cy="1522412"/>
            <a:chOff x="2064" y="1396"/>
            <a:chExt cx="336" cy="671"/>
          </a:xfrm>
        </p:grpSpPr>
        <p:sp>
          <p:nvSpPr>
            <p:cNvPr id="4115" name="Oval 111"/>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116" name="Oval 112"/>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117" name="Line 113"/>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AutoShape 114"/>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4100" name="Group 127"/>
          <p:cNvGrpSpPr>
            <a:grpSpLocks/>
          </p:cNvGrpSpPr>
          <p:nvPr/>
        </p:nvGrpSpPr>
        <p:grpSpPr bwMode="auto">
          <a:xfrm>
            <a:off x="6086475" y="3043238"/>
            <a:ext cx="533400" cy="538162"/>
            <a:chOff x="2496" y="1776"/>
            <a:chExt cx="528" cy="675"/>
          </a:xfrm>
        </p:grpSpPr>
        <p:sp>
          <p:nvSpPr>
            <p:cNvPr id="4111"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112"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113"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4101" name="Group 127"/>
          <p:cNvGrpSpPr>
            <a:grpSpLocks/>
          </p:cNvGrpSpPr>
          <p:nvPr/>
        </p:nvGrpSpPr>
        <p:grpSpPr bwMode="auto">
          <a:xfrm>
            <a:off x="4262438" y="2652713"/>
            <a:ext cx="609600" cy="919162"/>
            <a:chOff x="2496" y="1776"/>
            <a:chExt cx="528" cy="675"/>
          </a:xfrm>
        </p:grpSpPr>
        <p:sp>
          <p:nvSpPr>
            <p:cNvPr id="4107"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108"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109"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4102" name="TextBox 19"/>
          <p:cNvSpPr txBox="1">
            <a:spLocks noChangeArrowheads="1"/>
          </p:cNvSpPr>
          <p:nvPr/>
        </p:nvSpPr>
        <p:spPr bwMode="auto">
          <a:xfrm>
            <a:off x="2438400" y="375285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103" name="TextBox 20"/>
          <p:cNvSpPr txBox="1">
            <a:spLocks noChangeArrowheads="1"/>
          </p:cNvSpPr>
          <p:nvPr/>
        </p:nvSpPr>
        <p:spPr bwMode="auto">
          <a:xfrm>
            <a:off x="4343400" y="375285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104" name="TextBox 21"/>
          <p:cNvSpPr txBox="1">
            <a:spLocks noChangeArrowheads="1"/>
          </p:cNvSpPr>
          <p:nvPr/>
        </p:nvSpPr>
        <p:spPr bwMode="auto">
          <a:xfrm>
            <a:off x="6134100" y="37338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23" name="Rounded Rectangle 22"/>
          <p:cNvSpPr/>
          <p:nvPr/>
        </p:nvSpPr>
        <p:spPr bwMode="auto">
          <a:xfrm>
            <a:off x="2133600" y="1828800"/>
            <a:ext cx="4953000" cy="2438400"/>
          </a:xfrm>
          <a:prstGeom prst="roundRect">
            <a:avLst/>
          </a:prstGeom>
          <a:noFill/>
          <a:ln w="47625" cap="flat" cmpd="sng" algn="ctr">
            <a:solidFill>
              <a:schemeClr val="accent2">
                <a:lumMod val="75000"/>
              </a:schemeClr>
            </a:solidFill>
            <a:prstDash val="solid"/>
            <a:round/>
            <a:headEnd type="none" w="med" len="med"/>
            <a:tailEnd type="none" w="med" len="med"/>
          </a:ln>
          <a:effectLst/>
        </p:spPr>
        <p:txBody>
          <a:bodyPr/>
          <a:lstStyle/>
          <a:p>
            <a:pPr>
              <a:defRPr/>
            </a:pPr>
            <a:endParaRPr lang="en-US"/>
          </a:p>
        </p:txBody>
      </p:sp>
      <p:sp>
        <p:nvSpPr>
          <p:cNvPr id="4106" name="TextBox 23"/>
          <p:cNvSpPr txBox="1">
            <a:spLocks noChangeArrowheads="1"/>
          </p:cNvSpPr>
          <p:nvPr/>
        </p:nvSpPr>
        <p:spPr bwMode="auto">
          <a:xfrm>
            <a:off x="381000" y="2906713"/>
            <a:ext cx="166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2060"/>
                </a:solidFill>
                <a:latin typeface="Times New Roman" pitchFamily="18" charset="0"/>
              </a:rPr>
              <a:t>Environment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We now know that genetic variation is hierarchical</a:t>
            </a:r>
          </a:p>
        </p:txBody>
      </p:sp>
      <p:sp>
        <p:nvSpPr>
          <p:cNvPr id="31747" name="Oval 8"/>
          <p:cNvSpPr>
            <a:spLocks noChangeArrowheads="1"/>
          </p:cNvSpPr>
          <p:nvPr/>
        </p:nvSpPr>
        <p:spPr bwMode="auto">
          <a:xfrm>
            <a:off x="304800" y="3657600"/>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748" name="Text Box 10"/>
          <p:cNvSpPr txBox="1">
            <a:spLocks noChangeArrowheads="1"/>
          </p:cNvSpPr>
          <p:nvPr/>
        </p:nvSpPr>
        <p:spPr bwMode="auto">
          <a:xfrm>
            <a:off x="517525" y="39243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49" name="Text Box 11"/>
          <p:cNvSpPr txBox="1">
            <a:spLocks noChangeArrowheads="1"/>
          </p:cNvSpPr>
          <p:nvPr/>
        </p:nvSpPr>
        <p:spPr bwMode="auto">
          <a:xfrm>
            <a:off x="1238250" y="40767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0" name="Text Box 12"/>
          <p:cNvSpPr txBox="1">
            <a:spLocks noChangeArrowheads="1"/>
          </p:cNvSpPr>
          <p:nvPr/>
        </p:nvSpPr>
        <p:spPr bwMode="auto">
          <a:xfrm>
            <a:off x="838200" y="4267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1" name="Text Box 13"/>
          <p:cNvSpPr txBox="1">
            <a:spLocks noChangeArrowheads="1"/>
          </p:cNvSpPr>
          <p:nvPr/>
        </p:nvSpPr>
        <p:spPr bwMode="auto">
          <a:xfrm>
            <a:off x="457200" y="4419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2" name="Text Box 14"/>
          <p:cNvSpPr txBox="1">
            <a:spLocks noChangeArrowheads="1"/>
          </p:cNvSpPr>
          <p:nvPr/>
        </p:nvSpPr>
        <p:spPr bwMode="auto">
          <a:xfrm>
            <a:off x="1066800" y="4724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3" name="Text Box 15"/>
          <p:cNvSpPr txBox="1">
            <a:spLocks noChangeArrowheads="1"/>
          </p:cNvSpPr>
          <p:nvPr/>
        </p:nvSpPr>
        <p:spPr bwMode="auto">
          <a:xfrm>
            <a:off x="1447800" y="44958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4" name="Text Box 16"/>
          <p:cNvSpPr txBox="1">
            <a:spLocks noChangeArrowheads="1"/>
          </p:cNvSpPr>
          <p:nvPr/>
        </p:nvSpPr>
        <p:spPr bwMode="auto">
          <a:xfrm>
            <a:off x="1066800" y="3810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5" name="Text Box 17"/>
          <p:cNvSpPr txBox="1">
            <a:spLocks noChangeArrowheads="1"/>
          </p:cNvSpPr>
          <p:nvPr/>
        </p:nvSpPr>
        <p:spPr bwMode="auto">
          <a:xfrm>
            <a:off x="609600" y="4724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6" name="Oval 38"/>
          <p:cNvSpPr>
            <a:spLocks noChangeArrowheads="1"/>
          </p:cNvSpPr>
          <p:nvPr/>
        </p:nvSpPr>
        <p:spPr bwMode="auto">
          <a:xfrm>
            <a:off x="2209800" y="4014788"/>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757" name="Text Box 40"/>
          <p:cNvSpPr txBox="1">
            <a:spLocks noChangeArrowheads="1"/>
          </p:cNvSpPr>
          <p:nvPr/>
        </p:nvSpPr>
        <p:spPr bwMode="auto">
          <a:xfrm>
            <a:off x="2422525" y="428148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58" name="Text Box 41"/>
          <p:cNvSpPr txBox="1">
            <a:spLocks noChangeArrowheads="1"/>
          </p:cNvSpPr>
          <p:nvPr/>
        </p:nvSpPr>
        <p:spPr bwMode="auto">
          <a:xfrm>
            <a:off x="3143250" y="4433888"/>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t>
            </a:r>
            <a:r>
              <a:rPr lang="en-US" altLang="en-US" sz="1800">
                <a:solidFill>
                  <a:schemeClr val="accent2"/>
                </a:solidFill>
                <a:latin typeface="Times New Roman" pitchFamily="18" charset="0"/>
              </a:rPr>
              <a:t>B</a:t>
            </a:r>
          </a:p>
        </p:txBody>
      </p:sp>
      <p:sp>
        <p:nvSpPr>
          <p:cNvPr id="31759" name="Text Box 42"/>
          <p:cNvSpPr txBox="1">
            <a:spLocks noChangeArrowheads="1"/>
          </p:cNvSpPr>
          <p:nvPr/>
        </p:nvSpPr>
        <p:spPr bwMode="auto">
          <a:xfrm>
            <a:off x="2743200" y="46243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0" name="Text Box 43"/>
          <p:cNvSpPr txBox="1">
            <a:spLocks noChangeArrowheads="1"/>
          </p:cNvSpPr>
          <p:nvPr/>
        </p:nvSpPr>
        <p:spPr bwMode="auto">
          <a:xfrm>
            <a:off x="2362200" y="477678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1" name="Text Box 44"/>
          <p:cNvSpPr txBox="1">
            <a:spLocks noChangeArrowheads="1"/>
          </p:cNvSpPr>
          <p:nvPr/>
        </p:nvSpPr>
        <p:spPr bwMode="auto">
          <a:xfrm>
            <a:off x="2971800" y="508158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2" name="Text Box 45"/>
          <p:cNvSpPr txBox="1">
            <a:spLocks noChangeArrowheads="1"/>
          </p:cNvSpPr>
          <p:nvPr/>
        </p:nvSpPr>
        <p:spPr bwMode="auto">
          <a:xfrm>
            <a:off x="3352800" y="485298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3" name="Text Box 46"/>
          <p:cNvSpPr txBox="1">
            <a:spLocks noChangeArrowheads="1"/>
          </p:cNvSpPr>
          <p:nvPr/>
        </p:nvSpPr>
        <p:spPr bwMode="auto">
          <a:xfrm>
            <a:off x="2971800" y="40528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4" name="Text Box 47"/>
          <p:cNvSpPr txBox="1">
            <a:spLocks noChangeArrowheads="1"/>
          </p:cNvSpPr>
          <p:nvPr/>
        </p:nvSpPr>
        <p:spPr bwMode="auto">
          <a:xfrm>
            <a:off x="2514600" y="508158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5" name="Oval 48"/>
          <p:cNvSpPr>
            <a:spLocks noChangeArrowheads="1"/>
          </p:cNvSpPr>
          <p:nvPr/>
        </p:nvSpPr>
        <p:spPr bwMode="auto">
          <a:xfrm>
            <a:off x="2362200" y="2133600"/>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766" name="Text Box 50"/>
          <p:cNvSpPr txBox="1">
            <a:spLocks noChangeArrowheads="1"/>
          </p:cNvSpPr>
          <p:nvPr/>
        </p:nvSpPr>
        <p:spPr bwMode="auto">
          <a:xfrm>
            <a:off x="2651125" y="24003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7" name="Text Box 51"/>
          <p:cNvSpPr txBox="1">
            <a:spLocks noChangeArrowheads="1"/>
          </p:cNvSpPr>
          <p:nvPr/>
        </p:nvSpPr>
        <p:spPr bwMode="auto">
          <a:xfrm>
            <a:off x="3371850" y="25527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8" name="Text Box 52"/>
          <p:cNvSpPr txBox="1">
            <a:spLocks noChangeArrowheads="1"/>
          </p:cNvSpPr>
          <p:nvPr/>
        </p:nvSpPr>
        <p:spPr bwMode="auto">
          <a:xfrm>
            <a:off x="2971800" y="2743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69" name="Text Box 53"/>
          <p:cNvSpPr txBox="1">
            <a:spLocks noChangeArrowheads="1"/>
          </p:cNvSpPr>
          <p:nvPr/>
        </p:nvSpPr>
        <p:spPr bwMode="auto">
          <a:xfrm>
            <a:off x="2590800" y="2895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0" name="Text Box 54"/>
          <p:cNvSpPr txBox="1">
            <a:spLocks noChangeArrowheads="1"/>
          </p:cNvSpPr>
          <p:nvPr/>
        </p:nvSpPr>
        <p:spPr bwMode="auto">
          <a:xfrm>
            <a:off x="3200400" y="3200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1" name="Text Box 55"/>
          <p:cNvSpPr txBox="1">
            <a:spLocks noChangeArrowheads="1"/>
          </p:cNvSpPr>
          <p:nvPr/>
        </p:nvSpPr>
        <p:spPr bwMode="auto">
          <a:xfrm>
            <a:off x="3581400" y="297180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t>
            </a:r>
            <a:r>
              <a:rPr lang="en-US" altLang="en-US" sz="1800">
                <a:solidFill>
                  <a:schemeClr val="accent2"/>
                </a:solidFill>
                <a:latin typeface="Times New Roman" pitchFamily="18" charset="0"/>
              </a:rPr>
              <a:t>B</a:t>
            </a:r>
          </a:p>
        </p:txBody>
      </p:sp>
      <p:sp>
        <p:nvSpPr>
          <p:cNvPr id="31772" name="Text Box 56"/>
          <p:cNvSpPr txBox="1">
            <a:spLocks noChangeArrowheads="1"/>
          </p:cNvSpPr>
          <p:nvPr/>
        </p:nvSpPr>
        <p:spPr bwMode="auto">
          <a:xfrm>
            <a:off x="3200400" y="2286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3" name="Text Box 57"/>
          <p:cNvSpPr txBox="1">
            <a:spLocks noChangeArrowheads="1"/>
          </p:cNvSpPr>
          <p:nvPr/>
        </p:nvSpPr>
        <p:spPr bwMode="auto">
          <a:xfrm>
            <a:off x="2743200" y="3200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4" name="Oval 58"/>
          <p:cNvSpPr>
            <a:spLocks noChangeArrowheads="1"/>
          </p:cNvSpPr>
          <p:nvPr/>
        </p:nvSpPr>
        <p:spPr bwMode="auto">
          <a:xfrm>
            <a:off x="533400" y="1828800"/>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775" name="Text Box 60"/>
          <p:cNvSpPr txBox="1">
            <a:spLocks noChangeArrowheads="1"/>
          </p:cNvSpPr>
          <p:nvPr/>
        </p:nvSpPr>
        <p:spPr bwMode="auto">
          <a:xfrm>
            <a:off x="746125" y="20955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6" name="Text Box 61"/>
          <p:cNvSpPr txBox="1">
            <a:spLocks noChangeArrowheads="1"/>
          </p:cNvSpPr>
          <p:nvPr/>
        </p:nvSpPr>
        <p:spPr bwMode="auto">
          <a:xfrm>
            <a:off x="1466850" y="22479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7" name="Text Box 62"/>
          <p:cNvSpPr txBox="1">
            <a:spLocks noChangeArrowheads="1"/>
          </p:cNvSpPr>
          <p:nvPr/>
        </p:nvSpPr>
        <p:spPr bwMode="auto">
          <a:xfrm>
            <a:off x="1066800" y="2438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8" name="Text Box 63"/>
          <p:cNvSpPr txBox="1">
            <a:spLocks noChangeArrowheads="1"/>
          </p:cNvSpPr>
          <p:nvPr/>
        </p:nvSpPr>
        <p:spPr bwMode="auto">
          <a:xfrm>
            <a:off x="685800" y="25908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79" name="Text Box 64"/>
          <p:cNvSpPr txBox="1">
            <a:spLocks noChangeArrowheads="1"/>
          </p:cNvSpPr>
          <p:nvPr/>
        </p:nvSpPr>
        <p:spPr bwMode="auto">
          <a:xfrm>
            <a:off x="129540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80" name="Text Box 65"/>
          <p:cNvSpPr txBox="1">
            <a:spLocks noChangeArrowheads="1"/>
          </p:cNvSpPr>
          <p:nvPr/>
        </p:nvSpPr>
        <p:spPr bwMode="auto">
          <a:xfrm>
            <a:off x="1676400" y="2667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81" name="Text Box 66"/>
          <p:cNvSpPr txBox="1">
            <a:spLocks noChangeArrowheads="1"/>
          </p:cNvSpPr>
          <p:nvPr/>
        </p:nvSpPr>
        <p:spPr bwMode="auto">
          <a:xfrm>
            <a:off x="1295400" y="19812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82" name="Text Box 67"/>
          <p:cNvSpPr txBox="1">
            <a:spLocks noChangeArrowheads="1"/>
          </p:cNvSpPr>
          <p:nvPr/>
        </p:nvSpPr>
        <p:spPr bwMode="auto">
          <a:xfrm>
            <a:off x="83820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a:t>
            </a:r>
          </a:p>
        </p:txBody>
      </p:sp>
      <p:sp>
        <p:nvSpPr>
          <p:cNvPr id="31783" name="Oval 69"/>
          <p:cNvSpPr>
            <a:spLocks noChangeArrowheads="1"/>
          </p:cNvSpPr>
          <p:nvPr/>
        </p:nvSpPr>
        <p:spPr bwMode="auto">
          <a:xfrm>
            <a:off x="120650" y="1371600"/>
            <a:ext cx="4222750" cy="47244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784" name="Oval 70"/>
          <p:cNvSpPr>
            <a:spLocks noChangeArrowheads="1"/>
          </p:cNvSpPr>
          <p:nvPr/>
        </p:nvSpPr>
        <p:spPr bwMode="auto">
          <a:xfrm>
            <a:off x="4953000" y="3657600"/>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785" name="Text Box 71"/>
          <p:cNvSpPr txBox="1">
            <a:spLocks noChangeArrowheads="1"/>
          </p:cNvSpPr>
          <p:nvPr/>
        </p:nvSpPr>
        <p:spPr bwMode="auto">
          <a:xfrm>
            <a:off x="5165725" y="39243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86" name="Text Box 72"/>
          <p:cNvSpPr txBox="1">
            <a:spLocks noChangeArrowheads="1"/>
          </p:cNvSpPr>
          <p:nvPr/>
        </p:nvSpPr>
        <p:spPr bwMode="auto">
          <a:xfrm>
            <a:off x="5886450" y="40767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87" name="Text Box 73"/>
          <p:cNvSpPr txBox="1">
            <a:spLocks noChangeArrowheads="1"/>
          </p:cNvSpPr>
          <p:nvPr/>
        </p:nvSpPr>
        <p:spPr bwMode="auto">
          <a:xfrm>
            <a:off x="5486400" y="42672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a:t>
            </a:r>
            <a:r>
              <a:rPr lang="en-US" altLang="en-US" sz="1800">
                <a:solidFill>
                  <a:srgbClr val="008000"/>
                </a:solidFill>
                <a:latin typeface="Times New Roman" pitchFamily="18" charset="0"/>
              </a:rPr>
              <a:t>A</a:t>
            </a:r>
          </a:p>
        </p:txBody>
      </p:sp>
      <p:sp>
        <p:nvSpPr>
          <p:cNvPr id="31788" name="Text Box 74"/>
          <p:cNvSpPr txBox="1">
            <a:spLocks noChangeArrowheads="1"/>
          </p:cNvSpPr>
          <p:nvPr/>
        </p:nvSpPr>
        <p:spPr bwMode="auto">
          <a:xfrm>
            <a:off x="5105400" y="44196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89" name="Text Box 75"/>
          <p:cNvSpPr txBox="1">
            <a:spLocks noChangeArrowheads="1"/>
          </p:cNvSpPr>
          <p:nvPr/>
        </p:nvSpPr>
        <p:spPr bwMode="auto">
          <a:xfrm>
            <a:off x="5715000" y="4724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90" name="Text Box 76"/>
          <p:cNvSpPr txBox="1">
            <a:spLocks noChangeArrowheads="1"/>
          </p:cNvSpPr>
          <p:nvPr/>
        </p:nvSpPr>
        <p:spPr bwMode="auto">
          <a:xfrm>
            <a:off x="6096000" y="44958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91" name="Text Box 77"/>
          <p:cNvSpPr txBox="1">
            <a:spLocks noChangeArrowheads="1"/>
          </p:cNvSpPr>
          <p:nvPr/>
        </p:nvSpPr>
        <p:spPr bwMode="auto">
          <a:xfrm>
            <a:off x="5715000" y="381000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a</a:t>
            </a:r>
            <a:r>
              <a:rPr lang="en-US" altLang="en-US" sz="1800">
                <a:solidFill>
                  <a:schemeClr val="accent2"/>
                </a:solidFill>
                <a:latin typeface="Times New Roman" pitchFamily="18" charset="0"/>
              </a:rPr>
              <a:t>B</a:t>
            </a:r>
          </a:p>
        </p:txBody>
      </p:sp>
      <p:sp>
        <p:nvSpPr>
          <p:cNvPr id="31792" name="Text Box 78"/>
          <p:cNvSpPr txBox="1">
            <a:spLocks noChangeArrowheads="1"/>
          </p:cNvSpPr>
          <p:nvPr/>
        </p:nvSpPr>
        <p:spPr bwMode="auto">
          <a:xfrm>
            <a:off x="5257800" y="47244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BA</a:t>
            </a:r>
          </a:p>
        </p:txBody>
      </p:sp>
      <p:sp>
        <p:nvSpPr>
          <p:cNvPr id="31793" name="Oval 79"/>
          <p:cNvSpPr>
            <a:spLocks noChangeArrowheads="1"/>
          </p:cNvSpPr>
          <p:nvPr/>
        </p:nvSpPr>
        <p:spPr bwMode="auto">
          <a:xfrm>
            <a:off x="6858000" y="4014788"/>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794" name="Text Box 80"/>
          <p:cNvSpPr txBox="1">
            <a:spLocks noChangeArrowheads="1"/>
          </p:cNvSpPr>
          <p:nvPr/>
        </p:nvSpPr>
        <p:spPr bwMode="auto">
          <a:xfrm>
            <a:off x="7070725" y="42814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95" name="Text Box 81"/>
          <p:cNvSpPr txBox="1">
            <a:spLocks noChangeArrowheads="1"/>
          </p:cNvSpPr>
          <p:nvPr/>
        </p:nvSpPr>
        <p:spPr bwMode="auto">
          <a:xfrm>
            <a:off x="7791450" y="44338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96" name="Text Box 82"/>
          <p:cNvSpPr txBox="1">
            <a:spLocks noChangeArrowheads="1"/>
          </p:cNvSpPr>
          <p:nvPr/>
        </p:nvSpPr>
        <p:spPr bwMode="auto">
          <a:xfrm>
            <a:off x="7391400" y="46243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97" name="Text Box 83"/>
          <p:cNvSpPr txBox="1">
            <a:spLocks noChangeArrowheads="1"/>
          </p:cNvSpPr>
          <p:nvPr/>
        </p:nvSpPr>
        <p:spPr bwMode="auto">
          <a:xfrm>
            <a:off x="7010400" y="47767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98" name="Text Box 84"/>
          <p:cNvSpPr txBox="1">
            <a:spLocks noChangeArrowheads="1"/>
          </p:cNvSpPr>
          <p:nvPr/>
        </p:nvSpPr>
        <p:spPr bwMode="auto">
          <a:xfrm>
            <a:off x="7620000" y="50815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799" name="Text Box 85"/>
          <p:cNvSpPr txBox="1">
            <a:spLocks noChangeArrowheads="1"/>
          </p:cNvSpPr>
          <p:nvPr/>
        </p:nvSpPr>
        <p:spPr bwMode="auto">
          <a:xfrm>
            <a:off x="8001000" y="48529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0" name="Text Box 86"/>
          <p:cNvSpPr txBox="1">
            <a:spLocks noChangeArrowheads="1"/>
          </p:cNvSpPr>
          <p:nvPr/>
        </p:nvSpPr>
        <p:spPr bwMode="auto">
          <a:xfrm>
            <a:off x="7620000" y="40528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1" name="Text Box 87"/>
          <p:cNvSpPr txBox="1">
            <a:spLocks noChangeArrowheads="1"/>
          </p:cNvSpPr>
          <p:nvPr/>
        </p:nvSpPr>
        <p:spPr bwMode="auto">
          <a:xfrm>
            <a:off x="7162800" y="50815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2" name="Oval 88"/>
          <p:cNvSpPr>
            <a:spLocks noChangeArrowheads="1"/>
          </p:cNvSpPr>
          <p:nvPr/>
        </p:nvSpPr>
        <p:spPr bwMode="auto">
          <a:xfrm>
            <a:off x="7010400" y="2133600"/>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803" name="Text Box 89"/>
          <p:cNvSpPr txBox="1">
            <a:spLocks noChangeArrowheads="1"/>
          </p:cNvSpPr>
          <p:nvPr/>
        </p:nvSpPr>
        <p:spPr bwMode="auto">
          <a:xfrm>
            <a:off x="7299325" y="24003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4" name="Text Box 90"/>
          <p:cNvSpPr txBox="1">
            <a:spLocks noChangeArrowheads="1"/>
          </p:cNvSpPr>
          <p:nvPr/>
        </p:nvSpPr>
        <p:spPr bwMode="auto">
          <a:xfrm>
            <a:off x="8020050" y="25527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5" name="Text Box 91"/>
          <p:cNvSpPr txBox="1">
            <a:spLocks noChangeArrowheads="1"/>
          </p:cNvSpPr>
          <p:nvPr/>
        </p:nvSpPr>
        <p:spPr bwMode="auto">
          <a:xfrm>
            <a:off x="7620000" y="27432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6" name="Text Box 92"/>
          <p:cNvSpPr txBox="1">
            <a:spLocks noChangeArrowheads="1"/>
          </p:cNvSpPr>
          <p:nvPr/>
        </p:nvSpPr>
        <p:spPr bwMode="auto">
          <a:xfrm>
            <a:off x="7239000" y="2895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7" name="Text Box 93"/>
          <p:cNvSpPr txBox="1">
            <a:spLocks noChangeArrowheads="1"/>
          </p:cNvSpPr>
          <p:nvPr/>
        </p:nvSpPr>
        <p:spPr bwMode="auto">
          <a:xfrm>
            <a:off x="7848600" y="3200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8" name="Text Box 94"/>
          <p:cNvSpPr txBox="1">
            <a:spLocks noChangeArrowheads="1"/>
          </p:cNvSpPr>
          <p:nvPr/>
        </p:nvSpPr>
        <p:spPr bwMode="auto">
          <a:xfrm>
            <a:off x="8229600" y="2971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09" name="Text Box 95"/>
          <p:cNvSpPr txBox="1">
            <a:spLocks noChangeArrowheads="1"/>
          </p:cNvSpPr>
          <p:nvPr/>
        </p:nvSpPr>
        <p:spPr bwMode="auto">
          <a:xfrm>
            <a:off x="7848600" y="22860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0" name="Text Box 96"/>
          <p:cNvSpPr txBox="1">
            <a:spLocks noChangeArrowheads="1"/>
          </p:cNvSpPr>
          <p:nvPr/>
        </p:nvSpPr>
        <p:spPr bwMode="auto">
          <a:xfrm>
            <a:off x="7391400" y="32004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1" name="Oval 97"/>
          <p:cNvSpPr>
            <a:spLocks noChangeArrowheads="1"/>
          </p:cNvSpPr>
          <p:nvPr/>
        </p:nvSpPr>
        <p:spPr bwMode="auto">
          <a:xfrm>
            <a:off x="5181600" y="1828800"/>
            <a:ext cx="1752600" cy="1600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812" name="Text Box 98"/>
          <p:cNvSpPr txBox="1">
            <a:spLocks noChangeArrowheads="1"/>
          </p:cNvSpPr>
          <p:nvPr/>
        </p:nvSpPr>
        <p:spPr bwMode="auto">
          <a:xfrm>
            <a:off x="5394325" y="20955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3" name="Text Box 99"/>
          <p:cNvSpPr txBox="1">
            <a:spLocks noChangeArrowheads="1"/>
          </p:cNvSpPr>
          <p:nvPr/>
        </p:nvSpPr>
        <p:spPr bwMode="auto">
          <a:xfrm>
            <a:off x="6115050" y="22479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4" name="Text Box 100"/>
          <p:cNvSpPr txBox="1">
            <a:spLocks noChangeArrowheads="1"/>
          </p:cNvSpPr>
          <p:nvPr/>
        </p:nvSpPr>
        <p:spPr bwMode="auto">
          <a:xfrm>
            <a:off x="5715000" y="24384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5" name="Text Box 101"/>
          <p:cNvSpPr txBox="1">
            <a:spLocks noChangeArrowheads="1"/>
          </p:cNvSpPr>
          <p:nvPr/>
        </p:nvSpPr>
        <p:spPr bwMode="auto">
          <a:xfrm>
            <a:off x="5334000" y="25908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6" name="Text Box 102"/>
          <p:cNvSpPr txBox="1">
            <a:spLocks noChangeArrowheads="1"/>
          </p:cNvSpPr>
          <p:nvPr/>
        </p:nvSpPr>
        <p:spPr bwMode="auto">
          <a:xfrm>
            <a:off x="5943600" y="28956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7" name="Text Box 103"/>
          <p:cNvSpPr txBox="1">
            <a:spLocks noChangeArrowheads="1"/>
          </p:cNvSpPr>
          <p:nvPr/>
        </p:nvSpPr>
        <p:spPr bwMode="auto">
          <a:xfrm>
            <a:off x="6324600" y="26670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8" name="Text Box 104"/>
          <p:cNvSpPr txBox="1">
            <a:spLocks noChangeArrowheads="1"/>
          </p:cNvSpPr>
          <p:nvPr/>
        </p:nvSpPr>
        <p:spPr bwMode="auto">
          <a:xfrm>
            <a:off x="5943600" y="1981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Bb</a:t>
            </a:r>
          </a:p>
        </p:txBody>
      </p:sp>
      <p:sp>
        <p:nvSpPr>
          <p:cNvPr id="31819" name="Text Box 105"/>
          <p:cNvSpPr txBox="1">
            <a:spLocks noChangeArrowheads="1"/>
          </p:cNvSpPr>
          <p:nvPr/>
        </p:nvSpPr>
        <p:spPr bwMode="auto">
          <a:xfrm>
            <a:off x="5486400" y="289560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B</a:t>
            </a:r>
            <a:r>
              <a:rPr lang="en-US" altLang="en-US" sz="1800">
                <a:solidFill>
                  <a:srgbClr val="008000"/>
                </a:solidFill>
                <a:latin typeface="Times New Roman" pitchFamily="18" charset="0"/>
              </a:rPr>
              <a:t>a</a:t>
            </a:r>
          </a:p>
        </p:txBody>
      </p:sp>
      <p:sp>
        <p:nvSpPr>
          <p:cNvPr id="31820" name="Oval 106"/>
          <p:cNvSpPr>
            <a:spLocks noChangeArrowheads="1"/>
          </p:cNvSpPr>
          <p:nvPr/>
        </p:nvSpPr>
        <p:spPr bwMode="auto">
          <a:xfrm>
            <a:off x="4724400" y="1371600"/>
            <a:ext cx="4267200" cy="4724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1821" name="Text Box 107"/>
          <p:cNvSpPr txBox="1">
            <a:spLocks noChangeArrowheads="1"/>
          </p:cNvSpPr>
          <p:nvPr/>
        </p:nvSpPr>
        <p:spPr bwMode="auto">
          <a:xfrm>
            <a:off x="1600200" y="6134100"/>
            <a:ext cx="111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8000"/>
                </a:solidFill>
                <a:latin typeface="Times New Roman" pitchFamily="18" charset="0"/>
              </a:rPr>
              <a:t>Species A</a:t>
            </a:r>
          </a:p>
        </p:txBody>
      </p:sp>
      <p:sp>
        <p:nvSpPr>
          <p:cNvPr id="31822" name="Text Box 108"/>
          <p:cNvSpPr txBox="1">
            <a:spLocks noChangeArrowheads="1"/>
          </p:cNvSpPr>
          <p:nvPr/>
        </p:nvSpPr>
        <p:spPr bwMode="auto">
          <a:xfrm>
            <a:off x="6350000" y="6096000"/>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Species B</a:t>
            </a:r>
          </a:p>
        </p:txBody>
      </p:sp>
      <p:sp>
        <p:nvSpPr>
          <p:cNvPr id="31823" name="Line 109"/>
          <p:cNvSpPr>
            <a:spLocks noChangeShapeType="1"/>
          </p:cNvSpPr>
          <p:nvPr/>
        </p:nvSpPr>
        <p:spPr bwMode="auto">
          <a:xfrm>
            <a:off x="6629400" y="2667000"/>
            <a:ext cx="685800" cy="152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4" name="Line 110"/>
          <p:cNvSpPr>
            <a:spLocks noChangeShapeType="1"/>
          </p:cNvSpPr>
          <p:nvPr/>
        </p:nvSpPr>
        <p:spPr bwMode="auto">
          <a:xfrm>
            <a:off x="6400800" y="4495800"/>
            <a:ext cx="762000" cy="2286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5" name="Line 111"/>
          <p:cNvSpPr>
            <a:spLocks noChangeShapeType="1"/>
          </p:cNvSpPr>
          <p:nvPr/>
        </p:nvSpPr>
        <p:spPr bwMode="auto">
          <a:xfrm>
            <a:off x="2057400" y="2743200"/>
            <a:ext cx="609600" cy="762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6" name="Line 112"/>
          <p:cNvSpPr>
            <a:spLocks noChangeShapeType="1"/>
          </p:cNvSpPr>
          <p:nvPr/>
        </p:nvSpPr>
        <p:spPr bwMode="auto">
          <a:xfrm>
            <a:off x="1828800" y="4572000"/>
            <a:ext cx="685800" cy="152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7" name="Line 113"/>
          <p:cNvSpPr>
            <a:spLocks noChangeShapeType="1"/>
          </p:cNvSpPr>
          <p:nvPr/>
        </p:nvSpPr>
        <p:spPr bwMode="auto">
          <a:xfrm flipH="1">
            <a:off x="1143000" y="3276600"/>
            <a:ext cx="152400" cy="6096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8" name="Line 114"/>
          <p:cNvSpPr>
            <a:spLocks noChangeShapeType="1"/>
          </p:cNvSpPr>
          <p:nvPr/>
        </p:nvSpPr>
        <p:spPr bwMode="auto">
          <a:xfrm flipH="1">
            <a:off x="5791200" y="3276600"/>
            <a:ext cx="152400" cy="6096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9" name="Line 115"/>
          <p:cNvSpPr>
            <a:spLocks noChangeShapeType="1"/>
          </p:cNvSpPr>
          <p:nvPr/>
        </p:nvSpPr>
        <p:spPr bwMode="auto">
          <a:xfrm flipV="1">
            <a:off x="3886200" y="2743200"/>
            <a:ext cx="14478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30" name="Text Box 117"/>
          <p:cNvSpPr txBox="1">
            <a:spLocks noChangeArrowheads="1"/>
          </p:cNvSpPr>
          <p:nvPr/>
        </p:nvSpPr>
        <p:spPr bwMode="auto">
          <a:xfrm>
            <a:off x="3841750" y="57912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Populations</a:t>
            </a:r>
          </a:p>
        </p:txBody>
      </p:sp>
      <p:sp>
        <p:nvSpPr>
          <p:cNvPr id="31831" name="Freeform 118"/>
          <p:cNvSpPr>
            <a:spLocks/>
          </p:cNvSpPr>
          <p:nvPr/>
        </p:nvSpPr>
        <p:spPr bwMode="auto">
          <a:xfrm>
            <a:off x="5181600" y="5486400"/>
            <a:ext cx="1905000" cy="457200"/>
          </a:xfrm>
          <a:custGeom>
            <a:avLst/>
            <a:gdLst>
              <a:gd name="T0" fmla="*/ 0 w 1200"/>
              <a:gd name="T1" fmla="*/ 2147483647 h 288"/>
              <a:gd name="T2" fmla="*/ 2147483647 w 1200"/>
              <a:gd name="T3" fmla="*/ 2147483647 h 288"/>
              <a:gd name="T4" fmla="*/ 2147483647 w 1200"/>
              <a:gd name="T5" fmla="*/ 0 h 288"/>
              <a:gd name="T6" fmla="*/ 0 60000 65536"/>
              <a:gd name="T7" fmla="*/ 0 60000 65536"/>
              <a:gd name="T8" fmla="*/ 0 60000 65536"/>
              <a:gd name="T9" fmla="*/ 0 w 1200"/>
              <a:gd name="T10" fmla="*/ 0 h 288"/>
              <a:gd name="T11" fmla="*/ 1200 w 1200"/>
              <a:gd name="T12" fmla="*/ 288 h 288"/>
            </a:gdLst>
            <a:ahLst/>
            <a:cxnLst>
              <a:cxn ang="T6">
                <a:pos x="T0" y="T1"/>
              </a:cxn>
              <a:cxn ang="T7">
                <a:pos x="T2" y="T3"/>
              </a:cxn>
              <a:cxn ang="T8">
                <a:pos x="T4" y="T5"/>
              </a:cxn>
            </a:cxnLst>
            <a:rect l="T9" t="T10" r="T11" b="T12"/>
            <a:pathLst>
              <a:path w="1200" h="288">
                <a:moveTo>
                  <a:pt x="0" y="288"/>
                </a:moveTo>
                <a:cubicBezTo>
                  <a:pt x="308" y="288"/>
                  <a:pt x="616" y="288"/>
                  <a:pt x="816" y="240"/>
                </a:cubicBezTo>
                <a:cubicBezTo>
                  <a:pt x="1016" y="192"/>
                  <a:pt x="1108" y="96"/>
                  <a:pt x="120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32" name="Freeform 119"/>
          <p:cNvSpPr>
            <a:spLocks/>
          </p:cNvSpPr>
          <p:nvPr/>
        </p:nvSpPr>
        <p:spPr bwMode="auto">
          <a:xfrm>
            <a:off x="1524000" y="5257800"/>
            <a:ext cx="2362200" cy="685800"/>
          </a:xfrm>
          <a:custGeom>
            <a:avLst/>
            <a:gdLst>
              <a:gd name="T0" fmla="*/ 2147483647 w 1488"/>
              <a:gd name="T1" fmla="*/ 2147483647 h 432"/>
              <a:gd name="T2" fmla="*/ 2147483647 w 1488"/>
              <a:gd name="T3" fmla="*/ 2147483647 h 432"/>
              <a:gd name="T4" fmla="*/ 0 w 1488"/>
              <a:gd name="T5" fmla="*/ 0 h 432"/>
              <a:gd name="T6" fmla="*/ 0 60000 65536"/>
              <a:gd name="T7" fmla="*/ 0 60000 65536"/>
              <a:gd name="T8" fmla="*/ 0 60000 65536"/>
              <a:gd name="T9" fmla="*/ 0 w 1488"/>
              <a:gd name="T10" fmla="*/ 0 h 432"/>
              <a:gd name="T11" fmla="*/ 1488 w 1488"/>
              <a:gd name="T12" fmla="*/ 432 h 432"/>
            </a:gdLst>
            <a:ahLst/>
            <a:cxnLst>
              <a:cxn ang="T6">
                <a:pos x="T0" y="T1"/>
              </a:cxn>
              <a:cxn ang="T7">
                <a:pos x="T2" y="T3"/>
              </a:cxn>
              <a:cxn ang="T8">
                <a:pos x="T4" y="T5"/>
              </a:cxn>
            </a:cxnLst>
            <a:rect l="T9" t="T10" r="T11" b="T12"/>
            <a:pathLst>
              <a:path w="1488" h="432">
                <a:moveTo>
                  <a:pt x="1488" y="432"/>
                </a:moveTo>
                <a:cubicBezTo>
                  <a:pt x="1084" y="420"/>
                  <a:pt x="680" y="408"/>
                  <a:pt x="432" y="336"/>
                </a:cubicBezTo>
                <a:cubicBezTo>
                  <a:pt x="184" y="264"/>
                  <a:pt x="92" y="132"/>
                  <a:pt x="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An applied problem: genetic variation and conservation</a:t>
            </a:r>
          </a:p>
        </p:txBody>
      </p:sp>
      <p:pic>
        <p:nvPicPr>
          <p:cNvPr id="32771" name="Picture 4" descr="Sockeye pret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3429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p:cNvSpPr txBox="1">
            <a:spLocks noChangeArrowheads="1"/>
          </p:cNvSpPr>
          <p:nvPr/>
        </p:nvSpPr>
        <p:spPr bwMode="auto">
          <a:xfrm>
            <a:off x="1130300" y="306228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Sockeye Salmon</a:t>
            </a:r>
          </a:p>
        </p:txBody>
      </p:sp>
      <p:pic>
        <p:nvPicPr>
          <p:cNvPr id="32773" name="Picture 8" descr="Redfish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34956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9"/>
          <p:cNvSpPr txBox="1">
            <a:spLocks noChangeArrowheads="1"/>
          </p:cNvSpPr>
          <p:nvPr/>
        </p:nvSpPr>
        <p:spPr bwMode="auto">
          <a:xfrm>
            <a:off x="5257800" y="3886200"/>
            <a:ext cx="217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Redfish Lake, Idaho</a:t>
            </a:r>
          </a:p>
        </p:txBody>
      </p:sp>
      <p:pic>
        <p:nvPicPr>
          <p:cNvPr id="32775" name="Picture 10" descr="redfishlake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33337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1"/>
          <p:cNvSpPr txBox="1">
            <a:spLocks noChangeArrowheads="1"/>
          </p:cNvSpPr>
          <p:nvPr/>
        </p:nvSpPr>
        <p:spPr bwMode="auto">
          <a:xfrm>
            <a:off x="4648200" y="4924425"/>
            <a:ext cx="3373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Populations vs. Species: </a:t>
            </a:r>
          </a:p>
          <a:p>
            <a:pPr eaLnBrk="1" hangingPunct="1">
              <a:spcBef>
                <a:spcPct val="0"/>
              </a:spcBef>
              <a:buFontTx/>
              <a:buNone/>
            </a:pPr>
            <a:r>
              <a:rPr lang="en-US" altLang="en-US" sz="2400">
                <a:latin typeface="Times New Roman" pitchFamily="18" charset="0"/>
              </a:rPr>
              <a:t>Which is more relevant?</a:t>
            </a:r>
          </a:p>
        </p:txBody>
      </p:sp>
      <p:pic>
        <p:nvPicPr>
          <p:cNvPr id="3277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2743199"/>
            <a:ext cx="1398718"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Assessing genetic variation and Hardy-Weinberg II:</a:t>
            </a:r>
          </a:p>
          <a:p>
            <a:pPr algn="ctr" eaLnBrk="1" hangingPunct="1">
              <a:spcBef>
                <a:spcPct val="0"/>
              </a:spcBef>
              <a:buFontTx/>
              <a:buNone/>
            </a:pPr>
            <a:r>
              <a:rPr lang="en-US" altLang="en-US" sz="2800">
                <a:latin typeface="Times New Roman" pitchFamily="18" charset="0"/>
              </a:rPr>
              <a:t>a practice problem </a:t>
            </a:r>
          </a:p>
        </p:txBody>
      </p:sp>
      <p:sp>
        <p:nvSpPr>
          <p:cNvPr id="4" name="TextBox 3"/>
          <p:cNvSpPr txBox="1"/>
          <p:nvPr/>
        </p:nvSpPr>
        <p:spPr>
          <a:xfrm>
            <a:off x="609600" y="1600200"/>
            <a:ext cx="8077200" cy="5354638"/>
          </a:xfrm>
          <a:prstGeom prst="rect">
            <a:avLst/>
          </a:prstGeom>
          <a:noFill/>
        </p:spPr>
        <p:txBody>
          <a:bodyPr>
            <a:spAutoFit/>
          </a:bodyPr>
          <a:lstStyle/>
          <a:p>
            <a:pPr>
              <a:defRPr/>
            </a:pPr>
            <a:r>
              <a:rPr lang="en-US" dirty="0"/>
              <a:t>The scenario: </a:t>
            </a:r>
            <a:r>
              <a:rPr lang="en-US" b="0" dirty="0"/>
              <a:t>A group of biologists </a:t>
            </a:r>
            <a:r>
              <a:rPr lang="en-US" b="0" dirty="0"/>
              <a:t>i</a:t>
            </a:r>
            <a:r>
              <a:rPr lang="en-US" b="0" dirty="0" smtClean="0"/>
              <a:t>s </a:t>
            </a:r>
            <a:r>
              <a:rPr lang="en-US" b="0" dirty="0"/>
              <a:t>studying a population of flowers where flower color is controlled by a single diploid locus with two alleles. </a:t>
            </a:r>
            <a:r>
              <a:rPr lang="en-US" b="0" dirty="0"/>
              <a:t>Individuals with genotype </a:t>
            </a:r>
            <a:r>
              <a:rPr lang="en-US" dirty="0"/>
              <a:t>AA</a:t>
            </a:r>
            <a:r>
              <a:rPr lang="en-US" b="0" dirty="0"/>
              <a:t> make white flowers, individuals with genotype </a:t>
            </a:r>
            <a:r>
              <a:rPr lang="en-US" dirty="0" err="1"/>
              <a:t>Aa</a:t>
            </a:r>
            <a:r>
              <a:rPr lang="en-US" b="0" dirty="0"/>
              <a:t> make red flowers, and individuals with genotype </a:t>
            </a:r>
            <a:r>
              <a:rPr lang="en-US" dirty="0" err="1"/>
              <a:t>aa</a:t>
            </a:r>
            <a:r>
              <a:rPr lang="en-US" b="0" dirty="0"/>
              <a:t> make red flowers.</a:t>
            </a:r>
          </a:p>
          <a:p>
            <a:pPr>
              <a:defRPr/>
            </a:pPr>
            <a:endParaRPr lang="en-US" b="0" dirty="0"/>
          </a:p>
          <a:p>
            <a:pPr>
              <a:defRPr/>
            </a:pPr>
            <a:r>
              <a:rPr lang="en-US" dirty="0"/>
              <a:t>The data: </a:t>
            </a:r>
          </a:p>
          <a:p>
            <a:pPr>
              <a:defRPr/>
            </a:pPr>
            <a:r>
              <a:rPr lang="en-US" b="0" dirty="0"/>
              <a:t>Frequency of the white flowers is </a:t>
            </a:r>
            <a:r>
              <a:rPr lang="en-US" b="0" i="1" dirty="0"/>
              <a:t>f(white)</a:t>
            </a:r>
            <a:r>
              <a:rPr lang="en-US" b="0" dirty="0"/>
              <a:t> = 0.4</a:t>
            </a:r>
          </a:p>
          <a:p>
            <a:pPr>
              <a:defRPr/>
            </a:pPr>
            <a:r>
              <a:rPr lang="en-US" b="0" dirty="0"/>
              <a:t>Frequency of red flowers is f(red) = ?</a:t>
            </a:r>
          </a:p>
          <a:p>
            <a:pPr>
              <a:defRPr/>
            </a:pPr>
            <a:endParaRPr lang="en-US" b="0" dirty="0"/>
          </a:p>
          <a:p>
            <a:pPr>
              <a:defRPr/>
            </a:pPr>
            <a:r>
              <a:rPr lang="en-US" dirty="0"/>
              <a:t>The questions: </a:t>
            </a:r>
          </a:p>
          <a:p>
            <a:pPr marL="342900" indent="-342900">
              <a:buFontTx/>
              <a:buAutoNum type="arabicPeriod"/>
              <a:defRPr/>
            </a:pPr>
            <a:r>
              <a:rPr lang="en-US" b="0" dirty="0"/>
              <a:t>Which allele, </a:t>
            </a:r>
            <a:r>
              <a:rPr lang="en-US" dirty="0"/>
              <a:t>A</a:t>
            </a:r>
            <a:r>
              <a:rPr lang="en-US" b="0" dirty="0"/>
              <a:t> or </a:t>
            </a:r>
            <a:r>
              <a:rPr lang="en-US" dirty="0"/>
              <a:t>a</a:t>
            </a:r>
            <a:r>
              <a:rPr lang="en-US" b="0" dirty="0"/>
              <a:t> is dominant?</a:t>
            </a:r>
          </a:p>
          <a:p>
            <a:pPr marL="342900" indent="-342900">
              <a:buFontTx/>
              <a:buAutoNum type="arabicPeriod"/>
              <a:defRPr/>
            </a:pPr>
            <a:endParaRPr lang="en-US" b="0" dirty="0"/>
          </a:p>
          <a:p>
            <a:pPr marL="342900" indent="-342900">
              <a:buFontTx/>
              <a:buAutoNum type="arabicPeriod"/>
              <a:defRPr/>
            </a:pPr>
            <a:r>
              <a:rPr lang="en-US" b="0" dirty="0"/>
              <a:t>Assuming that this population is in Hardy-Weinberg Equilibrium, what is the frequency of the </a:t>
            </a:r>
            <a:r>
              <a:rPr lang="en-US" dirty="0"/>
              <a:t>A</a:t>
            </a:r>
            <a:r>
              <a:rPr lang="en-US" b="0" dirty="0"/>
              <a:t> allele? </a:t>
            </a:r>
          </a:p>
          <a:p>
            <a:pPr marL="342900" indent="-342900">
              <a:buFontTx/>
              <a:buAutoNum type="arabicPeriod"/>
              <a:defRPr/>
            </a:pPr>
            <a:endParaRPr lang="en-US" b="0" dirty="0"/>
          </a:p>
          <a:p>
            <a:pPr marL="342900" indent="-342900">
              <a:buFontTx/>
              <a:buAutoNum type="arabicPeriod"/>
              <a:defRPr/>
            </a:pPr>
            <a:r>
              <a:rPr lang="en-US" b="0" dirty="0"/>
              <a:t>Assuming that this population is in Hardy-Weinberg Equilibrium, what is the frequency of the </a:t>
            </a:r>
            <a:r>
              <a:rPr lang="en-US" dirty="0"/>
              <a:t>a</a:t>
            </a:r>
            <a:r>
              <a:rPr lang="en-US" b="0" dirty="0"/>
              <a:t> allele? </a:t>
            </a:r>
          </a:p>
          <a:p>
            <a:pPr marL="342900" indent="-342900">
              <a:buFontTx/>
              <a:buAutoNum type="arabicPeriod"/>
              <a:defRPr/>
            </a:pPr>
            <a:endParaRPr lang="en-US" b="0" dirty="0"/>
          </a:p>
          <a:p>
            <a:pPr marL="342900" indent="-342900">
              <a:buFontTx/>
              <a:buAutoNum type="arabicPeriod"/>
              <a:defRPr/>
            </a:pPr>
            <a:endParaRPr lang="en-US" b="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Where does genetic variation come from?</a:t>
            </a:r>
          </a:p>
        </p:txBody>
      </p:sp>
      <p:sp>
        <p:nvSpPr>
          <p:cNvPr id="34819" name="Text Box 4"/>
          <p:cNvSpPr txBox="1">
            <a:spLocks noChangeArrowheads="1"/>
          </p:cNvSpPr>
          <p:nvPr/>
        </p:nvSpPr>
        <p:spPr bwMode="auto">
          <a:xfrm>
            <a:off x="1143000" y="1295400"/>
            <a:ext cx="711835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1. Mutation – An alteration of a DNA sequence that is inherited  </a:t>
            </a:r>
          </a:p>
          <a:p>
            <a:pPr eaLnBrk="1" hangingPunct="1">
              <a:spcBef>
                <a:spcPct val="0"/>
              </a:spcBef>
              <a:buFontTx/>
              <a:buNone/>
            </a:pPr>
            <a:endParaRPr lang="en-US" altLang="en-US" sz="1800">
              <a:latin typeface="Times New Roman" pitchFamily="18" charset="0"/>
            </a:endParaRPr>
          </a:p>
          <a:p>
            <a:pPr eaLnBrk="1" hangingPunct="1">
              <a:spcBef>
                <a:spcPct val="0"/>
              </a:spcBef>
              <a:buFontTx/>
              <a:buNone/>
            </a:pPr>
            <a:endParaRPr lang="en-US" altLang="en-US" sz="1800">
              <a:latin typeface="Times New Roman" pitchFamily="18" charset="0"/>
            </a:endParaRPr>
          </a:p>
          <a:p>
            <a:pPr eaLnBrk="1" hangingPunct="1">
              <a:spcBef>
                <a:spcPct val="0"/>
              </a:spcBef>
              <a:buFontTx/>
              <a:buNone/>
            </a:pPr>
            <a:endParaRPr lang="en-US" altLang="en-US" sz="1800">
              <a:latin typeface="Times New Roman" pitchFamily="18" charset="0"/>
            </a:endParaRPr>
          </a:p>
          <a:p>
            <a:pPr eaLnBrk="1" hangingPunct="1">
              <a:spcBef>
                <a:spcPct val="0"/>
              </a:spcBef>
              <a:buFontTx/>
              <a:buNone/>
            </a:pPr>
            <a:r>
              <a:rPr lang="en-US" altLang="en-US" sz="1800">
                <a:latin typeface="Times New Roman" pitchFamily="18" charset="0"/>
              </a:rPr>
              <a:t>2. Recombination – The formation of gametes with combinations</a:t>
            </a:r>
          </a:p>
          <a:p>
            <a:pPr eaLnBrk="1" hangingPunct="1">
              <a:spcBef>
                <a:spcPct val="0"/>
              </a:spcBef>
              <a:buFontTx/>
              <a:buNone/>
            </a:pPr>
            <a:r>
              <a:rPr lang="en-US" altLang="en-US" sz="1800">
                <a:latin typeface="Times New Roman" pitchFamily="18" charset="0"/>
              </a:rPr>
              <a:t>    of alleles different from those that united to form the individual that</a:t>
            </a:r>
          </a:p>
          <a:p>
            <a:pPr eaLnBrk="1" hangingPunct="1">
              <a:spcBef>
                <a:spcPct val="0"/>
              </a:spcBef>
              <a:buFontTx/>
              <a:buNone/>
            </a:pPr>
            <a:r>
              <a:rPr lang="en-US" altLang="en-US" sz="1800">
                <a:latin typeface="Times New Roman" pitchFamily="18" charset="0"/>
              </a:rPr>
              <a:t>    produced them.</a:t>
            </a: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pPr>
            <a:endParaRPr lang="en-US" altLang="en-US" sz="1800">
              <a:latin typeface="Times New Roman" pitchFamily="18" charset="0"/>
            </a:endParaRPr>
          </a:p>
          <a:p>
            <a:pPr eaLnBrk="1" hangingPunct="1">
              <a:spcBef>
                <a:spcPct val="0"/>
              </a:spcBef>
              <a:buFontTx/>
              <a:buNone/>
            </a:pPr>
            <a:r>
              <a:rPr lang="en-US" altLang="en-US" sz="1800">
                <a:latin typeface="Times New Roman" pitchFamily="18" charset="0"/>
              </a:rPr>
              <a:t>3. Gene flow – The incorporation of genes into the gene pool of one </a:t>
            </a:r>
          </a:p>
          <a:p>
            <a:pPr eaLnBrk="1" hangingPunct="1">
              <a:spcBef>
                <a:spcPct val="0"/>
              </a:spcBef>
              <a:buFontTx/>
              <a:buNone/>
            </a:pPr>
            <a:r>
              <a:rPr lang="en-US" altLang="en-US" sz="1800">
                <a:latin typeface="Times New Roman" pitchFamily="18" charset="0"/>
              </a:rPr>
              <a:t>    population from one or more other populations.</a:t>
            </a:r>
          </a:p>
          <a:p>
            <a:pPr eaLnBrk="1" hangingPunct="1">
              <a:spcBef>
                <a:spcPct val="0"/>
              </a:spcBef>
              <a:buFontTx/>
              <a:buNone/>
            </a:pPr>
            <a:endParaRPr lang="en-US" altLang="en-US" sz="1800">
              <a:latin typeface="Times New Roman" pitchFamily="18" charset="0"/>
            </a:endParaRPr>
          </a:p>
          <a:p>
            <a:pPr eaLnBrk="1" hangingPunct="1">
              <a:spcBef>
                <a:spcPct val="0"/>
              </a:spcBef>
              <a:buFontTx/>
              <a:buNone/>
            </a:pPr>
            <a:endParaRPr lang="en-US" altLang="en-US" sz="1800">
              <a:latin typeface="Times New Roman" pitchFamily="18" charset="0"/>
            </a:endParaRPr>
          </a:p>
          <a:p>
            <a:pPr eaLnBrk="1" hangingPunct="1">
              <a:spcBef>
                <a:spcPct val="0"/>
              </a:spcBef>
              <a:buFontTx/>
              <a:buNone/>
            </a:pPr>
            <a:endParaRPr lang="en-US" altLang="en-US" sz="1800">
              <a:latin typeface="Times New Roman" pitchFamily="18" charset="0"/>
            </a:endParaRPr>
          </a:p>
          <a:p>
            <a:pPr eaLnBrk="1" hangingPunct="1">
              <a:spcBef>
                <a:spcPct val="0"/>
              </a:spcBef>
              <a:buFontTx/>
              <a:buNone/>
            </a:pPr>
            <a:r>
              <a:rPr lang="en-US" altLang="en-US" sz="1800">
                <a:latin typeface="Times New Roman" pitchFamily="18" charset="0"/>
              </a:rPr>
              <a:t>4. Hybridization – The incorporation of genes into the gene pool of one </a:t>
            </a:r>
          </a:p>
          <a:p>
            <a:pPr eaLnBrk="1" hangingPunct="1">
              <a:spcBef>
                <a:spcPct val="0"/>
              </a:spcBef>
              <a:buFontTx/>
              <a:buNone/>
            </a:pPr>
            <a:r>
              <a:rPr lang="en-US" altLang="en-US" sz="1800">
                <a:latin typeface="Times New Roman" pitchFamily="18" charset="0"/>
              </a:rPr>
              <a:t>    species from another species.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Important facts about mutation</a:t>
            </a:r>
          </a:p>
        </p:txBody>
      </p:sp>
      <p:sp>
        <p:nvSpPr>
          <p:cNvPr id="35843" name="Text Box 3"/>
          <p:cNvSpPr txBox="1">
            <a:spLocks noChangeArrowheads="1"/>
          </p:cNvSpPr>
          <p:nvPr/>
        </p:nvSpPr>
        <p:spPr bwMode="auto">
          <a:xfrm>
            <a:off x="1050925" y="2008188"/>
            <a:ext cx="73279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Mutations are RANDOM with respect to fitness</a:t>
            </a:r>
          </a:p>
          <a:p>
            <a:pPr eaLnBrk="1" hangingPunct="1">
              <a:spcBef>
                <a:spcPct val="0"/>
              </a:spcBef>
              <a:buFontTx/>
              <a:buAutoNum type="arabicPeriod"/>
            </a:pPr>
            <a:endParaRPr lang="en-US" altLang="en-US" sz="1800">
              <a:latin typeface="Times New Roman" pitchFamily="18" charset="0"/>
            </a:endParaRPr>
          </a:p>
          <a:p>
            <a:pPr eaLnBrk="1" hangingPunct="1">
              <a:spcBef>
                <a:spcPct val="0"/>
              </a:spcBef>
              <a:buFontTx/>
              <a:buAutoNum type="arabicPeriod"/>
            </a:pPr>
            <a:endParaRPr lang="en-US" altLang="en-US" sz="1800">
              <a:latin typeface="Times New Roman" pitchFamily="18" charset="0"/>
            </a:endParaRPr>
          </a:p>
          <a:p>
            <a:pPr eaLnBrk="1" hangingPunct="1">
              <a:spcBef>
                <a:spcPct val="0"/>
              </a:spcBef>
              <a:buFontTx/>
              <a:buAutoNum type="arabicPeriod"/>
            </a:pPr>
            <a:endParaRPr lang="en-US" altLang="en-US" sz="1800">
              <a:latin typeface="Times New Roman" pitchFamily="18" charset="0"/>
            </a:endParaRPr>
          </a:p>
          <a:p>
            <a:pPr eaLnBrk="1" hangingPunct="1">
              <a:spcBef>
                <a:spcPct val="0"/>
              </a:spcBef>
              <a:buFontTx/>
              <a:buAutoNum type="arabicPeriod"/>
            </a:pPr>
            <a:endParaRPr lang="en-US" altLang="en-US" sz="1800">
              <a:latin typeface="Times New Roman" pitchFamily="18" charset="0"/>
            </a:endParaRPr>
          </a:p>
          <a:p>
            <a:pPr eaLnBrk="1" hangingPunct="1">
              <a:spcBef>
                <a:spcPct val="0"/>
              </a:spcBef>
              <a:buFontTx/>
              <a:buAutoNum type="arabicPeriod"/>
            </a:pPr>
            <a:endParaRPr lang="en-US" altLang="en-US" sz="1800">
              <a:latin typeface="Times New Roman" pitchFamily="18" charset="0"/>
            </a:endParaRPr>
          </a:p>
          <a:p>
            <a:pPr eaLnBrk="1" hangingPunct="1">
              <a:spcBef>
                <a:spcPct val="0"/>
              </a:spcBef>
              <a:buFontTx/>
              <a:buAutoNum type="arabicPeriod"/>
            </a:pPr>
            <a:endParaRPr lang="en-US" altLang="en-US" sz="1800">
              <a:latin typeface="Times New Roman" pitchFamily="18" charset="0"/>
            </a:endParaRPr>
          </a:p>
          <a:p>
            <a:pPr eaLnBrk="1" hangingPunct="1">
              <a:spcBef>
                <a:spcPct val="0"/>
              </a:spcBef>
              <a:buFontTx/>
              <a:buAutoNum type="arabicPeriod"/>
            </a:pPr>
            <a:endParaRPr lang="en-US" altLang="en-US" sz="1800">
              <a:latin typeface="Times New Roman" pitchFamily="18" charset="0"/>
            </a:endParaRPr>
          </a:p>
          <a:p>
            <a:pPr eaLnBrk="1" hangingPunct="1">
              <a:spcBef>
                <a:spcPct val="0"/>
              </a:spcBef>
            </a:pPr>
            <a:r>
              <a:rPr lang="en-US" altLang="en-US" sz="1800">
                <a:latin typeface="Times New Roman" pitchFamily="18" charset="0"/>
              </a:rPr>
              <a:t>Only mutations that are inherited (germline) are relevant to evolution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Estimating the mutation rate</a:t>
            </a:r>
          </a:p>
        </p:txBody>
      </p:sp>
      <p:sp>
        <p:nvSpPr>
          <p:cNvPr id="36867" name="Text Box 4"/>
          <p:cNvSpPr txBox="1">
            <a:spLocks noChangeArrowheads="1"/>
          </p:cNvSpPr>
          <p:nvPr/>
        </p:nvSpPr>
        <p:spPr bwMode="auto">
          <a:xfrm>
            <a:off x="1066800" y="1843088"/>
            <a:ext cx="71993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i="1">
                <a:latin typeface="Times New Roman" pitchFamily="18" charset="0"/>
              </a:rPr>
              <a:t> </a:t>
            </a:r>
            <a:r>
              <a:rPr lang="en-US" altLang="en-US" sz="2000">
                <a:latin typeface="Times New Roman" pitchFamily="18" charset="0"/>
              </a:rPr>
              <a:t>Direct methods – Simply counting new mutations</a:t>
            </a:r>
          </a:p>
          <a:p>
            <a:pPr eaLnBrk="1" hangingPunct="1">
              <a:spcBef>
                <a:spcPct val="0"/>
              </a:spcBef>
            </a:pPr>
            <a:endParaRPr lang="en-US" altLang="en-US" sz="2000">
              <a:latin typeface="Times New Roman" pitchFamily="18" charset="0"/>
            </a:endParaRPr>
          </a:p>
          <a:p>
            <a:pPr eaLnBrk="1" hangingPunct="1">
              <a:spcBef>
                <a:spcPct val="0"/>
              </a:spcBef>
            </a:pPr>
            <a:endParaRPr lang="en-US" altLang="en-US" sz="2000">
              <a:latin typeface="Times New Roman" pitchFamily="18" charset="0"/>
            </a:endParaRPr>
          </a:p>
          <a:p>
            <a:pPr eaLnBrk="1" hangingPunct="1">
              <a:spcBef>
                <a:spcPct val="0"/>
              </a:spcBef>
            </a:pPr>
            <a:endParaRPr lang="en-US" altLang="en-US" sz="2000">
              <a:latin typeface="Times New Roman" pitchFamily="18" charset="0"/>
            </a:endParaRPr>
          </a:p>
          <a:p>
            <a:pPr eaLnBrk="1" hangingPunct="1">
              <a:spcBef>
                <a:spcPct val="0"/>
              </a:spcBef>
            </a:pPr>
            <a:endParaRPr lang="en-US" altLang="en-US" sz="2000">
              <a:latin typeface="Times New Roman" pitchFamily="18" charset="0"/>
            </a:endParaRPr>
          </a:p>
          <a:p>
            <a:pPr eaLnBrk="1" hangingPunct="1">
              <a:spcBef>
                <a:spcPct val="0"/>
              </a:spcBef>
            </a:pPr>
            <a:endParaRPr lang="en-US" altLang="en-US" sz="2000">
              <a:latin typeface="Times New Roman" pitchFamily="18" charset="0"/>
            </a:endParaRPr>
          </a:p>
          <a:p>
            <a:pPr eaLnBrk="1" hangingPunct="1">
              <a:spcBef>
                <a:spcPct val="0"/>
              </a:spcBef>
            </a:pPr>
            <a:endParaRPr lang="en-US" altLang="en-US" sz="2000">
              <a:latin typeface="Times New Roman" pitchFamily="18" charset="0"/>
            </a:endParaRP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Statistical methods – Based on increases in phenotypic variance</a:t>
            </a:r>
            <a:endParaRPr lang="en-US" altLang="en-US" sz="2000" i="1">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Direct estimation of the mutation rate</a:t>
            </a:r>
          </a:p>
        </p:txBody>
      </p:sp>
      <p:pic>
        <p:nvPicPr>
          <p:cNvPr id="37891" name="Picture 5"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002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1336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9"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050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0"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478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11"/>
          <p:cNvSpPr txBox="1">
            <a:spLocks noChangeArrowheads="1"/>
          </p:cNvSpPr>
          <p:nvPr/>
        </p:nvSpPr>
        <p:spPr bwMode="auto">
          <a:xfrm>
            <a:off x="2746375" y="1690688"/>
            <a:ext cx="70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G = </a:t>
            </a:r>
            <a:r>
              <a:rPr lang="en-US" altLang="en-US" sz="1800">
                <a:latin typeface="Times New Roman" pitchFamily="18" charset="0"/>
              </a:rPr>
              <a:t>1</a:t>
            </a:r>
          </a:p>
        </p:txBody>
      </p:sp>
      <p:pic>
        <p:nvPicPr>
          <p:cNvPr id="37898" name="Picture 15"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148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6"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910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7"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8"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6482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9"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196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20" descr="Drosph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62400"/>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Text Box 21"/>
          <p:cNvSpPr txBox="1">
            <a:spLocks noChangeArrowheads="1"/>
          </p:cNvSpPr>
          <p:nvPr/>
        </p:nvSpPr>
        <p:spPr bwMode="auto">
          <a:xfrm>
            <a:off x="2746375" y="4205288"/>
            <a:ext cx="70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G = </a:t>
            </a:r>
            <a:r>
              <a:rPr lang="en-US" altLang="en-US" sz="1800">
                <a:latin typeface="Times New Roman" pitchFamily="18" charset="0"/>
              </a:rPr>
              <a:t>2</a:t>
            </a:r>
          </a:p>
        </p:txBody>
      </p:sp>
      <p:sp>
        <p:nvSpPr>
          <p:cNvPr id="37905" name="Text Box 23"/>
          <p:cNvSpPr txBox="1">
            <a:spLocks noChangeArrowheads="1"/>
          </p:cNvSpPr>
          <p:nvPr/>
        </p:nvSpPr>
        <p:spPr bwMode="auto">
          <a:xfrm>
            <a:off x="0" y="2781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50,000 flies all homozygous for the (hypothetical) recessive red eye allele (A)</a:t>
            </a:r>
          </a:p>
        </p:txBody>
      </p:sp>
      <p:sp>
        <p:nvSpPr>
          <p:cNvPr id="37906" name="Text Box 24"/>
          <p:cNvSpPr txBox="1">
            <a:spLocks noChangeArrowheads="1"/>
          </p:cNvSpPr>
          <p:nvPr/>
        </p:nvSpPr>
        <p:spPr bwMode="auto">
          <a:xfrm>
            <a:off x="0" y="5408613"/>
            <a:ext cx="906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50,000 flies but now 1 has white eyes indicating genotype (Aa)</a:t>
            </a:r>
          </a:p>
        </p:txBody>
      </p:sp>
      <p:sp>
        <p:nvSpPr>
          <p:cNvPr id="37907" name="Text Box 25"/>
          <p:cNvSpPr txBox="1">
            <a:spLocks noChangeArrowheads="1"/>
          </p:cNvSpPr>
          <p:nvPr/>
        </p:nvSpPr>
        <p:spPr bwMode="auto">
          <a:xfrm>
            <a:off x="838200" y="6415088"/>
            <a:ext cx="772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We could then estimate that the per locus mutation rate as 1/100,000 = .00001</a:t>
            </a:r>
          </a:p>
        </p:txBody>
      </p:sp>
      <p:sp>
        <p:nvSpPr>
          <p:cNvPr id="37908" name="Oval 26"/>
          <p:cNvSpPr>
            <a:spLocks noChangeArrowheads="1"/>
          </p:cNvSpPr>
          <p:nvPr/>
        </p:nvSpPr>
        <p:spPr bwMode="auto">
          <a:xfrm>
            <a:off x="4562475" y="4368800"/>
            <a:ext cx="74613" cy="746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37909" name="Text Box 27"/>
          <p:cNvSpPr txBox="1">
            <a:spLocks noChangeArrowheads="1"/>
          </p:cNvSpPr>
          <p:nvPr/>
        </p:nvSpPr>
        <p:spPr bwMode="auto">
          <a:xfrm>
            <a:off x="6765925" y="14859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37910" name="Line 28"/>
          <p:cNvSpPr>
            <a:spLocks noChangeShapeType="1"/>
          </p:cNvSpPr>
          <p:nvPr/>
        </p:nvSpPr>
        <p:spPr bwMode="auto">
          <a:xfrm flipH="1">
            <a:off x="6172200" y="1676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1" name="Line 29"/>
          <p:cNvSpPr>
            <a:spLocks noChangeShapeType="1"/>
          </p:cNvSpPr>
          <p:nvPr/>
        </p:nvSpPr>
        <p:spPr bwMode="auto">
          <a:xfrm flipH="1">
            <a:off x="6172200" y="18288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2" name="Text Box 30"/>
          <p:cNvSpPr txBox="1">
            <a:spLocks noChangeArrowheads="1"/>
          </p:cNvSpPr>
          <p:nvPr/>
        </p:nvSpPr>
        <p:spPr bwMode="auto">
          <a:xfrm>
            <a:off x="6705600" y="37338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37913" name="Freeform 31"/>
          <p:cNvSpPr>
            <a:spLocks/>
          </p:cNvSpPr>
          <p:nvPr/>
        </p:nvSpPr>
        <p:spPr bwMode="auto">
          <a:xfrm>
            <a:off x="5105400" y="3746500"/>
            <a:ext cx="1676400" cy="520700"/>
          </a:xfrm>
          <a:custGeom>
            <a:avLst/>
            <a:gdLst>
              <a:gd name="T0" fmla="*/ 2147483647 w 1056"/>
              <a:gd name="T1" fmla="*/ 2147483647 h 328"/>
              <a:gd name="T2" fmla="*/ 2147483647 w 1056"/>
              <a:gd name="T3" fmla="*/ 2147483647 h 328"/>
              <a:gd name="T4" fmla="*/ 0 w 1056"/>
              <a:gd name="T5" fmla="*/ 2147483647 h 328"/>
              <a:gd name="T6" fmla="*/ 0 60000 65536"/>
              <a:gd name="T7" fmla="*/ 0 60000 65536"/>
              <a:gd name="T8" fmla="*/ 0 60000 65536"/>
              <a:gd name="T9" fmla="*/ 0 w 1056"/>
              <a:gd name="T10" fmla="*/ 0 h 328"/>
              <a:gd name="T11" fmla="*/ 1056 w 1056"/>
              <a:gd name="T12" fmla="*/ 328 h 328"/>
            </a:gdLst>
            <a:ahLst/>
            <a:cxnLst>
              <a:cxn ang="T6">
                <a:pos x="T0" y="T1"/>
              </a:cxn>
              <a:cxn ang="T7">
                <a:pos x="T2" y="T3"/>
              </a:cxn>
              <a:cxn ang="T8">
                <a:pos x="T4" y="T5"/>
              </a:cxn>
            </a:cxnLst>
            <a:rect l="T9" t="T10" r="T11" b="T12"/>
            <a:pathLst>
              <a:path w="1056" h="328">
                <a:moveTo>
                  <a:pt x="1056" y="88"/>
                </a:moveTo>
                <a:cubicBezTo>
                  <a:pt x="832" y="44"/>
                  <a:pt x="608" y="0"/>
                  <a:pt x="432" y="40"/>
                </a:cubicBezTo>
                <a:cubicBezTo>
                  <a:pt x="256" y="80"/>
                  <a:pt x="128" y="204"/>
                  <a:pt x="0" y="328"/>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latin typeface="Times New Roman" pitchFamily="18" charset="0"/>
              </a:rPr>
              <a:t>Implications of these estimates for mutation rates</a:t>
            </a:r>
          </a:p>
        </p:txBody>
      </p:sp>
      <p:sp>
        <p:nvSpPr>
          <p:cNvPr id="39939" name="Text Box 13"/>
          <p:cNvSpPr txBox="1">
            <a:spLocks noChangeArrowheads="1"/>
          </p:cNvSpPr>
          <p:nvPr/>
        </p:nvSpPr>
        <p:spPr bwMode="auto">
          <a:xfrm>
            <a:off x="1584325" y="1485900"/>
            <a:ext cx="65246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dirty="0">
                <a:latin typeface="Times New Roman" pitchFamily="18" charset="0"/>
              </a:rPr>
              <a:t> As a gross average, the per locus </a:t>
            </a:r>
            <a:r>
              <a:rPr lang="en-US" altLang="en-US" sz="1800" dirty="0" smtClean="0">
                <a:latin typeface="Times New Roman" pitchFamily="18" charset="0"/>
              </a:rPr>
              <a:t>mutation </a:t>
            </a:r>
            <a:r>
              <a:rPr lang="en-US" altLang="en-US" sz="1800" dirty="0">
                <a:latin typeface="Times New Roman" pitchFamily="18" charset="0"/>
              </a:rPr>
              <a:t>rate is 10</a:t>
            </a:r>
            <a:r>
              <a:rPr lang="en-US" altLang="en-US" sz="1800" baseline="30000" dirty="0">
                <a:latin typeface="Times New Roman" pitchFamily="18" charset="0"/>
              </a:rPr>
              <a:t>-6 </a:t>
            </a:r>
            <a:r>
              <a:rPr lang="en-US" altLang="en-US" sz="1800" dirty="0">
                <a:latin typeface="Times New Roman" pitchFamily="18" charset="0"/>
              </a:rPr>
              <a:t>- 10</a:t>
            </a:r>
            <a:r>
              <a:rPr lang="en-US" altLang="en-US" sz="1800" baseline="30000" dirty="0">
                <a:latin typeface="Times New Roman" pitchFamily="18" charset="0"/>
              </a:rPr>
              <a:t>-5</a:t>
            </a:r>
            <a:r>
              <a:rPr lang="en-US" altLang="en-US" sz="1800" dirty="0">
                <a:latin typeface="Times New Roman" pitchFamily="18" charset="0"/>
              </a:rPr>
              <a:t> </a:t>
            </a:r>
          </a:p>
          <a:p>
            <a:pPr eaLnBrk="1" hangingPunct="1">
              <a:spcBef>
                <a:spcPct val="0"/>
              </a:spcBef>
              <a:buFontTx/>
              <a:buNone/>
            </a:pPr>
            <a:r>
              <a:rPr lang="en-US" altLang="en-US" sz="1800" dirty="0">
                <a:latin typeface="Times New Roman" pitchFamily="18" charset="0"/>
              </a:rPr>
              <a:t>  mutations per gamete per generation.</a:t>
            </a:r>
          </a:p>
          <a:p>
            <a:pPr eaLnBrk="1" hangingPunct="1">
              <a:spcBef>
                <a:spcPct val="0"/>
              </a:spcBef>
              <a:buFontTx/>
              <a:buNone/>
            </a:pPr>
            <a:endParaRPr lang="en-US" altLang="en-US" sz="1800" dirty="0">
              <a:latin typeface="Times New Roman" pitchFamily="18" charset="0"/>
            </a:endParaRPr>
          </a:p>
          <a:p>
            <a:pPr eaLnBrk="1" hangingPunct="1">
              <a:spcBef>
                <a:spcPct val="0"/>
              </a:spcBef>
              <a:buFontTx/>
              <a:buNone/>
            </a:pPr>
            <a:endParaRPr lang="en-US" altLang="en-US" sz="1800" dirty="0">
              <a:latin typeface="Times New Roman" pitchFamily="18" charset="0"/>
            </a:endParaRPr>
          </a:p>
          <a:p>
            <a:pPr eaLnBrk="1" hangingPunct="1">
              <a:spcBef>
                <a:spcPct val="0"/>
              </a:spcBef>
            </a:pPr>
            <a:r>
              <a:rPr lang="en-US" altLang="en-US" sz="1800" dirty="0">
                <a:latin typeface="Times New Roman" pitchFamily="18" charset="0"/>
              </a:rPr>
              <a:t> As a gross average, humans have 150,000 functional genes</a:t>
            </a:r>
          </a:p>
          <a:p>
            <a:pPr eaLnBrk="1" hangingPunct="1">
              <a:spcBef>
                <a:spcPct val="0"/>
              </a:spcBef>
            </a:pPr>
            <a:endParaRPr lang="en-US" altLang="en-US" sz="1800" dirty="0">
              <a:latin typeface="Times New Roman" pitchFamily="18" charset="0"/>
            </a:endParaRPr>
          </a:p>
          <a:p>
            <a:pPr eaLnBrk="1" hangingPunct="1">
              <a:spcBef>
                <a:spcPct val="0"/>
              </a:spcBef>
            </a:pPr>
            <a:endParaRPr lang="en-US" altLang="en-US" sz="1800" dirty="0">
              <a:latin typeface="Times New Roman" pitchFamily="18" charset="0"/>
            </a:endParaRPr>
          </a:p>
          <a:p>
            <a:pPr eaLnBrk="1" hangingPunct="1">
              <a:spcBef>
                <a:spcPct val="0"/>
              </a:spcBef>
            </a:pPr>
            <a:r>
              <a:rPr lang="en-US" altLang="en-US" sz="1800" dirty="0">
                <a:latin typeface="Times New Roman" pitchFamily="18" charset="0"/>
              </a:rPr>
              <a:t> 10</a:t>
            </a:r>
            <a:r>
              <a:rPr lang="en-US" altLang="en-US" sz="1800" baseline="30000" dirty="0">
                <a:latin typeface="Times New Roman" pitchFamily="18" charset="0"/>
              </a:rPr>
              <a:t>-5</a:t>
            </a:r>
            <a:r>
              <a:rPr lang="en-US" altLang="en-US" sz="1800" dirty="0">
                <a:latin typeface="Times New Roman" pitchFamily="18" charset="0"/>
              </a:rPr>
              <a:t> (150,000) = 1.5</a:t>
            </a:r>
          </a:p>
          <a:p>
            <a:pPr eaLnBrk="1" hangingPunct="1">
              <a:spcBef>
                <a:spcPct val="0"/>
              </a:spcBef>
            </a:pPr>
            <a:endParaRPr lang="en-US" altLang="en-US" sz="1800" dirty="0">
              <a:latin typeface="Times New Roman" pitchFamily="18" charset="0"/>
            </a:endParaRPr>
          </a:p>
          <a:p>
            <a:pPr eaLnBrk="1" hangingPunct="1">
              <a:spcBef>
                <a:spcPct val="0"/>
              </a:spcBef>
            </a:pP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 This suggests that EVERY gamete carries a new, phenotypically</a:t>
            </a:r>
          </a:p>
          <a:p>
            <a:pPr eaLnBrk="1" hangingPunct="1">
              <a:spcBef>
                <a:spcPct val="0"/>
              </a:spcBef>
              <a:buFontTx/>
              <a:buNone/>
            </a:pPr>
            <a:r>
              <a:rPr lang="en-US" altLang="en-US" sz="1800" dirty="0">
                <a:latin typeface="Times New Roman" pitchFamily="18" charset="0"/>
              </a:rPr>
              <a:t> detectable mutation somewhere in its genome!!!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Spontaneous mutation rates of specific genes</a:t>
            </a:r>
          </a:p>
          <a:p>
            <a:pPr algn="ctr" eaLnBrk="1" hangingPunct="1">
              <a:spcBef>
                <a:spcPct val="0"/>
              </a:spcBef>
              <a:buFontTx/>
              <a:buNone/>
            </a:pPr>
            <a:r>
              <a:rPr lang="en-US" altLang="en-US" sz="2800">
                <a:latin typeface="Times New Roman" pitchFamily="18" charset="0"/>
              </a:rPr>
              <a:t>detected by phenotypic effects</a:t>
            </a:r>
          </a:p>
        </p:txBody>
      </p:sp>
      <p:graphicFrame>
        <p:nvGraphicFramePr>
          <p:cNvPr id="2" name="Table 1"/>
          <p:cNvGraphicFramePr>
            <a:graphicFrameLocks noGrp="1"/>
          </p:cNvGraphicFramePr>
          <p:nvPr/>
        </p:nvGraphicFramePr>
        <p:xfrm>
          <a:off x="914400" y="1447800"/>
          <a:ext cx="7315200" cy="4821232"/>
        </p:xfrm>
        <a:graphic>
          <a:graphicData uri="http://schemas.openxmlformats.org/drawingml/2006/table">
            <a:tbl>
              <a:tblPr firstRow="1" bandRow="1">
                <a:tableStyleId>{EB344D84-9AFB-497E-A393-DC336BA19D2E}</a:tableStyleId>
              </a:tblPr>
              <a:tblGrid>
                <a:gridCol w="2438400"/>
                <a:gridCol w="2438400"/>
                <a:gridCol w="2438400"/>
              </a:tblGrid>
              <a:tr h="370864">
                <a:tc gridSpan="3">
                  <a:txBody>
                    <a:bodyPr/>
                    <a:lstStyle/>
                    <a:p>
                      <a:r>
                        <a:rPr lang="en-US" sz="1800" dirty="0" smtClean="0">
                          <a:solidFill>
                            <a:schemeClr val="tx1"/>
                          </a:solidFill>
                          <a:latin typeface="Times New Roman" pitchFamily="18" charset="0"/>
                          <a:cs typeface="Times New Roman" pitchFamily="18" charset="0"/>
                        </a:rPr>
                        <a:t>Estimates of mutation rates (per genome,</a:t>
                      </a:r>
                      <a:r>
                        <a:rPr lang="en-US" sz="1800" baseline="0" dirty="0" smtClean="0">
                          <a:solidFill>
                            <a:schemeClr val="tx1"/>
                          </a:solidFill>
                          <a:latin typeface="Times New Roman" pitchFamily="18" charset="0"/>
                          <a:cs typeface="Times New Roman" pitchFamily="18" charset="0"/>
                        </a:rPr>
                        <a:t> per generation)</a:t>
                      </a:r>
                      <a:endParaRPr lang="en-US" sz="1800" dirty="0">
                        <a:solidFill>
                          <a:schemeClr val="tx1"/>
                        </a:solidFill>
                        <a:latin typeface="Times New Roman" pitchFamily="18" charset="0"/>
                        <a:cs typeface="Times New Roman" pitchFamily="18" charset="0"/>
                      </a:endParaRPr>
                    </a:p>
                  </a:txBody>
                  <a:tcPr marT="45723" marB="45723"/>
                </a:tc>
                <a:tc hMerge="1">
                  <a:txBody>
                    <a:bodyPr/>
                    <a:lstStyle/>
                    <a:p>
                      <a:endParaRPr lang="en-US"/>
                    </a:p>
                  </a:txBody>
                  <a:tcPr/>
                </a:tc>
                <a:tc hMerge="1">
                  <a:txBody>
                    <a:bodyPr/>
                    <a:lstStyle/>
                    <a:p>
                      <a:endParaRPr lang="en-US" dirty="0"/>
                    </a:p>
                  </a:txBody>
                  <a:tcPr/>
                </a:tc>
              </a:tr>
              <a:tr h="370864">
                <a:tc gridSpan="3">
                  <a:txBody>
                    <a:bodyPr/>
                    <a:lstStyle/>
                    <a:p>
                      <a:r>
                        <a:rPr lang="en-US" sz="1800" dirty="0" smtClean="0">
                          <a:latin typeface="Times New Roman" pitchFamily="18" charset="0"/>
                          <a:cs typeface="Times New Roman" pitchFamily="18" charset="0"/>
                        </a:rPr>
                        <a:t>Single</a:t>
                      </a:r>
                      <a:r>
                        <a:rPr lang="en-US" sz="1800" baseline="0" dirty="0" smtClean="0">
                          <a:latin typeface="Times New Roman" pitchFamily="18" charset="0"/>
                          <a:cs typeface="Times New Roman" pitchFamily="18" charset="0"/>
                        </a:rPr>
                        <a:t> celled organisms</a:t>
                      </a:r>
                      <a:endParaRPr lang="en-US" sz="1800" b="1" dirty="0">
                        <a:latin typeface="Times New Roman" pitchFamily="18" charset="0"/>
                        <a:cs typeface="Times New Roman" pitchFamily="18" charset="0"/>
                      </a:endParaRPr>
                    </a:p>
                  </a:txBody>
                  <a:tcPr marT="45723" marB="45723"/>
                </a:tc>
                <a:tc hMerge="1">
                  <a:txBody>
                    <a:bodyPr/>
                    <a:lstStyle/>
                    <a:p>
                      <a:endParaRPr lang="en-US"/>
                    </a:p>
                  </a:txBody>
                  <a:tcPr/>
                </a:tc>
                <a:tc hMerge="1">
                  <a:txBody>
                    <a:bodyPr/>
                    <a:lstStyle/>
                    <a:p>
                      <a:endParaRPr lang="en-US" dirty="0"/>
                    </a:p>
                  </a:txBody>
                  <a:tcPr/>
                </a:tc>
              </a:tr>
              <a:tr h="370864">
                <a:tc>
                  <a:txBody>
                    <a:bodyPr/>
                    <a:lstStyle/>
                    <a:p>
                      <a:r>
                        <a:rPr lang="en-US" sz="1800" i="0" u="none" dirty="0" smtClean="0">
                          <a:latin typeface="Times New Roman" pitchFamily="18" charset="0"/>
                          <a:cs typeface="Times New Roman" pitchFamily="18" charset="0"/>
                        </a:rPr>
                        <a:t>Species</a:t>
                      </a:r>
                      <a:endParaRPr lang="en-US" sz="1800" i="0" u="none" dirty="0">
                        <a:latin typeface="Times New Roman" pitchFamily="18" charset="0"/>
                        <a:cs typeface="Times New Roman" pitchFamily="18" charset="0"/>
                      </a:endParaRPr>
                    </a:p>
                  </a:txBody>
                  <a:tcPr marT="45723" marB="45723"/>
                </a:tc>
                <a:tc>
                  <a:txBody>
                    <a:bodyPr/>
                    <a:lstStyle/>
                    <a:p>
                      <a:r>
                        <a:rPr lang="en-US" sz="1800" u="none" dirty="0" smtClean="0">
                          <a:latin typeface="Times New Roman" pitchFamily="18" charset="0"/>
                          <a:cs typeface="Times New Roman" pitchFamily="18" charset="0"/>
                        </a:rPr>
                        <a:t>Taxonomic group</a:t>
                      </a:r>
                      <a:endParaRPr lang="en-US" sz="1800" u="none" dirty="0">
                        <a:latin typeface="Times New Roman" pitchFamily="18" charset="0"/>
                        <a:cs typeface="Times New Roman" pitchFamily="18" charset="0"/>
                      </a:endParaRPr>
                    </a:p>
                  </a:txBody>
                  <a:tcPr marT="45723" marB="45723"/>
                </a:tc>
                <a:tc>
                  <a:txBody>
                    <a:bodyPr/>
                    <a:lstStyle/>
                    <a:p>
                      <a:r>
                        <a:rPr lang="en-US" sz="1800" u="none" dirty="0" smtClean="0">
                          <a:latin typeface="Times New Roman" pitchFamily="18" charset="0"/>
                          <a:cs typeface="Times New Roman" pitchFamily="18" charset="0"/>
                        </a:rPr>
                        <a:t>Number of mutations</a:t>
                      </a:r>
                      <a:endParaRPr lang="en-US" sz="1800" u="none"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E. Coli</a:t>
                      </a:r>
                      <a:endParaRPr lang="en-US" sz="1800" i="1"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Bacteria</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0.0025</a:t>
                      </a:r>
                      <a:endParaRPr lang="en-US" sz="1800"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S. </a:t>
                      </a:r>
                      <a:r>
                        <a:rPr lang="en-US" sz="1800" i="1" dirty="0" err="1" smtClean="0">
                          <a:latin typeface="Times New Roman" pitchFamily="18" charset="0"/>
                          <a:cs typeface="Times New Roman" pitchFamily="18" charset="0"/>
                        </a:rPr>
                        <a:t>acidocaldarius</a:t>
                      </a:r>
                      <a:endParaRPr lang="en-US" sz="1800" i="1" dirty="0">
                        <a:latin typeface="Times New Roman" pitchFamily="18" charset="0"/>
                        <a:cs typeface="Times New Roman" pitchFamily="18" charset="0"/>
                      </a:endParaRPr>
                    </a:p>
                  </a:txBody>
                  <a:tcPr marT="45723" marB="45723"/>
                </a:tc>
                <a:tc>
                  <a:txBody>
                    <a:bodyPr/>
                    <a:lstStyle/>
                    <a:p>
                      <a:r>
                        <a:rPr lang="en-US" sz="1800" dirty="0" err="1" smtClean="0">
                          <a:latin typeface="Times New Roman" pitchFamily="18" charset="0"/>
                          <a:cs typeface="Times New Roman" pitchFamily="18" charset="0"/>
                        </a:rPr>
                        <a:t>Archaea</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0.0018</a:t>
                      </a:r>
                      <a:endParaRPr lang="en-US" sz="1800"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N. </a:t>
                      </a:r>
                      <a:r>
                        <a:rPr lang="en-US" sz="1800" i="1" dirty="0" err="1" smtClean="0">
                          <a:latin typeface="Times New Roman" pitchFamily="18" charset="0"/>
                          <a:cs typeface="Times New Roman" pitchFamily="18" charset="0"/>
                        </a:rPr>
                        <a:t>crassa</a:t>
                      </a:r>
                      <a:endParaRPr lang="en-US" sz="1800" i="1"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Fungi</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0.0030</a:t>
                      </a:r>
                      <a:endParaRPr lang="en-US" sz="1800"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S. </a:t>
                      </a:r>
                      <a:r>
                        <a:rPr lang="en-US" sz="1800" i="1" dirty="0" err="1" smtClean="0">
                          <a:latin typeface="Times New Roman" pitchFamily="18" charset="0"/>
                          <a:cs typeface="Times New Roman" pitchFamily="18" charset="0"/>
                        </a:rPr>
                        <a:t>cerevisiae</a:t>
                      </a:r>
                      <a:endParaRPr lang="en-US" sz="1800" i="1"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Fungi</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0.0027</a:t>
                      </a:r>
                      <a:endParaRPr lang="en-US" sz="1800" dirty="0">
                        <a:latin typeface="Times New Roman" pitchFamily="18" charset="0"/>
                        <a:cs typeface="Times New Roman" pitchFamily="18" charset="0"/>
                      </a:endParaRPr>
                    </a:p>
                  </a:txBody>
                  <a:tcPr marT="45723" marB="45723"/>
                </a:tc>
              </a:tr>
              <a:tr h="370864">
                <a:tc gridSpan="3">
                  <a:txBody>
                    <a:bodyPr/>
                    <a:lstStyle/>
                    <a:p>
                      <a:r>
                        <a:rPr lang="en-US" sz="1800" dirty="0" smtClean="0">
                          <a:latin typeface="Times New Roman" pitchFamily="18" charset="0"/>
                          <a:cs typeface="Times New Roman" pitchFamily="18" charset="0"/>
                        </a:rPr>
                        <a:t>Multicellular organisms</a:t>
                      </a:r>
                      <a:endParaRPr lang="en-US" sz="1800" b="1" dirty="0">
                        <a:latin typeface="Times New Roman" pitchFamily="18" charset="0"/>
                        <a:cs typeface="Times New Roman" pitchFamily="18" charset="0"/>
                      </a:endParaRPr>
                    </a:p>
                  </a:txBody>
                  <a:tcPr marT="45723" marB="45723"/>
                </a:tc>
                <a:tc hMerge="1">
                  <a:txBody>
                    <a:bodyPr/>
                    <a:lstStyle/>
                    <a:p>
                      <a:endParaRPr lang="en-US"/>
                    </a:p>
                  </a:txBody>
                  <a:tcPr/>
                </a:tc>
                <a:tc hMerge="1">
                  <a:txBody>
                    <a:bodyPr/>
                    <a:lstStyle/>
                    <a:p>
                      <a:endParaRPr lang="en-US" dirty="0"/>
                    </a:p>
                  </a:txBody>
                  <a:tcPr/>
                </a:tc>
              </a:tr>
              <a:tr h="370864">
                <a:tc>
                  <a:txBody>
                    <a:bodyPr/>
                    <a:lstStyle/>
                    <a:p>
                      <a:r>
                        <a:rPr lang="en-US" sz="1800" u="none" dirty="0" smtClean="0">
                          <a:latin typeface="Times New Roman" pitchFamily="18" charset="0"/>
                          <a:cs typeface="Times New Roman" pitchFamily="18" charset="0"/>
                        </a:rPr>
                        <a:t>Species</a:t>
                      </a:r>
                      <a:endParaRPr lang="en-US" sz="1800" u="none" dirty="0">
                        <a:latin typeface="Times New Roman" pitchFamily="18" charset="0"/>
                        <a:cs typeface="Times New Roman" pitchFamily="18" charset="0"/>
                      </a:endParaRPr>
                    </a:p>
                  </a:txBody>
                  <a:tcPr marT="45723" marB="45723"/>
                </a:tc>
                <a:tc>
                  <a:txBody>
                    <a:bodyPr/>
                    <a:lstStyle/>
                    <a:p>
                      <a:r>
                        <a:rPr lang="en-US" sz="1800" u="none" dirty="0" smtClean="0">
                          <a:latin typeface="Times New Roman" pitchFamily="18" charset="0"/>
                          <a:cs typeface="Times New Roman" pitchFamily="18" charset="0"/>
                        </a:rPr>
                        <a:t>Taxonomic group</a:t>
                      </a:r>
                      <a:endParaRPr lang="en-US" sz="1800" u="none" dirty="0">
                        <a:latin typeface="Times New Roman" pitchFamily="18" charset="0"/>
                        <a:cs typeface="Times New Roman" pitchFamily="18" charset="0"/>
                      </a:endParaRPr>
                    </a:p>
                  </a:txBody>
                  <a:tcPr marT="45723" marB="45723"/>
                </a:tc>
                <a:tc>
                  <a:txBody>
                    <a:bodyPr/>
                    <a:lstStyle/>
                    <a:p>
                      <a:r>
                        <a:rPr lang="en-US" sz="1800" u="none" dirty="0" smtClean="0">
                          <a:latin typeface="Times New Roman" pitchFamily="18" charset="0"/>
                          <a:cs typeface="Times New Roman" pitchFamily="18" charset="0"/>
                        </a:rPr>
                        <a:t>Number of mutations</a:t>
                      </a:r>
                      <a:endParaRPr lang="en-US" sz="1800" u="none"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C. </a:t>
                      </a:r>
                      <a:r>
                        <a:rPr lang="en-US" sz="1800" i="1" dirty="0" err="1" smtClean="0">
                          <a:latin typeface="Times New Roman" pitchFamily="18" charset="0"/>
                          <a:cs typeface="Times New Roman" pitchFamily="18" charset="0"/>
                        </a:rPr>
                        <a:t>elegans</a:t>
                      </a:r>
                      <a:endParaRPr lang="en-US" sz="1800" i="1"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Roundworms</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0.0360</a:t>
                      </a:r>
                      <a:endParaRPr lang="en-US" sz="1800"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D. Melanogaster</a:t>
                      </a:r>
                      <a:endParaRPr lang="en-US" sz="1800" i="1"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Insects</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0.1400</a:t>
                      </a:r>
                      <a:endParaRPr lang="en-US" sz="1800"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M. </a:t>
                      </a:r>
                      <a:r>
                        <a:rPr lang="en-US" sz="1800" i="1" dirty="0" err="1" smtClean="0">
                          <a:latin typeface="Times New Roman" pitchFamily="18" charset="0"/>
                          <a:cs typeface="Times New Roman" pitchFamily="18" charset="0"/>
                        </a:rPr>
                        <a:t>Musculus</a:t>
                      </a:r>
                      <a:endParaRPr lang="en-US" sz="1800" i="1"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Mammals</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0.9000</a:t>
                      </a:r>
                      <a:endParaRPr lang="en-US" sz="1800" dirty="0">
                        <a:latin typeface="Times New Roman" pitchFamily="18" charset="0"/>
                        <a:cs typeface="Times New Roman" pitchFamily="18" charset="0"/>
                      </a:endParaRPr>
                    </a:p>
                  </a:txBody>
                  <a:tcPr marT="45723" marB="45723"/>
                </a:tc>
              </a:tr>
              <a:tr h="370864">
                <a:tc>
                  <a:txBody>
                    <a:bodyPr/>
                    <a:lstStyle/>
                    <a:p>
                      <a:r>
                        <a:rPr lang="en-US" sz="1800" i="1" dirty="0" smtClean="0">
                          <a:latin typeface="Times New Roman" pitchFamily="18" charset="0"/>
                          <a:cs typeface="Times New Roman" pitchFamily="18" charset="0"/>
                        </a:rPr>
                        <a:t>H. sapiens</a:t>
                      </a:r>
                      <a:endParaRPr lang="en-US" sz="1800" i="1"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Mammals</a:t>
                      </a:r>
                      <a:endParaRPr lang="en-US" sz="1800" dirty="0">
                        <a:latin typeface="Times New Roman" pitchFamily="18" charset="0"/>
                        <a:cs typeface="Times New Roman" pitchFamily="18" charset="0"/>
                      </a:endParaRPr>
                    </a:p>
                  </a:txBody>
                  <a:tcPr marT="45723" marB="45723"/>
                </a:tc>
                <a:tc>
                  <a:txBody>
                    <a:bodyPr/>
                    <a:lstStyle/>
                    <a:p>
                      <a:r>
                        <a:rPr lang="en-US" sz="1800" dirty="0" smtClean="0">
                          <a:latin typeface="Times New Roman" pitchFamily="18" charset="0"/>
                          <a:cs typeface="Times New Roman" pitchFamily="18" charset="0"/>
                        </a:rPr>
                        <a:t>1.6000</a:t>
                      </a:r>
                      <a:endParaRPr lang="en-US" sz="1800" dirty="0">
                        <a:latin typeface="Times New Roman" pitchFamily="18" charset="0"/>
                        <a:cs typeface="Times New Roman" pitchFamily="18" charset="0"/>
                      </a:endParaRPr>
                    </a:p>
                  </a:txBody>
                  <a:tcPr marT="45723" marB="45723"/>
                </a:tc>
              </a:tr>
            </a:tbl>
          </a:graphicData>
        </a:graphic>
      </p:graphicFrame>
      <p:sp>
        <p:nvSpPr>
          <p:cNvPr id="38952" name="TextBox 2"/>
          <p:cNvSpPr txBox="1">
            <a:spLocks noChangeArrowheads="1"/>
          </p:cNvSpPr>
          <p:nvPr/>
        </p:nvSpPr>
        <p:spPr bwMode="auto">
          <a:xfrm>
            <a:off x="228600" y="6477000"/>
            <a:ext cx="682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Source: Evolutionary analysis: third edition. Freeman and Herron.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Statistical estimation of new mutational genetic variance</a:t>
            </a:r>
          </a:p>
        </p:txBody>
      </p:sp>
      <p:sp>
        <p:nvSpPr>
          <p:cNvPr id="40963" name="Line 5"/>
          <p:cNvSpPr>
            <a:spLocks noChangeShapeType="1"/>
          </p:cNvSpPr>
          <p:nvPr/>
        </p:nvSpPr>
        <p:spPr bwMode="auto">
          <a:xfrm>
            <a:off x="3200400" y="1905000"/>
            <a:ext cx="2590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4" name="Text Box 6"/>
          <p:cNvSpPr txBox="1">
            <a:spLocks noChangeArrowheads="1"/>
          </p:cNvSpPr>
          <p:nvPr/>
        </p:nvSpPr>
        <p:spPr bwMode="auto">
          <a:xfrm>
            <a:off x="2743200" y="1981200"/>
            <a:ext cx="3581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latin typeface="Times New Roman" pitchFamily="18" charset="0"/>
              </a:rPr>
              <a:t>Inbreed until all additive</a:t>
            </a:r>
          </a:p>
          <a:p>
            <a:pPr algn="ctr" eaLnBrk="1" hangingPunct="1">
              <a:spcBef>
                <a:spcPct val="0"/>
              </a:spcBef>
              <a:buFontTx/>
              <a:buNone/>
            </a:pPr>
            <a:r>
              <a:rPr lang="en-US" altLang="en-US" sz="1600">
                <a:latin typeface="Times New Roman" pitchFamily="18" charset="0"/>
              </a:rPr>
              <a:t>genetic variance for some trait of interest is lost</a:t>
            </a:r>
          </a:p>
        </p:txBody>
      </p:sp>
      <p:sp>
        <p:nvSpPr>
          <p:cNvPr id="40965" name="Line 9"/>
          <p:cNvSpPr>
            <a:spLocks noChangeShapeType="1"/>
          </p:cNvSpPr>
          <p:nvPr/>
        </p:nvSpPr>
        <p:spPr bwMode="auto">
          <a:xfrm flipH="1">
            <a:off x="3048000" y="3086100"/>
            <a:ext cx="3076575" cy="1409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6" name="Text Box 10"/>
          <p:cNvSpPr txBox="1">
            <a:spLocks noChangeArrowheads="1"/>
          </p:cNvSpPr>
          <p:nvPr/>
        </p:nvSpPr>
        <p:spPr bwMode="auto">
          <a:xfrm>
            <a:off x="3927475" y="4114800"/>
            <a:ext cx="1974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latin typeface="Times New Roman" pitchFamily="18" charset="0"/>
              </a:rPr>
              <a:t>Mate at random and</a:t>
            </a:r>
          </a:p>
          <a:p>
            <a:pPr algn="ctr" eaLnBrk="1" hangingPunct="1">
              <a:spcBef>
                <a:spcPct val="0"/>
              </a:spcBef>
              <a:buFontTx/>
              <a:buNone/>
            </a:pPr>
            <a:r>
              <a:rPr lang="en-US" altLang="en-US" sz="1600">
                <a:latin typeface="Times New Roman" pitchFamily="18" charset="0"/>
              </a:rPr>
              <a:t>measure heritability</a:t>
            </a:r>
          </a:p>
        </p:txBody>
      </p:sp>
      <p:sp>
        <p:nvSpPr>
          <p:cNvPr id="40967" name="Text Box 15"/>
          <p:cNvSpPr txBox="1">
            <a:spLocks noChangeArrowheads="1"/>
          </p:cNvSpPr>
          <p:nvPr/>
        </p:nvSpPr>
        <p:spPr bwMode="auto">
          <a:xfrm>
            <a:off x="0" y="62865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It would then take only 100 generations for </a:t>
            </a:r>
            <a:r>
              <a:rPr lang="en-US" altLang="en-US" sz="1800" i="1">
                <a:latin typeface="Times New Roman" pitchFamily="18" charset="0"/>
              </a:rPr>
              <a:t>h</a:t>
            </a:r>
            <a:r>
              <a:rPr lang="en-US" altLang="en-US" sz="1800" baseline="30000">
                <a:latin typeface="Times New Roman" pitchFamily="18" charset="0"/>
              </a:rPr>
              <a:t>2</a:t>
            </a:r>
            <a:r>
              <a:rPr lang="en-US" altLang="en-US" sz="1800">
                <a:latin typeface="Times New Roman" pitchFamily="18" charset="0"/>
              </a:rPr>
              <a:t> to equal .1!</a:t>
            </a:r>
          </a:p>
        </p:txBody>
      </p:sp>
      <p:pic>
        <p:nvPicPr>
          <p:cNvPr id="4096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838200"/>
            <a:ext cx="2667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19"/>
          <p:cNvSpPr txBox="1">
            <a:spLocks noChangeArrowheads="1"/>
          </p:cNvSpPr>
          <p:nvPr/>
        </p:nvSpPr>
        <p:spPr bwMode="auto">
          <a:xfrm>
            <a:off x="361950" y="2605088"/>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i="1">
                <a:latin typeface="Times New Roman" pitchFamily="18" charset="0"/>
              </a:rPr>
              <a:t>Tribolium</a:t>
            </a:r>
            <a:r>
              <a:rPr lang="en-US" altLang="en-US" sz="1800">
                <a:latin typeface="Times New Roman" pitchFamily="18" charset="0"/>
              </a:rPr>
              <a:t> (flour beetle)</a:t>
            </a:r>
          </a:p>
          <a:p>
            <a:pPr algn="ctr" eaLnBrk="1" hangingPunct="1">
              <a:spcBef>
                <a:spcPct val="0"/>
              </a:spcBef>
              <a:buFontTx/>
              <a:buNone/>
            </a:pPr>
            <a:r>
              <a:rPr lang="en-US" altLang="en-US" sz="1800">
                <a:latin typeface="Times New Roman" pitchFamily="18" charset="0"/>
              </a:rPr>
              <a:t>length</a:t>
            </a:r>
          </a:p>
        </p:txBody>
      </p:sp>
      <p:pic>
        <p:nvPicPr>
          <p:cNvPr id="40970" name="Picture 20" descr="Tribo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33475"/>
            <a:ext cx="609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28688"/>
            <a:ext cx="2667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5" descr="Tribo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219200"/>
            <a:ext cx="609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52875"/>
            <a:ext cx="2667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Text Box 28"/>
          <p:cNvSpPr txBox="1">
            <a:spLocks noChangeArrowheads="1"/>
          </p:cNvSpPr>
          <p:nvPr/>
        </p:nvSpPr>
        <p:spPr bwMode="auto">
          <a:xfrm>
            <a:off x="704850" y="5753100"/>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h</a:t>
            </a:r>
            <a:r>
              <a:rPr lang="en-US" altLang="en-US" sz="1800" i="1" baseline="30000">
                <a:latin typeface="Times New Roman" pitchFamily="18" charset="0"/>
              </a:rPr>
              <a:t>2</a:t>
            </a:r>
            <a:r>
              <a:rPr lang="en-US" altLang="en-US" sz="1800" i="1">
                <a:latin typeface="Times New Roman" pitchFamily="18" charset="0"/>
              </a:rPr>
              <a:t> = V</a:t>
            </a:r>
            <a:r>
              <a:rPr lang="en-US" altLang="en-US" sz="1800" baseline="-25000">
                <a:latin typeface="Times New Roman" pitchFamily="18" charset="0"/>
              </a:rPr>
              <a:t>A</a:t>
            </a:r>
            <a:r>
              <a:rPr lang="en-US" altLang="en-US" sz="1800" i="1">
                <a:latin typeface="Times New Roman" pitchFamily="18" charset="0"/>
              </a:rPr>
              <a:t> / V</a:t>
            </a:r>
            <a:r>
              <a:rPr lang="en-US" altLang="en-US" sz="1800" baseline="-25000">
                <a:latin typeface="Times New Roman" pitchFamily="18" charset="0"/>
              </a:rPr>
              <a:t>P</a:t>
            </a:r>
            <a:r>
              <a:rPr lang="en-US" altLang="en-US" sz="1800">
                <a:latin typeface="Times New Roman" pitchFamily="18" charset="0"/>
              </a:rPr>
              <a:t> = .001</a:t>
            </a:r>
          </a:p>
        </p:txBody>
      </p:sp>
      <p:pic>
        <p:nvPicPr>
          <p:cNvPr id="40975" name="Picture 29" descr="Tribo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267200"/>
            <a:ext cx="609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Text Box 30"/>
          <p:cNvSpPr txBox="1">
            <a:spLocks noChangeArrowheads="1"/>
          </p:cNvSpPr>
          <p:nvPr/>
        </p:nvSpPr>
        <p:spPr bwMode="auto">
          <a:xfrm>
            <a:off x="6705600" y="27432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h</a:t>
            </a:r>
            <a:r>
              <a:rPr lang="en-US" altLang="en-US" sz="1800" i="1" baseline="30000">
                <a:latin typeface="Times New Roman" pitchFamily="18" charset="0"/>
              </a:rPr>
              <a:t>2</a:t>
            </a:r>
            <a:r>
              <a:rPr lang="en-US" altLang="en-US" sz="1800" i="1">
                <a:latin typeface="Times New Roman" pitchFamily="18" charset="0"/>
              </a:rPr>
              <a:t> = V</a:t>
            </a:r>
            <a:r>
              <a:rPr lang="en-US" altLang="en-US" sz="1800" baseline="-25000">
                <a:latin typeface="Times New Roman" pitchFamily="18" charset="0"/>
              </a:rPr>
              <a:t>A </a:t>
            </a:r>
            <a:r>
              <a:rPr lang="en-US" altLang="en-US" sz="1800" i="1">
                <a:latin typeface="Times New Roman" pitchFamily="18" charset="0"/>
              </a:rPr>
              <a:t>/ V</a:t>
            </a:r>
            <a:r>
              <a:rPr lang="en-US" altLang="en-US" sz="1800" baseline="-25000">
                <a:latin typeface="Times New Roman" pitchFamily="18" charset="0"/>
              </a:rPr>
              <a:t>P</a:t>
            </a:r>
            <a:r>
              <a:rPr lang="en-US" altLang="en-US" sz="1800" i="1">
                <a:latin typeface="Times New Roman" pitchFamily="18" charset="0"/>
              </a:rPr>
              <a:t> </a:t>
            </a:r>
            <a:r>
              <a:rPr lang="en-US" altLang="en-US" sz="1800">
                <a:latin typeface="Times New Roman" pitchFamily="18" charset="0"/>
              </a:rPr>
              <a:t>= 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Environmental variation</a:t>
            </a:r>
          </a:p>
        </p:txBody>
      </p:sp>
      <p:grpSp>
        <p:nvGrpSpPr>
          <p:cNvPr id="5123" name="Group 110"/>
          <p:cNvGrpSpPr>
            <a:grpSpLocks/>
          </p:cNvGrpSpPr>
          <p:nvPr/>
        </p:nvGrpSpPr>
        <p:grpSpPr bwMode="auto">
          <a:xfrm>
            <a:off x="2514600" y="1187450"/>
            <a:ext cx="762000" cy="1522413"/>
            <a:chOff x="2064" y="1396"/>
            <a:chExt cx="336" cy="671"/>
          </a:xfrm>
        </p:grpSpPr>
        <p:sp>
          <p:nvSpPr>
            <p:cNvPr id="5159" name="Oval 111"/>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60" name="Oval 112"/>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61" name="Line 113"/>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2" name="AutoShape 114"/>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5124" name="Group 127"/>
          <p:cNvGrpSpPr>
            <a:grpSpLocks/>
          </p:cNvGrpSpPr>
          <p:nvPr/>
        </p:nvGrpSpPr>
        <p:grpSpPr bwMode="auto">
          <a:xfrm>
            <a:off x="6315075" y="2197100"/>
            <a:ext cx="533400" cy="538163"/>
            <a:chOff x="2496" y="1776"/>
            <a:chExt cx="528" cy="675"/>
          </a:xfrm>
        </p:grpSpPr>
        <p:sp>
          <p:nvSpPr>
            <p:cNvPr id="5155"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56"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57"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8"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5125" name="Group 127"/>
          <p:cNvGrpSpPr>
            <a:grpSpLocks/>
          </p:cNvGrpSpPr>
          <p:nvPr/>
        </p:nvGrpSpPr>
        <p:grpSpPr bwMode="auto">
          <a:xfrm>
            <a:off x="4491038" y="1806575"/>
            <a:ext cx="609600" cy="919163"/>
            <a:chOff x="2496" y="1776"/>
            <a:chExt cx="528" cy="675"/>
          </a:xfrm>
        </p:grpSpPr>
        <p:sp>
          <p:nvSpPr>
            <p:cNvPr id="5151"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52"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53"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4"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5126" name="TextBox 19"/>
          <p:cNvSpPr txBox="1">
            <a:spLocks noChangeArrowheads="1"/>
          </p:cNvSpPr>
          <p:nvPr/>
        </p:nvSpPr>
        <p:spPr bwMode="auto">
          <a:xfrm>
            <a:off x="2647950" y="272415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5127" name="TextBox 20"/>
          <p:cNvSpPr txBox="1">
            <a:spLocks noChangeArrowheads="1"/>
          </p:cNvSpPr>
          <p:nvPr/>
        </p:nvSpPr>
        <p:spPr bwMode="auto">
          <a:xfrm>
            <a:off x="4552950" y="272415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5128" name="TextBox 21"/>
          <p:cNvSpPr txBox="1">
            <a:spLocks noChangeArrowheads="1"/>
          </p:cNvSpPr>
          <p:nvPr/>
        </p:nvSpPr>
        <p:spPr bwMode="auto">
          <a:xfrm>
            <a:off x="6381750" y="27051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grpSp>
        <p:nvGrpSpPr>
          <p:cNvPr id="5129" name="Group 110"/>
          <p:cNvGrpSpPr>
            <a:grpSpLocks/>
          </p:cNvGrpSpPr>
          <p:nvPr/>
        </p:nvGrpSpPr>
        <p:grpSpPr bwMode="auto">
          <a:xfrm>
            <a:off x="2514600" y="3810000"/>
            <a:ext cx="762000" cy="781050"/>
            <a:chOff x="2064" y="1396"/>
            <a:chExt cx="336" cy="671"/>
          </a:xfrm>
        </p:grpSpPr>
        <p:sp>
          <p:nvSpPr>
            <p:cNvPr id="5147" name="Oval 111"/>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48" name="Oval 112"/>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49" name="Line 113"/>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0" name="AutoShape 114"/>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5130" name="Group 127"/>
          <p:cNvGrpSpPr>
            <a:grpSpLocks/>
          </p:cNvGrpSpPr>
          <p:nvPr/>
        </p:nvGrpSpPr>
        <p:grpSpPr bwMode="auto">
          <a:xfrm>
            <a:off x="6315075" y="4340225"/>
            <a:ext cx="533400" cy="276225"/>
            <a:chOff x="2496" y="1776"/>
            <a:chExt cx="528" cy="675"/>
          </a:xfrm>
        </p:grpSpPr>
        <p:sp>
          <p:nvSpPr>
            <p:cNvPr id="5143"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44"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45"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5131" name="Group 127"/>
          <p:cNvGrpSpPr>
            <a:grpSpLocks/>
          </p:cNvGrpSpPr>
          <p:nvPr/>
        </p:nvGrpSpPr>
        <p:grpSpPr bwMode="auto">
          <a:xfrm>
            <a:off x="4491038" y="4135438"/>
            <a:ext cx="609600" cy="471487"/>
            <a:chOff x="2496" y="1776"/>
            <a:chExt cx="528" cy="675"/>
          </a:xfrm>
        </p:grpSpPr>
        <p:sp>
          <p:nvSpPr>
            <p:cNvPr id="5139"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40"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41"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5132" name="TextBox 37"/>
          <p:cNvSpPr txBox="1">
            <a:spLocks noChangeArrowheads="1"/>
          </p:cNvSpPr>
          <p:nvPr/>
        </p:nvSpPr>
        <p:spPr bwMode="auto">
          <a:xfrm>
            <a:off x="2667000" y="478790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5133" name="TextBox 38"/>
          <p:cNvSpPr txBox="1">
            <a:spLocks noChangeArrowheads="1"/>
          </p:cNvSpPr>
          <p:nvPr/>
        </p:nvSpPr>
        <p:spPr bwMode="auto">
          <a:xfrm>
            <a:off x="4572000" y="47879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5134" name="TextBox 39"/>
          <p:cNvSpPr txBox="1">
            <a:spLocks noChangeArrowheads="1"/>
          </p:cNvSpPr>
          <p:nvPr/>
        </p:nvSpPr>
        <p:spPr bwMode="auto">
          <a:xfrm>
            <a:off x="6362700" y="47688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 name="Rounded Rectangle 44"/>
          <p:cNvSpPr/>
          <p:nvPr/>
        </p:nvSpPr>
        <p:spPr bwMode="auto">
          <a:xfrm>
            <a:off x="2133600" y="1114425"/>
            <a:ext cx="4953000" cy="2028825"/>
          </a:xfrm>
          <a:prstGeom prst="roundRect">
            <a:avLst/>
          </a:prstGeom>
          <a:noFill/>
          <a:ln w="47625" cap="flat" cmpd="sng" algn="ctr">
            <a:solidFill>
              <a:schemeClr val="accent2">
                <a:lumMod val="75000"/>
              </a:schemeClr>
            </a:solidFill>
            <a:prstDash val="solid"/>
            <a:round/>
            <a:headEnd type="none" w="med" len="med"/>
            <a:tailEnd type="none" w="med" len="med"/>
          </a:ln>
          <a:effectLst/>
        </p:spPr>
        <p:txBody>
          <a:bodyPr/>
          <a:lstStyle/>
          <a:p>
            <a:pPr>
              <a:defRPr/>
            </a:pPr>
            <a:endParaRPr lang="en-US"/>
          </a:p>
        </p:txBody>
      </p:sp>
      <p:sp>
        <p:nvSpPr>
          <p:cNvPr id="5136" name="TextBox 45"/>
          <p:cNvSpPr txBox="1">
            <a:spLocks noChangeArrowheads="1"/>
          </p:cNvSpPr>
          <p:nvPr/>
        </p:nvSpPr>
        <p:spPr bwMode="auto">
          <a:xfrm>
            <a:off x="381000" y="2020888"/>
            <a:ext cx="166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2060"/>
                </a:solidFill>
                <a:latin typeface="Times New Roman" pitchFamily="18" charset="0"/>
              </a:rPr>
              <a:t>Environment 1</a:t>
            </a:r>
          </a:p>
        </p:txBody>
      </p:sp>
      <p:sp>
        <p:nvSpPr>
          <p:cNvPr id="5137" name="Rounded Rectangle 46"/>
          <p:cNvSpPr>
            <a:spLocks noChangeArrowheads="1"/>
          </p:cNvSpPr>
          <p:nvPr/>
        </p:nvSpPr>
        <p:spPr bwMode="auto">
          <a:xfrm>
            <a:off x="2143125" y="3400425"/>
            <a:ext cx="4953000" cy="2057400"/>
          </a:xfrm>
          <a:prstGeom prst="roundRect">
            <a:avLst>
              <a:gd name="adj" fmla="val 16667"/>
            </a:avLst>
          </a:prstGeom>
          <a:noFill/>
          <a:ln w="47625" algn="ctr">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5138" name="TextBox 47"/>
          <p:cNvSpPr txBox="1">
            <a:spLocks noChangeArrowheads="1"/>
          </p:cNvSpPr>
          <p:nvPr/>
        </p:nvSpPr>
        <p:spPr bwMode="auto">
          <a:xfrm>
            <a:off x="371475" y="4154488"/>
            <a:ext cx="166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C00000"/>
                </a:solidFill>
                <a:latin typeface="Times New Roman" pitchFamily="18" charset="0"/>
              </a:rPr>
              <a:t>Environment 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What effect do mutations have on fitness?</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58959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3641725" y="5043488"/>
            <a:ext cx="197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Fitness of mutants</a:t>
            </a:r>
          </a:p>
        </p:txBody>
      </p:sp>
      <p:sp>
        <p:nvSpPr>
          <p:cNvPr id="41989" name="Text Box 5"/>
          <p:cNvSpPr txBox="1">
            <a:spLocks noChangeArrowheads="1"/>
          </p:cNvSpPr>
          <p:nvPr/>
        </p:nvSpPr>
        <p:spPr bwMode="auto">
          <a:xfrm rot="-5400000">
            <a:off x="637382" y="3166268"/>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Frequency</a:t>
            </a:r>
          </a:p>
        </p:txBody>
      </p:sp>
      <p:sp>
        <p:nvSpPr>
          <p:cNvPr id="41990" name="Line 6"/>
          <p:cNvSpPr>
            <a:spLocks noChangeShapeType="1"/>
          </p:cNvSpPr>
          <p:nvPr/>
        </p:nvSpPr>
        <p:spPr bwMode="auto">
          <a:xfrm>
            <a:off x="1981200" y="1881188"/>
            <a:ext cx="34290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1" name="Line 7"/>
          <p:cNvSpPr>
            <a:spLocks noChangeShapeType="1"/>
          </p:cNvSpPr>
          <p:nvPr/>
        </p:nvSpPr>
        <p:spPr bwMode="auto">
          <a:xfrm>
            <a:off x="5430838" y="1881188"/>
            <a:ext cx="1731962"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Text Box 8"/>
          <p:cNvSpPr txBox="1">
            <a:spLocks noChangeArrowheads="1"/>
          </p:cNvSpPr>
          <p:nvPr/>
        </p:nvSpPr>
        <p:spPr bwMode="auto">
          <a:xfrm>
            <a:off x="2955925" y="1524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Below average</a:t>
            </a:r>
          </a:p>
        </p:txBody>
      </p:sp>
      <p:sp>
        <p:nvSpPr>
          <p:cNvPr id="41993" name="Text Box 10"/>
          <p:cNvSpPr txBox="1">
            <a:spLocks noChangeArrowheads="1"/>
          </p:cNvSpPr>
          <p:nvPr/>
        </p:nvSpPr>
        <p:spPr bwMode="auto">
          <a:xfrm>
            <a:off x="5486400" y="15240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Above average</a:t>
            </a:r>
          </a:p>
        </p:txBody>
      </p:sp>
      <p:sp>
        <p:nvSpPr>
          <p:cNvPr id="41994" name="Text Box 11"/>
          <p:cNvSpPr txBox="1">
            <a:spLocks noChangeArrowheads="1"/>
          </p:cNvSpPr>
          <p:nvPr/>
        </p:nvSpPr>
        <p:spPr bwMode="auto">
          <a:xfrm>
            <a:off x="0" y="61341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Although we know very little, we know that new mutations are generally </a:t>
            </a:r>
            <a:r>
              <a:rPr lang="en-US" altLang="en-US" sz="1800">
                <a:solidFill>
                  <a:schemeClr val="accent2"/>
                </a:solidFill>
                <a:latin typeface="Times New Roman" pitchFamily="18" charset="0"/>
              </a:rPr>
              <a:t>deleterious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Recombination as a source of variation</a:t>
            </a:r>
          </a:p>
        </p:txBody>
      </p:sp>
      <p:sp>
        <p:nvSpPr>
          <p:cNvPr id="43011" name="Text Box 3"/>
          <p:cNvSpPr txBox="1">
            <a:spLocks noChangeArrowheads="1"/>
          </p:cNvSpPr>
          <p:nvPr/>
        </p:nvSpPr>
        <p:spPr bwMode="auto">
          <a:xfrm>
            <a:off x="1752600" y="6491288"/>
            <a:ext cx="584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Recombination generates new COMBINATIONS of genes</a:t>
            </a:r>
          </a:p>
        </p:txBody>
      </p:sp>
      <p:sp>
        <p:nvSpPr>
          <p:cNvPr id="43012" name="Oval 19"/>
          <p:cNvSpPr>
            <a:spLocks noChangeArrowheads="1"/>
          </p:cNvSpPr>
          <p:nvPr/>
        </p:nvSpPr>
        <p:spPr bwMode="auto">
          <a:xfrm>
            <a:off x="914400" y="1524000"/>
            <a:ext cx="3124200" cy="1066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3013" name="Oval 30"/>
          <p:cNvSpPr>
            <a:spLocks noChangeArrowheads="1"/>
          </p:cNvSpPr>
          <p:nvPr/>
        </p:nvSpPr>
        <p:spPr bwMode="auto">
          <a:xfrm>
            <a:off x="5105400" y="1524000"/>
            <a:ext cx="3124200" cy="1066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3014" name="Text Box 31"/>
          <p:cNvSpPr txBox="1">
            <a:spLocks noChangeArrowheads="1"/>
          </p:cNvSpPr>
          <p:nvPr/>
        </p:nvSpPr>
        <p:spPr bwMode="auto">
          <a:xfrm>
            <a:off x="5486400" y="21336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15" name="Text Box 32"/>
          <p:cNvSpPr txBox="1">
            <a:spLocks noChangeArrowheads="1"/>
          </p:cNvSpPr>
          <p:nvPr/>
        </p:nvSpPr>
        <p:spPr bwMode="auto">
          <a:xfrm>
            <a:off x="7010400" y="21478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16" name="Text Box 33"/>
          <p:cNvSpPr txBox="1">
            <a:spLocks noChangeArrowheads="1"/>
          </p:cNvSpPr>
          <p:nvPr/>
        </p:nvSpPr>
        <p:spPr bwMode="auto">
          <a:xfrm>
            <a:off x="6356350" y="22240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17" name="Text Box 34"/>
          <p:cNvSpPr txBox="1">
            <a:spLocks noChangeArrowheads="1"/>
          </p:cNvSpPr>
          <p:nvPr/>
        </p:nvSpPr>
        <p:spPr bwMode="auto">
          <a:xfrm>
            <a:off x="6324600" y="19192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18" name="Oval 35"/>
          <p:cNvSpPr>
            <a:spLocks noChangeArrowheads="1"/>
          </p:cNvSpPr>
          <p:nvPr/>
        </p:nvSpPr>
        <p:spPr bwMode="auto">
          <a:xfrm>
            <a:off x="5105400" y="3276600"/>
            <a:ext cx="31242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3019" name="Text Box 36"/>
          <p:cNvSpPr txBox="1">
            <a:spLocks noChangeArrowheads="1"/>
          </p:cNvSpPr>
          <p:nvPr/>
        </p:nvSpPr>
        <p:spPr bwMode="auto">
          <a:xfrm>
            <a:off x="5775325" y="36957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t>
            </a:r>
          </a:p>
        </p:txBody>
      </p:sp>
      <p:sp>
        <p:nvSpPr>
          <p:cNvPr id="43020" name="Text Box 37"/>
          <p:cNvSpPr txBox="1">
            <a:spLocks noChangeArrowheads="1"/>
          </p:cNvSpPr>
          <p:nvPr/>
        </p:nvSpPr>
        <p:spPr bwMode="auto">
          <a:xfrm>
            <a:off x="7070725" y="354330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aB</a:t>
            </a:r>
          </a:p>
        </p:txBody>
      </p:sp>
      <p:sp>
        <p:nvSpPr>
          <p:cNvPr id="43021" name="Text Box 38"/>
          <p:cNvSpPr txBox="1">
            <a:spLocks noChangeArrowheads="1"/>
          </p:cNvSpPr>
          <p:nvPr/>
        </p:nvSpPr>
        <p:spPr bwMode="auto">
          <a:xfrm>
            <a:off x="5410200" y="35814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Ab</a:t>
            </a:r>
          </a:p>
        </p:txBody>
      </p:sp>
      <p:sp>
        <p:nvSpPr>
          <p:cNvPr id="43022" name="Text Box 39"/>
          <p:cNvSpPr txBox="1">
            <a:spLocks noChangeArrowheads="1"/>
          </p:cNvSpPr>
          <p:nvPr/>
        </p:nvSpPr>
        <p:spPr bwMode="auto">
          <a:xfrm>
            <a:off x="6477000" y="37338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t>
            </a:r>
          </a:p>
        </p:txBody>
      </p:sp>
      <p:sp>
        <p:nvSpPr>
          <p:cNvPr id="43023" name="Line 40"/>
          <p:cNvSpPr>
            <a:spLocks noChangeShapeType="1"/>
          </p:cNvSpPr>
          <p:nvPr/>
        </p:nvSpPr>
        <p:spPr bwMode="auto">
          <a:xfrm>
            <a:off x="381000" y="1371600"/>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Line 41"/>
          <p:cNvSpPr>
            <a:spLocks noChangeShapeType="1"/>
          </p:cNvSpPr>
          <p:nvPr/>
        </p:nvSpPr>
        <p:spPr bwMode="auto">
          <a:xfrm>
            <a:off x="4572000" y="1066800"/>
            <a:ext cx="0" cy="510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Text Box 42"/>
          <p:cNvSpPr txBox="1">
            <a:spLocks noChangeArrowheads="1"/>
          </p:cNvSpPr>
          <p:nvPr/>
        </p:nvSpPr>
        <p:spPr bwMode="auto">
          <a:xfrm>
            <a:off x="1279525" y="9525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Recombination absent</a:t>
            </a:r>
          </a:p>
        </p:txBody>
      </p:sp>
      <p:sp>
        <p:nvSpPr>
          <p:cNvPr id="43026" name="Text Box 43"/>
          <p:cNvSpPr txBox="1">
            <a:spLocks noChangeArrowheads="1"/>
          </p:cNvSpPr>
          <p:nvPr/>
        </p:nvSpPr>
        <p:spPr bwMode="auto">
          <a:xfrm>
            <a:off x="5410200" y="952500"/>
            <a:ext cx="245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Recombination present</a:t>
            </a:r>
          </a:p>
        </p:txBody>
      </p:sp>
      <p:sp>
        <p:nvSpPr>
          <p:cNvPr id="43027" name="Text Box 47"/>
          <p:cNvSpPr txBox="1">
            <a:spLocks noChangeArrowheads="1"/>
          </p:cNvSpPr>
          <p:nvPr/>
        </p:nvSpPr>
        <p:spPr bwMode="auto">
          <a:xfrm>
            <a:off x="6248400" y="15240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Zygotes</a:t>
            </a:r>
          </a:p>
        </p:txBody>
      </p:sp>
      <p:sp>
        <p:nvSpPr>
          <p:cNvPr id="43028" name="Text Box 48"/>
          <p:cNvSpPr txBox="1">
            <a:spLocks noChangeArrowheads="1"/>
          </p:cNvSpPr>
          <p:nvPr/>
        </p:nvSpPr>
        <p:spPr bwMode="auto">
          <a:xfrm>
            <a:off x="1295400" y="21336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29" name="Text Box 49"/>
          <p:cNvSpPr txBox="1">
            <a:spLocks noChangeArrowheads="1"/>
          </p:cNvSpPr>
          <p:nvPr/>
        </p:nvSpPr>
        <p:spPr bwMode="auto">
          <a:xfrm>
            <a:off x="2819400" y="21478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30" name="Text Box 50"/>
          <p:cNvSpPr txBox="1">
            <a:spLocks noChangeArrowheads="1"/>
          </p:cNvSpPr>
          <p:nvPr/>
        </p:nvSpPr>
        <p:spPr bwMode="auto">
          <a:xfrm>
            <a:off x="2165350" y="22240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31" name="Text Box 51"/>
          <p:cNvSpPr txBox="1">
            <a:spLocks noChangeArrowheads="1"/>
          </p:cNvSpPr>
          <p:nvPr/>
        </p:nvSpPr>
        <p:spPr bwMode="auto">
          <a:xfrm>
            <a:off x="2133600" y="19192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32" name="Text Box 52"/>
          <p:cNvSpPr txBox="1">
            <a:spLocks noChangeArrowheads="1"/>
          </p:cNvSpPr>
          <p:nvPr/>
        </p:nvSpPr>
        <p:spPr bwMode="auto">
          <a:xfrm>
            <a:off x="2057400" y="15240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Zygotes</a:t>
            </a:r>
          </a:p>
        </p:txBody>
      </p:sp>
      <p:sp>
        <p:nvSpPr>
          <p:cNvPr id="43033" name="Text Box 54"/>
          <p:cNvSpPr txBox="1">
            <a:spLocks noChangeArrowheads="1"/>
          </p:cNvSpPr>
          <p:nvPr/>
        </p:nvSpPr>
        <p:spPr bwMode="auto">
          <a:xfrm>
            <a:off x="6127750" y="327660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Gametes</a:t>
            </a:r>
          </a:p>
        </p:txBody>
      </p:sp>
      <p:sp>
        <p:nvSpPr>
          <p:cNvPr id="43034" name="Oval 5"/>
          <p:cNvSpPr>
            <a:spLocks noChangeArrowheads="1"/>
          </p:cNvSpPr>
          <p:nvPr/>
        </p:nvSpPr>
        <p:spPr bwMode="auto">
          <a:xfrm>
            <a:off x="914400" y="3276600"/>
            <a:ext cx="31242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3035" name="Text Box 17"/>
          <p:cNvSpPr txBox="1">
            <a:spLocks noChangeArrowheads="1"/>
          </p:cNvSpPr>
          <p:nvPr/>
        </p:nvSpPr>
        <p:spPr bwMode="auto">
          <a:xfrm>
            <a:off x="1584325" y="36957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t>
            </a:r>
          </a:p>
        </p:txBody>
      </p:sp>
      <p:sp>
        <p:nvSpPr>
          <p:cNvPr id="43036" name="Text Box 18"/>
          <p:cNvSpPr txBox="1">
            <a:spLocks noChangeArrowheads="1"/>
          </p:cNvSpPr>
          <p:nvPr/>
        </p:nvSpPr>
        <p:spPr bwMode="auto">
          <a:xfrm>
            <a:off x="2879725" y="35433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t>
            </a:r>
          </a:p>
        </p:txBody>
      </p:sp>
      <p:sp>
        <p:nvSpPr>
          <p:cNvPr id="43037" name="Text Box 45"/>
          <p:cNvSpPr txBox="1">
            <a:spLocks noChangeArrowheads="1"/>
          </p:cNvSpPr>
          <p:nvPr/>
        </p:nvSpPr>
        <p:spPr bwMode="auto">
          <a:xfrm>
            <a:off x="1889125" y="323850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Gametes</a:t>
            </a:r>
          </a:p>
        </p:txBody>
      </p:sp>
      <p:sp>
        <p:nvSpPr>
          <p:cNvPr id="43038" name="Line 55"/>
          <p:cNvSpPr>
            <a:spLocks noChangeShapeType="1"/>
          </p:cNvSpPr>
          <p:nvPr/>
        </p:nvSpPr>
        <p:spPr bwMode="auto">
          <a:xfrm>
            <a:off x="2438400" y="4267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9" name="Text Box 56"/>
          <p:cNvSpPr txBox="1">
            <a:spLocks noChangeArrowheads="1"/>
          </p:cNvSpPr>
          <p:nvPr/>
        </p:nvSpPr>
        <p:spPr bwMode="auto">
          <a:xfrm>
            <a:off x="2498725" y="42814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Fusion</a:t>
            </a:r>
          </a:p>
        </p:txBody>
      </p:sp>
      <p:sp>
        <p:nvSpPr>
          <p:cNvPr id="43040" name="Line 60"/>
          <p:cNvSpPr>
            <a:spLocks noChangeShapeType="1"/>
          </p:cNvSpPr>
          <p:nvPr/>
        </p:nvSpPr>
        <p:spPr bwMode="auto">
          <a:xfrm>
            <a:off x="2438400" y="2743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1" name="Text Box 61"/>
          <p:cNvSpPr txBox="1">
            <a:spLocks noChangeArrowheads="1"/>
          </p:cNvSpPr>
          <p:nvPr/>
        </p:nvSpPr>
        <p:spPr bwMode="auto">
          <a:xfrm>
            <a:off x="2438400" y="2590800"/>
            <a:ext cx="211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Meiosis</a:t>
            </a:r>
          </a:p>
          <a:p>
            <a:pPr algn="ctr" eaLnBrk="1" hangingPunct="1">
              <a:spcBef>
                <a:spcPct val="0"/>
              </a:spcBef>
              <a:buFontTx/>
              <a:buNone/>
            </a:pPr>
            <a:r>
              <a:rPr lang="en-US" altLang="en-US" sz="1800">
                <a:latin typeface="Times New Roman" pitchFamily="18" charset="0"/>
              </a:rPr>
              <a:t> (no recombination)</a:t>
            </a:r>
          </a:p>
        </p:txBody>
      </p:sp>
      <p:sp>
        <p:nvSpPr>
          <p:cNvPr id="43042" name="Line 62"/>
          <p:cNvSpPr>
            <a:spLocks noChangeShapeType="1"/>
          </p:cNvSpPr>
          <p:nvPr/>
        </p:nvSpPr>
        <p:spPr bwMode="auto">
          <a:xfrm>
            <a:off x="6648450" y="2743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3" name="Text Box 63"/>
          <p:cNvSpPr txBox="1">
            <a:spLocks noChangeArrowheads="1"/>
          </p:cNvSpPr>
          <p:nvPr/>
        </p:nvSpPr>
        <p:spPr bwMode="auto">
          <a:xfrm>
            <a:off x="6797675" y="2590800"/>
            <a:ext cx="1816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Meiosis</a:t>
            </a:r>
          </a:p>
          <a:p>
            <a:pPr algn="ctr" eaLnBrk="1" hangingPunct="1">
              <a:spcBef>
                <a:spcPct val="0"/>
              </a:spcBef>
              <a:buFontTx/>
              <a:buNone/>
            </a:pPr>
            <a:r>
              <a:rPr lang="en-US" altLang="en-US" sz="1800">
                <a:latin typeface="Times New Roman" pitchFamily="18" charset="0"/>
              </a:rPr>
              <a:t> (recombination)</a:t>
            </a:r>
          </a:p>
        </p:txBody>
      </p:sp>
      <p:sp>
        <p:nvSpPr>
          <p:cNvPr id="43044" name="Line 68"/>
          <p:cNvSpPr>
            <a:spLocks noChangeShapeType="1"/>
          </p:cNvSpPr>
          <p:nvPr/>
        </p:nvSpPr>
        <p:spPr bwMode="auto">
          <a:xfrm>
            <a:off x="6638925" y="4267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5" name="Text Box 69"/>
          <p:cNvSpPr txBox="1">
            <a:spLocks noChangeArrowheads="1"/>
          </p:cNvSpPr>
          <p:nvPr/>
        </p:nvSpPr>
        <p:spPr bwMode="auto">
          <a:xfrm>
            <a:off x="6699250" y="42814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Fusion</a:t>
            </a:r>
          </a:p>
        </p:txBody>
      </p:sp>
      <p:sp>
        <p:nvSpPr>
          <p:cNvPr id="43046" name="Oval 70"/>
          <p:cNvSpPr>
            <a:spLocks noChangeArrowheads="1"/>
          </p:cNvSpPr>
          <p:nvPr/>
        </p:nvSpPr>
        <p:spPr bwMode="auto">
          <a:xfrm>
            <a:off x="914400" y="4800600"/>
            <a:ext cx="3124200" cy="1524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3047" name="Oval 71"/>
          <p:cNvSpPr>
            <a:spLocks noChangeArrowheads="1"/>
          </p:cNvSpPr>
          <p:nvPr/>
        </p:nvSpPr>
        <p:spPr bwMode="auto">
          <a:xfrm>
            <a:off x="5105400" y="4800600"/>
            <a:ext cx="3124200" cy="1524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3048" name="Text Box 72"/>
          <p:cNvSpPr txBox="1">
            <a:spLocks noChangeArrowheads="1"/>
          </p:cNvSpPr>
          <p:nvPr/>
        </p:nvSpPr>
        <p:spPr bwMode="auto">
          <a:xfrm>
            <a:off x="5486400" y="580548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49" name="Text Box 73"/>
          <p:cNvSpPr txBox="1">
            <a:spLocks noChangeArrowheads="1"/>
          </p:cNvSpPr>
          <p:nvPr/>
        </p:nvSpPr>
        <p:spPr bwMode="auto">
          <a:xfrm>
            <a:off x="7010400" y="57292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50" name="Text Box 74"/>
          <p:cNvSpPr txBox="1">
            <a:spLocks noChangeArrowheads="1"/>
          </p:cNvSpPr>
          <p:nvPr/>
        </p:nvSpPr>
        <p:spPr bwMode="auto">
          <a:xfrm>
            <a:off x="6432550" y="59578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51" name="Text Box 75"/>
          <p:cNvSpPr txBox="1">
            <a:spLocks noChangeArrowheads="1"/>
          </p:cNvSpPr>
          <p:nvPr/>
        </p:nvSpPr>
        <p:spPr bwMode="auto">
          <a:xfrm>
            <a:off x="6324600" y="51958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52" name="Text Box 76"/>
          <p:cNvSpPr txBox="1">
            <a:spLocks noChangeArrowheads="1"/>
          </p:cNvSpPr>
          <p:nvPr/>
        </p:nvSpPr>
        <p:spPr bwMode="auto">
          <a:xfrm>
            <a:off x="6248400" y="4800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Zygotes</a:t>
            </a:r>
          </a:p>
        </p:txBody>
      </p:sp>
      <p:sp>
        <p:nvSpPr>
          <p:cNvPr id="43053" name="Text Box 77"/>
          <p:cNvSpPr txBox="1">
            <a:spLocks noChangeArrowheads="1"/>
          </p:cNvSpPr>
          <p:nvPr/>
        </p:nvSpPr>
        <p:spPr bwMode="auto">
          <a:xfrm>
            <a:off x="1295400" y="54102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54" name="Text Box 78"/>
          <p:cNvSpPr txBox="1">
            <a:spLocks noChangeArrowheads="1"/>
          </p:cNvSpPr>
          <p:nvPr/>
        </p:nvSpPr>
        <p:spPr bwMode="auto">
          <a:xfrm>
            <a:off x="2819400" y="54244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55" name="Text Box 79"/>
          <p:cNvSpPr txBox="1">
            <a:spLocks noChangeArrowheads="1"/>
          </p:cNvSpPr>
          <p:nvPr/>
        </p:nvSpPr>
        <p:spPr bwMode="auto">
          <a:xfrm>
            <a:off x="2165350" y="57292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56" name="Text Box 80"/>
          <p:cNvSpPr txBox="1">
            <a:spLocks noChangeArrowheads="1"/>
          </p:cNvSpPr>
          <p:nvPr/>
        </p:nvSpPr>
        <p:spPr bwMode="auto">
          <a:xfrm>
            <a:off x="2133600" y="51958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ab/AB</a:t>
            </a:r>
          </a:p>
        </p:txBody>
      </p:sp>
      <p:sp>
        <p:nvSpPr>
          <p:cNvPr id="43057" name="Text Box 81"/>
          <p:cNvSpPr txBox="1">
            <a:spLocks noChangeArrowheads="1"/>
          </p:cNvSpPr>
          <p:nvPr/>
        </p:nvSpPr>
        <p:spPr bwMode="auto">
          <a:xfrm>
            <a:off x="2057400" y="4800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Zygotes</a:t>
            </a:r>
          </a:p>
        </p:txBody>
      </p:sp>
      <p:sp>
        <p:nvSpPr>
          <p:cNvPr id="43058" name="Text Box 82"/>
          <p:cNvSpPr txBox="1">
            <a:spLocks noChangeArrowheads="1"/>
          </p:cNvSpPr>
          <p:nvPr/>
        </p:nvSpPr>
        <p:spPr bwMode="auto">
          <a:xfrm>
            <a:off x="7086600" y="51054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aB/AB</a:t>
            </a:r>
          </a:p>
        </p:txBody>
      </p:sp>
      <p:sp>
        <p:nvSpPr>
          <p:cNvPr id="43059" name="Text Box 83"/>
          <p:cNvSpPr txBox="1">
            <a:spLocks noChangeArrowheads="1"/>
          </p:cNvSpPr>
          <p:nvPr/>
        </p:nvSpPr>
        <p:spPr bwMode="auto">
          <a:xfrm>
            <a:off x="5486400" y="50292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Ab/AB</a:t>
            </a:r>
          </a:p>
        </p:txBody>
      </p:sp>
      <p:sp>
        <p:nvSpPr>
          <p:cNvPr id="43060" name="Text Box 84"/>
          <p:cNvSpPr txBox="1">
            <a:spLocks noChangeArrowheads="1"/>
          </p:cNvSpPr>
          <p:nvPr/>
        </p:nvSpPr>
        <p:spPr bwMode="auto">
          <a:xfrm>
            <a:off x="6324600" y="55626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Ab/aB</a:t>
            </a:r>
          </a:p>
        </p:txBody>
      </p:sp>
      <p:sp>
        <p:nvSpPr>
          <p:cNvPr id="43061" name="Text Box 85"/>
          <p:cNvSpPr txBox="1">
            <a:spLocks noChangeArrowheads="1"/>
          </p:cNvSpPr>
          <p:nvPr/>
        </p:nvSpPr>
        <p:spPr bwMode="auto">
          <a:xfrm>
            <a:off x="5289550" y="54244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aB/Ab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Gene flow as a source of variation</a:t>
            </a:r>
          </a:p>
        </p:txBody>
      </p:sp>
      <p:sp>
        <p:nvSpPr>
          <p:cNvPr id="44035" name="Oval 3"/>
          <p:cNvSpPr>
            <a:spLocks noChangeArrowheads="1"/>
          </p:cNvSpPr>
          <p:nvPr/>
        </p:nvSpPr>
        <p:spPr bwMode="auto">
          <a:xfrm>
            <a:off x="1676400" y="1524000"/>
            <a:ext cx="17526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4036" name="Oval 4"/>
          <p:cNvSpPr>
            <a:spLocks noChangeArrowheads="1"/>
          </p:cNvSpPr>
          <p:nvPr/>
        </p:nvSpPr>
        <p:spPr bwMode="auto">
          <a:xfrm>
            <a:off x="5638800" y="1524000"/>
            <a:ext cx="17526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4037" name="Text Box 5"/>
          <p:cNvSpPr txBox="1">
            <a:spLocks noChangeArrowheads="1"/>
          </p:cNvSpPr>
          <p:nvPr/>
        </p:nvSpPr>
        <p:spPr bwMode="auto">
          <a:xfrm>
            <a:off x="1828800" y="3062288"/>
            <a:ext cx="142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Population 1</a:t>
            </a:r>
          </a:p>
        </p:txBody>
      </p:sp>
      <p:sp>
        <p:nvSpPr>
          <p:cNvPr id="44038" name="Text Box 6"/>
          <p:cNvSpPr txBox="1">
            <a:spLocks noChangeArrowheads="1"/>
          </p:cNvSpPr>
          <p:nvPr/>
        </p:nvSpPr>
        <p:spPr bwMode="auto">
          <a:xfrm>
            <a:off x="5816600" y="3062288"/>
            <a:ext cx="142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Population 2</a:t>
            </a:r>
          </a:p>
        </p:txBody>
      </p:sp>
      <p:sp>
        <p:nvSpPr>
          <p:cNvPr id="44039" name="Text Box 7"/>
          <p:cNvSpPr txBox="1">
            <a:spLocks noChangeArrowheads="1"/>
          </p:cNvSpPr>
          <p:nvPr/>
        </p:nvSpPr>
        <p:spPr bwMode="auto">
          <a:xfrm>
            <a:off x="2117725" y="18669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0" name="Text Box 8"/>
          <p:cNvSpPr txBox="1">
            <a:spLocks noChangeArrowheads="1"/>
          </p:cNvSpPr>
          <p:nvPr/>
        </p:nvSpPr>
        <p:spPr bwMode="auto">
          <a:xfrm>
            <a:off x="1981200" y="22860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1" name="Text Box 9"/>
          <p:cNvSpPr txBox="1">
            <a:spLocks noChangeArrowheads="1"/>
          </p:cNvSpPr>
          <p:nvPr/>
        </p:nvSpPr>
        <p:spPr bwMode="auto">
          <a:xfrm>
            <a:off x="2286000" y="25908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2" name="Text Box 10"/>
          <p:cNvSpPr txBox="1">
            <a:spLocks noChangeArrowheads="1"/>
          </p:cNvSpPr>
          <p:nvPr/>
        </p:nvSpPr>
        <p:spPr bwMode="auto">
          <a:xfrm>
            <a:off x="2667000" y="18288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3" name="Text Box 11"/>
          <p:cNvSpPr txBox="1">
            <a:spLocks noChangeArrowheads="1"/>
          </p:cNvSpPr>
          <p:nvPr/>
        </p:nvSpPr>
        <p:spPr bwMode="auto">
          <a:xfrm>
            <a:off x="2438400" y="22098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4" name="Text Box 12"/>
          <p:cNvSpPr txBox="1">
            <a:spLocks noChangeArrowheads="1"/>
          </p:cNvSpPr>
          <p:nvPr/>
        </p:nvSpPr>
        <p:spPr bwMode="auto">
          <a:xfrm>
            <a:off x="6232525" y="16383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5" name="Text Box 13"/>
          <p:cNvSpPr txBox="1">
            <a:spLocks noChangeArrowheads="1"/>
          </p:cNvSpPr>
          <p:nvPr/>
        </p:nvSpPr>
        <p:spPr bwMode="auto">
          <a:xfrm>
            <a:off x="6553200" y="1905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6" name="Text Box 14"/>
          <p:cNvSpPr txBox="1">
            <a:spLocks noChangeArrowheads="1"/>
          </p:cNvSpPr>
          <p:nvPr/>
        </p:nvSpPr>
        <p:spPr bwMode="auto">
          <a:xfrm>
            <a:off x="6019800" y="2133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7" name="Text Box 15"/>
          <p:cNvSpPr txBox="1">
            <a:spLocks noChangeArrowheads="1"/>
          </p:cNvSpPr>
          <p:nvPr/>
        </p:nvSpPr>
        <p:spPr bwMode="auto">
          <a:xfrm>
            <a:off x="6400800" y="2438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8" name="Text Box 16"/>
          <p:cNvSpPr txBox="1">
            <a:spLocks noChangeArrowheads="1"/>
          </p:cNvSpPr>
          <p:nvPr/>
        </p:nvSpPr>
        <p:spPr bwMode="auto">
          <a:xfrm>
            <a:off x="6781800" y="2286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49" name="Oval 17"/>
          <p:cNvSpPr>
            <a:spLocks noChangeArrowheads="1"/>
          </p:cNvSpPr>
          <p:nvPr/>
        </p:nvSpPr>
        <p:spPr bwMode="auto">
          <a:xfrm>
            <a:off x="1676400" y="4419600"/>
            <a:ext cx="17526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4050" name="Oval 18"/>
          <p:cNvSpPr>
            <a:spLocks noChangeArrowheads="1"/>
          </p:cNvSpPr>
          <p:nvPr/>
        </p:nvSpPr>
        <p:spPr bwMode="auto">
          <a:xfrm>
            <a:off x="5638800" y="4419600"/>
            <a:ext cx="17526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4051" name="Text Box 19"/>
          <p:cNvSpPr txBox="1">
            <a:spLocks noChangeArrowheads="1"/>
          </p:cNvSpPr>
          <p:nvPr/>
        </p:nvSpPr>
        <p:spPr bwMode="auto">
          <a:xfrm>
            <a:off x="1828800" y="5957888"/>
            <a:ext cx="142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Population 1</a:t>
            </a:r>
          </a:p>
        </p:txBody>
      </p:sp>
      <p:sp>
        <p:nvSpPr>
          <p:cNvPr id="44052" name="Text Box 20"/>
          <p:cNvSpPr txBox="1">
            <a:spLocks noChangeArrowheads="1"/>
          </p:cNvSpPr>
          <p:nvPr/>
        </p:nvSpPr>
        <p:spPr bwMode="auto">
          <a:xfrm>
            <a:off x="5816600" y="5957888"/>
            <a:ext cx="142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Population 2</a:t>
            </a:r>
          </a:p>
        </p:txBody>
      </p:sp>
      <p:sp>
        <p:nvSpPr>
          <p:cNvPr id="44053" name="Text Box 21"/>
          <p:cNvSpPr txBox="1">
            <a:spLocks noChangeArrowheads="1"/>
          </p:cNvSpPr>
          <p:nvPr/>
        </p:nvSpPr>
        <p:spPr bwMode="auto">
          <a:xfrm>
            <a:off x="2117725" y="47625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54" name="Text Box 22"/>
          <p:cNvSpPr txBox="1">
            <a:spLocks noChangeArrowheads="1"/>
          </p:cNvSpPr>
          <p:nvPr/>
        </p:nvSpPr>
        <p:spPr bwMode="auto">
          <a:xfrm>
            <a:off x="1981200" y="51816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55" name="Text Box 23"/>
          <p:cNvSpPr txBox="1">
            <a:spLocks noChangeArrowheads="1"/>
          </p:cNvSpPr>
          <p:nvPr/>
        </p:nvSpPr>
        <p:spPr bwMode="auto">
          <a:xfrm>
            <a:off x="2286000" y="5486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56" name="Text Box 24"/>
          <p:cNvSpPr txBox="1">
            <a:spLocks noChangeArrowheads="1"/>
          </p:cNvSpPr>
          <p:nvPr/>
        </p:nvSpPr>
        <p:spPr bwMode="auto">
          <a:xfrm>
            <a:off x="2667000" y="4724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57" name="Text Box 25"/>
          <p:cNvSpPr txBox="1">
            <a:spLocks noChangeArrowheads="1"/>
          </p:cNvSpPr>
          <p:nvPr/>
        </p:nvSpPr>
        <p:spPr bwMode="auto">
          <a:xfrm>
            <a:off x="2438400" y="51054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58" name="Text Box 26"/>
          <p:cNvSpPr txBox="1">
            <a:spLocks noChangeArrowheads="1"/>
          </p:cNvSpPr>
          <p:nvPr/>
        </p:nvSpPr>
        <p:spPr bwMode="auto">
          <a:xfrm>
            <a:off x="6232525" y="45339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59" name="Text Box 27"/>
          <p:cNvSpPr txBox="1">
            <a:spLocks noChangeArrowheads="1"/>
          </p:cNvSpPr>
          <p:nvPr/>
        </p:nvSpPr>
        <p:spPr bwMode="auto">
          <a:xfrm>
            <a:off x="6553200" y="4800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60" name="Text Box 28"/>
          <p:cNvSpPr txBox="1">
            <a:spLocks noChangeArrowheads="1"/>
          </p:cNvSpPr>
          <p:nvPr/>
        </p:nvSpPr>
        <p:spPr bwMode="auto">
          <a:xfrm>
            <a:off x="6019800" y="5029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61" name="Text Box 29"/>
          <p:cNvSpPr txBox="1">
            <a:spLocks noChangeArrowheads="1"/>
          </p:cNvSpPr>
          <p:nvPr/>
        </p:nvSpPr>
        <p:spPr bwMode="auto">
          <a:xfrm>
            <a:off x="6400800" y="5334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62" name="Text Box 30"/>
          <p:cNvSpPr txBox="1">
            <a:spLocks noChangeArrowheads="1"/>
          </p:cNvSpPr>
          <p:nvPr/>
        </p:nvSpPr>
        <p:spPr bwMode="auto">
          <a:xfrm>
            <a:off x="6781800" y="5181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4063" name="Line 31"/>
          <p:cNvSpPr>
            <a:spLocks noChangeShapeType="1"/>
          </p:cNvSpPr>
          <p:nvPr/>
        </p:nvSpPr>
        <p:spPr bwMode="auto">
          <a:xfrm>
            <a:off x="3657600" y="5233988"/>
            <a:ext cx="1828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4" name="Text Box 32"/>
          <p:cNvSpPr txBox="1">
            <a:spLocks noChangeArrowheads="1"/>
          </p:cNvSpPr>
          <p:nvPr/>
        </p:nvSpPr>
        <p:spPr bwMode="auto">
          <a:xfrm>
            <a:off x="3946525" y="4891088"/>
            <a:ext cx="1231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Gene Flow</a:t>
            </a:r>
          </a:p>
        </p:txBody>
      </p:sp>
      <p:sp>
        <p:nvSpPr>
          <p:cNvPr id="44065" name="Text Box 33"/>
          <p:cNvSpPr txBox="1">
            <a:spLocks noChangeArrowheads="1"/>
          </p:cNvSpPr>
          <p:nvPr/>
        </p:nvSpPr>
        <p:spPr bwMode="auto">
          <a:xfrm>
            <a:off x="2133600" y="1104900"/>
            <a:ext cx="827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V</a:t>
            </a:r>
            <a:r>
              <a:rPr lang="en-US" altLang="en-US" sz="1800" baseline="-25000">
                <a:latin typeface="Times New Roman" pitchFamily="18" charset="0"/>
              </a:rPr>
              <a:t>G</a:t>
            </a:r>
            <a:r>
              <a:rPr lang="en-US" altLang="en-US" sz="1800">
                <a:latin typeface="Times New Roman" pitchFamily="18" charset="0"/>
              </a:rPr>
              <a:t> = 0</a:t>
            </a:r>
          </a:p>
        </p:txBody>
      </p:sp>
      <p:sp>
        <p:nvSpPr>
          <p:cNvPr id="44066" name="Text Box 34"/>
          <p:cNvSpPr txBox="1">
            <a:spLocks noChangeArrowheads="1"/>
          </p:cNvSpPr>
          <p:nvPr/>
        </p:nvSpPr>
        <p:spPr bwMode="auto">
          <a:xfrm>
            <a:off x="6096000" y="1143000"/>
            <a:ext cx="827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V</a:t>
            </a:r>
            <a:r>
              <a:rPr lang="en-US" altLang="en-US" sz="1800" baseline="-25000">
                <a:latin typeface="Times New Roman" pitchFamily="18" charset="0"/>
              </a:rPr>
              <a:t>G</a:t>
            </a:r>
            <a:r>
              <a:rPr lang="en-US" altLang="en-US" sz="1800">
                <a:latin typeface="Times New Roman" pitchFamily="18" charset="0"/>
              </a:rPr>
              <a:t> = 0</a:t>
            </a:r>
          </a:p>
        </p:txBody>
      </p:sp>
      <p:sp>
        <p:nvSpPr>
          <p:cNvPr id="44067" name="Text Box 35"/>
          <p:cNvSpPr txBox="1">
            <a:spLocks noChangeArrowheads="1"/>
          </p:cNvSpPr>
          <p:nvPr/>
        </p:nvSpPr>
        <p:spPr bwMode="auto">
          <a:xfrm>
            <a:off x="2133600" y="3976688"/>
            <a:ext cx="827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V</a:t>
            </a:r>
            <a:r>
              <a:rPr lang="en-US" altLang="en-US" sz="1800" baseline="-25000">
                <a:latin typeface="Times New Roman" pitchFamily="18" charset="0"/>
              </a:rPr>
              <a:t>G</a:t>
            </a:r>
            <a:r>
              <a:rPr lang="en-US" altLang="en-US" sz="1800">
                <a:latin typeface="Times New Roman" pitchFamily="18" charset="0"/>
              </a:rPr>
              <a:t> &gt; 0</a:t>
            </a:r>
          </a:p>
        </p:txBody>
      </p:sp>
      <p:sp>
        <p:nvSpPr>
          <p:cNvPr id="44068" name="Text Box 36"/>
          <p:cNvSpPr txBox="1">
            <a:spLocks noChangeArrowheads="1"/>
          </p:cNvSpPr>
          <p:nvPr/>
        </p:nvSpPr>
        <p:spPr bwMode="auto">
          <a:xfrm>
            <a:off x="6107113" y="3976688"/>
            <a:ext cx="827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V</a:t>
            </a:r>
            <a:r>
              <a:rPr lang="en-US" altLang="en-US" sz="1800" baseline="-25000">
                <a:latin typeface="Times New Roman" pitchFamily="18" charset="0"/>
              </a:rPr>
              <a:t>G</a:t>
            </a:r>
            <a:r>
              <a:rPr lang="en-US" altLang="en-US" sz="1800">
                <a:latin typeface="Times New Roman" pitchFamily="18" charset="0"/>
              </a:rPr>
              <a:t> &gt; 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76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Hybridization as a source of genetic variation</a:t>
            </a:r>
          </a:p>
        </p:txBody>
      </p:sp>
      <p:pic>
        <p:nvPicPr>
          <p:cNvPr id="45059" name="Picture 14" descr="694px-Horse_in_fiel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1752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6" descr="Aug0604A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211263"/>
            <a:ext cx="19050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8" descr="Mu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581400"/>
            <a:ext cx="22098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2" descr="Heart-clr-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1600200"/>
            <a:ext cx="6858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AutoShape 23"/>
          <p:cNvSpPr>
            <a:spLocks noChangeArrowheads="1"/>
          </p:cNvSpPr>
          <p:nvPr/>
        </p:nvSpPr>
        <p:spPr bwMode="auto">
          <a:xfrm rot="3322302">
            <a:off x="3695700" y="2552700"/>
            <a:ext cx="228600" cy="1219200"/>
          </a:xfrm>
          <a:prstGeom prst="downArrow">
            <a:avLst>
              <a:gd name="adj1" fmla="val 50000"/>
              <a:gd name="adj2" fmla="val 133333"/>
            </a:avLst>
          </a:prstGeom>
          <a:solidFill>
            <a:schemeClr val="tx1"/>
          </a:solidFill>
          <a:ln w="9525">
            <a:solidFill>
              <a:schemeClr val="tx2"/>
            </a:solidFill>
            <a:miter lim="800000"/>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5064" name="Oval 25"/>
          <p:cNvSpPr>
            <a:spLocks noChangeArrowheads="1"/>
          </p:cNvSpPr>
          <p:nvPr/>
        </p:nvSpPr>
        <p:spPr bwMode="auto">
          <a:xfrm>
            <a:off x="228600" y="1219200"/>
            <a:ext cx="17526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5065" name="Oval 26"/>
          <p:cNvSpPr>
            <a:spLocks noChangeArrowheads="1"/>
          </p:cNvSpPr>
          <p:nvPr/>
        </p:nvSpPr>
        <p:spPr bwMode="auto">
          <a:xfrm>
            <a:off x="1209675" y="5181600"/>
            <a:ext cx="17526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5066" name="Text Box 27"/>
          <p:cNvSpPr txBox="1">
            <a:spLocks noChangeArrowheads="1"/>
          </p:cNvSpPr>
          <p:nvPr/>
        </p:nvSpPr>
        <p:spPr bwMode="auto">
          <a:xfrm>
            <a:off x="669925" y="15621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67" name="Text Box 28"/>
          <p:cNvSpPr txBox="1">
            <a:spLocks noChangeArrowheads="1"/>
          </p:cNvSpPr>
          <p:nvPr/>
        </p:nvSpPr>
        <p:spPr bwMode="auto">
          <a:xfrm>
            <a:off x="533400" y="19812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68" name="Text Box 29"/>
          <p:cNvSpPr txBox="1">
            <a:spLocks noChangeArrowheads="1"/>
          </p:cNvSpPr>
          <p:nvPr/>
        </p:nvSpPr>
        <p:spPr bwMode="auto">
          <a:xfrm>
            <a:off x="838200" y="22860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69" name="Text Box 30"/>
          <p:cNvSpPr txBox="1">
            <a:spLocks noChangeArrowheads="1"/>
          </p:cNvSpPr>
          <p:nvPr/>
        </p:nvSpPr>
        <p:spPr bwMode="auto">
          <a:xfrm>
            <a:off x="1219200" y="15240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0" name="Text Box 31"/>
          <p:cNvSpPr txBox="1">
            <a:spLocks noChangeArrowheads="1"/>
          </p:cNvSpPr>
          <p:nvPr/>
        </p:nvSpPr>
        <p:spPr bwMode="auto">
          <a:xfrm>
            <a:off x="990600" y="19050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1" name="Text Box 32"/>
          <p:cNvSpPr txBox="1">
            <a:spLocks noChangeArrowheads="1"/>
          </p:cNvSpPr>
          <p:nvPr/>
        </p:nvSpPr>
        <p:spPr bwMode="auto">
          <a:xfrm>
            <a:off x="1803400" y="52959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2" name="Text Box 33"/>
          <p:cNvSpPr txBox="1">
            <a:spLocks noChangeArrowheads="1"/>
          </p:cNvSpPr>
          <p:nvPr/>
        </p:nvSpPr>
        <p:spPr bwMode="auto">
          <a:xfrm>
            <a:off x="2124075" y="5562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3" name="Text Box 34"/>
          <p:cNvSpPr txBox="1">
            <a:spLocks noChangeArrowheads="1"/>
          </p:cNvSpPr>
          <p:nvPr/>
        </p:nvSpPr>
        <p:spPr bwMode="auto">
          <a:xfrm>
            <a:off x="1590675" y="57912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4" name="Text Box 35"/>
          <p:cNvSpPr txBox="1">
            <a:spLocks noChangeArrowheads="1"/>
          </p:cNvSpPr>
          <p:nvPr/>
        </p:nvSpPr>
        <p:spPr bwMode="auto">
          <a:xfrm>
            <a:off x="1971675" y="60960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5" name="Text Box 36"/>
          <p:cNvSpPr txBox="1">
            <a:spLocks noChangeArrowheads="1"/>
          </p:cNvSpPr>
          <p:nvPr/>
        </p:nvSpPr>
        <p:spPr bwMode="auto">
          <a:xfrm>
            <a:off x="2352675" y="5943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6" name="Oval 37"/>
          <p:cNvSpPr>
            <a:spLocks noChangeArrowheads="1"/>
          </p:cNvSpPr>
          <p:nvPr/>
        </p:nvSpPr>
        <p:spPr bwMode="auto">
          <a:xfrm>
            <a:off x="7239000" y="1219200"/>
            <a:ext cx="17526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45077" name="Text Box 38"/>
          <p:cNvSpPr txBox="1">
            <a:spLocks noChangeArrowheads="1"/>
          </p:cNvSpPr>
          <p:nvPr/>
        </p:nvSpPr>
        <p:spPr bwMode="auto">
          <a:xfrm>
            <a:off x="7832725" y="13335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8" name="Text Box 39"/>
          <p:cNvSpPr txBox="1">
            <a:spLocks noChangeArrowheads="1"/>
          </p:cNvSpPr>
          <p:nvPr/>
        </p:nvSpPr>
        <p:spPr bwMode="auto">
          <a:xfrm>
            <a:off x="8153400" y="16002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79" name="Text Box 40"/>
          <p:cNvSpPr txBox="1">
            <a:spLocks noChangeArrowheads="1"/>
          </p:cNvSpPr>
          <p:nvPr/>
        </p:nvSpPr>
        <p:spPr bwMode="auto">
          <a:xfrm>
            <a:off x="7620000" y="18288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80" name="Text Box 41"/>
          <p:cNvSpPr txBox="1">
            <a:spLocks noChangeArrowheads="1"/>
          </p:cNvSpPr>
          <p:nvPr/>
        </p:nvSpPr>
        <p:spPr bwMode="auto">
          <a:xfrm>
            <a:off x="8001000" y="2133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81" name="Text Box 42"/>
          <p:cNvSpPr txBox="1">
            <a:spLocks noChangeArrowheads="1"/>
          </p:cNvSpPr>
          <p:nvPr/>
        </p:nvSpPr>
        <p:spPr bwMode="auto">
          <a:xfrm>
            <a:off x="8382000" y="19812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45082" name="Text Box 43"/>
          <p:cNvSpPr txBox="1">
            <a:spLocks noChangeArrowheads="1"/>
          </p:cNvSpPr>
          <p:nvPr/>
        </p:nvSpPr>
        <p:spPr bwMode="auto">
          <a:xfrm>
            <a:off x="3962400" y="4005263"/>
            <a:ext cx="5029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 Hybridization reshuffles genes between species</a:t>
            </a:r>
          </a:p>
          <a:p>
            <a:pPr eaLnBrk="1" hangingPunct="1">
              <a:spcBef>
                <a:spcPct val="0"/>
              </a:spcBef>
            </a:pPr>
            <a:endParaRPr lang="en-US" altLang="en-US" sz="1800">
              <a:latin typeface="Times New Roman" pitchFamily="18" charset="0"/>
            </a:endParaRPr>
          </a:p>
          <a:p>
            <a:pPr eaLnBrk="1" hangingPunct="1">
              <a:spcBef>
                <a:spcPct val="0"/>
              </a:spcBef>
            </a:pPr>
            <a:r>
              <a:rPr lang="en-US" altLang="en-US" sz="1800">
                <a:latin typeface="Times New Roman" pitchFamily="18" charset="0"/>
              </a:rPr>
              <a:t> Often has dramatic phenotypic effects</a:t>
            </a:r>
          </a:p>
          <a:p>
            <a:pPr eaLnBrk="1" hangingPunct="1">
              <a:spcBef>
                <a:spcPct val="0"/>
              </a:spcBef>
            </a:pPr>
            <a:endParaRPr lang="en-US" altLang="en-US" sz="1800">
              <a:latin typeface="Times New Roman" pitchFamily="18" charset="0"/>
            </a:endParaRPr>
          </a:p>
          <a:p>
            <a:pPr eaLnBrk="1" hangingPunct="1">
              <a:spcBef>
                <a:spcPct val="0"/>
              </a:spcBef>
            </a:pPr>
            <a:r>
              <a:rPr lang="en-US" altLang="en-US" sz="1800">
                <a:latin typeface="Times New Roman" pitchFamily="18" charset="0"/>
              </a:rPr>
              <a:t> </a:t>
            </a:r>
            <a:r>
              <a:rPr lang="en-US" altLang="en-US" sz="1800" i="1">
                <a:latin typeface="Times New Roman" pitchFamily="18" charset="0"/>
              </a:rPr>
              <a:t>IF </a:t>
            </a:r>
            <a:r>
              <a:rPr lang="en-US" altLang="en-US" sz="1800">
                <a:latin typeface="Times New Roman" pitchFamily="18" charset="0"/>
              </a:rPr>
              <a:t>offspring are viable and fertile, hybridization can be an important source of new genetic variation</a:t>
            </a:r>
          </a:p>
          <a:p>
            <a:pPr eaLnBrk="1" hangingPunct="1">
              <a:spcBef>
                <a:spcPct val="0"/>
              </a:spcBef>
              <a:buFontTx/>
              <a:buNone/>
            </a:pPr>
            <a:endParaRPr lang="en-US" altLang="en-US" sz="1800" i="1">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Hybridization as a source of genetic variation</a:t>
            </a:r>
          </a:p>
        </p:txBody>
      </p:sp>
      <p:pic>
        <p:nvPicPr>
          <p:cNvPr id="46083" name="Picture 3" descr="Aquilegia form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quilegia pubesc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628650" y="3581400"/>
            <a:ext cx="333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0" i="1">
                <a:latin typeface="Times New Roman" pitchFamily="18" charset="0"/>
              </a:rPr>
              <a:t>Aquilegia formosa</a:t>
            </a:r>
            <a:r>
              <a:rPr lang="en-US" altLang="en-US" sz="1800" b="0">
                <a:latin typeface="Times New Roman" pitchFamily="18" charset="0"/>
              </a:rPr>
              <a:t> </a:t>
            </a:r>
          </a:p>
          <a:p>
            <a:pPr algn="ctr" eaLnBrk="1" hangingPunct="1">
              <a:spcBef>
                <a:spcPct val="0"/>
              </a:spcBef>
              <a:buFontTx/>
              <a:buNone/>
            </a:pPr>
            <a:r>
              <a:rPr lang="en-US" altLang="en-US" sz="1800" b="0">
                <a:latin typeface="Times New Roman" pitchFamily="18" charset="0"/>
              </a:rPr>
              <a:t>Lower elevations (6000-10,000 ft)</a:t>
            </a:r>
          </a:p>
        </p:txBody>
      </p:sp>
      <p:sp>
        <p:nvSpPr>
          <p:cNvPr id="46086" name="Text Box 6"/>
          <p:cNvSpPr txBox="1">
            <a:spLocks noChangeArrowheads="1"/>
          </p:cNvSpPr>
          <p:nvPr/>
        </p:nvSpPr>
        <p:spPr bwMode="auto">
          <a:xfrm>
            <a:off x="4914900" y="3581400"/>
            <a:ext cx="342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0" i="1">
                <a:latin typeface="Times New Roman" pitchFamily="18" charset="0"/>
              </a:rPr>
              <a:t>Aquilegia pubescens</a:t>
            </a:r>
            <a:r>
              <a:rPr lang="en-US" altLang="en-US" sz="1800" b="0">
                <a:latin typeface="Times New Roman" pitchFamily="18" charset="0"/>
              </a:rPr>
              <a:t> </a:t>
            </a:r>
          </a:p>
          <a:p>
            <a:pPr algn="ctr" eaLnBrk="1" hangingPunct="1">
              <a:spcBef>
                <a:spcPct val="0"/>
              </a:spcBef>
              <a:buFontTx/>
              <a:buNone/>
            </a:pPr>
            <a:r>
              <a:rPr lang="en-US" altLang="en-US" sz="1800" b="0">
                <a:latin typeface="Times New Roman" pitchFamily="18" charset="0"/>
              </a:rPr>
              <a:t>High elevations (10,000-13,000 ft).</a:t>
            </a:r>
          </a:p>
        </p:txBody>
      </p:sp>
      <p:sp>
        <p:nvSpPr>
          <p:cNvPr id="46087" name="Text Box 7"/>
          <p:cNvSpPr txBox="1">
            <a:spLocks noChangeArrowheads="1"/>
          </p:cNvSpPr>
          <p:nvPr/>
        </p:nvSpPr>
        <p:spPr bwMode="auto">
          <a:xfrm>
            <a:off x="1295400" y="48768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Both species grow in the Sierra Nevada mountains of California</a:t>
            </a:r>
          </a:p>
        </p:txBody>
      </p:sp>
      <p:sp>
        <p:nvSpPr>
          <p:cNvPr id="46088" name="Text Box 8"/>
          <p:cNvSpPr txBox="1">
            <a:spLocks noChangeArrowheads="1"/>
          </p:cNvSpPr>
          <p:nvPr/>
        </p:nvSpPr>
        <p:spPr bwMode="auto">
          <a:xfrm>
            <a:off x="1246188" y="3087688"/>
            <a:ext cx="66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a:solidFill>
                  <a:srgbClr val="00CCFF"/>
                </a:solidFill>
                <a:latin typeface="Times New Roman" pitchFamily="18" charset="0"/>
              </a:rPr>
              <a:t>Scott </a:t>
            </a:r>
          </a:p>
          <a:p>
            <a:pPr algn="ctr" eaLnBrk="1" hangingPunct="1">
              <a:spcBef>
                <a:spcPct val="0"/>
              </a:spcBef>
              <a:buFontTx/>
              <a:buNone/>
            </a:pPr>
            <a:r>
              <a:rPr lang="en-US" altLang="en-US" sz="1200">
                <a:solidFill>
                  <a:srgbClr val="00CCFF"/>
                </a:solidFill>
                <a:latin typeface="Times New Roman" pitchFamily="18" charset="0"/>
              </a:rPr>
              <a:t>Hodges</a:t>
            </a:r>
          </a:p>
        </p:txBody>
      </p:sp>
      <p:sp>
        <p:nvSpPr>
          <p:cNvPr id="46089" name="Text Box 9"/>
          <p:cNvSpPr txBox="1">
            <a:spLocks noChangeArrowheads="1"/>
          </p:cNvSpPr>
          <p:nvPr/>
        </p:nvSpPr>
        <p:spPr bwMode="auto">
          <a:xfrm>
            <a:off x="6902450" y="3055938"/>
            <a:ext cx="66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a:solidFill>
                  <a:srgbClr val="00CCFF"/>
                </a:solidFill>
                <a:latin typeface="Times New Roman" pitchFamily="18" charset="0"/>
              </a:rPr>
              <a:t>Scott </a:t>
            </a:r>
          </a:p>
          <a:p>
            <a:pPr algn="ctr" eaLnBrk="1" hangingPunct="1">
              <a:spcBef>
                <a:spcPct val="0"/>
              </a:spcBef>
              <a:buFontTx/>
              <a:buNone/>
            </a:pPr>
            <a:r>
              <a:rPr lang="en-US" altLang="en-US" sz="1200">
                <a:solidFill>
                  <a:srgbClr val="00CCFF"/>
                </a:solidFill>
                <a:latin typeface="Times New Roman" pitchFamily="18" charset="0"/>
              </a:rPr>
              <a:t>Hodges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Hybridization as a source of genetic variation</a:t>
            </a:r>
          </a:p>
        </p:txBody>
      </p:sp>
      <p:pic>
        <p:nvPicPr>
          <p:cNvPr id="47107" name="Picture 10" descr="Formosa-Pubsecans Hybr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8585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11"/>
          <p:cNvSpPr txBox="1">
            <a:spLocks noChangeArrowheads="1"/>
          </p:cNvSpPr>
          <p:nvPr/>
        </p:nvSpPr>
        <p:spPr bwMode="auto">
          <a:xfrm>
            <a:off x="2774950" y="6134100"/>
            <a:ext cx="346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Formosa - Pubescens hybrid zone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Summary</a:t>
            </a:r>
          </a:p>
        </p:txBody>
      </p:sp>
      <p:sp>
        <p:nvSpPr>
          <p:cNvPr id="48131" name="Text Box 3"/>
          <p:cNvSpPr txBox="1">
            <a:spLocks noChangeArrowheads="1"/>
          </p:cNvSpPr>
          <p:nvPr/>
        </p:nvSpPr>
        <p:spPr bwMode="auto">
          <a:xfrm>
            <a:off x="533400" y="1752600"/>
            <a:ext cx="8382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a:latin typeface="Times New Roman" pitchFamily="18" charset="0"/>
              </a:rPr>
              <a:t> There is abundant genetic variation in natural populations</a:t>
            </a:r>
          </a:p>
          <a:p>
            <a:pPr eaLnBrk="1" hangingPunct="1">
              <a:spcBef>
                <a:spcPct val="0"/>
              </a:spcBef>
            </a:pPr>
            <a:endParaRPr lang="en-US" altLang="en-US" sz="2400">
              <a:latin typeface="Times New Roman" pitchFamily="18" charset="0"/>
            </a:endParaRPr>
          </a:p>
          <a:p>
            <a:pPr eaLnBrk="1" hangingPunct="1">
              <a:spcBef>
                <a:spcPct val="0"/>
              </a:spcBef>
            </a:pPr>
            <a:endParaRPr lang="en-US" altLang="en-US" sz="2400">
              <a:latin typeface="Times New Roman" pitchFamily="18" charset="0"/>
            </a:endParaRPr>
          </a:p>
          <a:p>
            <a:pPr eaLnBrk="1" hangingPunct="1">
              <a:spcBef>
                <a:spcPct val="0"/>
              </a:spcBef>
            </a:pPr>
            <a:endParaRPr lang="en-US" altLang="en-US" sz="2400">
              <a:latin typeface="Times New Roman" pitchFamily="18" charset="0"/>
            </a:endParaRPr>
          </a:p>
          <a:p>
            <a:pPr eaLnBrk="1" hangingPunct="1">
              <a:spcBef>
                <a:spcPct val="0"/>
              </a:spcBef>
            </a:pPr>
            <a:r>
              <a:rPr lang="en-US" altLang="en-US" sz="2400">
                <a:latin typeface="Times New Roman" pitchFamily="18" charset="0"/>
              </a:rPr>
              <a:t> Mutation is the ultimate source of genetic variation</a:t>
            </a:r>
          </a:p>
          <a:p>
            <a:pPr eaLnBrk="1" hangingPunct="1">
              <a:spcBef>
                <a:spcPct val="0"/>
              </a:spcBef>
            </a:pPr>
            <a:endParaRPr lang="en-US" altLang="en-US" sz="2400">
              <a:latin typeface="Times New Roman" pitchFamily="18" charset="0"/>
            </a:endParaRPr>
          </a:p>
          <a:p>
            <a:pPr eaLnBrk="1" hangingPunct="1">
              <a:spcBef>
                <a:spcPct val="0"/>
              </a:spcBef>
            </a:pPr>
            <a:endParaRPr lang="en-US" altLang="en-US" sz="2400">
              <a:latin typeface="Times New Roman" pitchFamily="18" charset="0"/>
            </a:endParaRPr>
          </a:p>
          <a:p>
            <a:pPr eaLnBrk="1" hangingPunct="1">
              <a:spcBef>
                <a:spcPct val="0"/>
              </a:spcBef>
            </a:pPr>
            <a:endParaRPr lang="en-US" altLang="en-US" sz="2400">
              <a:latin typeface="Times New Roman" pitchFamily="18" charset="0"/>
            </a:endParaRPr>
          </a:p>
          <a:p>
            <a:pPr eaLnBrk="1" hangingPunct="1">
              <a:spcBef>
                <a:spcPct val="0"/>
              </a:spcBef>
            </a:pPr>
            <a:r>
              <a:rPr lang="en-US" altLang="en-US" sz="2400">
                <a:latin typeface="Times New Roman" pitchFamily="18" charset="0"/>
              </a:rPr>
              <a:t> Recombination, gene flow, and hybridization redistribute   </a:t>
            </a:r>
          </a:p>
          <a:p>
            <a:pPr eaLnBrk="1" hangingPunct="1">
              <a:spcBef>
                <a:spcPct val="0"/>
              </a:spcBef>
              <a:buFontTx/>
              <a:buNone/>
            </a:pPr>
            <a:r>
              <a:rPr lang="en-US" altLang="en-US" sz="2400">
                <a:latin typeface="Times New Roman" pitchFamily="18" charset="0"/>
              </a:rPr>
              <a:t>   genetic variation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Practice Problem</a:t>
            </a:r>
          </a:p>
        </p:txBody>
      </p:sp>
      <p:sp>
        <p:nvSpPr>
          <p:cNvPr id="49155" name="TextBox 3"/>
          <p:cNvSpPr txBox="1">
            <a:spLocks noChangeArrowheads="1"/>
          </p:cNvSpPr>
          <p:nvPr/>
        </p:nvSpPr>
        <p:spPr bwMode="auto">
          <a:xfrm>
            <a:off x="1143000" y="1600200"/>
            <a:ext cx="632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latin typeface="Times New Roman" pitchFamily="18" charset="0"/>
              </a:rPr>
              <a:t>You are studying a population of Steelhead Trout and would like to know to what extent body mass is heritable. To this end, you measured the body mass of male and female Steelhead as well as the body mass of their offspring. Use the data from this experiment (below) to estimate the heritability of body mass in this population of Steelhead.</a:t>
            </a:r>
          </a:p>
        </p:txBody>
      </p:sp>
      <p:graphicFrame>
        <p:nvGraphicFramePr>
          <p:cNvPr id="5" name="Table 4"/>
          <p:cNvGraphicFramePr>
            <a:graphicFrameLocks noGrp="1"/>
          </p:cNvGraphicFramePr>
          <p:nvPr/>
        </p:nvGraphicFramePr>
        <p:xfrm>
          <a:off x="1219200" y="2895600"/>
          <a:ext cx="6096000" cy="3509962"/>
        </p:xfrm>
        <a:graphic>
          <a:graphicData uri="http://schemas.openxmlformats.org/drawingml/2006/table">
            <a:tbl>
              <a:tblPr firstRow="1" bandRow="1">
                <a:tableStyleId>{5C22544A-7EE6-4342-B048-85BDC9FD1C3A}</a:tableStyleId>
              </a:tblPr>
              <a:tblGrid>
                <a:gridCol w="2032000"/>
                <a:gridCol w="2032000"/>
                <a:gridCol w="2032000"/>
              </a:tblGrid>
              <a:tr h="914390">
                <a:tc>
                  <a:txBody>
                    <a:bodyPr/>
                    <a:lstStyle/>
                    <a:p>
                      <a:r>
                        <a:rPr lang="en-US" sz="1800" dirty="0" smtClean="0"/>
                        <a:t>Maternal Body Mass (Kg)</a:t>
                      </a:r>
                      <a:endParaRPr lang="en-US" sz="1800" dirty="0"/>
                    </a:p>
                  </a:txBody>
                  <a:tcPr marT="45715" marB="45715"/>
                </a:tc>
                <a:tc>
                  <a:txBody>
                    <a:bodyPr/>
                    <a:lstStyle/>
                    <a:p>
                      <a:r>
                        <a:rPr lang="en-US" sz="1800" dirty="0" smtClean="0"/>
                        <a:t>Paternal Body Mass (Kg)</a:t>
                      </a:r>
                      <a:endParaRPr lang="en-US" sz="1800" dirty="0"/>
                    </a:p>
                  </a:txBody>
                  <a:tcPr marT="45715" marB="45715"/>
                </a:tc>
                <a:tc>
                  <a:txBody>
                    <a:bodyPr/>
                    <a:lstStyle/>
                    <a:p>
                      <a:r>
                        <a:rPr lang="en-US" sz="1800" dirty="0" smtClean="0"/>
                        <a:t>Average Offspring Body</a:t>
                      </a:r>
                      <a:r>
                        <a:rPr lang="en-US" sz="1800" baseline="0" dirty="0" smtClean="0"/>
                        <a:t> Mass </a:t>
                      </a:r>
                      <a:r>
                        <a:rPr lang="en-US" sz="1800" dirty="0" smtClean="0"/>
                        <a:t>(Kg)</a:t>
                      </a:r>
                      <a:endParaRPr lang="en-US" sz="1800" dirty="0"/>
                    </a:p>
                  </a:txBody>
                  <a:tcPr marT="45715" marB="45715"/>
                </a:tc>
              </a:tr>
              <a:tr h="370796">
                <a:tc>
                  <a:txBody>
                    <a:bodyPr/>
                    <a:lstStyle/>
                    <a:p>
                      <a:r>
                        <a:rPr lang="en-US" sz="1800" dirty="0" smtClean="0"/>
                        <a:t>2.1</a:t>
                      </a:r>
                      <a:endParaRPr lang="en-US" sz="1800" dirty="0"/>
                    </a:p>
                  </a:txBody>
                  <a:tcPr marT="45715" marB="45715"/>
                </a:tc>
                <a:tc>
                  <a:txBody>
                    <a:bodyPr/>
                    <a:lstStyle/>
                    <a:p>
                      <a:r>
                        <a:rPr lang="en-US" sz="1800" dirty="0" smtClean="0"/>
                        <a:t>2.6</a:t>
                      </a:r>
                      <a:endParaRPr lang="en-US" sz="1800" dirty="0"/>
                    </a:p>
                  </a:txBody>
                  <a:tcPr marT="45715" marB="45715"/>
                </a:tc>
                <a:tc>
                  <a:txBody>
                    <a:bodyPr/>
                    <a:lstStyle/>
                    <a:p>
                      <a:pPr algn="ctr" fontAlgn="b"/>
                      <a:r>
                        <a:rPr lang="en-US" sz="1800" b="0" i="0" u="none" strike="noStrike" dirty="0" smtClean="0">
                          <a:solidFill>
                            <a:srgbClr val="000000"/>
                          </a:solidFill>
                          <a:latin typeface="Arial" pitchFamily="34" charset="0"/>
                          <a:cs typeface="Arial" pitchFamily="34" charset="0"/>
                        </a:rPr>
                        <a:t>2.3</a:t>
                      </a:r>
                      <a:endParaRPr lang="en-US" sz="1800" b="0" i="0" u="none" strike="noStrike" dirty="0">
                        <a:solidFill>
                          <a:srgbClr val="000000"/>
                        </a:solidFill>
                        <a:latin typeface="Arial" pitchFamily="34" charset="0"/>
                        <a:cs typeface="Arial" pitchFamily="34" charset="0"/>
                      </a:endParaRPr>
                    </a:p>
                  </a:txBody>
                  <a:tcPr marL="0" marR="0" marT="0" marB="0" anchor="b"/>
                </a:tc>
              </a:tr>
              <a:tr h="370796">
                <a:tc>
                  <a:txBody>
                    <a:bodyPr/>
                    <a:lstStyle/>
                    <a:p>
                      <a:r>
                        <a:rPr lang="en-US" sz="1800" dirty="0" smtClean="0"/>
                        <a:t>2.5</a:t>
                      </a:r>
                      <a:endParaRPr lang="en-US" sz="1800" dirty="0"/>
                    </a:p>
                  </a:txBody>
                  <a:tcPr marT="45715" marB="45715"/>
                </a:tc>
                <a:tc>
                  <a:txBody>
                    <a:bodyPr/>
                    <a:lstStyle/>
                    <a:p>
                      <a:r>
                        <a:rPr lang="en-US" sz="1800" dirty="0" smtClean="0"/>
                        <a:t>2.9</a:t>
                      </a:r>
                      <a:endParaRPr lang="en-US" sz="1800" dirty="0"/>
                    </a:p>
                  </a:txBody>
                  <a:tcPr marT="45715" marB="45715"/>
                </a:tc>
                <a:tc>
                  <a:txBody>
                    <a:bodyPr/>
                    <a:lstStyle/>
                    <a:p>
                      <a:pPr algn="ctr" fontAlgn="b"/>
                      <a:r>
                        <a:rPr lang="en-US" sz="1800" b="0" i="0" u="none" strike="noStrike" dirty="0" smtClean="0">
                          <a:solidFill>
                            <a:srgbClr val="000000"/>
                          </a:solidFill>
                          <a:latin typeface="Arial" pitchFamily="34" charset="0"/>
                          <a:cs typeface="Arial" pitchFamily="34" charset="0"/>
                        </a:rPr>
                        <a:t>2.5</a:t>
                      </a:r>
                      <a:endParaRPr lang="en-US" sz="1800" b="0" i="0" u="none" strike="noStrike" dirty="0">
                        <a:solidFill>
                          <a:srgbClr val="000000"/>
                        </a:solidFill>
                        <a:latin typeface="Arial" pitchFamily="34" charset="0"/>
                        <a:cs typeface="Arial" pitchFamily="34" charset="0"/>
                      </a:endParaRPr>
                    </a:p>
                  </a:txBody>
                  <a:tcPr marL="0" marR="0" marT="0" marB="0" anchor="b"/>
                </a:tc>
              </a:tr>
              <a:tr h="370796">
                <a:tc>
                  <a:txBody>
                    <a:bodyPr/>
                    <a:lstStyle/>
                    <a:p>
                      <a:r>
                        <a:rPr lang="en-US" sz="1800" dirty="0" smtClean="0"/>
                        <a:t>1.9</a:t>
                      </a:r>
                      <a:endParaRPr lang="en-US" sz="1800" dirty="0"/>
                    </a:p>
                  </a:txBody>
                  <a:tcPr marT="45715" marB="45715"/>
                </a:tc>
                <a:tc>
                  <a:txBody>
                    <a:bodyPr/>
                    <a:lstStyle/>
                    <a:p>
                      <a:r>
                        <a:rPr lang="en-US" sz="1800" dirty="0" smtClean="0"/>
                        <a:t>3.1</a:t>
                      </a:r>
                      <a:endParaRPr lang="en-US" sz="1800" dirty="0"/>
                    </a:p>
                  </a:txBody>
                  <a:tcPr marT="45715" marB="45715"/>
                </a:tc>
                <a:tc>
                  <a:txBody>
                    <a:bodyPr/>
                    <a:lstStyle/>
                    <a:p>
                      <a:pPr algn="ctr" fontAlgn="b"/>
                      <a:r>
                        <a:rPr lang="en-US" sz="1800" b="0" i="0" u="none" strike="noStrike" dirty="0" smtClean="0">
                          <a:solidFill>
                            <a:srgbClr val="000000"/>
                          </a:solidFill>
                          <a:latin typeface="Arial" pitchFamily="34" charset="0"/>
                          <a:cs typeface="Arial" pitchFamily="34" charset="0"/>
                        </a:rPr>
                        <a:t>2.7</a:t>
                      </a:r>
                      <a:endParaRPr lang="en-US" sz="1800" b="0" i="0" u="none" strike="noStrike" dirty="0">
                        <a:solidFill>
                          <a:srgbClr val="000000"/>
                        </a:solidFill>
                        <a:latin typeface="Arial" pitchFamily="34" charset="0"/>
                        <a:cs typeface="Arial" pitchFamily="34" charset="0"/>
                      </a:endParaRPr>
                    </a:p>
                  </a:txBody>
                  <a:tcPr marL="0" marR="0" marT="0" marB="0" anchor="b"/>
                </a:tc>
              </a:tr>
              <a:tr h="370796">
                <a:tc>
                  <a:txBody>
                    <a:bodyPr/>
                    <a:lstStyle/>
                    <a:p>
                      <a:r>
                        <a:rPr lang="en-US" sz="1800" dirty="0" smtClean="0"/>
                        <a:t>2.2</a:t>
                      </a:r>
                      <a:endParaRPr lang="en-US" sz="1800" dirty="0"/>
                    </a:p>
                  </a:txBody>
                  <a:tcPr marT="45715" marB="45715"/>
                </a:tc>
                <a:tc>
                  <a:txBody>
                    <a:bodyPr/>
                    <a:lstStyle/>
                    <a:p>
                      <a:r>
                        <a:rPr lang="en-US" sz="1800" dirty="0" smtClean="0"/>
                        <a:t>2.8</a:t>
                      </a:r>
                      <a:endParaRPr lang="en-US" sz="1800" dirty="0"/>
                    </a:p>
                  </a:txBody>
                  <a:tcPr marT="45715" marB="45715"/>
                </a:tc>
                <a:tc>
                  <a:txBody>
                    <a:bodyPr/>
                    <a:lstStyle/>
                    <a:p>
                      <a:pPr algn="ctr" fontAlgn="b"/>
                      <a:r>
                        <a:rPr lang="en-US" sz="1800" b="0" i="0" u="none" strike="noStrike" dirty="0" smtClean="0">
                          <a:solidFill>
                            <a:srgbClr val="000000"/>
                          </a:solidFill>
                          <a:latin typeface="Arial" pitchFamily="34" charset="0"/>
                          <a:cs typeface="Arial" pitchFamily="34" charset="0"/>
                        </a:rPr>
                        <a:t>2.4</a:t>
                      </a:r>
                      <a:endParaRPr lang="en-US" sz="1800" b="0" i="0" u="none" strike="noStrike" dirty="0">
                        <a:solidFill>
                          <a:srgbClr val="000000"/>
                        </a:solidFill>
                        <a:latin typeface="Arial" pitchFamily="34" charset="0"/>
                        <a:cs typeface="Arial" pitchFamily="34" charset="0"/>
                      </a:endParaRPr>
                    </a:p>
                  </a:txBody>
                  <a:tcPr marL="0" marR="0" marT="0" marB="0" anchor="b"/>
                </a:tc>
              </a:tr>
              <a:tr h="370796">
                <a:tc>
                  <a:txBody>
                    <a:bodyPr/>
                    <a:lstStyle/>
                    <a:p>
                      <a:r>
                        <a:rPr lang="en-US" sz="1800" dirty="0" smtClean="0"/>
                        <a:t>1.8</a:t>
                      </a:r>
                      <a:endParaRPr lang="en-US" sz="1800" dirty="0"/>
                    </a:p>
                  </a:txBody>
                  <a:tcPr marT="45715" marB="45715"/>
                </a:tc>
                <a:tc>
                  <a:txBody>
                    <a:bodyPr/>
                    <a:lstStyle/>
                    <a:p>
                      <a:r>
                        <a:rPr lang="en-US" sz="1800" dirty="0" smtClean="0"/>
                        <a:t>2.7</a:t>
                      </a:r>
                      <a:endParaRPr lang="en-US" sz="1800" dirty="0"/>
                    </a:p>
                  </a:txBody>
                  <a:tcPr marT="45715" marB="45715"/>
                </a:tc>
                <a:tc>
                  <a:txBody>
                    <a:bodyPr/>
                    <a:lstStyle/>
                    <a:p>
                      <a:pPr algn="ctr" fontAlgn="b"/>
                      <a:r>
                        <a:rPr lang="en-US" sz="1800" b="0" i="0" u="none" strike="noStrike" dirty="0" smtClean="0">
                          <a:solidFill>
                            <a:srgbClr val="000000"/>
                          </a:solidFill>
                          <a:latin typeface="Arial" pitchFamily="34" charset="0"/>
                          <a:cs typeface="Arial" pitchFamily="34" charset="0"/>
                        </a:rPr>
                        <a:t>2.3</a:t>
                      </a:r>
                      <a:endParaRPr lang="en-US" sz="1800" b="0" i="0" u="none" strike="noStrike" dirty="0">
                        <a:solidFill>
                          <a:srgbClr val="000000"/>
                        </a:solidFill>
                        <a:latin typeface="Arial" pitchFamily="34" charset="0"/>
                        <a:cs typeface="Arial" pitchFamily="34" charset="0"/>
                      </a:endParaRPr>
                    </a:p>
                  </a:txBody>
                  <a:tcPr marL="0" marR="0" marT="0" marB="0" anchor="b"/>
                </a:tc>
              </a:tr>
              <a:tr h="370796">
                <a:tc>
                  <a:txBody>
                    <a:bodyPr/>
                    <a:lstStyle/>
                    <a:p>
                      <a:r>
                        <a:rPr lang="en-US" sz="1800" dirty="0" smtClean="0"/>
                        <a:t>2.4</a:t>
                      </a:r>
                      <a:endParaRPr lang="en-US" sz="1800" dirty="0"/>
                    </a:p>
                  </a:txBody>
                  <a:tcPr marT="45715" marB="45715"/>
                </a:tc>
                <a:tc>
                  <a:txBody>
                    <a:bodyPr/>
                    <a:lstStyle/>
                    <a:p>
                      <a:r>
                        <a:rPr lang="en-US" sz="1800" dirty="0" smtClean="0"/>
                        <a:t>2.4</a:t>
                      </a:r>
                      <a:endParaRPr lang="en-US" sz="1800" dirty="0"/>
                    </a:p>
                  </a:txBody>
                  <a:tcPr marT="45715" marB="45715"/>
                </a:tc>
                <a:tc>
                  <a:txBody>
                    <a:bodyPr/>
                    <a:lstStyle/>
                    <a:p>
                      <a:pPr algn="ctr" fontAlgn="b"/>
                      <a:r>
                        <a:rPr lang="en-US" sz="1800" b="0" i="0" u="none" strike="noStrike" dirty="0" smtClean="0">
                          <a:solidFill>
                            <a:srgbClr val="000000"/>
                          </a:solidFill>
                          <a:latin typeface="Arial" pitchFamily="34" charset="0"/>
                          <a:cs typeface="Arial" pitchFamily="34" charset="0"/>
                        </a:rPr>
                        <a:t>2.2</a:t>
                      </a:r>
                      <a:endParaRPr lang="en-US" sz="1800" b="0" i="0" u="none" strike="noStrike" dirty="0">
                        <a:solidFill>
                          <a:srgbClr val="000000"/>
                        </a:solidFill>
                        <a:latin typeface="Arial" pitchFamily="34" charset="0"/>
                        <a:cs typeface="Arial" pitchFamily="34" charset="0"/>
                      </a:endParaRPr>
                    </a:p>
                  </a:txBody>
                  <a:tcPr marL="0" marR="0" marT="0" marB="0" anchor="b"/>
                </a:tc>
              </a:tr>
              <a:tr h="370796">
                <a:tc>
                  <a:txBody>
                    <a:bodyPr/>
                    <a:lstStyle/>
                    <a:p>
                      <a:r>
                        <a:rPr lang="en-US" sz="1800" dirty="0" smtClean="0"/>
                        <a:t>2.3</a:t>
                      </a:r>
                      <a:endParaRPr lang="en-US" sz="1800" dirty="0"/>
                    </a:p>
                  </a:txBody>
                  <a:tcPr marT="45715" marB="45715"/>
                </a:tc>
                <a:tc>
                  <a:txBody>
                    <a:bodyPr/>
                    <a:lstStyle/>
                    <a:p>
                      <a:r>
                        <a:rPr lang="en-US" sz="1800" dirty="0" smtClean="0"/>
                        <a:t>2.9</a:t>
                      </a:r>
                      <a:endParaRPr lang="en-US" sz="1800" dirty="0"/>
                    </a:p>
                  </a:txBody>
                  <a:tcPr marT="45715" marB="45715"/>
                </a:tc>
                <a:tc>
                  <a:txBody>
                    <a:bodyPr/>
                    <a:lstStyle/>
                    <a:p>
                      <a:pPr algn="ctr" fontAlgn="b"/>
                      <a:r>
                        <a:rPr lang="en-US" sz="1800" b="0" i="0" u="none" strike="noStrike" dirty="0" smtClean="0">
                          <a:solidFill>
                            <a:srgbClr val="000000"/>
                          </a:solidFill>
                          <a:latin typeface="Arial" pitchFamily="34" charset="0"/>
                          <a:cs typeface="Arial" pitchFamily="34" charset="0"/>
                        </a:rPr>
                        <a:t>2.7</a:t>
                      </a:r>
                      <a:endParaRPr lang="en-US" sz="1800" b="0" i="0" u="none" strike="noStrike" dirty="0">
                        <a:solidFill>
                          <a:srgbClr val="000000"/>
                        </a:solidFill>
                        <a:latin typeface="Arial" pitchFamily="34" charset="0"/>
                        <a:cs typeface="Arial" pitchFamily="34" charset="0"/>
                      </a:endParaRPr>
                    </a:p>
                  </a:txBody>
                  <a:tcPr marL="0" marR="0" marT="0" marB="0" anchor="b"/>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Genotype×Environment variation</a:t>
            </a:r>
          </a:p>
        </p:txBody>
      </p:sp>
      <p:grpSp>
        <p:nvGrpSpPr>
          <p:cNvPr id="6147" name="Group 110"/>
          <p:cNvGrpSpPr>
            <a:grpSpLocks/>
          </p:cNvGrpSpPr>
          <p:nvPr/>
        </p:nvGrpSpPr>
        <p:grpSpPr bwMode="auto">
          <a:xfrm>
            <a:off x="2514600" y="1187450"/>
            <a:ext cx="762000" cy="1522413"/>
            <a:chOff x="2064" y="1396"/>
            <a:chExt cx="336" cy="671"/>
          </a:xfrm>
        </p:grpSpPr>
        <p:sp>
          <p:nvSpPr>
            <p:cNvPr id="6184" name="Oval 111"/>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85" name="Oval 112"/>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86" name="Line 113"/>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AutoShape 114"/>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6148" name="Group 127"/>
          <p:cNvGrpSpPr>
            <a:grpSpLocks/>
          </p:cNvGrpSpPr>
          <p:nvPr/>
        </p:nvGrpSpPr>
        <p:grpSpPr bwMode="auto">
          <a:xfrm>
            <a:off x="6315075" y="2197100"/>
            <a:ext cx="533400" cy="538163"/>
            <a:chOff x="2496" y="1776"/>
            <a:chExt cx="528" cy="675"/>
          </a:xfrm>
        </p:grpSpPr>
        <p:sp>
          <p:nvSpPr>
            <p:cNvPr id="6180"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81"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82"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6149" name="Group 127"/>
          <p:cNvGrpSpPr>
            <a:grpSpLocks/>
          </p:cNvGrpSpPr>
          <p:nvPr/>
        </p:nvGrpSpPr>
        <p:grpSpPr bwMode="auto">
          <a:xfrm>
            <a:off x="4491038" y="1806575"/>
            <a:ext cx="609600" cy="919163"/>
            <a:chOff x="2496" y="1776"/>
            <a:chExt cx="528" cy="675"/>
          </a:xfrm>
        </p:grpSpPr>
        <p:sp>
          <p:nvSpPr>
            <p:cNvPr id="6176"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77"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78"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6150" name="TextBox 18"/>
          <p:cNvSpPr txBox="1">
            <a:spLocks noChangeArrowheads="1"/>
          </p:cNvSpPr>
          <p:nvPr/>
        </p:nvSpPr>
        <p:spPr bwMode="auto">
          <a:xfrm>
            <a:off x="2667000" y="276225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6151" name="TextBox 19"/>
          <p:cNvSpPr txBox="1">
            <a:spLocks noChangeArrowheads="1"/>
          </p:cNvSpPr>
          <p:nvPr/>
        </p:nvSpPr>
        <p:spPr bwMode="auto">
          <a:xfrm>
            <a:off x="4572000" y="276225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6152" name="TextBox 20"/>
          <p:cNvSpPr txBox="1">
            <a:spLocks noChangeArrowheads="1"/>
          </p:cNvSpPr>
          <p:nvPr/>
        </p:nvSpPr>
        <p:spPr bwMode="auto">
          <a:xfrm>
            <a:off x="6362700" y="27432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6153" name="TextBox 36"/>
          <p:cNvSpPr txBox="1">
            <a:spLocks noChangeArrowheads="1"/>
          </p:cNvSpPr>
          <p:nvPr/>
        </p:nvSpPr>
        <p:spPr bwMode="auto">
          <a:xfrm>
            <a:off x="2676525" y="510063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6154" name="TextBox 37"/>
          <p:cNvSpPr txBox="1">
            <a:spLocks noChangeArrowheads="1"/>
          </p:cNvSpPr>
          <p:nvPr/>
        </p:nvSpPr>
        <p:spPr bwMode="auto">
          <a:xfrm>
            <a:off x="4581525" y="5100638"/>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sp>
        <p:nvSpPr>
          <p:cNvPr id="6155" name="TextBox 38"/>
          <p:cNvSpPr txBox="1">
            <a:spLocks noChangeArrowheads="1"/>
          </p:cNvSpPr>
          <p:nvPr/>
        </p:nvSpPr>
        <p:spPr bwMode="auto">
          <a:xfrm>
            <a:off x="6372225" y="50815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aa</a:t>
            </a:r>
          </a:p>
        </p:txBody>
      </p:sp>
      <p:grpSp>
        <p:nvGrpSpPr>
          <p:cNvPr id="6156" name="Group 110"/>
          <p:cNvGrpSpPr>
            <a:grpSpLocks/>
          </p:cNvGrpSpPr>
          <p:nvPr/>
        </p:nvGrpSpPr>
        <p:grpSpPr bwMode="auto">
          <a:xfrm>
            <a:off x="6181725" y="3533775"/>
            <a:ext cx="762000" cy="1522413"/>
            <a:chOff x="2064" y="1396"/>
            <a:chExt cx="336" cy="671"/>
          </a:xfrm>
        </p:grpSpPr>
        <p:sp>
          <p:nvSpPr>
            <p:cNvPr id="6172" name="Oval 111"/>
            <p:cNvSpPr>
              <a:spLocks noChangeArrowheads="1"/>
            </p:cNvSpPr>
            <p:nvPr/>
          </p:nvSpPr>
          <p:spPr bwMode="auto">
            <a:xfrm rot="-3358839">
              <a:off x="2132"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73" name="Oval 112"/>
            <p:cNvSpPr>
              <a:spLocks noChangeArrowheads="1"/>
            </p:cNvSpPr>
            <p:nvPr/>
          </p:nvSpPr>
          <p:spPr bwMode="auto">
            <a:xfrm rot="3358083">
              <a:off x="2285" y="194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74" name="Line 113"/>
            <p:cNvSpPr>
              <a:spLocks noChangeShapeType="1"/>
            </p:cNvSpPr>
            <p:nvPr/>
          </p:nvSpPr>
          <p:spPr bwMode="auto">
            <a:xfrm>
              <a:off x="2232" y="1510"/>
              <a:ext cx="0" cy="55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AutoShape 114"/>
            <p:cNvSpPr>
              <a:spLocks noChangeArrowheads="1"/>
            </p:cNvSpPr>
            <p:nvPr/>
          </p:nvSpPr>
          <p:spPr bwMode="auto">
            <a:xfrm>
              <a:off x="2125" y="1396"/>
              <a:ext cx="214" cy="188"/>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6157" name="Group 127"/>
          <p:cNvGrpSpPr>
            <a:grpSpLocks/>
          </p:cNvGrpSpPr>
          <p:nvPr/>
        </p:nvGrpSpPr>
        <p:grpSpPr bwMode="auto">
          <a:xfrm>
            <a:off x="2676525" y="4448175"/>
            <a:ext cx="533400" cy="538163"/>
            <a:chOff x="2496" y="1776"/>
            <a:chExt cx="528" cy="675"/>
          </a:xfrm>
        </p:grpSpPr>
        <p:sp>
          <p:nvSpPr>
            <p:cNvPr id="6168"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69"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70"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1"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grpSp>
        <p:nvGrpSpPr>
          <p:cNvPr id="6158" name="Group 127"/>
          <p:cNvGrpSpPr>
            <a:grpSpLocks/>
          </p:cNvGrpSpPr>
          <p:nvPr/>
        </p:nvGrpSpPr>
        <p:grpSpPr bwMode="auto">
          <a:xfrm>
            <a:off x="4500563" y="4129088"/>
            <a:ext cx="609600" cy="919162"/>
            <a:chOff x="2496" y="1776"/>
            <a:chExt cx="528" cy="675"/>
          </a:xfrm>
        </p:grpSpPr>
        <p:sp>
          <p:nvSpPr>
            <p:cNvPr id="6164" name="Oval 128"/>
            <p:cNvSpPr>
              <a:spLocks noChangeArrowheads="1"/>
            </p:cNvSpPr>
            <p:nvPr/>
          </p:nvSpPr>
          <p:spPr bwMode="auto">
            <a:xfrm rot="-3358839">
              <a:off x="259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65" name="Oval 129"/>
            <p:cNvSpPr>
              <a:spLocks noChangeArrowheads="1"/>
            </p:cNvSpPr>
            <p:nvPr/>
          </p:nvSpPr>
          <p:spPr bwMode="auto">
            <a:xfrm rot="3358083">
              <a:off x="2832" y="2247"/>
              <a:ext cx="96" cy="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66" name="Line 130"/>
            <p:cNvSpPr>
              <a:spLocks noChangeShapeType="1"/>
            </p:cNvSpPr>
            <p:nvPr/>
          </p:nvSpPr>
          <p:spPr bwMode="auto">
            <a:xfrm>
              <a:off x="2760" y="2019"/>
              <a:ext cx="0" cy="43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AutoShape 131"/>
            <p:cNvSpPr>
              <a:spLocks noChangeArrowheads="1"/>
            </p:cNvSpPr>
            <p:nvPr/>
          </p:nvSpPr>
          <p:spPr bwMode="auto">
            <a:xfrm>
              <a:off x="2592" y="1776"/>
              <a:ext cx="336" cy="375"/>
            </a:xfrm>
            <a:prstGeom prst="irregularSeal1">
              <a:avLst/>
            </a:prstGeom>
            <a:solidFill>
              <a:srgbClr val="FFFF00"/>
            </a:solidFill>
            <a:ln w="9525">
              <a:solidFill>
                <a:srgbClr val="FFCC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0">
                <a:latin typeface="Times New Roman" pitchFamily="18" charset="0"/>
              </a:endParaRPr>
            </a:p>
          </p:txBody>
        </p:sp>
      </p:grpSp>
      <p:sp>
        <p:nvSpPr>
          <p:cNvPr id="59" name="Rounded Rectangle 58"/>
          <p:cNvSpPr/>
          <p:nvPr/>
        </p:nvSpPr>
        <p:spPr bwMode="auto">
          <a:xfrm>
            <a:off x="2133600" y="1114425"/>
            <a:ext cx="4953000" cy="2028825"/>
          </a:xfrm>
          <a:prstGeom prst="roundRect">
            <a:avLst/>
          </a:prstGeom>
          <a:noFill/>
          <a:ln w="47625" cap="flat" cmpd="sng" algn="ctr">
            <a:solidFill>
              <a:schemeClr val="accent2">
                <a:lumMod val="75000"/>
              </a:schemeClr>
            </a:solidFill>
            <a:prstDash val="solid"/>
            <a:round/>
            <a:headEnd type="none" w="med" len="med"/>
            <a:tailEnd type="none" w="med" len="med"/>
          </a:ln>
          <a:effectLst/>
        </p:spPr>
        <p:txBody>
          <a:bodyPr/>
          <a:lstStyle/>
          <a:p>
            <a:pPr>
              <a:defRPr/>
            </a:pPr>
            <a:endParaRPr lang="en-US"/>
          </a:p>
        </p:txBody>
      </p:sp>
      <p:sp>
        <p:nvSpPr>
          <p:cNvPr id="6160" name="TextBox 59"/>
          <p:cNvSpPr txBox="1">
            <a:spLocks noChangeArrowheads="1"/>
          </p:cNvSpPr>
          <p:nvPr/>
        </p:nvSpPr>
        <p:spPr bwMode="auto">
          <a:xfrm>
            <a:off x="381000" y="2020888"/>
            <a:ext cx="166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2060"/>
                </a:solidFill>
                <a:latin typeface="Times New Roman" pitchFamily="18" charset="0"/>
              </a:rPr>
              <a:t>Environment 1</a:t>
            </a:r>
          </a:p>
        </p:txBody>
      </p:sp>
      <p:sp>
        <p:nvSpPr>
          <p:cNvPr id="6161" name="Rounded Rectangle 60"/>
          <p:cNvSpPr>
            <a:spLocks noChangeArrowheads="1"/>
          </p:cNvSpPr>
          <p:nvPr/>
        </p:nvSpPr>
        <p:spPr bwMode="auto">
          <a:xfrm>
            <a:off x="2143125" y="3400425"/>
            <a:ext cx="4953000" cy="2057400"/>
          </a:xfrm>
          <a:prstGeom prst="roundRect">
            <a:avLst>
              <a:gd name="adj" fmla="val 16667"/>
            </a:avLst>
          </a:prstGeom>
          <a:noFill/>
          <a:ln w="47625" algn="ctr">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6162" name="TextBox 61"/>
          <p:cNvSpPr txBox="1">
            <a:spLocks noChangeArrowheads="1"/>
          </p:cNvSpPr>
          <p:nvPr/>
        </p:nvSpPr>
        <p:spPr bwMode="auto">
          <a:xfrm>
            <a:off x="371475" y="4154488"/>
            <a:ext cx="166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C00000"/>
                </a:solidFill>
                <a:latin typeface="Times New Roman" pitchFamily="18" charset="0"/>
              </a:rPr>
              <a:t>Environment 2</a:t>
            </a:r>
          </a:p>
        </p:txBody>
      </p:sp>
      <p:sp>
        <p:nvSpPr>
          <p:cNvPr id="6163" name="TextBox 62"/>
          <p:cNvSpPr txBox="1">
            <a:spLocks noChangeArrowheads="1"/>
          </p:cNvSpPr>
          <p:nvPr/>
        </p:nvSpPr>
        <p:spPr bwMode="auto">
          <a:xfrm>
            <a:off x="685800" y="6096000"/>
            <a:ext cx="7799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C00000"/>
                </a:solidFill>
                <a:latin typeface="Times New Roman" pitchFamily="18" charset="0"/>
              </a:rPr>
              <a:t>*** Although prevalent in nature, we will ignore the complication of G×E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It is GENETIC variation that is essential for evolution</a:t>
            </a:r>
          </a:p>
        </p:txBody>
      </p:sp>
      <p:sp>
        <p:nvSpPr>
          <p:cNvPr id="7171" name="Text Box 3"/>
          <p:cNvSpPr txBox="1">
            <a:spLocks noChangeArrowheads="1"/>
          </p:cNvSpPr>
          <p:nvPr/>
        </p:nvSpPr>
        <p:spPr bwMode="auto">
          <a:xfrm>
            <a:off x="822325" y="1219200"/>
            <a:ext cx="501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 Selection can act on purely phenotypic variation</a:t>
            </a:r>
          </a:p>
        </p:txBody>
      </p:sp>
      <p:sp>
        <p:nvSpPr>
          <p:cNvPr id="7172" name="Text Box 4"/>
          <p:cNvSpPr txBox="1">
            <a:spLocks noChangeArrowheads="1"/>
          </p:cNvSpPr>
          <p:nvPr/>
        </p:nvSpPr>
        <p:spPr bwMode="auto">
          <a:xfrm>
            <a:off x="836613" y="3976688"/>
            <a:ext cx="5521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imes New Roman" pitchFamily="18" charset="0"/>
              </a:rPr>
              <a:t> But without genetic variation evolution will not occur</a:t>
            </a:r>
          </a:p>
        </p:txBody>
      </p:sp>
      <p:pic>
        <p:nvPicPr>
          <p:cNvPr id="7173" name="Picture 5" descr="PopBody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0480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2514600" y="2514600"/>
            <a:ext cx="1123950" cy="8064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pic>
        <p:nvPicPr>
          <p:cNvPr id="7175" name="Picture 7" descr="PopBody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09763"/>
            <a:ext cx="3048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7162800" y="2519363"/>
            <a:ext cx="1123950" cy="8064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sp>
        <p:nvSpPr>
          <p:cNvPr id="7177" name="Line 9"/>
          <p:cNvSpPr>
            <a:spLocks noChangeShapeType="1"/>
          </p:cNvSpPr>
          <p:nvPr/>
        </p:nvSpPr>
        <p:spPr bwMode="auto">
          <a:xfrm flipV="1">
            <a:off x="2495550" y="2528888"/>
            <a:ext cx="1116013" cy="8048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10"/>
          <p:cNvSpPr>
            <a:spLocks noChangeShapeType="1"/>
          </p:cNvSpPr>
          <p:nvPr/>
        </p:nvSpPr>
        <p:spPr bwMode="auto">
          <a:xfrm>
            <a:off x="3733800" y="2590800"/>
            <a:ext cx="1206500" cy="15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179" name="Picture 11" descr="PopBody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729163"/>
            <a:ext cx="3048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Rectangle 12"/>
          <p:cNvSpPr>
            <a:spLocks noChangeArrowheads="1"/>
          </p:cNvSpPr>
          <p:nvPr/>
        </p:nvSpPr>
        <p:spPr bwMode="auto">
          <a:xfrm>
            <a:off x="2514600" y="5338763"/>
            <a:ext cx="1123950" cy="8064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Times New Roman" pitchFamily="18" charset="0"/>
            </a:endParaRPr>
          </a:p>
        </p:txBody>
      </p:sp>
      <p:pic>
        <p:nvPicPr>
          <p:cNvPr id="7181" name="Picture 13" descr="PopBody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729163"/>
            <a:ext cx="3048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Line 15"/>
          <p:cNvSpPr>
            <a:spLocks noChangeShapeType="1"/>
          </p:cNvSpPr>
          <p:nvPr/>
        </p:nvSpPr>
        <p:spPr bwMode="auto">
          <a:xfrm>
            <a:off x="3733800" y="5410200"/>
            <a:ext cx="1219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3" name="Text Box 17"/>
          <p:cNvSpPr txBox="1">
            <a:spLocks noChangeArrowheads="1"/>
          </p:cNvSpPr>
          <p:nvPr/>
        </p:nvSpPr>
        <p:spPr bwMode="auto">
          <a:xfrm>
            <a:off x="3886200" y="2286000"/>
            <a:ext cx="86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FF0000"/>
                </a:solidFill>
                <a:latin typeface="Times New Roman" pitchFamily="18" charset="0"/>
              </a:rPr>
              <a:t>Selection</a:t>
            </a:r>
          </a:p>
        </p:txBody>
      </p:sp>
      <p:sp>
        <p:nvSpPr>
          <p:cNvPr id="7184" name="Text Box 18"/>
          <p:cNvSpPr txBox="1">
            <a:spLocks noChangeArrowheads="1"/>
          </p:cNvSpPr>
          <p:nvPr/>
        </p:nvSpPr>
        <p:spPr bwMode="auto">
          <a:xfrm>
            <a:off x="3657600" y="5105400"/>
            <a:ext cx="1230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FF0000"/>
                </a:solidFill>
                <a:latin typeface="Times New Roman" pitchFamily="18" charset="0"/>
              </a:rPr>
              <a:t>Reproduction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How much genetic variation is there?</a:t>
            </a:r>
          </a:p>
        </p:txBody>
      </p:sp>
      <p:sp>
        <p:nvSpPr>
          <p:cNvPr id="8195" name="Text Box 3"/>
          <p:cNvSpPr txBox="1">
            <a:spLocks noChangeArrowheads="1"/>
          </p:cNvSpPr>
          <p:nvPr/>
        </p:nvSpPr>
        <p:spPr bwMode="auto">
          <a:xfrm>
            <a:off x="822325" y="1524000"/>
            <a:ext cx="79533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Statistical analysis of quantitative traits</a:t>
            </a:r>
            <a:endParaRPr lang="en-US" altLang="en-US" sz="4000">
              <a:latin typeface="Times New Roman" pitchFamily="18" charset="0"/>
            </a:endParaRPr>
          </a:p>
          <a:p>
            <a:pPr eaLnBrk="1" hangingPunct="1">
              <a:spcBef>
                <a:spcPct val="0"/>
              </a:spcBef>
            </a:pPr>
            <a:endParaRPr lang="en-US" altLang="en-US" sz="2800">
              <a:latin typeface="Times New Roman" pitchFamily="18" charset="0"/>
            </a:endParaRPr>
          </a:p>
          <a:p>
            <a:pPr eaLnBrk="1" hangingPunct="1">
              <a:spcBef>
                <a:spcPct val="0"/>
              </a:spcBef>
            </a:pPr>
            <a:endParaRPr lang="en-US" altLang="en-US" sz="2800">
              <a:latin typeface="Times New Roman" pitchFamily="18" charset="0"/>
            </a:endParaRPr>
          </a:p>
          <a:p>
            <a:pPr eaLnBrk="1" hangingPunct="1">
              <a:spcBef>
                <a:spcPct val="0"/>
              </a:spcBef>
            </a:pPr>
            <a:endParaRPr lang="en-US" altLang="en-US" sz="2400">
              <a:latin typeface="Times New Roman" pitchFamily="18" charset="0"/>
            </a:endParaRPr>
          </a:p>
          <a:p>
            <a:pPr lvl="3" eaLnBrk="1" hangingPunct="1">
              <a:spcBef>
                <a:spcPct val="0"/>
              </a:spcBef>
              <a:buFontTx/>
              <a:buChar char="•"/>
            </a:pPr>
            <a:endParaRPr lang="en-US" altLang="en-US" sz="2400">
              <a:latin typeface="Times New Roman" pitchFamily="18" charset="0"/>
            </a:endParaRPr>
          </a:p>
          <a:p>
            <a:pPr eaLnBrk="1" hangingPunct="1">
              <a:spcBef>
                <a:spcPct val="0"/>
              </a:spcBef>
              <a:buFontTx/>
              <a:buNone/>
            </a:pP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2. Studies at the molecular level</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3171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Gel electrophoresis"/>
          <p:cNvPicPr>
            <a:picLocks noChangeAspect="1" noChangeArrowheads="1"/>
          </p:cNvPicPr>
          <p:nvPr/>
        </p:nvPicPr>
        <p:blipFill>
          <a:blip r:embed="rId3" cstate="print">
            <a:extLst>
              <a:ext uri="{28A0092B-C50C-407E-A947-70E740481C1C}">
                <a14:useLocalDpi xmlns:a14="http://schemas.microsoft.com/office/drawing/2010/main" val="0"/>
              </a:ext>
            </a:extLst>
          </a:blip>
          <a:srcRect t="41922"/>
          <a:stretch>
            <a:fillRect/>
          </a:stretch>
        </p:blipFill>
        <p:spPr bwMode="auto">
          <a:xfrm>
            <a:off x="4953000" y="4876800"/>
            <a:ext cx="25447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 How much genetic variation is there?</a:t>
            </a:r>
          </a:p>
          <a:p>
            <a:pPr algn="ctr" eaLnBrk="1" hangingPunct="1">
              <a:spcBef>
                <a:spcPct val="0"/>
              </a:spcBef>
              <a:buFontTx/>
              <a:buNone/>
            </a:pPr>
            <a:r>
              <a:rPr lang="en-US" altLang="en-US" sz="2800">
                <a:latin typeface="Times New Roman" pitchFamily="18" charset="0"/>
              </a:rPr>
              <a:t>Part I. Statistical analysis of quantitative traits</a:t>
            </a:r>
          </a:p>
        </p:txBody>
      </p:sp>
      <p:pic>
        <p:nvPicPr>
          <p:cNvPr id="9219" name="Picture 9" descr="PopBody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67000"/>
            <a:ext cx="3962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10"/>
          <p:cNvSpPr txBox="1">
            <a:spLocks noChangeArrowheads="1"/>
          </p:cNvSpPr>
          <p:nvPr/>
        </p:nvSpPr>
        <p:spPr bwMode="auto">
          <a:xfrm>
            <a:off x="3810000" y="4800600"/>
            <a:ext cx="1295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latin typeface="Times New Roman" pitchFamily="18" charset="0"/>
              </a:rPr>
              <a:t>Body weight</a:t>
            </a:r>
          </a:p>
        </p:txBody>
      </p:sp>
      <p:sp>
        <p:nvSpPr>
          <p:cNvPr id="9221" name="Text Box 11"/>
          <p:cNvSpPr txBox="1">
            <a:spLocks noChangeArrowheads="1"/>
          </p:cNvSpPr>
          <p:nvPr/>
        </p:nvSpPr>
        <p:spPr bwMode="auto">
          <a:xfrm rot="-5400000">
            <a:off x="1505743" y="3523457"/>
            <a:ext cx="156051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latin typeface="Times New Roman" pitchFamily="18" charset="0"/>
              </a:rPr>
              <a:t># of individuals</a:t>
            </a:r>
          </a:p>
        </p:txBody>
      </p:sp>
      <p:sp>
        <p:nvSpPr>
          <p:cNvPr id="9222" name="Text Box 12"/>
          <p:cNvSpPr txBox="1">
            <a:spLocks noChangeArrowheads="1"/>
          </p:cNvSpPr>
          <p:nvPr/>
        </p:nvSpPr>
        <p:spPr bwMode="auto">
          <a:xfrm>
            <a:off x="3435350" y="507365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Human body weight</a:t>
            </a:r>
          </a:p>
        </p:txBody>
      </p:sp>
      <p:sp>
        <p:nvSpPr>
          <p:cNvPr id="9223" name="TextBox 8"/>
          <p:cNvSpPr txBox="1">
            <a:spLocks noChangeArrowheads="1"/>
          </p:cNvSpPr>
          <p:nvPr/>
        </p:nvSpPr>
        <p:spPr bwMode="auto">
          <a:xfrm>
            <a:off x="1981200" y="61722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How much of this phenotypic variation is genetic?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Times New Roman" pitchFamily="18" charset="0"/>
              </a:rPr>
              <a:t>Some basic statistics I: The mean</a:t>
            </a:r>
          </a:p>
        </p:txBody>
      </p:sp>
      <p:graphicFrame>
        <p:nvGraphicFramePr>
          <p:cNvPr id="10243" name="Object 11"/>
          <p:cNvGraphicFramePr>
            <a:graphicFrameLocks noChangeAspect="1"/>
          </p:cNvGraphicFramePr>
          <p:nvPr/>
        </p:nvGraphicFramePr>
        <p:xfrm>
          <a:off x="3219450" y="881063"/>
          <a:ext cx="2571750" cy="1481137"/>
        </p:xfrm>
        <a:graphic>
          <a:graphicData uri="http://schemas.openxmlformats.org/presentationml/2006/ole">
            <mc:AlternateContent xmlns:mc="http://schemas.openxmlformats.org/markup-compatibility/2006">
              <mc:Choice xmlns:v="urn:schemas-microsoft-com:vml" Requires="v">
                <p:oleObj spid="_x0000_s10251" name="Equation" r:id="rId3" imgW="748975" imgH="431613" progId="Equation.3">
                  <p:embed/>
                </p:oleObj>
              </mc:Choice>
              <mc:Fallback>
                <p:oleObj name="Equation" r:id="rId3" imgW="748975" imgH="431613"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881063"/>
                        <a:ext cx="2571750" cy="148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2438400"/>
            <a:ext cx="4057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3"/>
          <p:cNvSpPr txBox="1">
            <a:spLocks noChangeArrowheads="1"/>
          </p:cNvSpPr>
          <p:nvPr/>
        </p:nvSpPr>
        <p:spPr bwMode="auto">
          <a:xfrm>
            <a:off x="4465638" y="5105400"/>
            <a:ext cx="379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X</a:t>
            </a:r>
            <a:r>
              <a:rPr lang="en-US" altLang="en-US" sz="1800" baseline="-25000">
                <a:latin typeface="Times New Roman" pitchFamily="18" charset="0"/>
              </a:rPr>
              <a:t>i</a:t>
            </a:r>
            <a:endParaRPr lang="en-US" altLang="en-US" sz="1800">
              <a:latin typeface="Times New Roman" pitchFamily="18" charset="0"/>
            </a:endParaRPr>
          </a:p>
        </p:txBody>
      </p:sp>
      <p:sp>
        <p:nvSpPr>
          <p:cNvPr id="10246" name="Text Box 14"/>
          <p:cNvSpPr txBox="1">
            <a:spLocks noChangeArrowheads="1"/>
          </p:cNvSpPr>
          <p:nvPr/>
        </p:nvSpPr>
        <p:spPr bwMode="auto">
          <a:xfrm>
            <a:off x="2057400" y="35433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latin typeface="Times New Roman" pitchFamily="18" charset="0"/>
              </a:rPr>
              <a:t>f</a:t>
            </a:r>
            <a:r>
              <a:rPr lang="en-US" altLang="en-US" sz="1800" baseline="-25000">
                <a:latin typeface="Times New Roman" pitchFamily="18" charset="0"/>
              </a:rPr>
              <a:t>i</a:t>
            </a:r>
            <a:endParaRPr lang="en-US" altLang="en-US" sz="1800">
              <a:latin typeface="Times New Roman" pitchFamily="18" charset="0"/>
            </a:endParaRPr>
          </a:p>
        </p:txBody>
      </p:sp>
      <p:graphicFrame>
        <p:nvGraphicFramePr>
          <p:cNvPr id="10247" name="Object 15"/>
          <p:cNvGraphicFramePr>
            <a:graphicFrameLocks noChangeAspect="1"/>
          </p:cNvGraphicFramePr>
          <p:nvPr/>
        </p:nvGraphicFramePr>
        <p:xfrm>
          <a:off x="2438400" y="5768975"/>
          <a:ext cx="4349750" cy="479425"/>
        </p:xfrm>
        <a:graphic>
          <a:graphicData uri="http://schemas.openxmlformats.org/presentationml/2006/ole">
            <mc:AlternateContent xmlns:mc="http://schemas.openxmlformats.org/markup-compatibility/2006">
              <mc:Choice xmlns:v="urn:schemas-microsoft-com:vml" Requires="v">
                <p:oleObj spid="_x0000_s10252" name="Equation" r:id="rId6" imgW="1841500" imgH="203200" progId="Equation.3">
                  <p:embed/>
                </p:oleObj>
              </mc:Choice>
              <mc:Fallback>
                <p:oleObj name="Equation" r:id="rId6" imgW="1841500" imgH="2032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768975"/>
                        <a:ext cx="43497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Box 9"/>
          <p:cNvSpPr txBox="1">
            <a:spLocks noChangeArrowheads="1"/>
          </p:cNvSpPr>
          <p:nvPr/>
        </p:nvSpPr>
        <p:spPr bwMode="auto">
          <a:xfrm>
            <a:off x="1981200" y="6411913"/>
            <a:ext cx="540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latin typeface="Times New Roman" pitchFamily="18" charset="0"/>
              </a:rPr>
              <a:t>Where </a:t>
            </a:r>
            <a:r>
              <a:rPr lang="en-US" altLang="en-US" sz="1800" i="1">
                <a:solidFill>
                  <a:srgbClr val="FF0000"/>
                </a:solidFill>
                <a:latin typeface="Times New Roman" pitchFamily="18" charset="0"/>
              </a:rPr>
              <a:t>n</a:t>
            </a:r>
            <a:r>
              <a:rPr lang="en-US" altLang="en-US" sz="1800">
                <a:solidFill>
                  <a:srgbClr val="FF0000"/>
                </a:solidFill>
                <a:latin typeface="Times New Roman" pitchFamily="18" charset="0"/>
              </a:rPr>
              <a:t> is the number of different phenotype classes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2448</TotalTime>
  <Words>2121</Words>
  <Application>Microsoft Office PowerPoint</Application>
  <PresentationFormat>On-screen Show (4:3)</PresentationFormat>
  <Paragraphs>611</Paragraphs>
  <Slides>47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2" baseType="lpstr">
      <vt:lpstr>Times New Roman</vt:lpstr>
      <vt:lpstr>Arial</vt:lpstr>
      <vt:lpstr>Calibri</vt:lpstr>
      <vt:lpstr>Default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340</cp:revision>
  <cp:lastPrinted>2015-01-27T18:09:00Z</cp:lastPrinted>
  <dcterms:created xsi:type="dcterms:W3CDTF">2003-12-06T01:22:41Z</dcterms:created>
  <dcterms:modified xsi:type="dcterms:W3CDTF">2015-01-27T18:15:34Z</dcterms:modified>
</cp:coreProperties>
</file>