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85" r:id="rId2"/>
    <p:sldId id="287" r:id="rId3"/>
    <p:sldId id="371" r:id="rId4"/>
    <p:sldId id="289" r:id="rId5"/>
    <p:sldId id="290" r:id="rId6"/>
    <p:sldId id="291" r:id="rId7"/>
    <p:sldId id="347" r:id="rId8"/>
    <p:sldId id="346" r:id="rId9"/>
    <p:sldId id="344" r:id="rId10"/>
    <p:sldId id="360" r:id="rId11"/>
    <p:sldId id="359" r:id="rId12"/>
    <p:sldId id="325" r:id="rId13"/>
    <p:sldId id="326" r:id="rId14"/>
    <p:sldId id="361" r:id="rId15"/>
    <p:sldId id="329" r:id="rId16"/>
    <p:sldId id="330" r:id="rId17"/>
    <p:sldId id="362" r:id="rId18"/>
    <p:sldId id="333" r:id="rId19"/>
    <p:sldId id="334" r:id="rId20"/>
    <p:sldId id="363" r:id="rId21"/>
    <p:sldId id="337" r:id="rId22"/>
    <p:sldId id="369" r:id="rId23"/>
    <p:sldId id="293" r:id="rId24"/>
    <p:sldId id="316" r:id="rId25"/>
    <p:sldId id="364" r:id="rId26"/>
    <p:sldId id="353" r:id="rId27"/>
    <p:sldId id="355" r:id="rId28"/>
    <p:sldId id="356" r:id="rId29"/>
    <p:sldId id="357" r:id="rId30"/>
    <p:sldId id="358" r:id="rId31"/>
    <p:sldId id="366" r:id="rId32"/>
    <p:sldId id="365" r:id="rId33"/>
    <p:sldId id="318" r:id="rId34"/>
    <p:sldId id="319" r:id="rId35"/>
    <p:sldId id="320" r:id="rId36"/>
    <p:sldId id="321" r:id="rId37"/>
    <p:sldId id="323" r:id="rId38"/>
    <p:sldId id="324" r:id="rId39"/>
    <p:sldId id="368" r:id="rId40"/>
    <p:sldId id="370"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3333CC"/>
    <a:srgbClr val="3366FF"/>
    <a:srgbClr val="A50021"/>
    <a:srgbClr val="33CC33"/>
    <a:srgbClr val="0066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2" d="100"/>
          <a:sy n="112" d="100"/>
        </p:scale>
        <p:origin x="-1500" y="-3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190476190476189"/>
          <c:y val="6.088688510710364E-2"/>
          <c:w val="0.78410729908761356"/>
          <c:h val="0.7610756921513866"/>
        </c:manualLayout>
      </c:layout>
      <c:scatterChart>
        <c:scatterStyle val="lineMarker"/>
        <c:varyColors val="0"/>
        <c:ser>
          <c:idx val="0"/>
          <c:order val="0"/>
          <c:spPr>
            <a:ln w="28575">
              <a:noFill/>
            </a:ln>
          </c:spPr>
          <c:marker>
            <c:symbol val="diamond"/>
            <c:size val="10"/>
            <c:spPr>
              <a:solidFill>
                <a:srgbClr val="C00000"/>
              </a:solidFill>
            </c:spPr>
          </c:marker>
          <c:xVal>
            <c:numRef>
              <c:f>Sheet1!$A$2:$A$8</c:f>
              <c:numCache>
                <c:formatCode>General</c:formatCode>
                <c:ptCount val="7"/>
                <c:pt idx="0">
                  <c:v>1</c:v>
                </c:pt>
                <c:pt idx="1">
                  <c:v>1.2</c:v>
                </c:pt>
                <c:pt idx="2">
                  <c:v>1.4</c:v>
                </c:pt>
                <c:pt idx="3">
                  <c:v>1.5</c:v>
                </c:pt>
                <c:pt idx="4">
                  <c:v>1.6</c:v>
                </c:pt>
                <c:pt idx="5">
                  <c:v>1.9000000000000001</c:v>
                </c:pt>
                <c:pt idx="6">
                  <c:v>2.1</c:v>
                </c:pt>
              </c:numCache>
            </c:numRef>
          </c:xVal>
          <c:yVal>
            <c:numRef>
              <c:f>Sheet1!$B$2:$B$8</c:f>
              <c:numCache>
                <c:formatCode>General</c:formatCode>
                <c:ptCount val="7"/>
                <c:pt idx="0">
                  <c:v>0.89898989898990012</c:v>
                </c:pt>
                <c:pt idx="1">
                  <c:v>0.91919191919191912</c:v>
                </c:pt>
                <c:pt idx="2">
                  <c:v>0.94949494949494939</c:v>
                </c:pt>
                <c:pt idx="3">
                  <c:v>1.0202020202020201</c:v>
                </c:pt>
                <c:pt idx="4">
                  <c:v>1.0101010101010099</c:v>
                </c:pt>
                <c:pt idx="5">
                  <c:v>1.0707070707070707</c:v>
                </c:pt>
                <c:pt idx="6">
                  <c:v>1.1313131313131333</c:v>
                </c:pt>
              </c:numCache>
            </c:numRef>
          </c:yVal>
          <c:smooth val="0"/>
        </c:ser>
        <c:dLbls>
          <c:showLegendKey val="0"/>
          <c:showVal val="0"/>
          <c:showCatName val="0"/>
          <c:showSerName val="0"/>
          <c:showPercent val="0"/>
          <c:showBubbleSize val="0"/>
        </c:dLbls>
        <c:axId val="52364032"/>
        <c:axId val="52365952"/>
      </c:scatterChart>
      <c:valAx>
        <c:axId val="52364032"/>
        <c:scaling>
          <c:orientation val="minMax"/>
          <c:max val="2.2000000000000002"/>
          <c:min val="0.8"/>
        </c:scaling>
        <c:delete val="0"/>
        <c:axPos val="b"/>
        <c:numFmt formatCode="General" sourceLinked="1"/>
        <c:majorTickMark val="out"/>
        <c:minorTickMark val="none"/>
        <c:tickLblPos val="nextTo"/>
        <c:crossAx val="52365952"/>
        <c:crosses val="autoZero"/>
        <c:crossBetween val="midCat"/>
        <c:majorUnit val="0.2"/>
      </c:valAx>
      <c:valAx>
        <c:axId val="52365952"/>
        <c:scaling>
          <c:orientation val="minMax"/>
          <c:max val="1.2"/>
          <c:min val="0.8"/>
        </c:scaling>
        <c:delete val="0"/>
        <c:axPos val="l"/>
        <c:numFmt formatCode="General" sourceLinked="1"/>
        <c:majorTickMark val="out"/>
        <c:minorTickMark val="none"/>
        <c:tickLblPos val="nextTo"/>
        <c:crossAx val="52364032"/>
        <c:crosses val="autoZero"/>
        <c:crossBetween val="midCat"/>
        <c:majorUnit val="0.1"/>
      </c:valAx>
      <c:spPr>
        <a:ln w="25400">
          <a:solidFill>
            <a:schemeClr val="tx1"/>
          </a:solidFill>
        </a:ln>
      </c:spPr>
    </c:plotArea>
    <c:plotVisOnly val="1"/>
    <c:dispBlanksAs val="gap"/>
    <c:showDLblsOverMax val="0"/>
  </c:chart>
  <c:spPr>
    <a:ln>
      <a:noFill/>
    </a:ln>
  </c:spPr>
  <c:txPr>
    <a:bodyPr/>
    <a:lstStyle/>
    <a:p>
      <a:pPr>
        <a:defRPr sz="1100" b="1"/>
      </a:pPr>
      <a:endParaRPr lang="en-US"/>
    </a:p>
  </c:txPr>
  <c:externalData r:id="rId2">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4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15.wmf"/><Relationship Id="rId1"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9C99569-B5D5-441B-B1A4-8E0D7A4F6629}" type="datetimeFigureOut">
              <a:rPr lang="en-US"/>
              <a:pPr>
                <a:defRPr/>
              </a:pPr>
              <a:t>1/29/2015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4752260-B501-4FB8-9B16-8B8BF33CEBC7}" type="slidenum">
              <a:rPr lang="en-US"/>
              <a:pPr>
                <a:defRPr/>
              </a:pPr>
              <a:t>‹#›</a:t>
            </a:fld>
            <a:endParaRPr lang="en-US"/>
          </a:p>
        </p:txBody>
      </p:sp>
    </p:spTree>
    <p:extLst>
      <p:ext uri="{BB962C8B-B14F-4D97-AF65-F5344CB8AC3E}">
        <p14:creationId xmlns:p14="http://schemas.microsoft.com/office/powerpoint/2010/main" val="42270307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16B61FB-E70A-44DD-A3B7-56633172B933}" type="slidenum">
              <a:rPr lang="en-US" smtClean="0"/>
              <a:pPr eaLnBrk="1" hangingPunct="1"/>
              <a:t>31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18C793-B571-41B3-B21A-F5C4DBB06194}" type="slidenum">
              <a:rPr lang="en-US"/>
              <a:pPr>
                <a:defRPr/>
              </a:pPr>
              <a:t>‹#›</a:t>
            </a:fld>
            <a:endParaRPr lang="en-US"/>
          </a:p>
        </p:txBody>
      </p:sp>
    </p:spTree>
    <p:extLst>
      <p:ext uri="{BB962C8B-B14F-4D97-AF65-F5344CB8AC3E}">
        <p14:creationId xmlns:p14="http://schemas.microsoft.com/office/powerpoint/2010/main" val="4117026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0AD779-F315-4BB3-B03A-15A549154742}" type="slidenum">
              <a:rPr lang="en-US"/>
              <a:pPr>
                <a:defRPr/>
              </a:pPr>
              <a:t>‹#›</a:t>
            </a:fld>
            <a:endParaRPr lang="en-US"/>
          </a:p>
        </p:txBody>
      </p:sp>
    </p:spTree>
    <p:extLst>
      <p:ext uri="{BB962C8B-B14F-4D97-AF65-F5344CB8AC3E}">
        <p14:creationId xmlns:p14="http://schemas.microsoft.com/office/powerpoint/2010/main" val="864302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AB9473-2326-4CB8-8785-6F1888F1F9F3}" type="slidenum">
              <a:rPr lang="en-US"/>
              <a:pPr>
                <a:defRPr/>
              </a:pPr>
              <a:t>‹#›</a:t>
            </a:fld>
            <a:endParaRPr lang="en-US"/>
          </a:p>
        </p:txBody>
      </p:sp>
    </p:spTree>
    <p:extLst>
      <p:ext uri="{BB962C8B-B14F-4D97-AF65-F5344CB8AC3E}">
        <p14:creationId xmlns:p14="http://schemas.microsoft.com/office/powerpoint/2010/main" val="3247066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634928-D6EE-47F7-9A0D-0CFBD989B4FD}" type="slidenum">
              <a:rPr lang="en-US"/>
              <a:pPr>
                <a:defRPr/>
              </a:pPr>
              <a:t>‹#›</a:t>
            </a:fld>
            <a:endParaRPr lang="en-US"/>
          </a:p>
        </p:txBody>
      </p:sp>
    </p:spTree>
    <p:extLst>
      <p:ext uri="{BB962C8B-B14F-4D97-AF65-F5344CB8AC3E}">
        <p14:creationId xmlns:p14="http://schemas.microsoft.com/office/powerpoint/2010/main" val="1303278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046491-07F9-48EA-9CA3-69D4E4A658D4}" type="slidenum">
              <a:rPr lang="en-US"/>
              <a:pPr>
                <a:defRPr/>
              </a:pPr>
              <a:t>‹#›</a:t>
            </a:fld>
            <a:endParaRPr lang="en-US"/>
          </a:p>
        </p:txBody>
      </p:sp>
    </p:spTree>
    <p:extLst>
      <p:ext uri="{BB962C8B-B14F-4D97-AF65-F5344CB8AC3E}">
        <p14:creationId xmlns:p14="http://schemas.microsoft.com/office/powerpoint/2010/main" val="1288821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E09976-5E72-4F0F-8C75-62ACE5F9C201}" type="slidenum">
              <a:rPr lang="en-US"/>
              <a:pPr>
                <a:defRPr/>
              </a:pPr>
              <a:t>‹#›</a:t>
            </a:fld>
            <a:endParaRPr lang="en-US"/>
          </a:p>
        </p:txBody>
      </p:sp>
    </p:spTree>
    <p:extLst>
      <p:ext uri="{BB962C8B-B14F-4D97-AF65-F5344CB8AC3E}">
        <p14:creationId xmlns:p14="http://schemas.microsoft.com/office/powerpoint/2010/main" val="2018599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09FFCD-2B25-4410-A8A7-4CE8DE2E74F1}" type="slidenum">
              <a:rPr lang="en-US"/>
              <a:pPr>
                <a:defRPr/>
              </a:pPr>
              <a:t>‹#›</a:t>
            </a:fld>
            <a:endParaRPr lang="en-US"/>
          </a:p>
        </p:txBody>
      </p:sp>
    </p:spTree>
    <p:extLst>
      <p:ext uri="{BB962C8B-B14F-4D97-AF65-F5344CB8AC3E}">
        <p14:creationId xmlns:p14="http://schemas.microsoft.com/office/powerpoint/2010/main" val="47632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51D206C-1919-47AB-A4F2-76C2DC140C48}" type="slidenum">
              <a:rPr lang="en-US"/>
              <a:pPr>
                <a:defRPr/>
              </a:pPr>
              <a:t>‹#›</a:t>
            </a:fld>
            <a:endParaRPr lang="en-US"/>
          </a:p>
        </p:txBody>
      </p:sp>
    </p:spTree>
    <p:extLst>
      <p:ext uri="{BB962C8B-B14F-4D97-AF65-F5344CB8AC3E}">
        <p14:creationId xmlns:p14="http://schemas.microsoft.com/office/powerpoint/2010/main" val="3316429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8E096F-DF84-4927-893D-BBC4DCE0ECF4}" type="slidenum">
              <a:rPr lang="en-US"/>
              <a:pPr>
                <a:defRPr/>
              </a:pPr>
              <a:t>‹#›</a:t>
            </a:fld>
            <a:endParaRPr lang="en-US"/>
          </a:p>
        </p:txBody>
      </p:sp>
    </p:spTree>
    <p:extLst>
      <p:ext uri="{BB962C8B-B14F-4D97-AF65-F5344CB8AC3E}">
        <p14:creationId xmlns:p14="http://schemas.microsoft.com/office/powerpoint/2010/main" val="939099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6CD678-E1EF-4D3C-B8A4-43B4141EF6B9}" type="slidenum">
              <a:rPr lang="en-US"/>
              <a:pPr>
                <a:defRPr/>
              </a:pPr>
              <a:t>‹#›</a:t>
            </a:fld>
            <a:endParaRPr lang="en-US"/>
          </a:p>
        </p:txBody>
      </p:sp>
    </p:spTree>
    <p:extLst>
      <p:ext uri="{BB962C8B-B14F-4D97-AF65-F5344CB8AC3E}">
        <p14:creationId xmlns:p14="http://schemas.microsoft.com/office/powerpoint/2010/main" val="3728563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18ED56-C768-44E0-82DC-8C4FD3D857C2}" type="slidenum">
              <a:rPr lang="en-US"/>
              <a:pPr>
                <a:defRPr/>
              </a:pPr>
              <a:t>‹#›</a:t>
            </a:fld>
            <a:endParaRPr lang="en-US"/>
          </a:p>
        </p:txBody>
      </p:sp>
    </p:spTree>
    <p:extLst>
      <p:ext uri="{BB962C8B-B14F-4D97-AF65-F5344CB8AC3E}">
        <p14:creationId xmlns:p14="http://schemas.microsoft.com/office/powerpoint/2010/main" val="3559641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40B1A71-7CDF-4EC5-A907-BA73D19BB4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6.jpeg"/><Relationship Id="rId5" Type="http://schemas.openxmlformats.org/officeDocument/2006/relationships/image" Target="../media/image15.w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0.wmf"/><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1.wmf"/><Relationship Id="rId5" Type="http://schemas.openxmlformats.org/officeDocument/2006/relationships/oleObject" Target="../embeddings/oleObject6.bin"/><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5.wmf"/><Relationship Id="rId5" Type="http://schemas.openxmlformats.org/officeDocument/2006/relationships/oleObject" Target="../embeddings/oleObject8.bin"/><Relationship Id="rId4" Type="http://schemas.openxmlformats.org/officeDocument/2006/relationships/image" Target="../media/image24.wmf"/></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oleObject" Target="../embeddings/oleObject9.bin"/><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5.wmf"/><Relationship Id="rId5" Type="http://schemas.openxmlformats.org/officeDocument/2006/relationships/image" Target="../media/image2.png"/><Relationship Id="rId4" Type="http://schemas.openxmlformats.org/officeDocument/2006/relationships/image" Target="../media/image21.wmf"/></Relationships>
</file>

<file path=ppt/slides/_rels/slide17.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5.wmf"/><Relationship Id="rId5" Type="http://schemas.openxmlformats.org/officeDocument/2006/relationships/oleObject" Target="../embeddings/oleObject11.bin"/><Relationship Id="rId4" Type="http://schemas.openxmlformats.org/officeDocument/2006/relationships/image" Target="../media/image28.wmf"/></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0.wmf"/><Relationship Id="rId1" Type="http://schemas.openxmlformats.org/officeDocument/2006/relationships/slideLayout" Target="../slideLayouts/slideLayout7.xml"/><Relationship Id="rId4" Type="http://schemas.openxmlformats.org/officeDocument/2006/relationships/image" Target="../media/image31.w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15.wmf"/><Relationship Id="rId5" Type="http://schemas.openxmlformats.org/officeDocument/2006/relationships/oleObject" Target="../embeddings/oleObject14.bin"/><Relationship Id="rId4" Type="http://schemas.openxmlformats.org/officeDocument/2006/relationships/image" Target="../media/image32.wmf"/></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34.wmf"/></Relationships>
</file>

<file path=ppt/slides/_rels/slide26.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35.w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36.wmf"/><Relationship Id="rId5" Type="http://schemas.openxmlformats.org/officeDocument/2006/relationships/oleObject" Target="../embeddings/oleObject17.bin"/><Relationship Id="rId4" Type="http://schemas.openxmlformats.org/officeDocument/2006/relationships/chart" Target="../charts/chart1.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38.wmf"/><Relationship Id="rId4" Type="http://schemas.openxmlformats.org/officeDocument/2006/relationships/image" Target="../media/image37.wmf"/></Relationships>
</file>

<file path=ppt/slides/_rels/slide33.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43.wmf"/><Relationship Id="rId7" Type="http://schemas.openxmlformats.org/officeDocument/2006/relationships/oleObject" Target="../embeddings/oleObject20.bin"/><Relationship Id="rId12" Type="http://schemas.openxmlformats.org/officeDocument/2006/relationships/image" Target="../media/image42.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44.wmf"/><Relationship Id="rId11" Type="http://schemas.openxmlformats.org/officeDocument/2006/relationships/oleObject" Target="../embeddings/oleObject22.bin"/><Relationship Id="rId5" Type="http://schemas.openxmlformats.org/officeDocument/2006/relationships/image" Target="../media/image39.wmf"/><Relationship Id="rId10" Type="http://schemas.openxmlformats.org/officeDocument/2006/relationships/image" Target="../media/image41.wmf"/><Relationship Id="rId4" Type="http://schemas.openxmlformats.org/officeDocument/2006/relationships/oleObject" Target="../embeddings/oleObject19.bin"/><Relationship Id="rId9" Type="http://schemas.openxmlformats.org/officeDocument/2006/relationships/oleObject" Target="../embeddings/oleObject21.bin"/></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oleObject" Target="../embeddings/oleObject28.bin"/><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50.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47.w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26.bin"/><Relationship Id="rId14" Type="http://schemas.openxmlformats.org/officeDocument/2006/relationships/image" Target="../media/image51.wmf"/></Relationships>
</file>

<file path=ppt/slides/_rels/slide37.xml.rels><?xml version="1.0" encoding="UTF-8" standalone="yes"?>
<Relationships xmlns="http://schemas.openxmlformats.org/package/2006/relationships"><Relationship Id="rId3" Type="http://schemas.openxmlformats.org/officeDocument/2006/relationships/image" Target="../media/image53.wmf"/><Relationship Id="rId7" Type="http://schemas.openxmlformats.org/officeDocument/2006/relationships/image" Target="../media/image57.wmf"/><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59.e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8.jpeg"/><Relationship Id="rId7"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wmf"/><Relationship Id="rId4" Type="http://schemas.openxmlformats.org/officeDocument/2006/relationships/oleObject" Target="../embeddings/oleObject1.bin"/><Relationship Id="rId9"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Natural Selection and Adaptation</a:t>
            </a:r>
          </a:p>
        </p:txBody>
      </p:sp>
      <p:pic>
        <p:nvPicPr>
          <p:cNvPr id="18435" name="Picture 4" descr="Penicillin resistance in streptococ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2697163"/>
            <a:ext cx="360045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5"/>
          <p:cNvSpPr>
            <a:spLocks noChangeArrowheads="1"/>
          </p:cNvSpPr>
          <p:nvPr/>
        </p:nvSpPr>
        <p:spPr bwMode="auto">
          <a:xfrm>
            <a:off x="3200400" y="5897563"/>
            <a:ext cx="2962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b="1"/>
              <a:t>McGeer and Low</a:t>
            </a:r>
            <a:r>
              <a:rPr lang="en-US" sz="1200" b="1" i="1"/>
              <a:t>. CMAJ</a:t>
            </a:r>
            <a:r>
              <a:rPr lang="en-US" sz="1200" b="1"/>
              <a:t> 1997;157:1703-4 </a:t>
            </a:r>
          </a:p>
        </p:txBody>
      </p:sp>
      <p:sp>
        <p:nvSpPr>
          <p:cNvPr id="18437" name="Rectangle 6"/>
          <p:cNvSpPr>
            <a:spLocks noChangeArrowheads="1"/>
          </p:cNvSpPr>
          <p:nvPr/>
        </p:nvSpPr>
        <p:spPr bwMode="auto">
          <a:xfrm>
            <a:off x="2209800" y="1616075"/>
            <a:ext cx="46609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sz="1400" b="1"/>
              <a:t>The evolution of penicillin resistance in </a:t>
            </a:r>
          </a:p>
          <a:p>
            <a:pPr algn="ctr"/>
            <a:r>
              <a:rPr lang="en-US" sz="1400" b="1" i="1"/>
              <a:t>Streptococcus pneumoniae</a:t>
            </a:r>
            <a:r>
              <a:rPr lang="en-US" sz="1400" b="1"/>
              <a:t> infection in Canada and the US.</a:t>
            </a:r>
            <a:r>
              <a:rPr lang="en-US" sz="1400"/>
              <a:t> </a:t>
            </a:r>
          </a:p>
        </p:txBody>
      </p:sp>
      <p:sp>
        <p:nvSpPr>
          <p:cNvPr id="18438" name="Text Box 7"/>
          <p:cNvSpPr txBox="1">
            <a:spLocks noChangeArrowheads="1"/>
          </p:cNvSpPr>
          <p:nvPr/>
        </p:nvSpPr>
        <p:spPr bwMode="auto">
          <a:xfrm>
            <a:off x="4373563" y="5222875"/>
            <a:ext cx="5603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400" b="1"/>
              <a:t>Year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
          <p:cNvSpPr txBox="1">
            <a:spLocks noChangeArrowheads="1"/>
          </p:cNvSpPr>
          <p:nvPr/>
        </p:nvSpPr>
        <p:spPr bwMode="auto">
          <a:xfrm>
            <a:off x="0" y="228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800" b="1"/>
              <a:t>Calculating the average fitness of a population using </a:t>
            </a:r>
            <a:r>
              <a:rPr lang="en-US" sz="2800" b="1" i="1"/>
              <a:t>w</a:t>
            </a:r>
            <a:endParaRPr lang="en-US" sz="2800" b="1"/>
          </a:p>
        </p:txBody>
      </p:sp>
      <p:sp>
        <p:nvSpPr>
          <p:cNvPr id="2052" name="Text Box 3"/>
          <p:cNvSpPr txBox="1">
            <a:spLocks noChangeArrowheads="1"/>
          </p:cNvSpPr>
          <p:nvPr/>
        </p:nvSpPr>
        <p:spPr bwMode="auto">
          <a:xfrm>
            <a:off x="762000" y="1371600"/>
            <a:ext cx="7483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dirty="0"/>
              <a:t>If a population is in Hardy-Weinberg proportions, the mean fitness of the population can be </a:t>
            </a:r>
            <a:r>
              <a:rPr lang="en-US" b="1" dirty="0" smtClean="0"/>
              <a:t>easily calculated</a:t>
            </a:r>
            <a:r>
              <a:rPr lang="en-US" b="1" dirty="0"/>
              <a:t>:</a:t>
            </a:r>
          </a:p>
        </p:txBody>
      </p:sp>
      <p:graphicFrame>
        <p:nvGraphicFramePr>
          <p:cNvPr id="2050" name="Object 51"/>
          <p:cNvGraphicFramePr>
            <a:graphicFrameLocks noChangeAspect="1"/>
          </p:cNvGraphicFramePr>
          <p:nvPr/>
        </p:nvGraphicFramePr>
        <p:xfrm>
          <a:off x="1535113" y="3060700"/>
          <a:ext cx="6084887" cy="825500"/>
        </p:xfrm>
        <a:graphic>
          <a:graphicData uri="http://schemas.openxmlformats.org/presentationml/2006/ole">
            <mc:AlternateContent xmlns:mc="http://schemas.openxmlformats.org/markup-compatibility/2006">
              <mc:Choice xmlns:v="urn:schemas-microsoft-com:vml" Requires="v">
                <p:oleObj spid="_x0000_s2071" name="Equation" r:id="rId3" imgW="1777680" imgH="241200" progId="Equation.3">
                  <p:embed/>
                </p:oleObj>
              </mc:Choice>
              <mc:Fallback>
                <p:oleObj name="Equation" r:id="rId3" imgW="1777680" imgH="241200" progId="Equation.3">
                  <p:embed/>
                  <p:pic>
                    <p:nvPicPr>
                      <p:cNvPr id="0" name="Object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5113" y="3060700"/>
                        <a:ext cx="6084887" cy="82550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3" name="Text Box 55"/>
          <p:cNvSpPr txBox="1">
            <a:spLocks noChangeArrowheads="1"/>
          </p:cNvSpPr>
          <p:nvPr/>
        </p:nvSpPr>
        <p:spPr bwMode="auto">
          <a:xfrm>
            <a:off x="76200" y="5791200"/>
            <a:ext cx="906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a:solidFill>
                  <a:srgbClr val="A50021"/>
                </a:solidFill>
              </a:rPr>
              <a:t>We now have the information we need to predict evolution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4675" y="3017838"/>
            <a:ext cx="2762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3"/>
          <p:cNvSpPr txBox="1">
            <a:spLocks noChangeArrowheads="1"/>
          </p:cNvSpPr>
          <p:nvPr/>
        </p:nvSpPr>
        <p:spPr bwMode="auto">
          <a:xfrm>
            <a:off x="0" y="242888"/>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800" b="1"/>
              <a:t>Predicting evolution at a single locus</a:t>
            </a:r>
          </a:p>
        </p:txBody>
      </p:sp>
      <p:graphicFrame>
        <p:nvGraphicFramePr>
          <p:cNvPr id="3074" name="Object 4"/>
          <p:cNvGraphicFramePr>
            <a:graphicFrameLocks noChangeAspect="1"/>
          </p:cNvGraphicFramePr>
          <p:nvPr/>
        </p:nvGraphicFramePr>
        <p:xfrm>
          <a:off x="3429000" y="1676400"/>
          <a:ext cx="2197100" cy="1035050"/>
        </p:xfrm>
        <a:graphic>
          <a:graphicData uri="http://schemas.openxmlformats.org/presentationml/2006/ole">
            <mc:AlternateContent xmlns:mc="http://schemas.openxmlformats.org/markup-compatibility/2006">
              <mc:Choice xmlns:v="urn:schemas-microsoft-com:vml" Requires="v">
                <p:oleObj spid="_x0000_s3106" name="Equation" r:id="rId4" imgW="888840" imgH="419040" progId="Equation.3">
                  <p:embed/>
                </p:oleObj>
              </mc:Choice>
              <mc:Fallback>
                <p:oleObj name="Equation" r:id="rId4" imgW="888840" imgH="4190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1676400"/>
                        <a:ext cx="2197100" cy="1035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7" name="Text Box 5"/>
          <p:cNvSpPr txBox="1">
            <a:spLocks noChangeArrowheads="1"/>
          </p:cNvSpPr>
          <p:nvPr/>
        </p:nvSpPr>
        <p:spPr bwMode="auto">
          <a:xfrm>
            <a:off x="669925" y="5164138"/>
            <a:ext cx="7553325"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b="1"/>
              <a:t> The allele frequency always changes in such a way that the mean fitness of</a:t>
            </a:r>
          </a:p>
          <a:p>
            <a:pPr eaLnBrk="1" hangingPunct="1"/>
            <a:r>
              <a:rPr lang="en-US" b="1"/>
              <a:t>   the population increases</a:t>
            </a:r>
          </a:p>
          <a:p>
            <a:pPr eaLnBrk="1" hangingPunct="1"/>
            <a:endParaRPr lang="en-US" b="1"/>
          </a:p>
          <a:p>
            <a:pPr eaLnBrk="1" hangingPunct="1">
              <a:buFontTx/>
              <a:buChar char="•"/>
            </a:pPr>
            <a:r>
              <a:rPr lang="en-US" b="1"/>
              <a:t> The rate of increase in population mean fitness is proportional to </a:t>
            </a:r>
            <a:r>
              <a:rPr lang="en-US" b="1" i="1"/>
              <a:t>pq</a:t>
            </a:r>
            <a:r>
              <a:rPr lang="en-US" b="1"/>
              <a:t>, the </a:t>
            </a:r>
          </a:p>
          <a:p>
            <a:pPr eaLnBrk="1" hangingPunct="1"/>
            <a:r>
              <a:rPr lang="en-US" b="1"/>
              <a:t>   genetic variance of the population</a:t>
            </a:r>
          </a:p>
        </p:txBody>
      </p:sp>
      <p:pic>
        <p:nvPicPr>
          <p:cNvPr id="3078" name="Picture 6" descr="wrigh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300" y="1376363"/>
            <a:ext cx="11620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Text Box 7"/>
          <p:cNvSpPr txBox="1">
            <a:spLocks noChangeArrowheads="1"/>
          </p:cNvSpPr>
          <p:nvPr/>
        </p:nvSpPr>
        <p:spPr bwMode="auto">
          <a:xfrm>
            <a:off x="685800" y="3138488"/>
            <a:ext cx="1587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Sewall Wright</a:t>
            </a:r>
          </a:p>
        </p:txBody>
      </p:sp>
      <p:pic>
        <p:nvPicPr>
          <p:cNvPr id="3080" name="Picture 8" descr="fish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45325" y="1371600"/>
            <a:ext cx="1184275"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 Box 9"/>
          <p:cNvSpPr txBox="1">
            <a:spLocks noChangeArrowheads="1"/>
          </p:cNvSpPr>
          <p:nvPr/>
        </p:nvSpPr>
        <p:spPr bwMode="auto">
          <a:xfrm>
            <a:off x="6997700" y="3143250"/>
            <a:ext cx="1308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R.A. Fisher</a:t>
            </a:r>
          </a:p>
        </p:txBody>
      </p:sp>
      <p:sp>
        <p:nvSpPr>
          <p:cNvPr id="3082" name="Text Box 10"/>
          <p:cNvSpPr txBox="1">
            <a:spLocks noChangeArrowheads="1"/>
          </p:cNvSpPr>
          <p:nvPr/>
        </p:nvSpPr>
        <p:spPr bwMode="auto">
          <a:xfrm>
            <a:off x="2171700" y="4433888"/>
            <a:ext cx="5295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dirty="0"/>
              <a:t>Fisher’s fundamental theorem of natural </a:t>
            </a:r>
            <a:r>
              <a:rPr lang="en-US" b="1" dirty="0" smtClean="0"/>
              <a:t>selection</a:t>
            </a:r>
            <a:endParaRPr lang="en-US" b="1" dirty="0"/>
          </a:p>
        </p:txBody>
      </p:sp>
      <p:sp>
        <p:nvSpPr>
          <p:cNvPr id="3083" name="Oval 13"/>
          <p:cNvSpPr>
            <a:spLocks noChangeArrowheads="1"/>
          </p:cNvSpPr>
          <p:nvPr/>
        </p:nvSpPr>
        <p:spPr bwMode="auto">
          <a:xfrm>
            <a:off x="3124200" y="1371600"/>
            <a:ext cx="3048000" cy="1676400"/>
          </a:xfrm>
          <a:prstGeom prst="ellipse">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84" name="Line 14"/>
          <p:cNvSpPr>
            <a:spLocks noChangeShapeType="1"/>
          </p:cNvSpPr>
          <p:nvPr/>
        </p:nvSpPr>
        <p:spPr bwMode="auto">
          <a:xfrm flipV="1">
            <a:off x="2133600" y="2438400"/>
            <a:ext cx="914400" cy="228600"/>
          </a:xfrm>
          <a:prstGeom prst="line">
            <a:avLst/>
          </a:prstGeom>
          <a:noFill/>
          <a:ln w="28575">
            <a:solidFill>
              <a:srgbClr val="00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5" name="Freeform 15"/>
          <p:cNvSpPr>
            <a:spLocks/>
          </p:cNvSpPr>
          <p:nvPr/>
        </p:nvSpPr>
        <p:spPr bwMode="auto">
          <a:xfrm>
            <a:off x="5049838" y="2728913"/>
            <a:ext cx="1122362" cy="833437"/>
          </a:xfrm>
          <a:custGeom>
            <a:avLst/>
            <a:gdLst>
              <a:gd name="T0" fmla="*/ 2147483647 w 707"/>
              <a:gd name="T1" fmla="*/ 2147483647 h 525"/>
              <a:gd name="T2" fmla="*/ 2147483647 w 707"/>
              <a:gd name="T3" fmla="*/ 2147483647 h 525"/>
              <a:gd name="T4" fmla="*/ 2147483647 w 707"/>
              <a:gd name="T5" fmla="*/ 2147483647 h 525"/>
              <a:gd name="T6" fmla="*/ 2147483647 w 707"/>
              <a:gd name="T7" fmla="*/ 2147483647 h 525"/>
              <a:gd name="T8" fmla="*/ 2147483647 w 707"/>
              <a:gd name="T9" fmla="*/ 2147483647 h 525"/>
              <a:gd name="T10" fmla="*/ 2147483647 w 707"/>
              <a:gd name="T11" fmla="*/ 2147483647 h 525"/>
              <a:gd name="T12" fmla="*/ 2147483647 w 707"/>
              <a:gd name="T13" fmla="*/ 2147483647 h 525"/>
              <a:gd name="T14" fmla="*/ 2147483647 w 707"/>
              <a:gd name="T15" fmla="*/ 2147483647 h 525"/>
              <a:gd name="T16" fmla="*/ 2147483647 w 707"/>
              <a:gd name="T17" fmla="*/ 2147483647 h 525"/>
              <a:gd name="T18" fmla="*/ 2147483647 w 707"/>
              <a:gd name="T19" fmla="*/ 2147483647 h 525"/>
              <a:gd name="T20" fmla="*/ 2147483647 w 707"/>
              <a:gd name="T21" fmla="*/ 2147483647 h 5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7"/>
              <a:gd name="T34" fmla="*/ 0 h 525"/>
              <a:gd name="T35" fmla="*/ 707 w 707"/>
              <a:gd name="T36" fmla="*/ 525 h 5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7" h="525">
                <a:moveTo>
                  <a:pt x="17" y="9"/>
                </a:moveTo>
                <a:cubicBezTo>
                  <a:pt x="105" y="16"/>
                  <a:pt x="205" y="0"/>
                  <a:pt x="287" y="27"/>
                </a:cubicBezTo>
                <a:cubicBezTo>
                  <a:pt x="205" y="54"/>
                  <a:pt x="113" y="29"/>
                  <a:pt x="29" y="57"/>
                </a:cubicBezTo>
                <a:cubicBezTo>
                  <a:pt x="462" y="68"/>
                  <a:pt x="229" y="76"/>
                  <a:pt x="53" y="81"/>
                </a:cubicBezTo>
                <a:cubicBezTo>
                  <a:pt x="0" y="99"/>
                  <a:pt x="75" y="110"/>
                  <a:pt x="89" y="111"/>
                </a:cubicBezTo>
                <a:cubicBezTo>
                  <a:pt x="137" y="114"/>
                  <a:pt x="185" y="115"/>
                  <a:pt x="233" y="117"/>
                </a:cubicBezTo>
                <a:cubicBezTo>
                  <a:pt x="282" y="150"/>
                  <a:pt x="327" y="186"/>
                  <a:pt x="371" y="225"/>
                </a:cubicBezTo>
                <a:cubicBezTo>
                  <a:pt x="393" y="244"/>
                  <a:pt x="443" y="273"/>
                  <a:pt x="443" y="273"/>
                </a:cubicBezTo>
                <a:cubicBezTo>
                  <a:pt x="469" y="313"/>
                  <a:pt x="532" y="354"/>
                  <a:pt x="569" y="387"/>
                </a:cubicBezTo>
                <a:cubicBezTo>
                  <a:pt x="608" y="422"/>
                  <a:pt x="652" y="478"/>
                  <a:pt x="695" y="507"/>
                </a:cubicBezTo>
                <a:cubicBezTo>
                  <a:pt x="699" y="513"/>
                  <a:pt x="707" y="525"/>
                  <a:pt x="707" y="525"/>
                </a:cubicBez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6" name="Text Box 16"/>
          <p:cNvSpPr txBox="1">
            <a:spLocks noChangeArrowheads="1"/>
          </p:cNvSpPr>
          <p:nvPr/>
        </p:nvSpPr>
        <p:spPr bwMode="auto">
          <a:xfrm>
            <a:off x="4953000" y="3581400"/>
            <a:ext cx="24542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200" b="1">
                <a:solidFill>
                  <a:srgbClr val="FF0000"/>
                </a:solidFill>
              </a:rPr>
              <a:t>The slope of population mean fitness as a function of allele frequency</a:t>
            </a:r>
          </a:p>
        </p:txBody>
      </p:sp>
      <p:sp>
        <p:nvSpPr>
          <p:cNvPr id="3087" name="Freeform 17"/>
          <p:cNvSpPr>
            <a:spLocks/>
          </p:cNvSpPr>
          <p:nvPr/>
        </p:nvSpPr>
        <p:spPr bwMode="auto">
          <a:xfrm>
            <a:off x="7581900" y="3124200"/>
            <a:ext cx="1476375" cy="1390650"/>
          </a:xfrm>
          <a:custGeom>
            <a:avLst/>
            <a:gdLst>
              <a:gd name="T0" fmla="*/ 2147483647 w 1152"/>
              <a:gd name="T1" fmla="*/ 0 h 912"/>
              <a:gd name="T2" fmla="*/ 2147483647 w 1152"/>
              <a:gd name="T3" fmla="*/ 2147483647 h 912"/>
              <a:gd name="T4" fmla="*/ 0 w 1152"/>
              <a:gd name="T5" fmla="*/ 2147483647 h 912"/>
              <a:gd name="T6" fmla="*/ 0 60000 65536"/>
              <a:gd name="T7" fmla="*/ 0 60000 65536"/>
              <a:gd name="T8" fmla="*/ 0 60000 65536"/>
              <a:gd name="T9" fmla="*/ 0 w 1152"/>
              <a:gd name="T10" fmla="*/ 0 h 912"/>
              <a:gd name="T11" fmla="*/ 1152 w 1152"/>
              <a:gd name="T12" fmla="*/ 912 h 912"/>
            </a:gdLst>
            <a:ahLst/>
            <a:cxnLst>
              <a:cxn ang="T6">
                <a:pos x="T0" y="T1"/>
              </a:cxn>
              <a:cxn ang="T7">
                <a:pos x="T2" y="T3"/>
              </a:cxn>
              <a:cxn ang="T8">
                <a:pos x="T4" y="T5"/>
              </a:cxn>
            </a:cxnLst>
            <a:rect l="T9" t="T10" r="T11" b="T12"/>
            <a:pathLst>
              <a:path w="1152" h="912">
                <a:moveTo>
                  <a:pt x="576" y="0"/>
                </a:moveTo>
                <a:cubicBezTo>
                  <a:pt x="864" y="164"/>
                  <a:pt x="1152" y="328"/>
                  <a:pt x="1056" y="480"/>
                </a:cubicBezTo>
                <a:cubicBezTo>
                  <a:pt x="960" y="632"/>
                  <a:pt x="480" y="772"/>
                  <a:pt x="0" y="912"/>
                </a:cubicBezTo>
              </a:path>
            </a:pathLst>
          </a:custGeom>
          <a:noFill/>
          <a:ln w="28575">
            <a:solidFill>
              <a:schemeClr val="folHlink"/>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8" name="Oval 18"/>
          <p:cNvSpPr>
            <a:spLocks noChangeArrowheads="1"/>
          </p:cNvSpPr>
          <p:nvPr/>
        </p:nvSpPr>
        <p:spPr bwMode="auto">
          <a:xfrm>
            <a:off x="1905000" y="4248150"/>
            <a:ext cx="5638800" cy="762000"/>
          </a:xfrm>
          <a:prstGeom prst="ellipse">
            <a:avLst/>
          </a:prstGeom>
          <a:noFill/>
          <a:ln w="1905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762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800" b="1"/>
              <a:t>Modes of selection on single genes </a:t>
            </a:r>
            <a:endParaRPr lang="en-US" b="1">
              <a:solidFill>
                <a:srgbClr val="FF0000"/>
              </a:solidFill>
            </a:endParaRPr>
          </a:p>
        </p:txBody>
      </p:sp>
      <p:pic>
        <p:nvPicPr>
          <p:cNvPr id="25603" name="Picture 3"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4675" y="3017838"/>
            <a:ext cx="2762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4"/>
          <p:cNvSpPr txBox="1">
            <a:spLocks noChangeArrowheads="1"/>
          </p:cNvSpPr>
          <p:nvPr/>
        </p:nvSpPr>
        <p:spPr bwMode="auto">
          <a:xfrm>
            <a:off x="228600" y="1549182"/>
            <a:ext cx="4953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b="1" dirty="0"/>
              <a:t> Directional – One </a:t>
            </a:r>
            <a:r>
              <a:rPr lang="en-US" b="1" dirty="0" smtClean="0"/>
              <a:t>homozygote has the largest   </a:t>
            </a:r>
          </a:p>
          <a:p>
            <a:pPr eaLnBrk="1" hangingPunct="1"/>
            <a:r>
              <a:rPr lang="en-US" b="1" dirty="0"/>
              <a:t> </a:t>
            </a:r>
            <a:r>
              <a:rPr lang="en-US" b="1" dirty="0" smtClean="0"/>
              <a:t> fitness, the other homozygote the smallest    </a:t>
            </a:r>
          </a:p>
          <a:p>
            <a:pPr eaLnBrk="1" hangingPunct="1"/>
            <a:r>
              <a:rPr lang="en-US" b="1" dirty="0"/>
              <a:t> </a:t>
            </a:r>
            <a:r>
              <a:rPr lang="en-US" b="1" dirty="0" smtClean="0"/>
              <a:t> fitness</a:t>
            </a:r>
            <a:endParaRPr lang="en-US" b="1" dirty="0"/>
          </a:p>
        </p:txBody>
      </p:sp>
      <p:sp>
        <p:nvSpPr>
          <p:cNvPr id="25605" name="Text Box 10"/>
          <p:cNvSpPr txBox="1">
            <a:spLocks noChangeArrowheads="1"/>
          </p:cNvSpPr>
          <p:nvPr/>
        </p:nvSpPr>
        <p:spPr bwMode="auto">
          <a:xfrm>
            <a:off x="1279525" y="27813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p>
        </p:txBody>
      </p:sp>
      <p:sp>
        <p:nvSpPr>
          <p:cNvPr id="25606" name="Rectangle 12"/>
          <p:cNvSpPr>
            <a:spLocks noChangeArrowheads="1"/>
          </p:cNvSpPr>
          <p:nvPr/>
        </p:nvSpPr>
        <p:spPr bwMode="auto">
          <a:xfrm>
            <a:off x="228600" y="3316069"/>
            <a:ext cx="480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b="1" dirty="0"/>
              <a:t> </a:t>
            </a:r>
            <a:r>
              <a:rPr lang="en-US" b="1" dirty="0" err="1"/>
              <a:t>Overdominance</a:t>
            </a:r>
            <a:r>
              <a:rPr lang="en-US" b="1" dirty="0"/>
              <a:t> – </a:t>
            </a:r>
            <a:r>
              <a:rPr lang="en-US" b="1" dirty="0" smtClean="0"/>
              <a:t>Heterozygote has </a:t>
            </a:r>
            <a:r>
              <a:rPr lang="en-US" b="1" dirty="0"/>
              <a:t>the </a:t>
            </a:r>
            <a:endParaRPr lang="en-US" b="1" dirty="0" smtClean="0"/>
          </a:p>
          <a:p>
            <a:r>
              <a:rPr lang="en-US" b="1" dirty="0"/>
              <a:t> </a:t>
            </a:r>
            <a:r>
              <a:rPr lang="en-US" b="1" dirty="0" smtClean="0"/>
              <a:t>  largest </a:t>
            </a:r>
            <a:r>
              <a:rPr lang="en-US" b="1" dirty="0"/>
              <a:t>fitness</a:t>
            </a:r>
          </a:p>
        </p:txBody>
      </p:sp>
      <p:sp>
        <p:nvSpPr>
          <p:cNvPr id="25607" name="Rectangle 13"/>
          <p:cNvSpPr>
            <a:spLocks noChangeArrowheads="1"/>
          </p:cNvSpPr>
          <p:nvPr/>
        </p:nvSpPr>
        <p:spPr bwMode="auto">
          <a:xfrm>
            <a:off x="152400" y="5221069"/>
            <a:ext cx="495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b="1" dirty="0"/>
              <a:t> </a:t>
            </a:r>
            <a:r>
              <a:rPr lang="en-US" b="1" dirty="0" err="1"/>
              <a:t>Underdominance</a:t>
            </a:r>
            <a:r>
              <a:rPr lang="en-US" b="1" dirty="0"/>
              <a:t> – </a:t>
            </a:r>
            <a:r>
              <a:rPr lang="en-US" b="1" dirty="0" smtClean="0"/>
              <a:t>Heterozygote has the </a:t>
            </a:r>
          </a:p>
          <a:p>
            <a:r>
              <a:rPr lang="en-US" b="1" dirty="0"/>
              <a:t> </a:t>
            </a:r>
            <a:r>
              <a:rPr lang="en-US" b="1" dirty="0" smtClean="0"/>
              <a:t>  smallest fitness</a:t>
            </a:r>
            <a:endParaRPr lang="en-US" b="1" dirty="0"/>
          </a:p>
        </p:txBody>
      </p:sp>
      <p:pic>
        <p:nvPicPr>
          <p:cNvPr id="2560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2450" y="1066800"/>
            <a:ext cx="26574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Text Box 16"/>
          <p:cNvSpPr txBox="1">
            <a:spLocks noChangeArrowheads="1"/>
          </p:cNvSpPr>
          <p:nvPr/>
        </p:nvSpPr>
        <p:spPr bwMode="auto">
          <a:xfrm>
            <a:off x="5641975" y="914400"/>
            <a:ext cx="2922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600" b="1">
                <a:solidFill>
                  <a:srgbClr val="0066FF"/>
                </a:solidFill>
              </a:rPr>
              <a:t>s</a:t>
            </a:r>
            <a:r>
              <a:rPr lang="en-US" sz="1600" b="1" baseline="-25000">
                <a:solidFill>
                  <a:srgbClr val="0066FF"/>
                </a:solidFill>
              </a:rPr>
              <a:t>AA </a:t>
            </a:r>
            <a:r>
              <a:rPr lang="en-US" sz="1600" b="1">
                <a:solidFill>
                  <a:srgbClr val="0066FF"/>
                </a:solidFill>
              </a:rPr>
              <a:t>&lt; s</a:t>
            </a:r>
            <a:r>
              <a:rPr lang="en-US" sz="1600" b="1" baseline="-25000">
                <a:solidFill>
                  <a:srgbClr val="0066FF"/>
                </a:solidFill>
              </a:rPr>
              <a:t>Aa</a:t>
            </a:r>
            <a:r>
              <a:rPr lang="en-US" sz="1600" b="1">
                <a:solidFill>
                  <a:srgbClr val="0066FF"/>
                </a:solidFill>
              </a:rPr>
              <a:t> &lt; s</a:t>
            </a:r>
            <a:r>
              <a:rPr lang="en-US" sz="1600" b="1" baseline="-25000">
                <a:solidFill>
                  <a:srgbClr val="0066FF"/>
                </a:solidFill>
              </a:rPr>
              <a:t>aa</a:t>
            </a:r>
            <a:r>
              <a:rPr lang="en-US" sz="1600" b="1">
                <a:solidFill>
                  <a:srgbClr val="0066FF"/>
                </a:solidFill>
              </a:rPr>
              <a:t> </a:t>
            </a:r>
            <a:r>
              <a:rPr lang="en-US" sz="1600" b="1"/>
              <a:t>or s</a:t>
            </a:r>
            <a:r>
              <a:rPr lang="en-US" sz="1600" b="1" baseline="-25000"/>
              <a:t>aa </a:t>
            </a:r>
            <a:r>
              <a:rPr lang="en-US" sz="1600" b="1"/>
              <a:t>&lt;  s</a:t>
            </a:r>
            <a:r>
              <a:rPr lang="en-US" sz="1600" b="1" baseline="-25000"/>
              <a:t>Aa</a:t>
            </a:r>
            <a:r>
              <a:rPr lang="en-US" sz="1600" b="1"/>
              <a:t> &lt; s</a:t>
            </a:r>
            <a:r>
              <a:rPr lang="en-US" sz="1600" b="1" baseline="-25000"/>
              <a:t>AA</a:t>
            </a:r>
            <a:r>
              <a:rPr lang="en-US" sz="1600" b="1"/>
              <a:t> </a:t>
            </a:r>
          </a:p>
        </p:txBody>
      </p:sp>
      <p:pic>
        <p:nvPicPr>
          <p:cNvPr id="2561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971800"/>
            <a:ext cx="26574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9750" y="4860925"/>
            <a:ext cx="26574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2" name="Text Box 19"/>
          <p:cNvSpPr txBox="1">
            <a:spLocks noChangeArrowheads="1"/>
          </p:cNvSpPr>
          <p:nvPr/>
        </p:nvSpPr>
        <p:spPr bwMode="auto">
          <a:xfrm>
            <a:off x="6423025" y="2819400"/>
            <a:ext cx="1425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600" b="1"/>
              <a:t>s</a:t>
            </a:r>
            <a:r>
              <a:rPr lang="en-US" sz="1600" b="1" baseline="-25000"/>
              <a:t>Aa</a:t>
            </a:r>
            <a:r>
              <a:rPr lang="en-US" sz="1600" b="1"/>
              <a:t> &lt; s</a:t>
            </a:r>
            <a:r>
              <a:rPr lang="en-US" sz="1600" b="1" baseline="-25000"/>
              <a:t>aa</a:t>
            </a:r>
            <a:r>
              <a:rPr lang="en-US" sz="1600" b="1"/>
              <a:t> &amp; s</a:t>
            </a:r>
            <a:r>
              <a:rPr lang="en-US" sz="1600" b="1" baseline="-25000"/>
              <a:t>AA</a:t>
            </a:r>
            <a:endParaRPr lang="en-US" sz="1000" b="1"/>
          </a:p>
        </p:txBody>
      </p:sp>
      <p:sp>
        <p:nvSpPr>
          <p:cNvPr id="25613" name="Text Box 20"/>
          <p:cNvSpPr txBox="1">
            <a:spLocks noChangeArrowheads="1"/>
          </p:cNvSpPr>
          <p:nvPr/>
        </p:nvSpPr>
        <p:spPr bwMode="auto">
          <a:xfrm>
            <a:off x="6396038" y="4708525"/>
            <a:ext cx="1425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600" b="1" dirty="0" err="1"/>
              <a:t>s</a:t>
            </a:r>
            <a:r>
              <a:rPr lang="en-US" sz="1600" b="1" baseline="-25000" dirty="0" err="1"/>
              <a:t>Aa</a:t>
            </a:r>
            <a:r>
              <a:rPr lang="en-US" sz="1600" b="1" dirty="0"/>
              <a:t> &gt; </a:t>
            </a:r>
            <a:r>
              <a:rPr lang="en-US" sz="1600" b="1" dirty="0" err="1"/>
              <a:t>s</a:t>
            </a:r>
            <a:r>
              <a:rPr lang="en-US" sz="1600" b="1" baseline="-25000" dirty="0" err="1"/>
              <a:t>aa</a:t>
            </a:r>
            <a:r>
              <a:rPr lang="en-US" sz="1600" b="1" dirty="0"/>
              <a:t> &amp; </a:t>
            </a:r>
            <a:r>
              <a:rPr lang="en-US" sz="1600" b="1" dirty="0" err="1"/>
              <a:t>s</a:t>
            </a:r>
            <a:r>
              <a:rPr lang="en-US" sz="1600" b="1" baseline="-25000" dirty="0" err="1"/>
              <a:t>AA</a:t>
            </a:r>
            <a:endParaRPr lang="en-US" sz="1000" b="1" dirty="0"/>
          </a:p>
        </p:txBody>
      </p:sp>
      <p:sp>
        <p:nvSpPr>
          <p:cNvPr id="25614" name="Text Box 21"/>
          <p:cNvSpPr txBox="1">
            <a:spLocks noChangeArrowheads="1"/>
          </p:cNvSpPr>
          <p:nvPr/>
        </p:nvSpPr>
        <p:spPr bwMode="auto">
          <a:xfrm>
            <a:off x="5451475" y="159385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b="1" i="1"/>
              <a:t>w</a:t>
            </a:r>
          </a:p>
        </p:txBody>
      </p:sp>
      <p:sp>
        <p:nvSpPr>
          <p:cNvPr id="25615" name="Text Box 22"/>
          <p:cNvSpPr txBox="1">
            <a:spLocks noChangeArrowheads="1"/>
          </p:cNvSpPr>
          <p:nvPr/>
        </p:nvSpPr>
        <p:spPr bwMode="auto">
          <a:xfrm>
            <a:off x="5451475" y="353695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b="1" i="1"/>
              <a:t>w</a:t>
            </a:r>
          </a:p>
        </p:txBody>
      </p:sp>
      <p:sp>
        <p:nvSpPr>
          <p:cNvPr id="25616" name="Text Box 23"/>
          <p:cNvSpPr txBox="1">
            <a:spLocks noChangeArrowheads="1"/>
          </p:cNvSpPr>
          <p:nvPr/>
        </p:nvSpPr>
        <p:spPr bwMode="auto">
          <a:xfrm>
            <a:off x="5451475" y="547052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b="1" i="1"/>
              <a:t>w</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0" y="228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800" b="1"/>
              <a:t>Directional selection</a:t>
            </a:r>
          </a:p>
        </p:txBody>
      </p:sp>
      <p:grpSp>
        <p:nvGrpSpPr>
          <p:cNvPr id="4100" name="Group 3"/>
          <p:cNvGrpSpPr>
            <a:grpSpLocks/>
          </p:cNvGrpSpPr>
          <p:nvPr/>
        </p:nvGrpSpPr>
        <p:grpSpPr bwMode="auto">
          <a:xfrm>
            <a:off x="384175" y="1371600"/>
            <a:ext cx="5867400" cy="4816475"/>
            <a:chOff x="2586" y="864"/>
            <a:chExt cx="3696" cy="3034"/>
          </a:xfrm>
        </p:grpSpPr>
        <p:pic>
          <p:nvPicPr>
            <p:cNvPr id="4105" name="Picture 4"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2" y="1901"/>
              <a:ext cx="174"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Text Box 5"/>
            <p:cNvSpPr txBox="1">
              <a:spLocks noChangeArrowheads="1"/>
            </p:cNvSpPr>
            <p:nvPr/>
          </p:nvSpPr>
          <p:spPr bwMode="auto">
            <a:xfrm>
              <a:off x="2586" y="864"/>
              <a:ext cx="29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An Example: DDT resistance in Aedes aegypti</a:t>
              </a:r>
            </a:p>
          </p:txBody>
        </p:sp>
        <p:pic>
          <p:nvPicPr>
            <p:cNvPr id="4107" name="Picture 6" descr="aedes_aegypt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2" y="1200"/>
              <a:ext cx="1692" cy="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Text Box 7"/>
            <p:cNvSpPr txBox="1">
              <a:spLocks noChangeArrowheads="1"/>
            </p:cNvSpPr>
            <p:nvPr/>
          </p:nvSpPr>
          <p:spPr bwMode="auto">
            <a:xfrm>
              <a:off x="2666" y="2580"/>
              <a:ext cx="3616" cy="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sz="1600" b="1"/>
                <a:t> Transmits Dengue Fever</a:t>
              </a:r>
            </a:p>
            <a:p>
              <a:pPr eaLnBrk="1" hangingPunct="1">
                <a:buFontTx/>
                <a:buChar char="•"/>
              </a:pPr>
              <a:endParaRPr lang="en-US" sz="1600" b="1"/>
            </a:p>
            <a:p>
              <a:pPr eaLnBrk="1" hangingPunct="1">
                <a:buFontTx/>
                <a:buChar char="•"/>
              </a:pPr>
              <a:r>
                <a:rPr lang="en-US" sz="1600" b="1"/>
                <a:t> Target of extensive control efforts using DDT through 1968.</a:t>
              </a:r>
            </a:p>
            <a:p>
              <a:pPr eaLnBrk="1" hangingPunct="1"/>
              <a:endParaRPr lang="en-US" sz="1600" b="1"/>
            </a:p>
            <a:p>
              <a:pPr eaLnBrk="1" hangingPunct="1">
                <a:buFontTx/>
                <a:buChar char="•"/>
              </a:pPr>
              <a:r>
                <a:rPr lang="en-US" sz="1600" b="1"/>
                <a:t> Resistance to DDT is controlled by a single locus </a:t>
              </a:r>
            </a:p>
            <a:p>
              <a:pPr eaLnBrk="1" hangingPunct="1"/>
              <a:endParaRPr lang="en-US" sz="1600" b="1"/>
            </a:p>
            <a:p>
              <a:pPr eaLnBrk="1" hangingPunct="1">
                <a:buFontTx/>
                <a:buChar char="•"/>
              </a:pPr>
              <a:r>
                <a:rPr lang="en-US" sz="1600" b="1"/>
                <a:t> The R allele is resistant and the normal allele + is </a:t>
              </a:r>
              <a:r>
                <a:rPr lang="en-US" b="1"/>
                <a:t>susceptible</a:t>
              </a:r>
              <a:endParaRPr lang="en-US" sz="1600" b="1"/>
            </a:p>
            <a:p>
              <a:pPr eaLnBrk="1" hangingPunct="1"/>
              <a:endParaRPr lang="en-US" sz="1600" b="1"/>
            </a:p>
          </p:txBody>
        </p:sp>
        <p:graphicFrame>
          <p:nvGraphicFramePr>
            <p:cNvPr id="4098" name="Object 8"/>
            <p:cNvGraphicFramePr>
              <a:graphicFrameLocks noChangeAspect="1"/>
            </p:cNvGraphicFramePr>
            <p:nvPr/>
          </p:nvGraphicFramePr>
          <p:xfrm>
            <a:off x="2844" y="2092"/>
            <a:ext cx="72" cy="136"/>
          </p:xfrm>
          <a:graphic>
            <a:graphicData uri="http://schemas.openxmlformats.org/presentationml/2006/ole">
              <mc:AlternateContent xmlns:mc="http://schemas.openxmlformats.org/markup-compatibility/2006">
                <mc:Choice xmlns:v="urn:schemas-microsoft-com:vml" Requires="v">
                  <p:oleObj spid="_x0000_s4126" name="Equation" r:id="rId5" imgW="114120" imgH="215640" progId="Equation.3">
                    <p:embed/>
                  </p:oleObj>
                </mc:Choice>
                <mc:Fallback>
                  <p:oleObj name="Equation" r:id="rId5" imgW="114120" imgH="21564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4" y="2092"/>
                          <a:ext cx="72" cy="1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4101"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2057400"/>
            <a:ext cx="26574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20"/>
          <p:cNvSpPr txBox="1">
            <a:spLocks noChangeArrowheads="1"/>
          </p:cNvSpPr>
          <p:nvPr/>
        </p:nvSpPr>
        <p:spPr bwMode="auto">
          <a:xfrm>
            <a:off x="6419850" y="3657600"/>
            <a:ext cx="1123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Genotype</a:t>
            </a:r>
          </a:p>
        </p:txBody>
      </p:sp>
      <p:sp>
        <p:nvSpPr>
          <p:cNvPr id="4103" name="Text Box 21"/>
          <p:cNvSpPr txBox="1">
            <a:spLocks noChangeArrowheads="1"/>
          </p:cNvSpPr>
          <p:nvPr/>
        </p:nvSpPr>
        <p:spPr bwMode="auto">
          <a:xfrm>
            <a:off x="5175250" y="25939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b="1" i="1"/>
              <a:t>w</a:t>
            </a:r>
          </a:p>
        </p:txBody>
      </p:sp>
      <p:sp>
        <p:nvSpPr>
          <p:cNvPr id="4104" name="Text Box 22"/>
          <p:cNvSpPr txBox="1">
            <a:spLocks noChangeArrowheads="1"/>
          </p:cNvSpPr>
          <p:nvPr/>
        </p:nvSpPr>
        <p:spPr bwMode="auto">
          <a:xfrm>
            <a:off x="5486400" y="1752600"/>
            <a:ext cx="300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a:t>
            </a:r>
            <a:r>
              <a:rPr lang="en-US" b="1" i="1"/>
              <a:t>s</a:t>
            </a:r>
            <a:r>
              <a:rPr lang="en-US" b="1" baseline="-25000"/>
              <a:t>RR</a:t>
            </a:r>
            <a:r>
              <a:rPr lang="en-US" b="1"/>
              <a:t> </a:t>
            </a:r>
            <a:r>
              <a:rPr lang="en-US" b="1">
                <a:sym typeface="Mathematica1" pitchFamily="2" charset="2"/>
              </a:rPr>
              <a:t></a:t>
            </a:r>
            <a:r>
              <a:rPr lang="en-US" b="1"/>
              <a:t> 0; </a:t>
            </a:r>
            <a:r>
              <a:rPr lang="en-US" b="1" i="1"/>
              <a:t>s</a:t>
            </a:r>
            <a:r>
              <a:rPr lang="en-US" b="1" baseline="-25000"/>
              <a:t>R+</a:t>
            </a:r>
            <a:r>
              <a:rPr lang="en-US" b="1"/>
              <a:t> </a:t>
            </a:r>
            <a:r>
              <a:rPr lang="en-US" b="1">
                <a:sym typeface="Mathematica1" pitchFamily="2" charset="2"/>
              </a:rPr>
              <a:t> .02; </a:t>
            </a:r>
            <a:r>
              <a:rPr lang="en-US" b="1" i="1"/>
              <a:t>s</a:t>
            </a:r>
            <a:r>
              <a:rPr lang="en-US" b="1" baseline="-25000"/>
              <a:t>++</a:t>
            </a:r>
            <a:r>
              <a:rPr lang="en-US" b="1"/>
              <a:t> </a:t>
            </a:r>
            <a:r>
              <a:rPr lang="en-US" b="1">
                <a:sym typeface="Mathematica1" pitchFamily="2" charset="2"/>
              </a:rPr>
              <a:t> .05)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2"/>
          <p:cNvSpPr txBox="1">
            <a:spLocks noChangeArrowheads="1"/>
          </p:cNvSpPr>
          <p:nvPr/>
        </p:nvSpPr>
        <p:spPr bwMode="auto">
          <a:xfrm>
            <a:off x="0" y="304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400" b="1"/>
              <a:t>Predicting the outcome of directional selection</a:t>
            </a:r>
          </a:p>
        </p:txBody>
      </p:sp>
      <p:sp>
        <p:nvSpPr>
          <p:cNvPr id="5125" name="Rectangle 3"/>
          <p:cNvSpPr>
            <a:spLocks noChangeArrowheads="1"/>
          </p:cNvSpPr>
          <p:nvPr/>
        </p:nvSpPr>
        <p:spPr bwMode="auto">
          <a:xfrm>
            <a:off x="2743200" y="1600200"/>
            <a:ext cx="3657600" cy="16002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6" name="Text Box 4"/>
          <p:cNvSpPr txBox="1">
            <a:spLocks noChangeArrowheads="1"/>
          </p:cNvSpPr>
          <p:nvPr/>
        </p:nvSpPr>
        <p:spPr bwMode="auto">
          <a:xfrm>
            <a:off x="3657600" y="3186113"/>
            <a:ext cx="1755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600" b="1"/>
              <a:t>Allele frequency </a:t>
            </a:r>
            <a:r>
              <a:rPr lang="en-US" sz="1600" b="1" i="1"/>
              <a:t>p</a:t>
            </a:r>
            <a:endParaRPr lang="en-US" sz="1600" b="1"/>
          </a:p>
        </p:txBody>
      </p:sp>
      <p:graphicFrame>
        <p:nvGraphicFramePr>
          <p:cNvPr id="5122" name="Object 5"/>
          <p:cNvGraphicFramePr>
            <a:graphicFrameLocks noChangeAspect="1"/>
          </p:cNvGraphicFramePr>
          <p:nvPr>
            <p:extLst>
              <p:ext uri="{D42A27DB-BD31-4B8C-83A1-F6EECF244321}">
                <p14:modId xmlns:p14="http://schemas.microsoft.com/office/powerpoint/2010/main" val="386016026"/>
              </p:ext>
            </p:extLst>
          </p:nvPr>
        </p:nvGraphicFramePr>
        <p:xfrm>
          <a:off x="2162175" y="2252663"/>
          <a:ext cx="371475" cy="371475"/>
        </p:xfrm>
        <a:graphic>
          <a:graphicData uri="http://schemas.openxmlformats.org/presentationml/2006/ole">
            <mc:AlternateContent xmlns:mc="http://schemas.openxmlformats.org/markup-compatibility/2006">
              <mc:Choice xmlns:v="urn:schemas-microsoft-com:vml" Requires="v">
                <p:oleObj spid="_x0000_s5174" name="Equation" r:id="rId3" imgW="164880" imgH="164880" progId="Equation.3">
                  <p:embed/>
                </p:oleObj>
              </mc:Choice>
              <mc:Fallback>
                <p:oleObj name="Equation" r:id="rId3" imgW="164880" imgH="164880" progId="Equation.3">
                  <p:embed/>
                  <p:pic>
                    <p:nvPicPr>
                      <p:cNvPr id="0" name="Object 5"/>
                      <p:cNvPicPr>
                        <a:picLocks noChangeAspect="1" noChangeArrowheads="1"/>
                      </p:cNvPicPr>
                      <p:nvPr/>
                    </p:nvPicPr>
                    <p:blipFill>
                      <a:blip r:embed="rId4"/>
                      <a:srcRect/>
                      <a:stretch>
                        <a:fillRect/>
                      </a:stretch>
                    </p:blipFill>
                    <p:spPr bwMode="auto">
                      <a:xfrm>
                        <a:off x="2162175" y="2252663"/>
                        <a:ext cx="371475"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7" name="Freeform 6"/>
          <p:cNvSpPr>
            <a:spLocks/>
          </p:cNvSpPr>
          <p:nvPr/>
        </p:nvSpPr>
        <p:spPr bwMode="auto">
          <a:xfrm>
            <a:off x="2743200" y="1905000"/>
            <a:ext cx="3657600" cy="1143000"/>
          </a:xfrm>
          <a:custGeom>
            <a:avLst/>
            <a:gdLst>
              <a:gd name="T0" fmla="*/ 0 w 2304"/>
              <a:gd name="T1" fmla="*/ 2147483647 h 720"/>
              <a:gd name="T2" fmla="*/ 2147483647 w 2304"/>
              <a:gd name="T3" fmla="*/ 2147483647 h 720"/>
              <a:gd name="T4" fmla="*/ 2147483647 w 2304"/>
              <a:gd name="T5" fmla="*/ 0 h 720"/>
              <a:gd name="T6" fmla="*/ 0 60000 65536"/>
              <a:gd name="T7" fmla="*/ 0 60000 65536"/>
              <a:gd name="T8" fmla="*/ 0 60000 65536"/>
              <a:gd name="T9" fmla="*/ 0 w 2304"/>
              <a:gd name="T10" fmla="*/ 0 h 720"/>
              <a:gd name="T11" fmla="*/ 2304 w 2304"/>
              <a:gd name="T12" fmla="*/ 720 h 720"/>
            </a:gdLst>
            <a:ahLst/>
            <a:cxnLst>
              <a:cxn ang="T6">
                <a:pos x="T0" y="T1"/>
              </a:cxn>
              <a:cxn ang="T7">
                <a:pos x="T2" y="T3"/>
              </a:cxn>
              <a:cxn ang="T8">
                <a:pos x="T4" y="T5"/>
              </a:cxn>
            </a:cxnLst>
            <a:rect l="T9" t="T10" r="T11" b="T12"/>
            <a:pathLst>
              <a:path w="2304" h="720">
                <a:moveTo>
                  <a:pt x="0" y="720"/>
                </a:moveTo>
                <a:cubicBezTo>
                  <a:pt x="480" y="540"/>
                  <a:pt x="960" y="360"/>
                  <a:pt x="1344" y="240"/>
                </a:cubicBezTo>
                <a:cubicBezTo>
                  <a:pt x="1728" y="120"/>
                  <a:pt x="2016" y="60"/>
                  <a:pt x="2304" y="0"/>
                </a:cubicBezTo>
              </a:path>
            </a:pathLst>
          </a:custGeom>
          <a:noFill/>
          <a:ln w="38100">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8" name="Freeform 7"/>
          <p:cNvSpPr>
            <a:spLocks/>
          </p:cNvSpPr>
          <p:nvPr/>
        </p:nvSpPr>
        <p:spPr bwMode="auto">
          <a:xfrm>
            <a:off x="2819400" y="1828800"/>
            <a:ext cx="3505200" cy="1066800"/>
          </a:xfrm>
          <a:custGeom>
            <a:avLst/>
            <a:gdLst>
              <a:gd name="T0" fmla="*/ 0 w 2208"/>
              <a:gd name="T1" fmla="*/ 2147483647 h 672"/>
              <a:gd name="T2" fmla="*/ 2147483647 w 2208"/>
              <a:gd name="T3" fmla="*/ 2147483647 h 672"/>
              <a:gd name="T4" fmla="*/ 2147483647 w 2208"/>
              <a:gd name="T5" fmla="*/ 0 h 672"/>
              <a:gd name="T6" fmla="*/ 0 60000 65536"/>
              <a:gd name="T7" fmla="*/ 0 60000 65536"/>
              <a:gd name="T8" fmla="*/ 0 60000 65536"/>
              <a:gd name="T9" fmla="*/ 0 w 2208"/>
              <a:gd name="T10" fmla="*/ 0 h 672"/>
              <a:gd name="T11" fmla="*/ 2208 w 2208"/>
              <a:gd name="T12" fmla="*/ 672 h 672"/>
            </a:gdLst>
            <a:ahLst/>
            <a:cxnLst>
              <a:cxn ang="T6">
                <a:pos x="T0" y="T1"/>
              </a:cxn>
              <a:cxn ang="T7">
                <a:pos x="T2" y="T3"/>
              </a:cxn>
              <a:cxn ang="T8">
                <a:pos x="T4" y="T5"/>
              </a:cxn>
            </a:cxnLst>
            <a:rect l="T9" t="T10" r="T11" b="T12"/>
            <a:pathLst>
              <a:path w="2208" h="672">
                <a:moveTo>
                  <a:pt x="0" y="672"/>
                </a:moveTo>
                <a:cubicBezTo>
                  <a:pt x="536" y="488"/>
                  <a:pt x="1072" y="304"/>
                  <a:pt x="1440" y="192"/>
                </a:cubicBezTo>
                <a:cubicBezTo>
                  <a:pt x="1808" y="80"/>
                  <a:pt x="2008" y="40"/>
                  <a:pt x="2208" y="0"/>
                </a:cubicBezTo>
              </a:path>
            </a:pathLst>
          </a:custGeom>
          <a:noFill/>
          <a:ln w="28575">
            <a:solidFill>
              <a:schemeClr val="folHlink"/>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9" name="Text Box 8"/>
          <p:cNvSpPr txBox="1">
            <a:spLocks noChangeArrowheads="1"/>
          </p:cNvSpPr>
          <p:nvPr/>
        </p:nvSpPr>
        <p:spPr bwMode="auto">
          <a:xfrm>
            <a:off x="746125" y="4419600"/>
            <a:ext cx="527367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a:t> Population evolves until genetic variance is exhausted</a:t>
            </a:r>
          </a:p>
          <a:p>
            <a:pPr eaLnBrk="1" hangingPunct="1">
              <a:buFontTx/>
              <a:buChar char="•"/>
            </a:pPr>
            <a:endParaRPr lang="en-US"/>
          </a:p>
          <a:p>
            <a:pPr eaLnBrk="1" hangingPunct="1">
              <a:buFontTx/>
              <a:buChar char="•"/>
            </a:pPr>
            <a:r>
              <a:rPr lang="en-US"/>
              <a:t> Population evolves to a global fitness maximum</a:t>
            </a:r>
          </a:p>
          <a:p>
            <a:pPr eaLnBrk="1" hangingPunct="1">
              <a:buFontTx/>
              <a:buChar char="•"/>
            </a:pPr>
            <a:endParaRPr lang="en-US"/>
          </a:p>
          <a:p>
            <a:pPr eaLnBrk="1" hangingPunct="1">
              <a:buFontTx/>
              <a:buChar char="•"/>
            </a:pPr>
            <a:r>
              <a:rPr lang="en-US"/>
              <a:t> No genetic polymorphism/variance is maintained</a:t>
            </a:r>
          </a:p>
        </p:txBody>
      </p:sp>
      <p:sp>
        <p:nvSpPr>
          <p:cNvPr id="5130" name="Oval 9"/>
          <p:cNvSpPr>
            <a:spLocks noChangeArrowheads="1"/>
          </p:cNvSpPr>
          <p:nvPr/>
        </p:nvSpPr>
        <p:spPr bwMode="auto">
          <a:xfrm>
            <a:off x="2695575" y="2990850"/>
            <a:ext cx="131763" cy="112713"/>
          </a:xfrm>
          <a:prstGeom prst="ellipse">
            <a:avLst/>
          </a:prstGeom>
          <a:solidFill>
            <a:srgbClr val="FF3300"/>
          </a:solidFill>
          <a:ln w="9525">
            <a:solidFill>
              <a:schemeClr val="tx1"/>
            </a:solidFill>
            <a:round/>
            <a:headEnd/>
            <a:tailEnd/>
          </a:ln>
        </p:spPr>
        <p:txBody>
          <a:bodyPr wrap="none" anchor="ctr"/>
          <a:lstStyle/>
          <a:p>
            <a:endParaRPr lang="en-US"/>
          </a:p>
        </p:txBody>
      </p:sp>
      <p:sp>
        <p:nvSpPr>
          <p:cNvPr id="5131" name="Freeform 10"/>
          <p:cNvSpPr>
            <a:spLocks/>
          </p:cNvSpPr>
          <p:nvPr/>
        </p:nvSpPr>
        <p:spPr bwMode="auto">
          <a:xfrm>
            <a:off x="2781300" y="3076575"/>
            <a:ext cx="4533900" cy="809625"/>
          </a:xfrm>
          <a:custGeom>
            <a:avLst/>
            <a:gdLst>
              <a:gd name="T0" fmla="*/ 0 w 1872"/>
              <a:gd name="T1" fmla="*/ 0 h 576"/>
              <a:gd name="T2" fmla="*/ 2147483647 w 1872"/>
              <a:gd name="T3" fmla="*/ 2147483647 h 576"/>
              <a:gd name="T4" fmla="*/ 2147483647 w 1872"/>
              <a:gd name="T5" fmla="*/ 2147483647 h 576"/>
              <a:gd name="T6" fmla="*/ 0 60000 65536"/>
              <a:gd name="T7" fmla="*/ 0 60000 65536"/>
              <a:gd name="T8" fmla="*/ 0 60000 65536"/>
              <a:gd name="T9" fmla="*/ 0 w 1872"/>
              <a:gd name="T10" fmla="*/ 0 h 576"/>
              <a:gd name="T11" fmla="*/ 1872 w 1872"/>
              <a:gd name="T12" fmla="*/ 576 h 576"/>
            </a:gdLst>
            <a:ahLst/>
            <a:cxnLst>
              <a:cxn ang="T6">
                <a:pos x="T0" y="T1"/>
              </a:cxn>
              <a:cxn ang="T7">
                <a:pos x="T2" y="T3"/>
              </a:cxn>
              <a:cxn ang="T8">
                <a:pos x="T4" y="T5"/>
              </a:cxn>
            </a:cxnLst>
            <a:rect l="T9" t="T10" r="T11" b="T12"/>
            <a:pathLst>
              <a:path w="1872" h="576">
                <a:moveTo>
                  <a:pt x="0" y="0"/>
                </a:moveTo>
                <a:cubicBezTo>
                  <a:pt x="516" y="48"/>
                  <a:pt x="1032" y="96"/>
                  <a:pt x="1344" y="192"/>
                </a:cubicBezTo>
                <a:cubicBezTo>
                  <a:pt x="1656" y="288"/>
                  <a:pt x="1764" y="432"/>
                  <a:pt x="1872" y="576"/>
                </a:cubicBezTo>
              </a:path>
            </a:pathLst>
          </a:custGeom>
          <a:noFill/>
          <a:ln w="28575">
            <a:solidFill>
              <a:srgbClr val="FF33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2" name="Text Box 11"/>
          <p:cNvSpPr txBox="1">
            <a:spLocks noChangeArrowheads="1"/>
          </p:cNvSpPr>
          <p:nvPr/>
        </p:nvSpPr>
        <p:spPr bwMode="auto">
          <a:xfrm>
            <a:off x="6553200" y="3848100"/>
            <a:ext cx="1616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a:t>Unstable equilibrium</a:t>
            </a:r>
          </a:p>
        </p:txBody>
      </p:sp>
      <p:sp>
        <p:nvSpPr>
          <p:cNvPr id="5133" name="Oval 12"/>
          <p:cNvSpPr>
            <a:spLocks noChangeArrowheads="1"/>
          </p:cNvSpPr>
          <p:nvPr/>
        </p:nvSpPr>
        <p:spPr bwMode="auto">
          <a:xfrm>
            <a:off x="6305550" y="1838325"/>
            <a:ext cx="131763" cy="112713"/>
          </a:xfrm>
          <a:prstGeom prst="ellipse">
            <a:avLst/>
          </a:prstGeom>
          <a:solidFill>
            <a:srgbClr val="FF3300"/>
          </a:solidFill>
          <a:ln w="9525">
            <a:solidFill>
              <a:schemeClr val="tx1"/>
            </a:solidFill>
            <a:round/>
            <a:headEnd/>
            <a:tailEnd/>
          </a:ln>
        </p:spPr>
        <p:txBody>
          <a:bodyPr wrap="none" anchor="ctr"/>
          <a:lstStyle/>
          <a:p>
            <a:endParaRPr lang="en-US"/>
          </a:p>
        </p:txBody>
      </p:sp>
      <p:sp>
        <p:nvSpPr>
          <p:cNvPr id="5134" name="Freeform 13"/>
          <p:cNvSpPr>
            <a:spLocks/>
          </p:cNvSpPr>
          <p:nvPr/>
        </p:nvSpPr>
        <p:spPr bwMode="auto">
          <a:xfrm>
            <a:off x="6410325" y="1885950"/>
            <a:ext cx="1514475" cy="704850"/>
          </a:xfrm>
          <a:custGeom>
            <a:avLst/>
            <a:gdLst>
              <a:gd name="T0" fmla="*/ 0 w 1872"/>
              <a:gd name="T1" fmla="*/ 0 h 576"/>
              <a:gd name="T2" fmla="*/ 2147483647 w 1872"/>
              <a:gd name="T3" fmla="*/ 2147483647 h 576"/>
              <a:gd name="T4" fmla="*/ 2147483647 w 1872"/>
              <a:gd name="T5" fmla="*/ 2147483647 h 576"/>
              <a:gd name="T6" fmla="*/ 0 60000 65536"/>
              <a:gd name="T7" fmla="*/ 0 60000 65536"/>
              <a:gd name="T8" fmla="*/ 0 60000 65536"/>
              <a:gd name="T9" fmla="*/ 0 w 1872"/>
              <a:gd name="T10" fmla="*/ 0 h 576"/>
              <a:gd name="T11" fmla="*/ 1872 w 1872"/>
              <a:gd name="T12" fmla="*/ 576 h 576"/>
            </a:gdLst>
            <a:ahLst/>
            <a:cxnLst>
              <a:cxn ang="T6">
                <a:pos x="T0" y="T1"/>
              </a:cxn>
              <a:cxn ang="T7">
                <a:pos x="T2" y="T3"/>
              </a:cxn>
              <a:cxn ang="T8">
                <a:pos x="T4" y="T5"/>
              </a:cxn>
            </a:cxnLst>
            <a:rect l="T9" t="T10" r="T11" b="T12"/>
            <a:pathLst>
              <a:path w="1872" h="576">
                <a:moveTo>
                  <a:pt x="0" y="0"/>
                </a:moveTo>
                <a:cubicBezTo>
                  <a:pt x="516" y="48"/>
                  <a:pt x="1032" y="96"/>
                  <a:pt x="1344" y="192"/>
                </a:cubicBezTo>
                <a:cubicBezTo>
                  <a:pt x="1656" y="288"/>
                  <a:pt x="1764" y="432"/>
                  <a:pt x="1872" y="576"/>
                </a:cubicBezTo>
              </a:path>
            </a:pathLst>
          </a:custGeom>
          <a:noFill/>
          <a:ln w="28575">
            <a:solidFill>
              <a:srgbClr val="FF33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5" name="Text Box 14"/>
          <p:cNvSpPr txBox="1">
            <a:spLocks noChangeArrowheads="1"/>
          </p:cNvSpPr>
          <p:nvPr/>
        </p:nvSpPr>
        <p:spPr bwMode="auto">
          <a:xfrm>
            <a:off x="7124700" y="2590800"/>
            <a:ext cx="1616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a:t>Stable equilibrium</a:t>
            </a:r>
          </a:p>
        </p:txBody>
      </p:sp>
      <p:grpSp>
        <p:nvGrpSpPr>
          <p:cNvPr id="5136" name="Group 17"/>
          <p:cNvGrpSpPr>
            <a:grpSpLocks/>
          </p:cNvGrpSpPr>
          <p:nvPr/>
        </p:nvGrpSpPr>
        <p:grpSpPr bwMode="auto">
          <a:xfrm>
            <a:off x="304800" y="1143000"/>
            <a:ext cx="1752600" cy="838200"/>
            <a:chOff x="192" y="720"/>
            <a:chExt cx="1104" cy="528"/>
          </a:xfrm>
        </p:grpSpPr>
        <p:graphicFrame>
          <p:nvGraphicFramePr>
            <p:cNvPr id="5123" name="Object 15"/>
            <p:cNvGraphicFramePr>
              <a:graphicFrameLocks noChangeAspect="1"/>
            </p:cNvGraphicFramePr>
            <p:nvPr/>
          </p:nvGraphicFramePr>
          <p:xfrm>
            <a:off x="288" y="768"/>
            <a:ext cx="912" cy="430"/>
          </p:xfrm>
          <a:graphic>
            <a:graphicData uri="http://schemas.openxmlformats.org/presentationml/2006/ole">
              <mc:AlternateContent xmlns:mc="http://schemas.openxmlformats.org/markup-compatibility/2006">
                <mc:Choice xmlns:v="urn:schemas-microsoft-com:vml" Requires="v">
                  <p:oleObj spid="_x0000_s5175" name="Equation" r:id="rId5" imgW="888840" imgH="419040" progId="Equation.3">
                    <p:embed/>
                  </p:oleObj>
                </mc:Choice>
                <mc:Fallback>
                  <p:oleObj name="Equation" r:id="rId5" imgW="888840" imgH="419040"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 y="768"/>
                          <a:ext cx="912" cy="4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39" name="Rectangle 16"/>
            <p:cNvSpPr>
              <a:spLocks noChangeArrowheads="1"/>
            </p:cNvSpPr>
            <p:nvPr/>
          </p:nvSpPr>
          <p:spPr bwMode="auto">
            <a:xfrm>
              <a:off x="192" y="720"/>
              <a:ext cx="1104" cy="528"/>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5137" name="Text Box 18"/>
          <p:cNvSpPr txBox="1">
            <a:spLocks noChangeArrowheads="1"/>
          </p:cNvSpPr>
          <p:nvPr/>
        </p:nvSpPr>
        <p:spPr bwMode="auto">
          <a:xfrm>
            <a:off x="2603500" y="31242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0</a:t>
            </a:r>
          </a:p>
        </p:txBody>
      </p:sp>
      <p:sp>
        <p:nvSpPr>
          <p:cNvPr id="5138" name="Text Box 19"/>
          <p:cNvSpPr txBox="1">
            <a:spLocks noChangeArrowheads="1"/>
          </p:cNvSpPr>
          <p:nvPr/>
        </p:nvSpPr>
        <p:spPr bwMode="auto">
          <a:xfrm>
            <a:off x="6248400" y="31242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Directional selection on single loci </a:t>
            </a:r>
          </a:p>
        </p:txBody>
      </p:sp>
      <p:pic>
        <p:nvPicPr>
          <p:cNvPr id="26627" name="Picture 3"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4675" y="3017838"/>
            <a:ext cx="2762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4"/>
          <p:cNvSpPr txBox="1">
            <a:spLocks noChangeArrowheads="1"/>
          </p:cNvSpPr>
          <p:nvPr/>
        </p:nvSpPr>
        <p:spPr bwMode="auto">
          <a:xfrm>
            <a:off x="533400" y="1676400"/>
            <a:ext cx="8486775"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b="1"/>
              <a:t> Directional selection ultimately leads to the fixation of the selectively favored allele.</a:t>
            </a:r>
          </a:p>
          <a:p>
            <a:pPr eaLnBrk="1" hangingPunct="1">
              <a:buFontTx/>
              <a:buChar char="•"/>
            </a:pPr>
            <a:endParaRPr lang="en-US" b="1"/>
          </a:p>
          <a:p>
            <a:pPr eaLnBrk="1" hangingPunct="1">
              <a:buFontTx/>
              <a:buChar char="•"/>
            </a:pPr>
            <a:endParaRPr lang="en-US" b="1"/>
          </a:p>
          <a:p>
            <a:pPr eaLnBrk="1" hangingPunct="1">
              <a:buFontTx/>
              <a:buChar char="•"/>
            </a:pPr>
            <a:endParaRPr lang="en-US" b="1"/>
          </a:p>
          <a:p>
            <a:pPr eaLnBrk="1" hangingPunct="1">
              <a:buFontTx/>
              <a:buChar char="•"/>
            </a:pPr>
            <a:endParaRPr lang="en-US" b="1"/>
          </a:p>
          <a:p>
            <a:pPr eaLnBrk="1" hangingPunct="1">
              <a:buFontTx/>
              <a:buChar char="•"/>
            </a:pPr>
            <a:r>
              <a:rPr lang="en-US" b="1"/>
              <a:t> Polymorphism is not maintained.</a:t>
            </a:r>
          </a:p>
          <a:p>
            <a:pPr eaLnBrk="1" hangingPunct="1">
              <a:buFontTx/>
              <a:buChar char="•"/>
            </a:pPr>
            <a:endParaRPr lang="en-US" b="1"/>
          </a:p>
          <a:p>
            <a:pPr eaLnBrk="1" hangingPunct="1">
              <a:buFontTx/>
              <a:buChar char="•"/>
            </a:pPr>
            <a:endParaRPr lang="en-US" b="1"/>
          </a:p>
          <a:p>
            <a:pPr eaLnBrk="1" hangingPunct="1">
              <a:buFontTx/>
              <a:buChar char="•"/>
            </a:pPr>
            <a:endParaRPr lang="en-US" b="1"/>
          </a:p>
          <a:p>
            <a:pPr eaLnBrk="1" hangingPunct="1">
              <a:buFontTx/>
              <a:buChar char="•"/>
            </a:pPr>
            <a:endParaRPr lang="en-US" b="1"/>
          </a:p>
          <a:p>
            <a:pPr eaLnBrk="1" hangingPunct="1">
              <a:buFontTx/>
              <a:buChar char="•"/>
            </a:pPr>
            <a:r>
              <a:rPr lang="en-US" b="1"/>
              <a:t> The empirical observation that polymorphism is prevalent suggests that other </a:t>
            </a:r>
          </a:p>
          <a:p>
            <a:pPr eaLnBrk="1" hangingPunct="1"/>
            <a:r>
              <a:rPr lang="en-US" b="1"/>
              <a:t>   evolutionary forces (e.g., mutation, gene flow) must counteract selection, or that</a:t>
            </a:r>
          </a:p>
          <a:p>
            <a:pPr eaLnBrk="1" hangingPunct="1"/>
            <a:r>
              <a:rPr lang="en-US" b="1"/>
              <a:t>   selection fluctuates over time so that different alleles are favored at different times.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2"/>
          <p:cNvSpPr txBox="1">
            <a:spLocks noChangeArrowheads="1"/>
          </p:cNvSpPr>
          <p:nvPr/>
        </p:nvSpPr>
        <p:spPr bwMode="auto">
          <a:xfrm>
            <a:off x="0" y="228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800" b="1"/>
              <a:t>Stabilizing/Overdominant selection on single loci</a:t>
            </a:r>
          </a:p>
        </p:txBody>
      </p:sp>
      <p:sp>
        <p:nvSpPr>
          <p:cNvPr id="6148" name="Text Box 3"/>
          <p:cNvSpPr txBox="1">
            <a:spLocks noChangeArrowheads="1"/>
          </p:cNvSpPr>
          <p:nvPr/>
        </p:nvSpPr>
        <p:spPr bwMode="auto">
          <a:xfrm>
            <a:off x="304800" y="914400"/>
            <a:ext cx="5178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600" b="1"/>
              <a:t>An Example: Sickle cell and Malaria resistance. </a:t>
            </a:r>
            <a:endParaRPr lang="en-US" sz="1400" b="1"/>
          </a:p>
        </p:txBody>
      </p:sp>
      <p:graphicFrame>
        <p:nvGraphicFramePr>
          <p:cNvPr id="6146" name="Object 4"/>
          <p:cNvGraphicFramePr>
            <a:graphicFrameLocks noChangeAspect="1"/>
          </p:cNvGraphicFramePr>
          <p:nvPr/>
        </p:nvGraphicFramePr>
        <p:xfrm>
          <a:off x="793750" y="3016250"/>
          <a:ext cx="114300" cy="215900"/>
        </p:xfrm>
        <a:graphic>
          <a:graphicData uri="http://schemas.openxmlformats.org/presentationml/2006/ole">
            <mc:AlternateContent xmlns:mc="http://schemas.openxmlformats.org/markup-compatibility/2006">
              <mc:Choice xmlns:v="urn:schemas-microsoft-com:vml" Requires="v">
                <p:oleObj spid="_x0000_s6176" name="Equation" r:id="rId3" imgW="114120" imgH="215640" progId="Equation.3">
                  <p:embed/>
                </p:oleObj>
              </mc:Choice>
              <mc:Fallback>
                <p:oleObj name="Equation" r:id="rId3" imgW="114120" imgH="2156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0" y="30162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149" name="Picture 6" descr="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75" y="4268788"/>
            <a:ext cx="2762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6975" y="3375025"/>
            <a:ext cx="2867025"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8"/>
          <p:cNvSpPr txBox="1">
            <a:spLocks noChangeArrowheads="1"/>
          </p:cNvSpPr>
          <p:nvPr/>
        </p:nvSpPr>
        <p:spPr bwMode="auto">
          <a:xfrm>
            <a:off x="7305675" y="5343525"/>
            <a:ext cx="1123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Genotype</a:t>
            </a:r>
          </a:p>
        </p:txBody>
      </p:sp>
      <p:sp>
        <p:nvSpPr>
          <p:cNvPr id="6152" name="Text Box 9"/>
          <p:cNvSpPr txBox="1">
            <a:spLocks noChangeArrowheads="1"/>
          </p:cNvSpPr>
          <p:nvPr/>
        </p:nvSpPr>
        <p:spPr bwMode="auto">
          <a:xfrm>
            <a:off x="6935788" y="3200400"/>
            <a:ext cx="1765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600" b="1"/>
              <a:t>(s</a:t>
            </a:r>
            <a:r>
              <a:rPr lang="en-US" sz="1600" b="1" baseline="-25000"/>
              <a:t>AA </a:t>
            </a:r>
            <a:r>
              <a:rPr lang="en-US" sz="1600" b="1"/>
              <a:t>= .11, s</a:t>
            </a:r>
            <a:r>
              <a:rPr lang="en-US" sz="1600" b="1" baseline="-25000"/>
              <a:t>SS</a:t>
            </a:r>
            <a:r>
              <a:rPr lang="en-US" sz="1600" b="1"/>
              <a:t> = .8)</a:t>
            </a:r>
            <a:endParaRPr lang="en-US" sz="1000" b="1"/>
          </a:p>
        </p:txBody>
      </p:sp>
      <p:sp>
        <p:nvSpPr>
          <p:cNvPr id="6153" name="Text Box 10"/>
          <p:cNvSpPr txBox="1">
            <a:spLocks noChangeArrowheads="1"/>
          </p:cNvSpPr>
          <p:nvPr/>
        </p:nvSpPr>
        <p:spPr bwMode="auto">
          <a:xfrm rot="-5400000">
            <a:off x="5630069" y="424576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Fitness</a:t>
            </a:r>
          </a:p>
        </p:txBody>
      </p:sp>
      <p:pic>
        <p:nvPicPr>
          <p:cNvPr id="6154" name="Picture 11" descr="hemoglobinsbarrel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1219200"/>
            <a:ext cx="4419600"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ext Box 12"/>
          <p:cNvSpPr txBox="1">
            <a:spLocks noChangeArrowheads="1"/>
          </p:cNvSpPr>
          <p:nvPr/>
        </p:nvSpPr>
        <p:spPr bwMode="auto">
          <a:xfrm>
            <a:off x="127000" y="4876800"/>
            <a:ext cx="60960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sz="1600" b="1"/>
              <a:t> Two alleles, A and S that differ at only a single amino acid position</a:t>
            </a:r>
          </a:p>
          <a:p>
            <a:pPr eaLnBrk="1" hangingPunct="1">
              <a:buFontTx/>
              <a:buChar char="•"/>
            </a:pPr>
            <a:endParaRPr lang="en-US" sz="1600" b="1"/>
          </a:p>
          <a:p>
            <a:pPr eaLnBrk="1" hangingPunct="1">
              <a:buFontTx/>
              <a:buChar char="•"/>
            </a:pPr>
            <a:r>
              <a:rPr lang="en-US" sz="1600" b="1"/>
              <a:t> AA</a:t>
            </a:r>
            <a:r>
              <a:rPr lang="en-US" sz="1600"/>
              <a:t> </a:t>
            </a:r>
            <a:r>
              <a:rPr lang="en-US" sz="1600" b="1"/>
              <a:t>Individuals are susceptible to Malaria</a:t>
            </a:r>
          </a:p>
          <a:p>
            <a:pPr eaLnBrk="1" hangingPunct="1">
              <a:buFontTx/>
              <a:buChar char="•"/>
            </a:pPr>
            <a:endParaRPr lang="en-US" sz="1600" b="1"/>
          </a:p>
          <a:p>
            <a:pPr eaLnBrk="1" hangingPunct="1">
              <a:buFontTx/>
              <a:buChar char="•"/>
            </a:pPr>
            <a:r>
              <a:rPr lang="en-US" sz="1600" b="1"/>
              <a:t> AS Individuals are resistant to Malaria and have only mild anemia</a:t>
            </a:r>
          </a:p>
          <a:p>
            <a:pPr eaLnBrk="1" hangingPunct="1"/>
            <a:r>
              <a:rPr lang="en-US" sz="1600" b="1"/>
              <a:t> </a:t>
            </a:r>
          </a:p>
          <a:p>
            <a:pPr eaLnBrk="1" hangingPunct="1">
              <a:buFontTx/>
              <a:buChar char="•"/>
            </a:pPr>
            <a:r>
              <a:rPr lang="en-US" sz="1600" b="1"/>
              <a:t> SS Individuals have severe anemia. </a:t>
            </a:r>
          </a:p>
        </p:txBody>
      </p:sp>
      <p:pic>
        <p:nvPicPr>
          <p:cNvPr id="6156" name="Picture 13" descr="malaria_ma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1371600"/>
            <a:ext cx="35052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7" name="Line 14"/>
          <p:cNvSpPr>
            <a:spLocks noChangeShapeType="1"/>
          </p:cNvSpPr>
          <p:nvPr/>
        </p:nvSpPr>
        <p:spPr bwMode="auto">
          <a:xfrm>
            <a:off x="7162800" y="2286000"/>
            <a:ext cx="533400" cy="962025"/>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8" name="Oval 15"/>
          <p:cNvSpPr>
            <a:spLocks noChangeArrowheads="1"/>
          </p:cNvSpPr>
          <p:nvPr/>
        </p:nvSpPr>
        <p:spPr bwMode="auto">
          <a:xfrm>
            <a:off x="3152775" y="1295400"/>
            <a:ext cx="314325" cy="685800"/>
          </a:xfrm>
          <a:prstGeom prst="ellipse">
            <a:avLst/>
          </a:prstGeom>
          <a:noFill/>
          <a:ln w="127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2"/>
          <p:cNvSpPr txBox="1">
            <a:spLocks noChangeArrowheads="1"/>
          </p:cNvSpPr>
          <p:nvPr/>
        </p:nvSpPr>
        <p:spPr bwMode="auto">
          <a:xfrm>
            <a:off x="0" y="304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400" b="1"/>
              <a:t>Predicting the outcome of overdominant selection</a:t>
            </a:r>
          </a:p>
        </p:txBody>
      </p:sp>
      <p:sp>
        <p:nvSpPr>
          <p:cNvPr id="7174" name="Rectangle 3"/>
          <p:cNvSpPr>
            <a:spLocks noChangeArrowheads="1"/>
          </p:cNvSpPr>
          <p:nvPr/>
        </p:nvSpPr>
        <p:spPr bwMode="auto">
          <a:xfrm>
            <a:off x="2743200" y="1524000"/>
            <a:ext cx="3657600" cy="16002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75" name="Text Box 4"/>
          <p:cNvSpPr txBox="1">
            <a:spLocks noChangeArrowheads="1"/>
          </p:cNvSpPr>
          <p:nvPr/>
        </p:nvSpPr>
        <p:spPr bwMode="auto">
          <a:xfrm>
            <a:off x="3657600" y="3109913"/>
            <a:ext cx="1755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600" b="1"/>
              <a:t>Allele frequency </a:t>
            </a:r>
            <a:r>
              <a:rPr lang="en-US" sz="1600" b="1" i="1"/>
              <a:t>p</a:t>
            </a:r>
            <a:endParaRPr lang="en-US" sz="1600" b="1"/>
          </a:p>
        </p:txBody>
      </p:sp>
      <p:graphicFrame>
        <p:nvGraphicFramePr>
          <p:cNvPr id="7170" name="Object 5"/>
          <p:cNvGraphicFramePr>
            <a:graphicFrameLocks noChangeAspect="1"/>
          </p:cNvGraphicFramePr>
          <p:nvPr>
            <p:extLst>
              <p:ext uri="{D42A27DB-BD31-4B8C-83A1-F6EECF244321}">
                <p14:modId xmlns:p14="http://schemas.microsoft.com/office/powerpoint/2010/main" val="1668218696"/>
              </p:ext>
            </p:extLst>
          </p:nvPr>
        </p:nvGraphicFramePr>
        <p:xfrm>
          <a:off x="2162175" y="2176463"/>
          <a:ext cx="371475" cy="371475"/>
        </p:xfrm>
        <a:graphic>
          <a:graphicData uri="http://schemas.openxmlformats.org/presentationml/2006/ole">
            <mc:AlternateContent xmlns:mc="http://schemas.openxmlformats.org/markup-compatibility/2006">
              <mc:Choice xmlns:v="urn:schemas-microsoft-com:vml" Requires="v">
                <p:oleObj spid="_x0000_s7242" name="Equation" r:id="rId3" imgW="164880" imgH="164880" progId="Equation.3">
                  <p:embed/>
                </p:oleObj>
              </mc:Choice>
              <mc:Fallback>
                <p:oleObj name="Equation" r:id="rId3" imgW="164880" imgH="164880" progId="Equation.3">
                  <p:embed/>
                  <p:pic>
                    <p:nvPicPr>
                      <p:cNvPr id="0" name="Object 5"/>
                      <p:cNvPicPr>
                        <a:picLocks noChangeAspect="1" noChangeArrowheads="1"/>
                      </p:cNvPicPr>
                      <p:nvPr/>
                    </p:nvPicPr>
                    <p:blipFill>
                      <a:blip r:embed="rId4"/>
                      <a:srcRect/>
                      <a:stretch>
                        <a:fillRect/>
                      </a:stretch>
                    </p:blipFill>
                    <p:spPr bwMode="auto">
                      <a:xfrm>
                        <a:off x="2162175" y="2176463"/>
                        <a:ext cx="371475"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6" name="Freeform 6"/>
          <p:cNvSpPr>
            <a:spLocks/>
          </p:cNvSpPr>
          <p:nvPr/>
        </p:nvSpPr>
        <p:spPr bwMode="auto">
          <a:xfrm>
            <a:off x="2743200" y="1943100"/>
            <a:ext cx="3657600" cy="1028700"/>
          </a:xfrm>
          <a:custGeom>
            <a:avLst/>
            <a:gdLst>
              <a:gd name="T0" fmla="*/ 0 w 2304"/>
              <a:gd name="T1" fmla="*/ 2147483647 h 648"/>
              <a:gd name="T2" fmla="*/ 2147483647 w 2304"/>
              <a:gd name="T3" fmla="*/ 2147483647 h 648"/>
              <a:gd name="T4" fmla="*/ 2147483647 w 2304"/>
              <a:gd name="T5" fmla="*/ 2147483647 h 648"/>
              <a:gd name="T6" fmla="*/ 0 60000 65536"/>
              <a:gd name="T7" fmla="*/ 0 60000 65536"/>
              <a:gd name="T8" fmla="*/ 0 60000 65536"/>
              <a:gd name="T9" fmla="*/ 0 w 2304"/>
              <a:gd name="T10" fmla="*/ 0 h 648"/>
              <a:gd name="T11" fmla="*/ 2304 w 2304"/>
              <a:gd name="T12" fmla="*/ 648 h 648"/>
            </a:gdLst>
            <a:ahLst/>
            <a:cxnLst>
              <a:cxn ang="T6">
                <a:pos x="T0" y="T1"/>
              </a:cxn>
              <a:cxn ang="T7">
                <a:pos x="T2" y="T3"/>
              </a:cxn>
              <a:cxn ang="T8">
                <a:pos x="T4" y="T5"/>
              </a:cxn>
            </a:cxnLst>
            <a:rect l="T9" t="T10" r="T11" b="T12"/>
            <a:pathLst>
              <a:path w="2304" h="648">
                <a:moveTo>
                  <a:pt x="0" y="648"/>
                </a:moveTo>
                <a:cubicBezTo>
                  <a:pt x="456" y="396"/>
                  <a:pt x="912" y="144"/>
                  <a:pt x="1296" y="72"/>
                </a:cubicBezTo>
                <a:cubicBezTo>
                  <a:pt x="1680" y="0"/>
                  <a:pt x="1992" y="108"/>
                  <a:pt x="2304" y="216"/>
                </a:cubicBezTo>
              </a:path>
            </a:pathLst>
          </a:custGeom>
          <a:noFill/>
          <a:ln w="38100">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7" name="Freeform 7"/>
          <p:cNvSpPr>
            <a:spLocks/>
          </p:cNvSpPr>
          <p:nvPr/>
        </p:nvSpPr>
        <p:spPr bwMode="auto">
          <a:xfrm>
            <a:off x="2743200" y="1905000"/>
            <a:ext cx="2362200" cy="914400"/>
          </a:xfrm>
          <a:custGeom>
            <a:avLst/>
            <a:gdLst>
              <a:gd name="T0" fmla="*/ 0 w 1488"/>
              <a:gd name="T1" fmla="*/ 2147483647 h 576"/>
              <a:gd name="T2" fmla="*/ 2147483647 w 1488"/>
              <a:gd name="T3" fmla="*/ 2147483647 h 576"/>
              <a:gd name="T4" fmla="*/ 2147483647 w 1488"/>
              <a:gd name="T5" fmla="*/ 0 h 576"/>
              <a:gd name="T6" fmla="*/ 0 60000 65536"/>
              <a:gd name="T7" fmla="*/ 0 60000 65536"/>
              <a:gd name="T8" fmla="*/ 0 60000 65536"/>
              <a:gd name="T9" fmla="*/ 0 w 1488"/>
              <a:gd name="T10" fmla="*/ 0 h 576"/>
              <a:gd name="T11" fmla="*/ 1488 w 1488"/>
              <a:gd name="T12" fmla="*/ 576 h 576"/>
            </a:gdLst>
            <a:ahLst/>
            <a:cxnLst>
              <a:cxn ang="T6">
                <a:pos x="T0" y="T1"/>
              </a:cxn>
              <a:cxn ang="T7">
                <a:pos x="T2" y="T3"/>
              </a:cxn>
              <a:cxn ang="T8">
                <a:pos x="T4" y="T5"/>
              </a:cxn>
            </a:cxnLst>
            <a:rect l="T9" t="T10" r="T11" b="T12"/>
            <a:pathLst>
              <a:path w="1488" h="576">
                <a:moveTo>
                  <a:pt x="0" y="576"/>
                </a:moveTo>
                <a:cubicBezTo>
                  <a:pt x="284" y="408"/>
                  <a:pt x="568" y="240"/>
                  <a:pt x="816" y="144"/>
                </a:cubicBezTo>
                <a:cubicBezTo>
                  <a:pt x="1064" y="48"/>
                  <a:pt x="1276" y="24"/>
                  <a:pt x="1488" y="0"/>
                </a:cubicBezTo>
              </a:path>
            </a:pathLst>
          </a:custGeom>
          <a:noFill/>
          <a:ln w="28575">
            <a:solidFill>
              <a:srgbClr val="9999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8" name="Freeform 8"/>
          <p:cNvSpPr>
            <a:spLocks/>
          </p:cNvSpPr>
          <p:nvPr/>
        </p:nvSpPr>
        <p:spPr bwMode="auto">
          <a:xfrm>
            <a:off x="5257800" y="1905000"/>
            <a:ext cx="1143000" cy="304800"/>
          </a:xfrm>
          <a:custGeom>
            <a:avLst/>
            <a:gdLst>
              <a:gd name="T0" fmla="*/ 2147483647 w 720"/>
              <a:gd name="T1" fmla="*/ 2147483647 h 192"/>
              <a:gd name="T2" fmla="*/ 2147483647 w 720"/>
              <a:gd name="T3" fmla="*/ 2147483647 h 192"/>
              <a:gd name="T4" fmla="*/ 0 w 720"/>
              <a:gd name="T5" fmla="*/ 0 h 192"/>
              <a:gd name="T6" fmla="*/ 0 60000 65536"/>
              <a:gd name="T7" fmla="*/ 0 60000 65536"/>
              <a:gd name="T8" fmla="*/ 0 60000 65536"/>
              <a:gd name="T9" fmla="*/ 0 w 720"/>
              <a:gd name="T10" fmla="*/ 0 h 192"/>
              <a:gd name="T11" fmla="*/ 720 w 720"/>
              <a:gd name="T12" fmla="*/ 192 h 192"/>
            </a:gdLst>
            <a:ahLst/>
            <a:cxnLst>
              <a:cxn ang="T6">
                <a:pos x="T0" y="T1"/>
              </a:cxn>
              <a:cxn ang="T7">
                <a:pos x="T2" y="T3"/>
              </a:cxn>
              <a:cxn ang="T8">
                <a:pos x="T4" y="T5"/>
              </a:cxn>
            </a:cxnLst>
            <a:rect l="T9" t="T10" r="T11" b="T12"/>
            <a:pathLst>
              <a:path w="720" h="192">
                <a:moveTo>
                  <a:pt x="720" y="192"/>
                </a:moveTo>
                <a:cubicBezTo>
                  <a:pt x="564" y="136"/>
                  <a:pt x="408" y="80"/>
                  <a:pt x="288" y="48"/>
                </a:cubicBezTo>
                <a:cubicBezTo>
                  <a:pt x="168" y="16"/>
                  <a:pt x="48" y="8"/>
                  <a:pt x="0" y="0"/>
                </a:cubicBezTo>
              </a:path>
            </a:pathLst>
          </a:custGeom>
          <a:noFill/>
          <a:ln w="28575">
            <a:solidFill>
              <a:schemeClr val="folHlink"/>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9" name="Text Box 9"/>
          <p:cNvSpPr txBox="1">
            <a:spLocks noChangeArrowheads="1"/>
          </p:cNvSpPr>
          <p:nvPr/>
        </p:nvSpPr>
        <p:spPr bwMode="auto">
          <a:xfrm>
            <a:off x="746125" y="4191000"/>
            <a:ext cx="472757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a:t> Population evolves until </a:t>
            </a:r>
          </a:p>
          <a:p>
            <a:pPr eaLnBrk="1" hangingPunct="1">
              <a:buFontTx/>
              <a:buChar char="•"/>
            </a:pPr>
            <a:endParaRPr lang="en-US"/>
          </a:p>
          <a:p>
            <a:pPr eaLnBrk="1" hangingPunct="1">
              <a:buFontTx/>
              <a:buChar char="•"/>
            </a:pPr>
            <a:endParaRPr lang="en-US"/>
          </a:p>
          <a:p>
            <a:pPr eaLnBrk="1" hangingPunct="1">
              <a:buFontTx/>
              <a:buChar char="•"/>
            </a:pPr>
            <a:r>
              <a:rPr lang="en-US"/>
              <a:t> Population evolves to a global fitness maximum</a:t>
            </a:r>
          </a:p>
          <a:p>
            <a:pPr eaLnBrk="1" hangingPunct="1">
              <a:buFontTx/>
              <a:buChar char="•"/>
            </a:pPr>
            <a:endParaRPr lang="en-US"/>
          </a:p>
          <a:p>
            <a:pPr eaLnBrk="1" hangingPunct="1">
              <a:buFontTx/>
              <a:buChar char="•"/>
            </a:pPr>
            <a:endParaRPr lang="en-US"/>
          </a:p>
          <a:p>
            <a:pPr eaLnBrk="1" hangingPunct="1">
              <a:buFontTx/>
              <a:buChar char="•"/>
            </a:pPr>
            <a:r>
              <a:rPr lang="en-US"/>
              <a:t> Genetic polymorphism is maintained</a:t>
            </a:r>
          </a:p>
          <a:p>
            <a:pPr eaLnBrk="1" hangingPunct="1"/>
            <a:endParaRPr lang="en-US"/>
          </a:p>
        </p:txBody>
      </p:sp>
      <p:sp>
        <p:nvSpPr>
          <p:cNvPr id="7180" name="Oval 10"/>
          <p:cNvSpPr>
            <a:spLocks noChangeArrowheads="1"/>
          </p:cNvSpPr>
          <p:nvPr/>
        </p:nvSpPr>
        <p:spPr bwMode="auto">
          <a:xfrm>
            <a:off x="5105400" y="1981200"/>
            <a:ext cx="131763" cy="112713"/>
          </a:xfrm>
          <a:prstGeom prst="ellipse">
            <a:avLst/>
          </a:prstGeom>
          <a:solidFill>
            <a:srgbClr val="FF3300"/>
          </a:solidFill>
          <a:ln w="9525">
            <a:solidFill>
              <a:schemeClr val="tx1"/>
            </a:solidFill>
            <a:round/>
            <a:headEnd/>
            <a:tailEnd/>
          </a:ln>
        </p:spPr>
        <p:txBody>
          <a:bodyPr wrap="none" anchor="ctr"/>
          <a:lstStyle/>
          <a:p>
            <a:endParaRPr lang="en-US"/>
          </a:p>
        </p:txBody>
      </p:sp>
      <p:sp>
        <p:nvSpPr>
          <p:cNvPr id="7181" name="Text Box 12"/>
          <p:cNvSpPr txBox="1">
            <a:spLocks noChangeArrowheads="1"/>
          </p:cNvSpPr>
          <p:nvPr/>
        </p:nvSpPr>
        <p:spPr bwMode="auto">
          <a:xfrm>
            <a:off x="6534150" y="895350"/>
            <a:ext cx="1616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a:t>Stable equilibrium</a:t>
            </a:r>
          </a:p>
        </p:txBody>
      </p:sp>
      <p:sp>
        <p:nvSpPr>
          <p:cNvPr id="7182" name="Oval 15"/>
          <p:cNvSpPr>
            <a:spLocks noChangeArrowheads="1"/>
          </p:cNvSpPr>
          <p:nvPr/>
        </p:nvSpPr>
        <p:spPr bwMode="auto">
          <a:xfrm>
            <a:off x="2695575" y="2990850"/>
            <a:ext cx="131763" cy="112713"/>
          </a:xfrm>
          <a:prstGeom prst="ellipse">
            <a:avLst/>
          </a:prstGeom>
          <a:solidFill>
            <a:srgbClr val="FF3300"/>
          </a:solidFill>
          <a:ln w="9525">
            <a:solidFill>
              <a:schemeClr val="tx1"/>
            </a:solidFill>
            <a:round/>
            <a:headEnd/>
            <a:tailEnd/>
          </a:ln>
        </p:spPr>
        <p:txBody>
          <a:bodyPr wrap="none" anchor="ctr"/>
          <a:lstStyle/>
          <a:p>
            <a:endParaRPr lang="en-US"/>
          </a:p>
        </p:txBody>
      </p:sp>
      <p:sp>
        <p:nvSpPr>
          <p:cNvPr id="7183" name="Freeform 16"/>
          <p:cNvSpPr>
            <a:spLocks/>
          </p:cNvSpPr>
          <p:nvPr/>
        </p:nvSpPr>
        <p:spPr bwMode="auto">
          <a:xfrm>
            <a:off x="2781300" y="3076575"/>
            <a:ext cx="4533900" cy="809625"/>
          </a:xfrm>
          <a:custGeom>
            <a:avLst/>
            <a:gdLst>
              <a:gd name="T0" fmla="*/ 0 w 1872"/>
              <a:gd name="T1" fmla="*/ 0 h 576"/>
              <a:gd name="T2" fmla="*/ 2147483647 w 1872"/>
              <a:gd name="T3" fmla="*/ 2147483647 h 576"/>
              <a:gd name="T4" fmla="*/ 2147483647 w 1872"/>
              <a:gd name="T5" fmla="*/ 2147483647 h 576"/>
              <a:gd name="T6" fmla="*/ 0 60000 65536"/>
              <a:gd name="T7" fmla="*/ 0 60000 65536"/>
              <a:gd name="T8" fmla="*/ 0 60000 65536"/>
              <a:gd name="T9" fmla="*/ 0 w 1872"/>
              <a:gd name="T10" fmla="*/ 0 h 576"/>
              <a:gd name="T11" fmla="*/ 1872 w 1872"/>
              <a:gd name="T12" fmla="*/ 576 h 576"/>
            </a:gdLst>
            <a:ahLst/>
            <a:cxnLst>
              <a:cxn ang="T6">
                <a:pos x="T0" y="T1"/>
              </a:cxn>
              <a:cxn ang="T7">
                <a:pos x="T2" y="T3"/>
              </a:cxn>
              <a:cxn ang="T8">
                <a:pos x="T4" y="T5"/>
              </a:cxn>
            </a:cxnLst>
            <a:rect l="T9" t="T10" r="T11" b="T12"/>
            <a:pathLst>
              <a:path w="1872" h="576">
                <a:moveTo>
                  <a:pt x="0" y="0"/>
                </a:moveTo>
                <a:cubicBezTo>
                  <a:pt x="516" y="48"/>
                  <a:pt x="1032" y="96"/>
                  <a:pt x="1344" y="192"/>
                </a:cubicBezTo>
                <a:cubicBezTo>
                  <a:pt x="1656" y="288"/>
                  <a:pt x="1764" y="432"/>
                  <a:pt x="1872" y="576"/>
                </a:cubicBezTo>
              </a:path>
            </a:pathLst>
          </a:custGeom>
          <a:noFill/>
          <a:ln w="28575">
            <a:solidFill>
              <a:srgbClr val="FF33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4" name="Text Box 17"/>
          <p:cNvSpPr txBox="1">
            <a:spLocks noChangeArrowheads="1"/>
          </p:cNvSpPr>
          <p:nvPr/>
        </p:nvSpPr>
        <p:spPr bwMode="auto">
          <a:xfrm>
            <a:off x="6553200" y="3848100"/>
            <a:ext cx="1616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a:t>Unstable equilibrium</a:t>
            </a:r>
          </a:p>
        </p:txBody>
      </p:sp>
      <p:sp>
        <p:nvSpPr>
          <p:cNvPr id="7185" name="Oval 18"/>
          <p:cNvSpPr>
            <a:spLocks noChangeArrowheads="1"/>
          </p:cNvSpPr>
          <p:nvPr/>
        </p:nvSpPr>
        <p:spPr bwMode="auto">
          <a:xfrm>
            <a:off x="6327775" y="2238375"/>
            <a:ext cx="131763" cy="112713"/>
          </a:xfrm>
          <a:prstGeom prst="ellipse">
            <a:avLst/>
          </a:prstGeom>
          <a:solidFill>
            <a:srgbClr val="FF3300"/>
          </a:solidFill>
          <a:ln w="9525">
            <a:solidFill>
              <a:schemeClr val="tx1"/>
            </a:solidFill>
            <a:round/>
            <a:headEnd/>
            <a:tailEnd/>
          </a:ln>
        </p:spPr>
        <p:txBody>
          <a:bodyPr wrap="none" anchor="ctr"/>
          <a:lstStyle/>
          <a:p>
            <a:endParaRPr lang="en-US"/>
          </a:p>
        </p:txBody>
      </p:sp>
      <p:sp>
        <p:nvSpPr>
          <p:cNvPr id="7186" name="Freeform 19"/>
          <p:cNvSpPr>
            <a:spLocks/>
          </p:cNvSpPr>
          <p:nvPr/>
        </p:nvSpPr>
        <p:spPr bwMode="auto">
          <a:xfrm>
            <a:off x="6537325" y="2324100"/>
            <a:ext cx="1082675" cy="495300"/>
          </a:xfrm>
          <a:custGeom>
            <a:avLst/>
            <a:gdLst>
              <a:gd name="T0" fmla="*/ 0 w 1872"/>
              <a:gd name="T1" fmla="*/ 0 h 576"/>
              <a:gd name="T2" fmla="*/ 2147483647 w 1872"/>
              <a:gd name="T3" fmla="*/ 2147483647 h 576"/>
              <a:gd name="T4" fmla="*/ 2147483647 w 1872"/>
              <a:gd name="T5" fmla="*/ 2147483647 h 576"/>
              <a:gd name="T6" fmla="*/ 0 60000 65536"/>
              <a:gd name="T7" fmla="*/ 0 60000 65536"/>
              <a:gd name="T8" fmla="*/ 0 60000 65536"/>
              <a:gd name="T9" fmla="*/ 0 w 1872"/>
              <a:gd name="T10" fmla="*/ 0 h 576"/>
              <a:gd name="T11" fmla="*/ 1872 w 1872"/>
              <a:gd name="T12" fmla="*/ 576 h 576"/>
            </a:gdLst>
            <a:ahLst/>
            <a:cxnLst>
              <a:cxn ang="T6">
                <a:pos x="T0" y="T1"/>
              </a:cxn>
              <a:cxn ang="T7">
                <a:pos x="T2" y="T3"/>
              </a:cxn>
              <a:cxn ang="T8">
                <a:pos x="T4" y="T5"/>
              </a:cxn>
            </a:cxnLst>
            <a:rect l="T9" t="T10" r="T11" b="T12"/>
            <a:pathLst>
              <a:path w="1872" h="576">
                <a:moveTo>
                  <a:pt x="0" y="0"/>
                </a:moveTo>
                <a:cubicBezTo>
                  <a:pt x="516" y="48"/>
                  <a:pt x="1032" y="96"/>
                  <a:pt x="1344" y="192"/>
                </a:cubicBezTo>
                <a:cubicBezTo>
                  <a:pt x="1656" y="288"/>
                  <a:pt x="1764" y="432"/>
                  <a:pt x="1872" y="576"/>
                </a:cubicBezTo>
              </a:path>
            </a:pathLst>
          </a:custGeom>
          <a:noFill/>
          <a:ln w="28575">
            <a:solidFill>
              <a:srgbClr val="FF33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7" name="Text Box 20"/>
          <p:cNvSpPr txBox="1">
            <a:spLocks noChangeArrowheads="1"/>
          </p:cNvSpPr>
          <p:nvPr/>
        </p:nvSpPr>
        <p:spPr bwMode="auto">
          <a:xfrm>
            <a:off x="7086600" y="2743200"/>
            <a:ext cx="1616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a:t>Unstable equilibrium</a:t>
            </a:r>
          </a:p>
        </p:txBody>
      </p:sp>
      <p:sp>
        <p:nvSpPr>
          <p:cNvPr id="7188" name="Freeform 21"/>
          <p:cNvSpPr>
            <a:spLocks/>
          </p:cNvSpPr>
          <p:nvPr/>
        </p:nvSpPr>
        <p:spPr bwMode="auto">
          <a:xfrm>
            <a:off x="5181600" y="876300"/>
            <a:ext cx="1524000" cy="1028700"/>
          </a:xfrm>
          <a:custGeom>
            <a:avLst/>
            <a:gdLst>
              <a:gd name="T0" fmla="*/ 2147483647 w 960"/>
              <a:gd name="T1" fmla="*/ 2147483647 h 648"/>
              <a:gd name="T2" fmla="*/ 2147483647 w 960"/>
              <a:gd name="T3" fmla="*/ 2147483647 h 648"/>
              <a:gd name="T4" fmla="*/ 0 w 960"/>
              <a:gd name="T5" fmla="*/ 2147483647 h 648"/>
              <a:gd name="T6" fmla="*/ 0 60000 65536"/>
              <a:gd name="T7" fmla="*/ 0 60000 65536"/>
              <a:gd name="T8" fmla="*/ 0 60000 65536"/>
              <a:gd name="T9" fmla="*/ 0 w 960"/>
              <a:gd name="T10" fmla="*/ 0 h 648"/>
              <a:gd name="T11" fmla="*/ 960 w 960"/>
              <a:gd name="T12" fmla="*/ 648 h 648"/>
            </a:gdLst>
            <a:ahLst/>
            <a:cxnLst>
              <a:cxn ang="T6">
                <a:pos x="T0" y="T1"/>
              </a:cxn>
              <a:cxn ang="T7">
                <a:pos x="T2" y="T3"/>
              </a:cxn>
              <a:cxn ang="T8">
                <a:pos x="T4" y="T5"/>
              </a:cxn>
            </a:cxnLst>
            <a:rect l="T9" t="T10" r="T11" b="T12"/>
            <a:pathLst>
              <a:path w="960" h="648">
                <a:moveTo>
                  <a:pt x="960" y="216"/>
                </a:moveTo>
                <a:cubicBezTo>
                  <a:pt x="680" y="108"/>
                  <a:pt x="400" y="0"/>
                  <a:pt x="240" y="72"/>
                </a:cubicBezTo>
                <a:cubicBezTo>
                  <a:pt x="80" y="144"/>
                  <a:pt x="40" y="396"/>
                  <a:pt x="0" y="648"/>
                </a:cubicBezTo>
              </a:path>
            </a:pathLst>
          </a:custGeom>
          <a:noFill/>
          <a:ln w="28575">
            <a:solidFill>
              <a:srgbClr val="FF33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7189" name="Group 22"/>
          <p:cNvGrpSpPr>
            <a:grpSpLocks/>
          </p:cNvGrpSpPr>
          <p:nvPr/>
        </p:nvGrpSpPr>
        <p:grpSpPr bwMode="auto">
          <a:xfrm>
            <a:off x="304800" y="1143000"/>
            <a:ext cx="1752600" cy="838200"/>
            <a:chOff x="192" y="720"/>
            <a:chExt cx="1104" cy="528"/>
          </a:xfrm>
        </p:grpSpPr>
        <p:graphicFrame>
          <p:nvGraphicFramePr>
            <p:cNvPr id="7172" name="Object 23"/>
            <p:cNvGraphicFramePr>
              <a:graphicFrameLocks noChangeAspect="1"/>
            </p:cNvGraphicFramePr>
            <p:nvPr/>
          </p:nvGraphicFramePr>
          <p:xfrm>
            <a:off x="288" y="768"/>
            <a:ext cx="912" cy="430"/>
          </p:xfrm>
          <a:graphic>
            <a:graphicData uri="http://schemas.openxmlformats.org/presentationml/2006/ole">
              <mc:AlternateContent xmlns:mc="http://schemas.openxmlformats.org/markup-compatibility/2006">
                <mc:Choice xmlns:v="urn:schemas-microsoft-com:vml" Requires="v">
                  <p:oleObj spid="_x0000_s7243" name="Equation" r:id="rId5" imgW="888840" imgH="419040" progId="Equation.3">
                    <p:embed/>
                  </p:oleObj>
                </mc:Choice>
                <mc:Fallback>
                  <p:oleObj name="Equation" r:id="rId5" imgW="888840" imgH="419040" progId="Equation.3">
                    <p:embed/>
                    <p:pic>
                      <p:nvPicPr>
                        <p:cNvPr id="0"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 y="768"/>
                          <a:ext cx="912" cy="4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90" name="Rectangle 24"/>
            <p:cNvSpPr>
              <a:spLocks noChangeArrowheads="1"/>
            </p:cNvSpPr>
            <p:nvPr/>
          </p:nvSpPr>
          <p:spPr bwMode="auto">
            <a:xfrm>
              <a:off x="192" y="720"/>
              <a:ext cx="1104" cy="528"/>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aphicFrame>
        <p:nvGraphicFramePr>
          <p:cNvPr id="7171" name="Object 26"/>
          <p:cNvGraphicFramePr>
            <a:graphicFrameLocks noChangeAspect="1"/>
          </p:cNvGraphicFramePr>
          <p:nvPr/>
        </p:nvGraphicFramePr>
        <p:xfrm>
          <a:off x="3429000" y="4038600"/>
          <a:ext cx="785813" cy="682625"/>
        </p:xfrm>
        <a:graphic>
          <a:graphicData uri="http://schemas.openxmlformats.org/presentationml/2006/ole">
            <mc:AlternateContent xmlns:mc="http://schemas.openxmlformats.org/markup-compatibility/2006">
              <mc:Choice xmlns:v="urn:schemas-microsoft-com:vml" Requires="v">
                <p:oleObj spid="_x0000_s7244" name="Equation" r:id="rId7" imgW="482400" imgH="419040" progId="Equation.3">
                  <p:embed/>
                </p:oleObj>
              </mc:Choice>
              <mc:Fallback>
                <p:oleObj name="Equation" r:id="rId7" imgW="482400" imgH="419040" progId="Equation.3">
                  <p:embed/>
                  <p:pic>
                    <p:nvPicPr>
                      <p:cNvPr id="0" name="Object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4038600"/>
                        <a:ext cx="785813" cy="68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4675" y="3017838"/>
            <a:ext cx="2762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3"/>
          <p:cNvSpPr txBox="1">
            <a:spLocks noChangeArrowheads="1"/>
          </p:cNvSpPr>
          <p:nvPr/>
        </p:nvSpPr>
        <p:spPr bwMode="auto">
          <a:xfrm>
            <a:off x="533400" y="1676400"/>
            <a:ext cx="830580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b="1"/>
              <a:t> Overdominant selection leads to a stable polymorphism because heterozygotes,  </a:t>
            </a:r>
          </a:p>
          <a:p>
            <a:pPr eaLnBrk="1" hangingPunct="1"/>
            <a:r>
              <a:rPr lang="en-US" b="1"/>
              <a:t>  which carry both alleles, have the highest fitness</a:t>
            </a:r>
          </a:p>
          <a:p>
            <a:pPr eaLnBrk="1" hangingPunct="1">
              <a:buFontTx/>
              <a:buChar char="•"/>
            </a:pPr>
            <a:endParaRPr lang="en-US" b="1"/>
          </a:p>
          <a:p>
            <a:pPr eaLnBrk="1" hangingPunct="1">
              <a:buFontTx/>
              <a:buChar char="•"/>
            </a:pPr>
            <a:endParaRPr lang="en-US" b="1"/>
          </a:p>
          <a:p>
            <a:pPr eaLnBrk="1" hangingPunct="1">
              <a:buFontTx/>
              <a:buChar char="•"/>
            </a:pPr>
            <a:endParaRPr lang="en-US" b="1"/>
          </a:p>
          <a:p>
            <a:pPr eaLnBrk="1" hangingPunct="1">
              <a:buFontTx/>
              <a:buChar char="•"/>
            </a:pPr>
            <a:endParaRPr lang="en-US" b="1"/>
          </a:p>
          <a:p>
            <a:pPr eaLnBrk="1" hangingPunct="1">
              <a:buFontTx/>
              <a:buChar char="•"/>
            </a:pPr>
            <a:endParaRPr lang="en-US" b="1"/>
          </a:p>
          <a:p>
            <a:pPr eaLnBrk="1" hangingPunct="1">
              <a:buFontTx/>
              <a:buChar char="•"/>
            </a:pPr>
            <a:r>
              <a:rPr lang="en-US" b="1"/>
              <a:t> This is compatible with the empirical observation that genetic polymorphism</a:t>
            </a:r>
          </a:p>
          <a:p>
            <a:pPr eaLnBrk="1" hangingPunct="1"/>
            <a:r>
              <a:rPr lang="en-US" b="1"/>
              <a:t>   is abundant. However, overdominant selection may be quite rare.</a:t>
            </a:r>
          </a:p>
        </p:txBody>
      </p:sp>
      <p:sp>
        <p:nvSpPr>
          <p:cNvPr id="27652" name="Text Box 4"/>
          <p:cNvSpPr txBox="1">
            <a:spLocks noChangeArrowheads="1"/>
          </p:cNvSpPr>
          <p:nvPr/>
        </p:nvSpPr>
        <p:spPr bwMode="auto">
          <a:xfrm>
            <a:off x="0" y="228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800" b="1"/>
              <a:t>Overdominant selection on single loci</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228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800" b="1"/>
              <a:t>Underdominant selection on single loci</a:t>
            </a:r>
          </a:p>
        </p:txBody>
      </p:sp>
      <p:sp>
        <p:nvSpPr>
          <p:cNvPr id="28675" name="Text Box 7"/>
          <p:cNvSpPr txBox="1">
            <a:spLocks noChangeArrowheads="1"/>
          </p:cNvSpPr>
          <p:nvPr/>
        </p:nvSpPr>
        <p:spPr bwMode="auto">
          <a:xfrm>
            <a:off x="593725" y="1447800"/>
            <a:ext cx="442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A hypothetical example: Bimodal resources</a:t>
            </a:r>
          </a:p>
        </p:txBody>
      </p:sp>
      <p:sp>
        <p:nvSpPr>
          <p:cNvPr id="28676" name="Rectangle 22"/>
          <p:cNvSpPr>
            <a:spLocks noChangeArrowheads="1"/>
          </p:cNvSpPr>
          <p:nvPr/>
        </p:nvSpPr>
        <p:spPr bwMode="auto">
          <a:xfrm>
            <a:off x="295275" y="2024063"/>
            <a:ext cx="1066800" cy="781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28677"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71813"/>
            <a:ext cx="41052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 Box 27"/>
          <p:cNvSpPr txBox="1">
            <a:spLocks noChangeArrowheads="1"/>
          </p:cNvSpPr>
          <p:nvPr/>
        </p:nvSpPr>
        <p:spPr bwMode="auto">
          <a:xfrm>
            <a:off x="609600" y="3224213"/>
            <a:ext cx="447675" cy="1812925"/>
          </a:xfrm>
          <a:prstGeom prst="rect">
            <a:avLst/>
          </a:prstGeom>
          <a:solidFill>
            <a:schemeClr val="bg1"/>
          </a:solidFill>
          <a:ln w="9525">
            <a:solidFill>
              <a:schemeClr val="bg1"/>
            </a:solidFill>
            <a:miter lim="800000"/>
            <a:headEnd/>
            <a:tailEnd/>
          </a:ln>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600"/>
              <a:t>0.4</a:t>
            </a:r>
          </a:p>
          <a:p>
            <a:pPr eaLnBrk="1" hangingPunct="1"/>
            <a:endParaRPr lang="en-US" sz="1600"/>
          </a:p>
          <a:p>
            <a:pPr eaLnBrk="1" hangingPunct="1"/>
            <a:r>
              <a:rPr lang="en-US" sz="1600"/>
              <a:t>0.3</a:t>
            </a:r>
          </a:p>
          <a:p>
            <a:pPr eaLnBrk="1" hangingPunct="1"/>
            <a:endParaRPr lang="en-US" sz="1600"/>
          </a:p>
          <a:p>
            <a:pPr eaLnBrk="1" hangingPunct="1"/>
            <a:r>
              <a:rPr lang="en-US" sz="1600"/>
              <a:t>0.2</a:t>
            </a:r>
          </a:p>
          <a:p>
            <a:pPr eaLnBrk="1" hangingPunct="1"/>
            <a:endParaRPr lang="en-US" sz="1600"/>
          </a:p>
          <a:p>
            <a:pPr eaLnBrk="1" hangingPunct="1"/>
            <a:r>
              <a:rPr lang="en-US" sz="1600"/>
              <a:t>0.1</a:t>
            </a:r>
          </a:p>
        </p:txBody>
      </p:sp>
      <p:sp>
        <p:nvSpPr>
          <p:cNvPr id="28679" name="Text Box 28"/>
          <p:cNvSpPr txBox="1">
            <a:spLocks noChangeArrowheads="1"/>
          </p:cNvSpPr>
          <p:nvPr/>
        </p:nvSpPr>
        <p:spPr bwMode="auto">
          <a:xfrm>
            <a:off x="1060450" y="4938713"/>
            <a:ext cx="353695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Large                                        Small</a:t>
            </a:r>
          </a:p>
        </p:txBody>
      </p:sp>
      <p:sp>
        <p:nvSpPr>
          <p:cNvPr id="28680" name="Text Box 29"/>
          <p:cNvSpPr txBox="1">
            <a:spLocks noChangeArrowheads="1"/>
          </p:cNvSpPr>
          <p:nvPr/>
        </p:nvSpPr>
        <p:spPr bwMode="auto">
          <a:xfrm>
            <a:off x="2270125" y="5167313"/>
            <a:ext cx="1079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Seed Size</a:t>
            </a:r>
          </a:p>
        </p:txBody>
      </p:sp>
      <p:sp>
        <p:nvSpPr>
          <p:cNvPr id="28681" name="Text Box 30"/>
          <p:cNvSpPr txBox="1">
            <a:spLocks noChangeArrowheads="1"/>
          </p:cNvSpPr>
          <p:nvPr/>
        </p:nvSpPr>
        <p:spPr bwMode="auto">
          <a:xfrm rot="-5400000">
            <a:off x="-162718" y="3920331"/>
            <a:ext cx="1149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Frequency</a:t>
            </a:r>
          </a:p>
        </p:txBody>
      </p:sp>
      <p:grpSp>
        <p:nvGrpSpPr>
          <p:cNvPr id="28682" name="Group 36"/>
          <p:cNvGrpSpPr>
            <a:grpSpLocks/>
          </p:cNvGrpSpPr>
          <p:nvPr/>
        </p:nvGrpSpPr>
        <p:grpSpPr bwMode="auto">
          <a:xfrm>
            <a:off x="1181100" y="1966913"/>
            <a:ext cx="3228975" cy="1257300"/>
            <a:chOff x="288" y="1176"/>
            <a:chExt cx="2034" cy="792"/>
          </a:xfrm>
        </p:grpSpPr>
        <p:pic>
          <p:nvPicPr>
            <p:cNvPr id="28688" name="Picture 11" descr="Darwins finch drawing"/>
            <p:cNvPicPr>
              <a:picLocks noChangeAspect="1" noChangeArrowheads="1"/>
            </p:cNvPicPr>
            <p:nvPr/>
          </p:nvPicPr>
          <p:blipFill>
            <a:blip r:embed="rId3">
              <a:extLst>
                <a:ext uri="{28A0092B-C50C-407E-A947-70E740481C1C}">
                  <a14:useLocalDpi xmlns:a14="http://schemas.microsoft.com/office/drawing/2010/main" val="0"/>
                </a:ext>
              </a:extLst>
            </a:blip>
            <a:srcRect t="56471" r="46196" b="-392"/>
            <a:stretch>
              <a:fillRect/>
            </a:stretch>
          </p:blipFill>
          <p:spPr bwMode="auto">
            <a:xfrm>
              <a:off x="1728" y="1272"/>
              <a:ext cx="59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9" name="Picture 15" descr="Darwins finch drawing"/>
            <p:cNvPicPr>
              <a:picLocks noChangeAspect="1" noChangeArrowheads="1"/>
            </p:cNvPicPr>
            <p:nvPr/>
          </p:nvPicPr>
          <p:blipFill>
            <a:blip r:embed="rId3">
              <a:extLst>
                <a:ext uri="{28A0092B-C50C-407E-A947-70E740481C1C}">
                  <a14:useLocalDpi xmlns:a14="http://schemas.microsoft.com/office/drawing/2010/main" val="0"/>
                </a:ext>
              </a:extLst>
            </a:blip>
            <a:srcRect l="44565" t="-3137" b="40392"/>
            <a:stretch>
              <a:fillRect/>
            </a:stretch>
          </p:blipFill>
          <p:spPr bwMode="auto">
            <a:xfrm>
              <a:off x="1008" y="1176"/>
              <a:ext cx="61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0" name="Rectangle 16"/>
            <p:cNvSpPr>
              <a:spLocks noChangeArrowheads="1"/>
            </p:cNvSpPr>
            <p:nvPr/>
          </p:nvSpPr>
          <p:spPr bwMode="auto">
            <a:xfrm>
              <a:off x="852" y="1584"/>
              <a:ext cx="1235" cy="3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28691" name="Picture 20" descr="Darwins finch drawing"/>
            <p:cNvPicPr>
              <a:picLocks noChangeAspect="1" noChangeArrowheads="1"/>
            </p:cNvPicPr>
            <p:nvPr/>
          </p:nvPicPr>
          <p:blipFill>
            <a:blip r:embed="rId3">
              <a:extLst>
                <a:ext uri="{28A0092B-C50C-407E-A947-70E740481C1C}">
                  <a14:useLocalDpi xmlns:a14="http://schemas.microsoft.com/office/drawing/2010/main" val="0"/>
                </a:ext>
              </a:extLst>
            </a:blip>
            <a:srcRect r="47826" b="35817"/>
            <a:stretch>
              <a:fillRect/>
            </a:stretch>
          </p:blipFill>
          <p:spPr bwMode="auto">
            <a:xfrm>
              <a:off x="288" y="1213"/>
              <a:ext cx="576"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2" name="Text Box 23"/>
            <p:cNvSpPr txBox="1">
              <a:spLocks noChangeArrowheads="1"/>
            </p:cNvSpPr>
            <p:nvPr/>
          </p:nvSpPr>
          <p:spPr bwMode="auto">
            <a:xfrm>
              <a:off x="422" y="1668"/>
              <a:ext cx="3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AA</a:t>
              </a:r>
            </a:p>
          </p:txBody>
        </p:sp>
        <p:sp>
          <p:nvSpPr>
            <p:cNvPr id="28693" name="Text Box 24"/>
            <p:cNvSpPr txBox="1">
              <a:spLocks noChangeArrowheads="1"/>
            </p:cNvSpPr>
            <p:nvPr/>
          </p:nvSpPr>
          <p:spPr bwMode="auto">
            <a:xfrm>
              <a:off x="1152" y="1668"/>
              <a:ext cx="2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Aa</a:t>
              </a:r>
            </a:p>
          </p:txBody>
        </p:sp>
        <p:sp>
          <p:nvSpPr>
            <p:cNvPr id="28694" name="Text Box 25"/>
            <p:cNvSpPr txBox="1">
              <a:spLocks noChangeArrowheads="1"/>
            </p:cNvSpPr>
            <p:nvPr/>
          </p:nvSpPr>
          <p:spPr bwMode="auto">
            <a:xfrm>
              <a:off x="1890" y="1668"/>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aa</a:t>
              </a:r>
            </a:p>
          </p:txBody>
        </p:sp>
        <p:sp>
          <p:nvSpPr>
            <p:cNvPr id="28695" name="Freeform 34"/>
            <p:cNvSpPr>
              <a:spLocks/>
            </p:cNvSpPr>
            <p:nvPr/>
          </p:nvSpPr>
          <p:spPr bwMode="auto">
            <a:xfrm>
              <a:off x="922" y="1196"/>
              <a:ext cx="190" cy="190"/>
            </a:xfrm>
            <a:custGeom>
              <a:avLst/>
              <a:gdLst>
                <a:gd name="T0" fmla="*/ 38 w 190"/>
                <a:gd name="T1" fmla="*/ 28 h 190"/>
                <a:gd name="T2" fmla="*/ 152 w 190"/>
                <a:gd name="T3" fmla="*/ 16 h 190"/>
                <a:gd name="T4" fmla="*/ 170 w 190"/>
                <a:gd name="T5" fmla="*/ 112 h 190"/>
                <a:gd name="T6" fmla="*/ 86 w 190"/>
                <a:gd name="T7" fmla="*/ 190 h 190"/>
                <a:gd name="T8" fmla="*/ 38 w 190"/>
                <a:gd name="T9" fmla="*/ 28 h 190"/>
                <a:gd name="T10" fmla="*/ 0 60000 65536"/>
                <a:gd name="T11" fmla="*/ 0 60000 65536"/>
                <a:gd name="T12" fmla="*/ 0 60000 65536"/>
                <a:gd name="T13" fmla="*/ 0 60000 65536"/>
                <a:gd name="T14" fmla="*/ 0 60000 65536"/>
                <a:gd name="T15" fmla="*/ 0 w 190"/>
                <a:gd name="T16" fmla="*/ 0 h 190"/>
                <a:gd name="T17" fmla="*/ 190 w 190"/>
                <a:gd name="T18" fmla="*/ 190 h 190"/>
              </a:gdLst>
              <a:ahLst/>
              <a:cxnLst>
                <a:cxn ang="T10">
                  <a:pos x="T0" y="T1"/>
                </a:cxn>
                <a:cxn ang="T11">
                  <a:pos x="T2" y="T3"/>
                </a:cxn>
                <a:cxn ang="T12">
                  <a:pos x="T4" y="T5"/>
                </a:cxn>
                <a:cxn ang="T13">
                  <a:pos x="T6" y="T7"/>
                </a:cxn>
                <a:cxn ang="T14">
                  <a:pos x="T8" y="T9"/>
                </a:cxn>
              </a:cxnLst>
              <a:rect l="T15" t="T16" r="T17" b="T18"/>
              <a:pathLst>
                <a:path w="190" h="190">
                  <a:moveTo>
                    <a:pt x="38" y="28"/>
                  </a:moveTo>
                  <a:cubicBezTo>
                    <a:pt x="80" y="0"/>
                    <a:pt x="89" y="11"/>
                    <a:pt x="152" y="16"/>
                  </a:cubicBezTo>
                  <a:cubicBezTo>
                    <a:pt x="190" y="29"/>
                    <a:pt x="185" y="74"/>
                    <a:pt x="170" y="112"/>
                  </a:cubicBezTo>
                  <a:cubicBezTo>
                    <a:pt x="167" y="119"/>
                    <a:pt x="101" y="185"/>
                    <a:pt x="86" y="190"/>
                  </a:cubicBezTo>
                  <a:cubicBezTo>
                    <a:pt x="0" y="173"/>
                    <a:pt x="30" y="94"/>
                    <a:pt x="38" y="2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6" name="Freeform 35"/>
            <p:cNvSpPr>
              <a:spLocks/>
            </p:cNvSpPr>
            <p:nvPr/>
          </p:nvSpPr>
          <p:spPr bwMode="auto">
            <a:xfrm>
              <a:off x="781" y="1356"/>
              <a:ext cx="137" cy="129"/>
            </a:xfrm>
            <a:custGeom>
              <a:avLst/>
              <a:gdLst>
                <a:gd name="T0" fmla="*/ 119 w 137"/>
                <a:gd name="T1" fmla="*/ 126 h 129"/>
                <a:gd name="T2" fmla="*/ 107 w 137"/>
                <a:gd name="T3" fmla="*/ 24 h 129"/>
                <a:gd name="T4" fmla="*/ 71 w 137"/>
                <a:gd name="T5" fmla="*/ 0 h 129"/>
                <a:gd name="T6" fmla="*/ 53 w 137"/>
                <a:gd name="T7" fmla="*/ 6 h 129"/>
                <a:gd name="T8" fmla="*/ 29 w 137"/>
                <a:gd name="T9" fmla="*/ 42 h 129"/>
                <a:gd name="T10" fmla="*/ 47 w 137"/>
                <a:gd name="T11" fmla="*/ 126 h 129"/>
                <a:gd name="T12" fmla="*/ 119 w 137"/>
                <a:gd name="T13" fmla="*/ 126 h 129"/>
                <a:gd name="T14" fmla="*/ 0 60000 65536"/>
                <a:gd name="T15" fmla="*/ 0 60000 65536"/>
                <a:gd name="T16" fmla="*/ 0 60000 65536"/>
                <a:gd name="T17" fmla="*/ 0 60000 65536"/>
                <a:gd name="T18" fmla="*/ 0 60000 65536"/>
                <a:gd name="T19" fmla="*/ 0 60000 65536"/>
                <a:gd name="T20" fmla="*/ 0 60000 65536"/>
                <a:gd name="T21" fmla="*/ 0 w 137"/>
                <a:gd name="T22" fmla="*/ 0 h 129"/>
                <a:gd name="T23" fmla="*/ 137 w 137"/>
                <a:gd name="T24" fmla="*/ 129 h 1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129">
                  <a:moveTo>
                    <a:pt x="119" y="126"/>
                  </a:moveTo>
                  <a:cubicBezTo>
                    <a:pt x="135" y="94"/>
                    <a:pt x="137" y="50"/>
                    <a:pt x="107" y="24"/>
                  </a:cubicBezTo>
                  <a:cubicBezTo>
                    <a:pt x="96" y="15"/>
                    <a:pt x="71" y="0"/>
                    <a:pt x="71" y="0"/>
                  </a:cubicBezTo>
                  <a:cubicBezTo>
                    <a:pt x="65" y="2"/>
                    <a:pt x="57" y="2"/>
                    <a:pt x="53" y="6"/>
                  </a:cubicBezTo>
                  <a:cubicBezTo>
                    <a:pt x="43" y="16"/>
                    <a:pt x="29" y="42"/>
                    <a:pt x="29" y="42"/>
                  </a:cubicBezTo>
                  <a:cubicBezTo>
                    <a:pt x="24" y="69"/>
                    <a:pt x="0" y="120"/>
                    <a:pt x="47" y="126"/>
                  </a:cubicBezTo>
                  <a:cubicBezTo>
                    <a:pt x="71" y="129"/>
                    <a:pt x="95" y="126"/>
                    <a:pt x="119" y="12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28683"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9300" y="2562225"/>
            <a:ext cx="26574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4" name="Text Box 42"/>
          <p:cNvSpPr txBox="1">
            <a:spLocks noChangeArrowheads="1"/>
          </p:cNvSpPr>
          <p:nvPr/>
        </p:nvSpPr>
        <p:spPr bwMode="auto">
          <a:xfrm>
            <a:off x="6827838" y="4100513"/>
            <a:ext cx="10207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600" b="1"/>
              <a:t>Genotype</a:t>
            </a:r>
          </a:p>
        </p:txBody>
      </p:sp>
      <p:sp>
        <p:nvSpPr>
          <p:cNvPr id="28685" name="Text Box 43"/>
          <p:cNvSpPr txBox="1">
            <a:spLocks noChangeArrowheads="1"/>
          </p:cNvSpPr>
          <p:nvPr/>
        </p:nvSpPr>
        <p:spPr bwMode="auto">
          <a:xfrm>
            <a:off x="5556250" y="30765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b="1" i="1"/>
              <a:t>w</a:t>
            </a:r>
          </a:p>
        </p:txBody>
      </p:sp>
      <p:sp>
        <p:nvSpPr>
          <p:cNvPr id="28686" name="Text Box 44"/>
          <p:cNvSpPr txBox="1">
            <a:spLocks noChangeArrowheads="1"/>
          </p:cNvSpPr>
          <p:nvPr/>
        </p:nvSpPr>
        <p:spPr bwMode="auto">
          <a:xfrm>
            <a:off x="6057900" y="2300288"/>
            <a:ext cx="2420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600" b="1"/>
              <a:t>(s</a:t>
            </a:r>
            <a:r>
              <a:rPr lang="en-US" sz="1600" b="1" baseline="-25000"/>
              <a:t>AA</a:t>
            </a:r>
            <a:r>
              <a:rPr lang="en-US" sz="1600" b="1"/>
              <a:t> = 0; s</a:t>
            </a:r>
            <a:r>
              <a:rPr lang="en-US" sz="1600" b="1" baseline="-25000"/>
              <a:t>Aa</a:t>
            </a:r>
            <a:r>
              <a:rPr lang="en-US" sz="1600" b="1"/>
              <a:t> = .02; s</a:t>
            </a:r>
            <a:r>
              <a:rPr lang="en-US" sz="1600" b="1" baseline="-25000"/>
              <a:t>aa</a:t>
            </a:r>
            <a:r>
              <a:rPr lang="en-US" sz="1600" b="1"/>
              <a:t> = 0)</a:t>
            </a:r>
          </a:p>
        </p:txBody>
      </p:sp>
      <p:sp>
        <p:nvSpPr>
          <p:cNvPr id="28687" name="Freeform 45"/>
          <p:cNvSpPr>
            <a:spLocks/>
          </p:cNvSpPr>
          <p:nvPr/>
        </p:nvSpPr>
        <p:spPr bwMode="auto">
          <a:xfrm>
            <a:off x="1389063" y="2714625"/>
            <a:ext cx="519112" cy="125413"/>
          </a:xfrm>
          <a:custGeom>
            <a:avLst/>
            <a:gdLst>
              <a:gd name="T0" fmla="*/ 2147483647 w 327"/>
              <a:gd name="T1" fmla="*/ 0 h 79"/>
              <a:gd name="T2" fmla="*/ 2147483647 w 327"/>
              <a:gd name="T3" fmla="*/ 2147483647 h 79"/>
              <a:gd name="T4" fmla="*/ 2147483647 w 327"/>
              <a:gd name="T5" fmla="*/ 2147483647 h 79"/>
              <a:gd name="T6" fmla="*/ 2147483647 w 327"/>
              <a:gd name="T7" fmla="*/ 2147483647 h 79"/>
              <a:gd name="T8" fmla="*/ 2147483647 w 327"/>
              <a:gd name="T9" fmla="*/ 2147483647 h 79"/>
              <a:gd name="T10" fmla="*/ 2147483647 w 327"/>
              <a:gd name="T11" fmla="*/ 2147483647 h 79"/>
              <a:gd name="T12" fmla="*/ 2147483647 w 327"/>
              <a:gd name="T13" fmla="*/ 0 h 79"/>
              <a:gd name="T14" fmla="*/ 0 60000 65536"/>
              <a:gd name="T15" fmla="*/ 0 60000 65536"/>
              <a:gd name="T16" fmla="*/ 0 60000 65536"/>
              <a:gd name="T17" fmla="*/ 0 60000 65536"/>
              <a:gd name="T18" fmla="*/ 0 60000 65536"/>
              <a:gd name="T19" fmla="*/ 0 60000 65536"/>
              <a:gd name="T20" fmla="*/ 0 60000 65536"/>
              <a:gd name="T21" fmla="*/ 0 w 327"/>
              <a:gd name="T22" fmla="*/ 0 h 79"/>
              <a:gd name="T23" fmla="*/ 327 w 327"/>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7" h="79">
                <a:moveTo>
                  <a:pt x="7" y="0"/>
                </a:moveTo>
                <a:cubicBezTo>
                  <a:pt x="25" y="2"/>
                  <a:pt x="43" y="2"/>
                  <a:pt x="61" y="6"/>
                </a:cubicBezTo>
                <a:cubicBezTo>
                  <a:pt x="73" y="8"/>
                  <a:pt x="97" y="18"/>
                  <a:pt x="97" y="18"/>
                </a:cubicBezTo>
                <a:cubicBezTo>
                  <a:pt x="165" y="9"/>
                  <a:pt x="233" y="13"/>
                  <a:pt x="301" y="24"/>
                </a:cubicBezTo>
                <a:cubicBezTo>
                  <a:pt x="322" y="45"/>
                  <a:pt x="327" y="61"/>
                  <a:pt x="295" y="72"/>
                </a:cubicBezTo>
                <a:cubicBezTo>
                  <a:pt x="203" y="70"/>
                  <a:pt x="110" y="79"/>
                  <a:pt x="19" y="66"/>
                </a:cubicBezTo>
                <a:cubicBezTo>
                  <a:pt x="5" y="64"/>
                  <a:pt x="0" y="13"/>
                  <a:pt x="7"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Examples of Adaptation </a:t>
            </a:r>
          </a:p>
        </p:txBody>
      </p:sp>
      <p:pic>
        <p:nvPicPr>
          <p:cNvPr id="19459" name="Picture 4"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4675" y="3017838"/>
            <a:ext cx="2762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5"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33713"/>
            <a:ext cx="95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0" descr="Chiloglottis_formicif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819275"/>
            <a:ext cx="35718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Rectangle 14"/>
          <p:cNvSpPr>
            <a:spLocks noChangeArrowheads="1"/>
          </p:cNvSpPr>
          <p:nvPr/>
        </p:nvSpPr>
        <p:spPr bwMode="auto">
          <a:xfrm>
            <a:off x="1533525" y="5638800"/>
            <a:ext cx="2457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b="1" i="1" dirty="0" err="1"/>
              <a:t>Chiloglottis</a:t>
            </a:r>
            <a:r>
              <a:rPr lang="en-US" b="1" i="1" dirty="0"/>
              <a:t> </a:t>
            </a:r>
            <a:r>
              <a:rPr lang="en-US" b="1" i="1" dirty="0" err="1"/>
              <a:t>formicifera</a:t>
            </a:r>
            <a:r>
              <a:rPr lang="en-US" b="1" dirty="0"/>
              <a:t> </a:t>
            </a:r>
          </a:p>
        </p:txBody>
      </p:sp>
      <p:sp>
        <p:nvSpPr>
          <p:cNvPr id="2" name="TextBox 1"/>
          <p:cNvSpPr txBox="1"/>
          <p:nvPr/>
        </p:nvSpPr>
        <p:spPr>
          <a:xfrm>
            <a:off x="4724400" y="2057400"/>
            <a:ext cx="4105074" cy="400110"/>
          </a:xfrm>
          <a:prstGeom prst="rect">
            <a:avLst/>
          </a:prstGeom>
          <a:noFill/>
        </p:spPr>
        <p:txBody>
          <a:bodyPr wrap="square" rtlCol="0">
            <a:spAutoFit/>
          </a:bodyPr>
          <a:lstStyle/>
          <a:p>
            <a:pPr marL="342900" indent="-342900" algn="ctr">
              <a:buFont typeface="Arial" pitchFamily="34" charset="0"/>
              <a:buChar char="•"/>
            </a:pPr>
            <a:r>
              <a:rPr lang="en-US" sz="2000" b="1" dirty="0" smtClean="0"/>
              <a:t>Mimics female wasps</a:t>
            </a:r>
            <a:endParaRPr lang="en-US" sz="2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2"/>
          <p:cNvSpPr txBox="1">
            <a:spLocks noChangeArrowheads="1"/>
          </p:cNvSpPr>
          <p:nvPr/>
        </p:nvSpPr>
        <p:spPr bwMode="auto">
          <a:xfrm>
            <a:off x="0" y="304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400" b="1"/>
              <a:t>Predicting the outcome of underdominant selection</a:t>
            </a:r>
          </a:p>
        </p:txBody>
      </p:sp>
      <p:sp>
        <p:nvSpPr>
          <p:cNvPr id="8197" name="Rectangle 3"/>
          <p:cNvSpPr>
            <a:spLocks noChangeArrowheads="1"/>
          </p:cNvSpPr>
          <p:nvPr/>
        </p:nvSpPr>
        <p:spPr bwMode="auto">
          <a:xfrm>
            <a:off x="2743200" y="1506538"/>
            <a:ext cx="3657600" cy="16002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198" name="Text Box 4"/>
          <p:cNvSpPr txBox="1">
            <a:spLocks noChangeArrowheads="1"/>
          </p:cNvSpPr>
          <p:nvPr/>
        </p:nvSpPr>
        <p:spPr bwMode="auto">
          <a:xfrm>
            <a:off x="3657600" y="3092450"/>
            <a:ext cx="1755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600" b="1"/>
              <a:t>Allele frequency </a:t>
            </a:r>
            <a:r>
              <a:rPr lang="en-US" sz="1600" b="1" i="1"/>
              <a:t>p</a:t>
            </a:r>
            <a:endParaRPr lang="en-US" sz="1600" b="1"/>
          </a:p>
        </p:txBody>
      </p:sp>
      <p:graphicFrame>
        <p:nvGraphicFramePr>
          <p:cNvPr id="8194" name="Object 5"/>
          <p:cNvGraphicFramePr>
            <a:graphicFrameLocks noChangeAspect="1"/>
          </p:cNvGraphicFramePr>
          <p:nvPr>
            <p:extLst>
              <p:ext uri="{D42A27DB-BD31-4B8C-83A1-F6EECF244321}">
                <p14:modId xmlns:p14="http://schemas.microsoft.com/office/powerpoint/2010/main" val="3698722697"/>
              </p:ext>
            </p:extLst>
          </p:nvPr>
        </p:nvGraphicFramePr>
        <p:xfrm>
          <a:off x="2162175" y="2159000"/>
          <a:ext cx="371475" cy="371475"/>
        </p:xfrm>
        <a:graphic>
          <a:graphicData uri="http://schemas.openxmlformats.org/presentationml/2006/ole">
            <mc:AlternateContent xmlns:mc="http://schemas.openxmlformats.org/markup-compatibility/2006">
              <mc:Choice xmlns:v="urn:schemas-microsoft-com:vml" Requires="v">
                <p:oleObj spid="_x0000_s8248" name="Equation" r:id="rId3" imgW="164880" imgH="164880" progId="Equation.3">
                  <p:embed/>
                </p:oleObj>
              </mc:Choice>
              <mc:Fallback>
                <p:oleObj name="Equation" r:id="rId3" imgW="164880" imgH="164880" progId="Equation.3">
                  <p:embed/>
                  <p:pic>
                    <p:nvPicPr>
                      <p:cNvPr id="0" name="Object 5"/>
                      <p:cNvPicPr>
                        <a:picLocks noChangeAspect="1" noChangeArrowheads="1"/>
                      </p:cNvPicPr>
                      <p:nvPr/>
                    </p:nvPicPr>
                    <p:blipFill>
                      <a:blip r:embed="rId4"/>
                      <a:srcRect/>
                      <a:stretch>
                        <a:fillRect/>
                      </a:stretch>
                    </p:blipFill>
                    <p:spPr bwMode="auto">
                      <a:xfrm>
                        <a:off x="2162175" y="2159000"/>
                        <a:ext cx="371475"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9" name="Freeform 6"/>
          <p:cNvSpPr>
            <a:spLocks/>
          </p:cNvSpPr>
          <p:nvPr/>
        </p:nvSpPr>
        <p:spPr bwMode="auto">
          <a:xfrm>
            <a:off x="2743200" y="1658938"/>
            <a:ext cx="3657600" cy="1409700"/>
          </a:xfrm>
          <a:custGeom>
            <a:avLst/>
            <a:gdLst>
              <a:gd name="T0" fmla="*/ 0 w 2304"/>
              <a:gd name="T1" fmla="*/ 2147483647 h 888"/>
              <a:gd name="T2" fmla="*/ 2147483647 w 2304"/>
              <a:gd name="T3" fmla="*/ 2147483647 h 888"/>
              <a:gd name="T4" fmla="*/ 2147483647 w 2304"/>
              <a:gd name="T5" fmla="*/ 0 h 888"/>
              <a:gd name="T6" fmla="*/ 0 60000 65536"/>
              <a:gd name="T7" fmla="*/ 0 60000 65536"/>
              <a:gd name="T8" fmla="*/ 0 60000 65536"/>
              <a:gd name="T9" fmla="*/ 0 w 2304"/>
              <a:gd name="T10" fmla="*/ 0 h 888"/>
              <a:gd name="T11" fmla="*/ 2304 w 2304"/>
              <a:gd name="T12" fmla="*/ 888 h 888"/>
            </a:gdLst>
            <a:ahLst/>
            <a:cxnLst>
              <a:cxn ang="T6">
                <a:pos x="T0" y="T1"/>
              </a:cxn>
              <a:cxn ang="T7">
                <a:pos x="T2" y="T3"/>
              </a:cxn>
              <a:cxn ang="T8">
                <a:pos x="T4" y="T5"/>
              </a:cxn>
            </a:cxnLst>
            <a:rect l="T9" t="T10" r="T11" b="T12"/>
            <a:pathLst>
              <a:path w="2304" h="888">
                <a:moveTo>
                  <a:pt x="0" y="432"/>
                </a:moveTo>
                <a:cubicBezTo>
                  <a:pt x="360" y="660"/>
                  <a:pt x="720" y="888"/>
                  <a:pt x="1104" y="816"/>
                </a:cubicBezTo>
                <a:cubicBezTo>
                  <a:pt x="1488" y="744"/>
                  <a:pt x="1896" y="372"/>
                  <a:pt x="2304" y="0"/>
                </a:cubicBezTo>
              </a:path>
            </a:pathLst>
          </a:custGeom>
          <a:noFill/>
          <a:ln w="38100">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0" name="Freeform 7"/>
          <p:cNvSpPr>
            <a:spLocks/>
          </p:cNvSpPr>
          <p:nvPr/>
        </p:nvSpPr>
        <p:spPr bwMode="auto">
          <a:xfrm>
            <a:off x="2819400" y="2268538"/>
            <a:ext cx="914400" cy="533400"/>
          </a:xfrm>
          <a:custGeom>
            <a:avLst/>
            <a:gdLst>
              <a:gd name="T0" fmla="*/ 2147483647 w 576"/>
              <a:gd name="T1" fmla="*/ 2147483647 h 336"/>
              <a:gd name="T2" fmla="*/ 0 w 576"/>
              <a:gd name="T3" fmla="*/ 0 h 336"/>
              <a:gd name="T4" fmla="*/ 0 60000 65536"/>
              <a:gd name="T5" fmla="*/ 0 60000 65536"/>
              <a:gd name="T6" fmla="*/ 0 w 576"/>
              <a:gd name="T7" fmla="*/ 0 h 336"/>
              <a:gd name="T8" fmla="*/ 576 w 576"/>
              <a:gd name="T9" fmla="*/ 336 h 336"/>
            </a:gdLst>
            <a:ahLst/>
            <a:cxnLst>
              <a:cxn ang="T4">
                <a:pos x="T0" y="T1"/>
              </a:cxn>
              <a:cxn ang="T5">
                <a:pos x="T2" y="T3"/>
              </a:cxn>
            </a:cxnLst>
            <a:rect l="T6" t="T7" r="T8" b="T9"/>
            <a:pathLst>
              <a:path w="576" h="336">
                <a:moveTo>
                  <a:pt x="576" y="336"/>
                </a:moveTo>
                <a:cubicBezTo>
                  <a:pt x="576" y="336"/>
                  <a:pt x="288" y="168"/>
                  <a:pt x="0" y="0"/>
                </a:cubicBezTo>
              </a:path>
            </a:pathLst>
          </a:custGeom>
          <a:noFill/>
          <a:ln w="28575">
            <a:solidFill>
              <a:srgbClr val="9999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1" name="Freeform 8"/>
          <p:cNvSpPr>
            <a:spLocks/>
          </p:cNvSpPr>
          <p:nvPr/>
        </p:nvSpPr>
        <p:spPr bwMode="auto">
          <a:xfrm>
            <a:off x="4724400" y="1612900"/>
            <a:ext cx="1608138" cy="1189038"/>
          </a:xfrm>
          <a:custGeom>
            <a:avLst/>
            <a:gdLst>
              <a:gd name="T0" fmla="*/ 0 w 1013"/>
              <a:gd name="T1" fmla="*/ 2147483647 h 749"/>
              <a:gd name="T2" fmla="*/ 2147483647 w 1013"/>
              <a:gd name="T3" fmla="*/ 2147483647 h 749"/>
              <a:gd name="T4" fmla="*/ 2147483647 w 1013"/>
              <a:gd name="T5" fmla="*/ 0 h 749"/>
              <a:gd name="T6" fmla="*/ 0 60000 65536"/>
              <a:gd name="T7" fmla="*/ 0 60000 65536"/>
              <a:gd name="T8" fmla="*/ 0 60000 65536"/>
              <a:gd name="T9" fmla="*/ 0 w 1013"/>
              <a:gd name="T10" fmla="*/ 0 h 749"/>
              <a:gd name="T11" fmla="*/ 1013 w 1013"/>
              <a:gd name="T12" fmla="*/ 749 h 749"/>
            </a:gdLst>
            <a:ahLst/>
            <a:cxnLst>
              <a:cxn ang="T6">
                <a:pos x="T0" y="T1"/>
              </a:cxn>
              <a:cxn ang="T7">
                <a:pos x="T2" y="T3"/>
              </a:cxn>
              <a:cxn ang="T8">
                <a:pos x="T4" y="T5"/>
              </a:cxn>
            </a:cxnLst>
            <a:rect l="T9" t="T10" r="T11" b="T12"/>
            <a:pathLst>
              <a:path w="1013" h="749">
                <a:moveTo>
                  <a:pt x="0" y="749"/>
                </a:moveTo>
                <a:cubicBezTo>
                  <a:pt x="179" y="643"/>
                  <a:pt x="359" y="538"/>
                  <a:pt x="528" y="413"/>
                </a:cubicBezTo>
                <a:cubicBezTo>
                  <a:pt x="697" y="288"/>
                  <a:pt x="855" y="144"/>
                  <a:pt x="1013" y="0"/>
                </a:cubicBezTo>
              </a:path>
            </a:pathLst>
          </a:custGeom>
          <a:noFill/>
          <a:ln w="28575">
            <a:solidFill>
              <a:schemeClr val="folHlink"/>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2" name="Text Box 9"/>
          <p:cNvSpPr txBox="1">
            <a:spLocks noChangeArrowheads="1"/>
          </p:cNvSpPr>
          <p:nvPr/>
        </p:nvSpPr>
        <p:spPr bwMode="auto">
          <a:xfrm>
            <a:off x="746125" y="4478338"/>
            <a:ext cx="4829175"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a:t> Population evolves to a </a:t>
            </a:r>
            <a:r>
              <a:rPr lang="en-US" b="1"/>
              <a:t>local</a:t>
            </a:r>
            <a:r>
              <a:rPr lang="en-US"/>
              <a:t> fitness maximum</a:t>
            </a:r>
          </a:p>
          <a:p>
            <a:pPr eaLnBrk="1" hangingPunct="1">
              <a:buFontTx/>
              <a:buChar char="•"/>
            </a:pPr>
            <a:endParaRPr lang="en-US"/>
          </a:p>
          <a:p>
            <a:pPr eaLnBrk="1" hangingPunct="1">
              <a:buFontTx/>
              <a:buChar char="•"/>
            </a:pPr>
            <a:r>
              <a:rPr lang="en-US"/>
              <a:t> No genetic polymorphism/variance is maintained</a:t>
            </a:r>
          </a:p>
          <a:p>
            <a:pPr eaLnBrk="1" hangingPunct="1">
              <a:buFontTx/>
              <a:buChar char="•"/>
            </a:pPr>
            <a:endParaRPr lang="en-US"/>
          </a:p>
          <a:p>
            <a:pPr eaLnBrk="1" hangingPunct="1">
              <a:buFontTx/>
              <a:buChar char="•"/>
            </a:pPr>
            <a:r>
              <a:rPr lang="en-US"/>
              <a:t> Sensitive to the ‘starting point’ of evolution</a:t>
            </a:r>
          </a:p>
        </p:txBody>
      </p:sp>
      <p:sp>
        <p:nvSpPr>
          <p:cNvPr id="8203" name="Oval 10"/>
          <p:cNvSpPr>
            <a:spLocks noChangeArrowheads="1"/>
          </p:cNvSpPr>
          <p:nvPr/>
        </p:nvSpPr>
        <p:spPr bwMode="auto">
          <a:xfrm>
            <a:off x="4200525" y="2914650"/>
            <a:ext cx="131763" cy="112713"/>
          </a:xfrm>
          <a:prstGeom prst="ellipse">
            <a:avLst/>
          </a:prstGeom>
          <a:solidFill>
            <a:srgbClr val="FF3300"/>
          </a:solidFill>
          <a:ln w="9525">
            <a:solidFill>
              <a:schemeClr val="tx1"/>
            </a:solidFill>
            <a:round/>
            <a:headEnd/>
            <a:tailEnd/>
          </a:ln>
        </p:spPr>
        <p:txBody>
          <a:bodyPr wrap="none" anchor="ctr"/>
          <a:lstStyle/>
          <a:p>
            <a:endParaRPr lang="en-US"/>
          </a:p>
        </p:txBody>
      </p:sp>
      <p:sp>
        <p:nvSpPr>
          <p:cNvPr id="8204" name="Freeform 11"/>
          <p:cNvSpPr>
            <a:spLocks/>
          </p:cNvSpPr>
          <p:nvPr/>
        </p:nvSpPr>
        <p:spPr bwMode="auto">
          <a:xfrm>
            <a:off x="4343400" y="2971800"/>
            <a:ext cx="2971800" cy="914400"/>
          </a:xfrm>
          <a:custGeom>
            <a:avLst/>
            <a:gdLst>
              <a:gd name="T0" fmla="*/ 0 w 1872"/>
              <a:gd name="T1" fmla="*/ 0 h 576"/>
              <a:gd name="T2" fmla="*/ 2147483647 w 1872"/>
              <a:gd name="T3" fmla="*/ 2147483647 h 576"/>
              <a:gd name="T4" fmla="*/ 2147483647 w 1872"/>
              <a:gd name="T5" fmla="*/ 2147483647 h 576"/>
              <a:gd name="T6" fmla="*/ 0 60000 65536"/>
              <a:gd name="T7" fmla="*/ 0 60000 65536"/>
              <a:gd name="T8" fmla="*/ 0 60000 65536"/>
              <a:gd name="T9" fmla="*/ 0 w 1872"/>
              <a:gd name="T10" fmla="*/ 0 h 576"/>
              <a:gd name="T11" fmla="*/ 1872 w 1872"/>
              <a:gd name="T12" fmla="*/ 576 h 576"/>
            </a:gdLst>
            <a:ahLst/>
            <a:cxnLst>
              <a:cxn ang="T6">
                <a:pos x="T0" y="T1"/>
              </a:cxn>
              <a:cxn ang="T7">
                <a:pos x="T2" y="T3"/>
              </a:cxn>
              <a:cxn ang="T8">
                <a:pos x="T4" y="T5"/>
              </a:cxn>
            </a:cxnLst>
            <a:rect l="T9" t="T10" r="T11" b="T12"/>
            <a:pathLst>
              <a:path w="1872" h="576">
                <a:moveTo>
                  <a:pt x="0" y="0"/>
                </a:moveTo>
                <a:cubicBezTo>
                  <a:pt x="516" y="48"/>
                  <a:pt x="1032" y="96"/>
                  <a:pt x="1344" y="192"/>
                </a:cubicBezTo>
                <a:cubicBezTo>
                  <a:pt x="1656" y="288"/>
                  <a:pt x="1764" y="432"/>
                  <a:pt x="1872" y="576"/>
                </a:cubicBezTo>
              </a:path>
            </a:pathLst>
          </a:custGeom>
          <a:noFill/>
          <a:ln w="28575">
            <a:solidFill>
              <a:srgbClr val="FF33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5" name="Text Box 12"/>
          <p:cNvSpPr txBox="1">
            <a:spLocks noChangeArrowheads="1"/>
          </p:cNvSpPr>
          <p:nvPr/>
        </p:nvSpPr>
        <p:spPr bwMode="auto">
          <a:xfrm>
            <a:off x="6553200" y="3848100"/>
            <a:ext cx="1616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a:t>Unstable equilibrium</a:t>
            </a:r>
          </a:p>
        </p:txBody>
      </p:sp>
      <p:sp>
        <p:nvSpPr>
          <p:cNvPr id="8206" name="Oval 13"/>
          <p:cNvSpPr>
            <a:spLocks noChangeArrowheads="1"/>
          </p:cNvSpPr>
          <p:nvPr/>
        </p:nvSpPr>
        <p:spPr bwMode="auto">
          <a:xfrm>
            <a:off x="2705100" y="2314575"/>
            <a:ext cx="131763" cy="112713"/>
          </a:xfrm>
          <a:prstGeom prst="ellipse">
            <a:avLst/>
          </a:prstGeom>
          <a:solidFill>
            <a:srgbClr val="FF3300"/>
          </a:solidFill>
          <a:ln w="9525">
            <a:solidFill>
              <a:schemeClr val="tx1"/>
            </a:solidFill>
            <a:round/>
            <a:headEnd/>
            <a:tailEnd/>
          </a:ln>
        </p:spPr>
        <p:txBody>
          <a:bodyPr wrap="none" anchor="ctr"/>
          <a:lstStyle/>
          <a:p>
            <a:endParaRPr lang="en-US"/>
          </a:p>
        </p:txBody>
      </p:sp>
      <p:sp>
        <p:nvSpPr>
          <p:cNvPr id="8207" name="Freeform 14"/>
          <p:cNvSpPr>
            <a:spLocks/>
          </p:cNvSpPr>
          <p:nvPr/>
        </p:nvSpPr>
        <p:spPr bwMode="auto">
          <a:xfrm flipH="1">
            <a:off x="1524000" y="2428875"/>
            <a:ext cx="1181100" cy="1190625"/>
          </a:xfrm>
          <a:custGeom>
            <a:avLst/>
            <a:gdLst>
              <a:gd name="T0" fmla="*/ 0 w 1872"/>
              <a:gd name="T1" fmla="*/ 0 h 576"/>
              <a:gd name="T2" fmla="*/ 2147483647 w 1872"/>
              <a:gd name="T3" fmla="*/ 2147483647 h 576"/>
              <a:gd name="T4" fmla="*/ 2147483647 w 1872"/>
              <a:gd name="T5" fmla="*/ 2147483647 h 576"/>
              <a:gd name="T6" fmla="*/ 0 60000 65536"/>
              <a:gd name="T7" fmla="*/ 0 60000 65536"/>
              <a:gd name="T8" fmla="*/ 0 60000 65536"/>
              <a:gd name="T9" fmla="*/ 0 w 1872"/>
              <a:gd name="T10" fmla="*/ 0 h 576"/>
              <a:gd name="T11" fmla="*/ 1872 w 1872"/>
              <a:gd name="T12" fmla="*/ 576 h 576"/>
            </a:gdLst>
            <a:ahLst/>
            <a:cxnLst>
              <a:cxn ang="T6">
                <a:pos x="T0" y="T1"/>
              </a:cxn>
              <a:cxn ang="T7">
                <a:pos x="T2" y="T3"/>
              </a:cxn>
              <a:cxn ang="T8">
                <a:pos x="T4" y="T5"/>
              </a:cxn>
            </a:cxnLst>
            <a:rect l="T9" t="T10" r="T11" b="T12"/>
            <a:pathLst>
              <a:path w="1872" h="576">
                <a:moveTo>
                  <a:pt x="0" y="0"/>
                </a:moveTo>
                <a:cubicBezTo>
                  <a:pt x="516" y="48"/>
                  <a:pt x="1032" y="96"/>
                  <a:pt x="1344" y="192"/>
                </a:cubicBezTo>
                <a:cubicBezTo>
                  <a:pt x="1656" y="288"/>
                  <a:pt x="1764" y="432"/>
                  <a:pt x="1872" y="576"/>
                </a:cubicBezTo>
              </a:path>
            </a:pathLst>
          </a:custGeom>
          <a:noFill/>
          <a:ln w="28575">
            <a:solidFill>
              <a:srgbClr val="FF33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8" name="Text Box 15"/>
          <p:cNvSpPr txBox="1">
            <a:spLocks noChangeArrowheads="1"/>
          </p:cNvSpPr>
          <p:nvPr/>
        </p:nvSpPr>
        <p:spPr bwMode="auto">
          <a:xfrm>
            <a:off x="762000" y="3581400"/>
            <a:ext cx="1616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a:t>Stable equilibrium</a:t>
            </a:r>
          </a:p>
        </p:txBody>
      </p:sp>
      <p:sp>
        <p:nvSpPr>
          <p:cNvPr id="8209" name="Oval 16"/>
          <p:cNvSpPr>
            <a:spLocks noChangeArrowheads="1"/>
          </p:cNvSpPr>
          <p:nvPr/>
        </p:nvSpPr>
        <p:spPr bwMode="auto">
          <a:xfrm>
            <a:off x="6345238" y="1590675"/>
            <a:ext cx="131762" cy="112713"/>
          </a:xfrm>
          <a:prstGeom prst="ellipse">
            <a:avLst/>
          </a:prstGeom>
          <a:solidFill>
            <a:srgbClr val="FF3300"/>
          </a:solidFill>
          <a:ln w="9525">
            <a:solidFill>
              <a:schemeClr val="tx1"/>
            </a:solidFill>
            <a:round/>
            <a:headEnd/>
            <a:tailEnd/>
          </a:ln>
        </p:spPr>
        <p:txBody>
          <a:bodyPr wrap="none" anchor="ctr"/>
          <a:lstStyle/>
          <a:p>
            <a:endParaRPr lang="en-US"/>
          </a:p>
        </p:txBody>
      </p:sp>
      <p:sp>
        <p:nvSpPr>
          <p:cNvPr id="8210" name="Freeform 17"/>
          <p:cNvSpPr>
            <a:spLocks/>
          </p:cNvSpPr>
          <p:nvPr/>
        </p:nvSpPr>
        <p:spPr bwMode="auto">
          <a:xfrm>
            <a:off x="6497638" y="1657350"/>
            <a:ext cx="1028700" cy="561975"/>
          </a:xfrm>
          <a:custGeom>
            <a:avLst/>
            <a:gdLst>
              <a:gd name="T0" fmla="*/ 0 w 1872"/>
              <a:gd name="T1" fmla="*/ 0 h 576"/>
              <a:gd name="T2" fmla="*/ 2147483647 w 1872"/>
              <a:gd name="T3" fmla="*/ 2147483647 h 576"/>
              <a:gd name="T4" fmla="*/ 2147483647 w 1872"/>
              <a:gd name="T5" fmla="*/ 2147483647 h 576"/>
              <a:gd name="T6" fmla="*/ 0 60000 65536"/>
              <a:gd name="T7" fmla="*/ 0 60000 65536"/>
              <a:gd name="T8" fmla="*/ 0 60000 65536"/>
              <a:gd name="T9" fmla="*/ 0 w 1872"/>
              <a:gd name="T10" fmla="*/ 0 h 576"/>
              <a:gd name="T11" fmla="*/ 1872 w 1872"/>
              <a:gd name="T12" fmla="*/ 576 h 576"/>
            </a:gdLst>
            <a:ahLst/>
            <a:cxnLst>
              <a:cxn ang="T6">
                <a:pos x="T0" y="T1"/>
              </a:cxn>
              <a:cxn ang="T7">
                <a:pos x="T2" y="T3"/>
              </a:cxn>
              <a:cxn ang="T8">
                <a:pos x="T4" y="T5"/>
              </a:cxn>
            </a:cxnLst>
            <a:rect l="T9" t="T10" r="T11" b="T12"/>
            <a:pathLst>
              <a:path w="1872" h="576">
                <a:moveTo>
                  <a:pt x="0" y="0"/>
                </a:moveTo>
                <a:cubicBezTo>
                  <a:pt x="516" y="48"/>
                  <a:pt x="1032" y="96"/>
                  <a:pt x="1344" y="192"/>
                </a:cubicBezTo>
                <a:cubicBezTo>
                  <a:pt x="1656" y="288"/>
                  <a:pt x="1764" y="432"/>
                  <a:pt x="1872" y="576"/>
                </a:cubicBezTo>
              </a:path>
            </a:pathLst>
          </a:custGeom>
          <a:noFill/>
          <a:ln w="28575">
            <a:solidFill>
              <a:srgbClr val="FF33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1" name="Text Box 18"/>
          <p:cNvSpPr txBox="1">
            <a:spLocks noChangeArrowheads="1"/>
          </p:cNvSpPr>
          <p:nvPr/>
        </p:nvSpPr>
        <p:spPr bwMode="auto">
          <a:xfrm>
            <a:off x="6764338" y="2181225"/>
            <a:ext cx="1616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a:t>Stable equilibrium</a:t>
            </a:r>
          </a:p>
        </p:txBody>
      </p:sp>
      <p:grpSp>
        <p:nvGrpSpPr>
          <p:cNvPr id="8212" name="Group 19"/>
          <p:cNvGrpSpPr>
            <a:grpSpLocks/>
          </p:cNvGrpSpPr>
          <p:nvPr/>
        </p:nvGrpSpPr>
        <p:grpSpPr bwMode="auto">
          <a:xfrm>
            <a:off x="304800" y="1143000"/>
            <a:ext cx="1752600" cy="838200"/>
            <a:chOff x="192" y="720"/>
            <a:chExt cx="1104" cy="528"/>
          </a:xfrm>
        </p:grpSpPr>
        <p:graphicFrame>
          <p:nvGraphicFramePr>
            <p:cNvPr id="8195" name="Object 20"/>
            <p:cNvGraphicFramePr>
              <a:graphicFrameLocks noChangeAspect="1"/>
            </p:cNvGraphicFramePr>
            <p:nvPr/>
          </p:nvGraphicFramePr>
          <p:xfrm>
            <a:off x="288" y="768"/>
            <a:ext cx="912" cy="430"/>
          </p:xfrm>
          <a:graphic>
            <a:graphicData uri="http://schemas.openxmlformats.org/presentationml/2006/ole">
              <mc:AlternateContent xmlns:mc="http://schemas.openxmlformats.org/markup-compatibility/2006">
                <mc:Choice xmlns:v="urn:schemas-microsoft-com:vml" Requires="v">
                  <p:oleObj spid="_x0000_s8249" name="Equation" r:id="rId5" imgW="888840" imgH="419040" progId="Equation.3">
                    <p:embed/>
                  </p:oleObj>
                </mc:Choice>
                <mc:Fallback>
                  <p:oleObj name="Equation" r:id="rId5" imgW="888840" imgH="419040" progId="Equation.3">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 y="768"/>
                          <a:ext cx="912" cy="4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13" name="Rectangle 21"/>
            <p:cNvSpPr>
              <a:spLocks noChangeArrowheads="1"/>
            </p:cNvSpPr>
            <p:nvPr/>
          </p:nvSpPr>
          <p:spPr bwMode="auto">
            <a:xfrm>
              <a:off x="192" y="720"/>
              <a:ext cx="1104" cy="528"/>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4675" y="3017838"/>
            <a:ext cx="2762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3"/>
          <p:cNvSpPr txBox="1">
            <a:spLocks noChangeArrowheads="1"/>
          </p:cNvSpPr>
          <p:nvPr/>
        </p:nvSpPr>
        <p:spPr bwMode="auto">
          <a:xfrm>
            <a:off x="0" y="228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800" b="1"/>
              <a:t>Underdominant selection on single loci</a:t>
            </a:r>
          </a:p>
        </p:txBody>
      </p:sp>
      <p:sp>
        <p:nvSpPr>
          <p:cNvPr id="29700" name="Text Box 4"/>
          <p:cNvSpPr txBox="1">
            <a:spLocks noChangeArrowheads="1"/>
          </p:cNvSpPr>
          <p:nvPr/>
        </p:nvSpPr>
        <p:spPr bwMode="auto">
          <a:xfrm>
            <a:off x="457200" y="2057400"/>
            <a:ext cx="827722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b="1" dirty="0"/>
              <a:t> With </a:t>
            </a:r>
            <a:r>
              <a:rPr lang="en-US" b="1" dirty="0" err="1"/>
              <a:t>underdominant</a:t>
            </a:r>
            <a:r>
              <a:rPr lang="en-US" b="1" dirty="0"/>
              <a:t> selection </a:t>
            </a:r>
            <a:r>
              <a:rPr lang="en-US" b="1" dirty="0" smtClean="0"/>
              <a:t>initial allele frequency matters!</a:t>
            </a: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r>
              <a:rPr lang="en-US" b="1" dirty="0"/>
              <a:t> As a consequence, polymorphism is not maintained and all genetic variance is lost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0" y="228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800"/>
              <a:t>Practice Problem</a:t>
            </a:r>
          </a:p>
        </p:txBody>
      </p:sp>
      <p:sp>
        <p:nvSpPr>
          <p:cNvPr id="17411" name="TextBox 3"/>
          <p:cNvSpPr txBox="1">
            <a:spLocks noChangeArrowheads="1"/>
          </p:cNvSpPr>
          <p:nvPr/>
        </p:nvSpPr>
        <p:spPr bwMode="auto">
          <a:xfrm>
            <a:off x="1143000" y="1600200"/>
            <a:ext cx="6324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200"/>
              <a:t>You are studying a population of Steelhead Trout and would like to know to what extent body mass is heritable. To this end, you measured the body mass of male and female Steelhead as well as the body mass of their offspring. Use the data from this experiment (below) to estimate the heritability of body mass in this population of Steelhead.</a:t>
            </a:r>
          </a:p>
        </p:txBody>
      </p:sp>
      <p:graphicFrame>
        <p:nvGraphicFramePr>
          <p:cNvPr id="5" name="Table 4"/>
          <p:cNvGraphicFramePr>
            <a:graphicFrameLocks noGrp="1"/>
          </p:cNvGraphicFramePr>
          <p:nvPr/>
        </p:nvGraphicFramePr>
        <p:xfrm>
          <a:off x="1219200" y="2895600"/>
          <a:ext cx="6096000" cy="3510041"/>
        </p:xfrm>
        <a:graphic>
          <a:graphicData uri="http://schemas.openxmlformats.org/drawingml/2006/table">
            <a:tbl>
              <a:tblPr firstRow="1" bandRow="1">
                <a:tableStyleId>{5C22544A-7EE6-4342-B048-85BDC9FD1C3A}</a:tableStyleId>
              </a:tblPr>
              <a:tblGrid>
                <a:gridCol w="2032000"/>
                <a:gridCol w="2032000"/>
                <a:gridCol w="2032000"/>
              </a:tblGrid>
              <a:tr h="914317">
                <a:tc>
                  <a:txBody>
                    <a:bodyPr/>
                    <a:lstStyle/>
                    <a:p>
                      <a:r>
                        <a:rPr lang="en-US" sz="1800" dirty="0" smtClean="0"/>
                        <a:t>Maternal Body Mass (Kg)</a:t>
                      </a:r>
                      <a:endParaRPr lang="en-US" sz="1800" dirty="0"/>
                    </a:p>
                  </a:txBody>
                  <a:tcPr marT="45716" marB="45716"/>
                </a:tc>
                <a:tc>
                  <a:txBody>
                    <a:bodyPr/>
                    <a:lstStyle/>
                    <a:p>
                      <a:r>
                        <a:rPr lang="en-US" sz="1800" dirty="0" smtClean="0"/>
                        <a:t>Paternal Body Mass (Kg)</a:t>
                      </a:r>
                      <a:endParaRPr lang="en-US" sz="1800" dirty="0"/>
                    </a:p>
                  </a:txBody>
                  <a:tcPr marT="45716" marB="45716"/>
                </a:tc>
                <a:tc>
                  <a:txBody>
                    <a:bodyPr/>
                    <a:lstStyle/>
                    <a:p>
                      <a:r>
                        <a:rPr lang="en-US" sz="1800" dirty="0" smtClean="0"/>
                        <a:t>Average Offspring Body</a:t>
                      </a:r>
                      <a:r>
                        <a:rPr lang="en-US" sz="1800" baseline="0" dirty="0" smtClean="0"/>
                        <a:t> Mass </a:t>
                      </a:r>
                      <a:r>
                        <a:rPr lang="en-US" sz="1800" dirty="0" smtClean="0"/>
                        <a:t>(Kg)</a:t>
                      </a:r>
                      <a:endParaRPr lang="en-US" sz="1800" dirty="0"/>
                    </a:p>
                  </a:txBody>
                  <a:tcPr marT="45716" marB="45716"/>
                </a:tc>
              </a:tr>
              <a:tr h="370807">
                <a:tc>
                  <a:txBody>
                    <a:bodyPr/>
                    <a:lstStyle/>
                    <a:p>
                      <a:r>
                        <a:rPr lang="en-US" sz="1800" dirty="0" smtClean="0"/>
                        <a:t>2.1</a:t>
                      </a:r>
                      <a:endParaRPr lang="en-US" sz="1800" dirty="0"/>
                    </a:p>
                  </a:txBody>
                  <a:tcPr marT="45716" marB="45716"/>
                </a:tc>
                <a:tc>
                  <a:txBody>
                    <a:bodyPr/>
                    <a:lstStyle/>
                    <a:p>
                      <a:r>
                        <a:rPr lang="en-US" sz="1800" dirty="0" smtClean="0"/>
                        <a:t>2.6</a:t>
                      </a:r>
                      <a:endParaRPr lang="en-US" sz="1800" dirty="0"/>
                    </a:p>
                  </a:txBody>
                  <a:tcPr marT="45716" marB="45716"/>
                </a:tc>
                <a:tc>
                  <a:txBody>
                    <a:bodyPr/>
                    <a:lstStyle/>
                    <a:p>
                      <a:pPr algn="ctr" fontAlgn="b"/>
                      <a:r>
                        <a:rPr lang="en-US" sz="1800" b="0" i="0" u="none" strike="noStrike" dirty="0" smtClean="0">
                          <a:solidFill>
                            <a:srgbClr val="000000"/>
                          </a:solidFill>
                          <a:latin typeface="Arial" pitchFamily="34" charset="0"/>
                          <a:cs typeface="Arial" pitchFamily="34" charset="0"/>
                        </a:rPr>
                        <a:t>2.3</a:t>
                      </a:r>
                      <a:endParaRPr lang="en-US" sz="1800" b="0" i="0" u="none" strike="noStrike" dirty="0">
                        <a:solidFill>
                          <a:srgbClr val="000000"/>
                        </a:solidFill>
                        <a:latin typeface="Arial" pitchFamily="34" charset="0"/>
                        <a:cs typeface="Arial" pitchFamily="34" charset="0"/>
                      </a:endParaRPr>
                    </a:p>
                  </a:txBody>
                  <a:tcPr marL="0" marR="0" marT="0" marB="0" anchor="b"/>
                </a:tc>
              </a:tr>
              <a:tr h="370807">
                <a:tc>
                  <a:txBody>
                    <a:bodyPr/>
                    <a:lstStyle/>
                    <a:p>
                      <a:r>
                        <a:rPr lang="en-US" sz="1800" dirty="0" smtClean="0"/>
                        <a:t>2.5</a:t>
                      </a:r>
                      <a:endParaRPr lang="en-US" sz="1800" dirty="0"/>
                    </a:p>
                  </a:txBody>
                  <a:tcPr marT="45716" marB="45716"/>
                </a:tc>
                <a:tc>
                  <a:txBody>
                    <a:bodyPr/>
                    <a:lstStyle/>
                    <a:p>
                      <a:r>
                        <a:rPr lang="en-US" sz="1800" dirty="0" smtClean="0"/>
                        <a:t>2.9</a:t>
                      </a:r>
                      <a:endParaRPr lang="en-US" sz="1800" dirty="0"/>
                    </a:p>
                  </a:txBody>
                  <a:tcPr marT="45716" marB="45716"/>
                </a:tc>
                <a:tc>
                  <a:txBody>
                    <a:bodyPr/>
                    <a:lstStyle/>
                    <a:p>
                      <a:pPr algn="ctr" fontAlgn="b"/>
                      <a:r>
                        <a:rPr lang="en-US" sz="1800" b="0" i="0" u="none" strike="noStrike" dirty="0" smtClean="0">
                          <a:solidFill>
                            <a:srgbClr val="000000"/>
                          </a:solidFill>
                          <a:latin typeface="Arial" pitchFamily="34" charset="0"/>
                          <a:cs typeface="Arial" pitchFamily="34" charset="0"/>
                        </a:rPr>
                        <a:t>2.5</a:t>
                      </a:r>
                      <a:endParaRPr lang="en-US" sz="1800" b="0" i="0" u="none" strike="noStrike" dirty="0">
                        <a:solidFill>
                          <a:srgbClr val="000000"/>
                        </a:solidFill>
                        <a:latin typeface="Arial" pitchFamily="34" charset="0"/>
                        <a:cs typeface="Arial" pitchFamily="34" charset="0"/>
                      </a:endParaRPr>
                    </a:p>
                  </a:txBody>
                  <a:tcPr marL="0" marR="0" marT="0" marB="0" anchor="b"/>
                </a:tc>
              </a:tr>
              <a:tr h="370807">
                <a:tc>
                  <a:txBody>
                    <a:bodyPr/>
                    <a:lstStyle/>
                    <a:p>
                      <a:r>
                        <a:rPr lang="en-US" sz="1800" dirty="0" smtClean="0"/>
                        <a:t>1.9</a:t>
                      </a:r>
                      <a:endParaRPr lang="en-US" sz="1800" dirty="0"/>
                    </a:p>
                  </a:txBody>
                  <a:tcPr marT="45716" marB="45716"/>
                </a:tc>
                <a:tc>
                  <a:txBody>
                    <a:bodyPr/>
                    <a:lstStyle/>
                    <a:p>
                      <a:r>
                        <a:rPr lang="en-US" sz="1800" dirty="0" smtClean="0"/>
                        <a:t>3.1</a:t>
                      </a:r>
                      <a:endParaRPr lang="en-US" sz="1800" dirty="0"/>
                    </a:p>
                  </a:txBody>
                  <a:tcPr marT="45716" marB="45716"/>
                </a:tc>
                <a:tc>
                  <a:txBody>
                    <a:bodyPr/>
                    <a:lstStyle/>
                    <a:p>
                      <a:pPr algn="ctr" fontAlgn="b"/>
                      <a:r>
                        <a:rPr lang="en-US" sz="1800" b="0" i="0" u="none" strike="noStrike" dirty="0" smtClean="0">
                          <a:solidFill>
                            <a:srgbClr val="000000"/>
                          </a:solidFill>
                          <a:latin typeface="Arial" pitchFamily="34" charset="0"/>
                          <a:cs typeface="Arial" pitchFamily="34" charset="0"/>
                        </a:rPr>
                        <a:t>2.7</a:t>
                      </a:r>
                      <a:endParaRPr lang="en-US" sz="1800" b="0" i="0" u="none" strike="noStrike" dirty="0">
                        <a:solidFill>
                          <a:srgbClr val="000000"/>
                        </a:solidFill>
                        <a:latin typeface="Arial" pitchFamily="34" charset="0"/>
                        <a:cs typeface="Arial" pitchFamily="34" charset="0"/>
                      </a:endParaRPr>
                    </a:p>
                  </a:txBody>
                  <a:tcPr marL="0" marR="0" marT="0" marB="0" anchor="b"/>
                </a:tc>
              </a:tr>
              <a:tr h="370807">
                <a:tc>
                  <a:txBody>
                    <a:bodyPr/>
                    <a:lstStyle/>
                    <a:p>
                      <a:r>
                        <a:rPr lang="en-US" sz="1800" dirty="0" smtClean="0"/>
                        <a:t>2.2</a:t>
                      </a:r>
                      <a:endParaRPr lang="en-US" sz="1800" dirty="0"/>
                    </a:p>
                  </a:txBody>
                  <a:tcPr marT="45716" marB="45716"/>
                </a:tc>
                <a:tc>
                  <a:txBody>
                    <a:bodyPr/>
                    <a:lstStyle/>
                    <a:p>
                      <a:r>
                        <a:rPr lang="en-US" sz="1800" dirty="0" smtClean="0"/>
                        <a:t>2.8</a:t>
                      </a:r>
                      <a:endParaRPr lang="en-US" sz="1800" dirty="0"/>
                    </a:p>
                  </a:txBody>
                  <a:tcPr marT="45716" marB="45716"/>
                </a:tc>
                <a:tc>
                  <a:txBody>
                    <a:bodyPr/>
                    <a:lstStyle/>
                    <a:p>
                      <a:pPr algn="ctr" fontAlgn="b"/>
                      <a:r>
                        <a:rPr lang="en-US" sz="1800" b="0" i="0" u="none" strike="noStrike" dirty="0" smtClean="0">
                          <a:solidFill>
                            <a:srgbClr val="000000"/>
                          </a:solidFill>
                          <a:latin typeface="Arial" pitchFamily="34" charset="0"/>
                          <a:cs typeface="Arial" pitchFamily="34" charset="0"/>
                        </a:rPr>
                        <a:t>2.4</a:t>
                      </a:r>
                      <a:endParaRPr lang="en-US" sz="1800" b="0" i="0" u="none" strike="noStrike" dirty="0">
                        <a:solidFill>
                          <a:srgbClr val="000000"/>
                        </a:solidFill>
                        <a:latin typeface="Arial" pitchFamily="34" charset="0"/>
                        <a:cs typeface="Arial" pitchFamily="34" charset="0"/>
                      </a:endParaRPr>
                    </a:p>
                  </a:txBody>
                  <a:tcPr marL="0" marR="0" marT="0" marB="0" anchor="b"/>
                </a:tc>
              </a:tr>
              <a:tr h="370807">
                <a:tc>
                  <a:txBody>
                    <a:bodyPr/>
                    <a:lstStyle/>
                    <a:p>
                      <a:r>
                        <a:rPr lang="en-US" sz="1800" dirty="0" smtClean="0"/>
                        <a:t>1.8</a:t>
                      </a:r>
                      <a:endParaRPr lang="en-US" sz="1800" dirty="0"/>
                    </a:p>
                  </a:txBody>
                  <a:tcPr marT="45716" marB="45716"/>
                </a:tc>
                <a:tc>
                  <a:txBody>
                    <a:bodyPr/>
                    <a:lstStyle/>
                    <a:p>
                      <a:r>
                        <a:rPr lang="en-US" sz="1800" dirty="0" smtClean="0"/>
                        <a:t>2.7</a:t>
                      </a:r>
                      <a:endParaRPr lang="en-US" sz="1800" dirty="0"/>
                    </a:p>
                  </a:txBody>
                  <a:tcPr marT="45716" marB="45716"/>
                </a:tc>
                <a:tc>
                  <a:txBody>
                    <a:bodyPr/>
                    <a:lstStyle/>
                    <a:p>
                      <a:pPr algn="ctr" fontAlgn="b"/>
                      <a:r>
                        <a:rPr lang="en-US" sz="1800" b="0" i="0" u="none" strike="noStrike" dirty="0" smtClean="0">
                          <a:solidFill>
                            <a:srgbClr val="000000"/>
                          </a:solidFill>
                          <a:latin typeface="Arial" pitchFamily="34" charset="0"/>
                          <a:cs typeface="Arial" pitchFamily="34" charset="0"/>
                        </a:rPr>
                        <a:t>2.3</a:t>
                      </a:r>
                      <a:endParaRPr lang="en-US" sz="1800" b="0" i="0" u="none" strike="noStrike" dirty="0">
                        <a:solidFill>
                          <a:srgbClr val="000000"/>
                        </a:solidFill>
                        <a:latin typeface="Arial" pitchFamily="34" charset="0"/>
                        <a:cs typeface="Arial" pitchFamily="34" charset="0"/>
                      </a:endParaRPr>
                    </a:p>
                  </a:txBody>
                  <a:tcPr marL="0" marR="0" marT="0" marB="0" anchor="b"/>
                </a:tc>
              </a:tr>
              <a:tr h="370807">
                <a:tc>
                  <a:txBody>
                    <a:bodyPr/>
                    <a:lstStyle/>
                    <a:p>
                      <a:r>
                        <a:rPr lang="en-US" sz="1800" dirty="0" smtClean="0"/>
                        <a:t>2.4</a:t>
                      </a:r>
                      <a:endParaRPr lang="en-US" sz="1800" dirty="0"/>
                    </a:p>
                  </a:txBody>
                  <a:tcPr marT="45716" marB="45716"/>
                </a:tc>
                <a:tc>
                  <a:txBody>
                    <a:bodyPr/>
                    <a:lstStyle/>
                    <a:p>
                      <a:r>
                        <a:rPr lang="en-US" sz="1800" dirty="0" smtClean="0"/>
                        <a:t>2.4</a:t>
                      </a:r>
                      <a:endParaRPr lang="en-US" sz="1800" dirty="0"/>
                    </a:p>
                  </a:txBody>
                  <a:tcPr marT="45716" marB="45716"/>
                </a:tc>
                <a:tc>
                  <a:txBody>
                    <a:bodyPr/>
                    <a:lstStyle/>
                    <a:p>
                      <a:pPr algn="ctr" fontAlgn="b"/>
                      <a:r>
                        <a:rPr lang="en-US" sz="1800" b="0" i="0" u="none" strike="noStrike" dirty="0" smtClean="0">
                          <a:solidFill>
                            <a:srgbClr val="000000"/>
                          </a:solidFill>
                          <a:latin typeface="Arial" pitchFamily="34" charset="0"/>
                          <a:cs typeface="Arial" pitchFamily="34" charset="0"/>
                        </a:rPr>
                        <a:t>2.2</a:t>
                      </a:r>
                      <a:endParaRPr lang="en-US" sz="1800" b="0" i="0" u="none" strike="noStrike" dirty="0">
                        <a:solidFill>
                          <a:srgbClr val="000000"/>
                        </a:solidFill>
                        <a:latin typeface="Arial" pitchFamily="34" charset="0"/>
                        <a:cs typeface="Arial" pitchFamily="34" charset="0"/>
                      </a:endParaRPr>
                    </a:p>
                  </a:txBody>
                  <a:tcPr marL="0" marR="0" marT="0" marB="0" anchor="b"/>
                </a:tc>
              </a:tr>
              <a:tr h="370807">
                <a:tc>
                  <a:txBody>
                    <a:bodyPr/>
                    <a:lstStyle/>
                    <a:p>
                      <a:r>
                        <a:rPr lang="en-US" sz="1800" dirty="0" smtClean="0"/>
                        <a:t>2.3</a:t>
                      </a:r>
                      <a:endParaRPr lang="en-US" sz="1800" dirty="0"/>
                    </a:p>
                  </a:txBody>
                  <a:tcPr marT="45716" marB="45716"/>
                </a:tc>
                <a:tc>
                  <a:txBody>
                    <a:bodyPr/>
                    <a:lstStyle/>
                    <a:p>
                      <a:r>
                        <a:rPr lang="en-US" sz="1800" dirty="0" smtClean="0"/>
                        <a:t>2.9</a:t>
                      </a:r>
                      <a:endParaRPr lang="en-US" sz="1800" dirty="0"/>
                    </a:p>
                  </a:txBody>
                  <a:tcPr marT="45716" marB="45716"/>
                </a:tc>
                <a:tc>
                  <a:txBody>
                    <a:bodyPr/>
                    <a:lstStyle/>
                    <a:p>
                      <a:pPr algn="ctr" fontAlgn="b"/>
                      <a:r>
                        <a:rPr lang="en-US" sz="1800" b="0" i="0" u="none" strike="noStrike" dirty="0" smtClean="0">
                          <a:solidFill>
                            <a:srgbClr val="000000"/>
                          </a:solidFill>
                          <a:latin typeface="Arial" pitchFamily="34" charset="0"/>
                          <a:cs typeface="Arial" pitchFamily="34" charset="0"/>
                        </a:rPr>
                        <a:t>2.7</a:t>
                      </a:r>
                      <a:endParaRPr lang="en-US" sz="1800" b="0" i="0" u="none" strike="noStrike" dirty="0">
                        <a:solidFill>
                          <a:srgbClr val="000000"/>
                        </a:solidFill>
                        <a:latin typeface="Arial" pitchFamily="34" charset="0"/>
                        <a:cs typeface="Arial" pitchFamily="34" charset="0"/>
                      </a:endParaRPr>
                    </a:p>
                  </a:txBody>
                  <a:tcPr marL="0" marR="0" marT="0" marB="0" anchor="b"/>
                </a:tc>
              </a:tr>
            </a:tbl>
          </a:graphicData>
        </a:graphic>
      </p:graphicFrame>
    </p:spTree>
    <p:extLst>
      <p:ext uri="{BB962C8B-B14F-4D97-AF65-F5344CB8AC3E}">
        <p14:creationId xmlns:p14="http://schemas.microsoft.com/office/powerpoint/2010/main" val="252703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0" y="228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800" b="1"/>
              <a:t>From single loci to quantitative traits </a:t>
            </a:r>
          </a:p>
        </p:txBody>
      </p:sp>
      <p:grpSp>
        <p:nvGrpSpPr>
          <p:cNvPr id="32771" name="Group 10"/>
          <p:cNvGrpSpPr>
            <a:grpSpLocks/>
          </p:cNvGrpSpPr>
          <p:nvPr/>
        </p:nvGrpSpPr>
        <p:grpSpPr bwMode="auto">
          <a:xfrm>
            <a:off x="5029200" y="2209800"/>
            <a:ext cx="2987675" cy="1692275"/>
            <a:chOff x="3168" y="1382"/>
            <a:chExt cx="1882" cy="1066"/>
          </a:xfrm>
        </p:grpSpPr>
        <p:pic>
          <p:nvPicPr>
            <p:cNvPr id="32790"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2" y="1382"/>
              <a:ext cx="1728" cy="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91" name="Rectangle 12"/>
            <p:cNvSpPr>
              <a:spLocks noChangeArrowheads="1"/>
            </p:cNvSpPr>
            <p:nvPr/>
          </p:nvSpPr>
          <p:spPr bwMode="auto">
            <a:xfrm>
              <a:off x="3437" y="1392"/>
              <a:ext cx="1488" cy="81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92" name="Text Box 13"/>
            <p:cNvSpPr txBox="1">
              <a:spLocks noChangeArrowheads="1"/>
            </p:cNvSpPr>
            <p:nvPr/>
          </p:nvSpPr>
          <p:spPr bwMode="auto">
            <a:xfrm>
              <a:off x="3821" y="2217"/>
              <a:ext cx="8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Plant height</a:t>
              </a:r>
            </a:p>
          </p:txBody>
        </p:sp>
        <p:sp>
          <p:nvSpPr>
            <p:cNvPr id="32793" name="Text Box 14"/>
            <p:cNvSpPr txBox="1">
              <a:spLocks noChangeArrowheads="1"/>
            </p:cNvSpPr>
            <p:nvPr/>
          </p:nvSpPr>
          <p:spPr bwMode="auto">
            <a:xfrm rot="-5400000">
              <a:off x="2922" y="1685"/>
              <a:ext cx="7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Frequency</a:t>
              </a:r>
            </a:p>
          </p:txBody>
        </p:sp>
      </p:grpSp>
      <p:grpSp>
        <p:nvGrpSpPr>
          <p:cNvPr id="32772" name="Group 15"/>
          <p:cNvGrpSpPr>
            <a:grpSpLocks/>
          </p:cNvGrpSpPr>
          <p:nvPr/>
        </p:nvGrpSpPr>
        <p:grpSpPr bwMode="auto">
          <a:xfrm>
            <a:off x="4724400" y="5381625"/>
            <a:ext cx="4114800" cy="152400"/>
            <a:chOff x="2976" y="3552"/>
            <a:chExt cx="2592" cy="96"/>
          </a:xfrm>
        </p:grpSpPr>
        <p:sp>
          <p:nvSpPr>
            <p:cNvPr id="32784" name="Line 16"/>
            <p:cNvSpPr>
              <a:spLocks noChangeShapeType="1"/>
            </p:cNvSpPr>
            <p:nvPr/>
          </p:nvSpPr>
          <p:spPr bwMode="auto">
            <a:xfrm>
              <a:off x="2976" y="3600"/>
              <a:ext cx="25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5" name="Rectangle 17"/>
            <p:cNvSpPr>
              <a:spLocks noChangeArrowheads="1"/>
            </p:cNvSpPr>
            <p:nvPr/>
          </p:nvSpPr>
          <p:spPr bwMode="auto">
            <a:xfrm>
              <a:off x="3168" y="3552"/>
              <a:ext cx="288" cy="96"/>
            </a:xfrm>
            <a:prstGeom prst="rect">
              <a:avLst/>
            </a:prstGeom>
            <a:solidFill>
              <a:srgbClr val="9999FF"/>
            </a:solidFill>
            <a:ln w="25400">
              <a:solidFill>
                <a:schemeClr val="tx1"/>
              </a:solidFill>
              <a:miter lim="800000"/>
              <a:headEnd/>
              <a:tailEnd/>
            </a:ln>
          </p:spPr>
          <p:txBody>
            <a:bodyPr wrap="none" anchor="ctr"/>
            <a:lstStyle/>
            <a:p>
              <a:endParaRPr lang="en-US"/>
            </a:p>
          </p:txBody>
        </p:sp>
        <p:sp>
          <p:nvSpPr>
            <p:cNvPr id="32786" name="Rectangle 18"/>
            <p:cNvSpPr>
              <a:spLocks noChangeArrowheads="1"/>
            </p:cNvSpPr>
            <p:nvPr/>
          </p:nvSpPr>
          <p:spPr bwMode="auto">
            <a:xfrm>
              <a:off x="3552" y="3552"/>
              <a:ext cx="288" cy="96"/>
            </a:xfrm>
            <a:prstGeom prst="rect">
              <a:avLst/>
            </a:prstGeom>
            <a:solidFill>
              <a:srgbClr val="9999FF"/>
            </a:solidFill>
            <a:ln w="25400">
              <a:solidFill>
                <a:schemeClr val="tx1"/>
              </a:solidFill>
              <a:miter lim="800000"/>
              <a:headEnd/>
              <a:tailEnd/>
            </a:ln>
          </p:spPr>
          <p:txBody>
            <a:bodyPr wrap="none" anchor="ctr"/>
            <a:lstStyle/>
            <a:p>
              <a:endParaRPr lang="en-US"/>
            </a:p>
          </p:txBody>
        </p:sp>
        <p:sp>
          <p:nvSpPr>
            <p:cNvPr id="32787" name="Rectangle 19"/>
            <p:cNvSpPr>
              <a:spLocks noChangeArrowheads="1"/>
            </p:cNvSpPr>
            <p:nvPr/>
          </p:nvSpPr>
          <p:spPr bwMode="auto">
            <a:xfrm>
              <a:off x="4128" y="3552"/>
              <a:ext cx="288" cy="96"/>
            </a:xfrm>
            <a:prstGeom prst="rect">
              <a:avLst/>
            </a:prstGeom>
            <a:solidFill>
              <a:srgbClr val="9999FF"/>
            </a:solidFill>
            <a:ln w="25400">
              <a:solidFill>
                <a:schemeClr val="tx1"/>
              </a:solidFill>
              <a:miter lim="800000"/>
              <a:headEnd/>
              <a:tailEnd/>
            </a:ln>
          </p:spPr>
          <p:txBody>
            <a:bodyPr wrap="none" anchor="ctr"/>
            <a:lstStyle/>
            <a:p>
              <a:endParaRPr lang="en-US"/>
            </a:p>
          </p:txBody>
        </p:sp>
        <p:sp>
          <p:nvSpPr>
            <p:cNvPr id="32788" name="Rectangle 20"/>
            <p:cNvSpPr>
              <a:spLocks noChangeArrowheads="1"/>
            </p:cNvSpPr>
            <p:nvPr/>
          </p:nvSpPr>
          <p:spPr bwMode="auto">
            <a:xfrm>
              <a:off x="4512" y="3552"/>
              <a:ext cx="288" cy="96"/>
            </a:xfrm>
            <a:prstGeom prst="rect">
              <a:avLst/>
            </a:prstGeom>
            <a:solidFill>
              <a:srgbClr val="9999FF"/>
            </a:solidFill>
            <a:ln w="25400">
              <a:solidFill>
                <a:schemeClr val="tx1"/>
              </a:solidFill>
              <a:miter lim="800000"/>
              <a:headEnd/>
              <a:tailEnd/>
            </a:ln>
          </p:spPr>
          <p:txBody>
            <a:bodyPr wrap="none" anchor="ctr"/>
            <a:lstStyle/>
            <a:p>
              <a:endParaRPr lang="en-US"/>
            </a:p>
          </p:txBody>
        </p:sp>
        <p:sp>
          <p:nvSpPr>
            <p:cNvPr id="32789" name="Rectangle 21"/>
            <p:cNvSpPr>
              <a:spLocks noChangeArrowheads="1"/>
            </p:cNvSpPr>
            <p:nvPr/>
          </p:nvSpPr>
          <p:spPr bwMode="auto">
            <a:xfrm>
              <a:off x="4992" y="3552"/>
              <a:ext cx="288" cy="96"/>
            </a:xfrm>
            <a:prstGeom prst="rect">
              <a:avLst/>
            </a:prstGeom>
            <a:solidFill>
              <a:srgbClr val="9999FF"/>
            </a:solidFill>
            <a:ln w="25400">
              <a:solidFill>
                <a:schemeClr val="tx1"/>
              </a:solidFill>
              <a:miter lim="800000"/>
              <a:headEnd/>
              <a:tailEnd/>
            </a:ln>
          </p:spPr>
          <p:txBody>
            <a:bodyPr wrap="none" anchor="ctr"/>
            <a:lstStyle/>
            <a:p>
              <a:endParaRPr lang="en-US"/>
            </a:p>
          </p:txBody>
        </p:sp>
      </p:grpSp>
      <p:cxnSp>
        <p:nvCxnSpPr>
          <p:cNvPr id="28" name="Straight Connector 27"/>
          <p:cNvCxnSpPr/>
          <p:nvPr/>
        </p:nvCxnSpPr>
        <p:spPr>
          <a:xfrm>
            <a:off x="1676400" y="5457825"/>
            <a:ext cx="1371600" cy="158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2774" name="Rectangle 19"/>
          <p:cNvSpPr>
            <a:spLocks noChangeArrowheads="1"/>
          </p:cNvSpPr>
          <p:nvPr/>
        </p:nvSpPr>
        <p:spPr bwMode="auto">
          <a:xfrm>
            <a:off x="2124075" y="5381625"/>
            <a:ext cx="457200" cy="152400"/>
          </a:xfrm>
          <a:prstGeom prst="rect">
            <a:avLst/>
          </a:prstGeom>
          <a:solidFill>
            <a:srgbClr val="9999FF"/>
          </a:solidFill>
          <a:ln w="25400">
            <a:solidFill>
              <a:schemeClr val="tx1"/>
            </a:solidFill>
            <a:miter lim="800000"/>
            <a:headEnd/>
            <a:tailEnd/>
          </a:ln>
        </p:spPr>
        <p:txBody>
          <a:bodyPr wrap="none" anchor="ctr"/>
          <a:lstStyle/>
          <a:p>
            <a:endParaRPr lang="en-US"/>
          </a:p>
        </p:txBody>
      </p:sp>
      <p:grpSp>
        <p:nvGrpSpPr>
          <p:cNvPr id="32775" name="Group 10"/>
          <p:cNvGrpSpPr>
            <a:grpSpLocks/>
          </p:cNvGrpSpPr>
          <p:nvPr/>
        </p:nvGrpSpPr>
        <p:grpSpPr bwMode="auto">
          <a:xfrm>
            <a:off x="685800" y="2209800"/>
            <a:ext cx="2987675" cy="1692275"/>
            <a:chOff x="3168" y="1382"/>
            <a:chExt cx="1882" cy="1066"/>
          </a:xfrm>
        </p:grpSpPr>
        <p:pic>
          <p:nvPicPr>
            <p:cNvPr id="32780"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2" y="1382"/>
              <a:ext cx="1728" cy="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1" name="Rectangle 12"/>
            <p:cNvSpPr>
              <a:spLocks noChangeArrowheads="1"/>
            </p:cNvSpPr>
            <p:nvPr/>
          </p:nvSpPr>
          <p:spPr bwMode="auto">
            <a:xfrm>
              <a:off x="3437" y="1392"/>
              <a:ext cx="1488" cy="81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82" name="Text Box 13"/>
            <p:cNvSpPr txBox="1">
              <a:spLocks noChangeArrowheads="1"/>
            </p:cNvSpPr>
            <p:nvPr/>
          </p:nvSpPr>
          <p:spPr bwMode="auto">
            <a:xfrm>
              <a:off x="3821" y="2217"/>
              <a:ext cx="8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Plant height</a:t>
              </a:r>
            </a:p>
          </p:txBody>
        </p:sp>
        <p:sp>
          <p:nvSpPr>
            <p:cNvPr id="32783" name="Text Box 14"/>
            <p:cNvSpPr txBox="1">
              <a:spLocks noChangeArrowheads="1"/>
            </p:cNvSpPr>
            <p:nvPr/>
          </p:nvSpPr>
          <p:spPr bwMode="auto">
            <a:xfrm rot="-5400000">
              <a:off x="2922" y="1685"/>
              <a:ext cx="7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Frequency</a:t>
              </a:r>
            </a:p>
          </p:txBody>
        </p:sp>
      </p:grpSp>
      <p:sp>
        <p:nvSpPr>
          <p:cNvPr id="35" name="Rectangle 34"/>
          <p:cNvSpPr/>
          <p:nvPr/>
        </p:nvSpPr>
        <p:spPr>
          <a:xfrm>
            <a:off x="1066800" y="2200275"/>
            <a:ext cx="2428875" cy="13144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1447800" y="3048000"/>
            <a:ext cx="228600" cy="457200"/>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37"/>
          <p:cNvSpPr/>
          <p:nvPr/>
        </p:nvSpPr>
        <p:spPr>
          <a:xfrm>
            <a:off x="2171700" y="2514600"/>
            <a:ext cx="228600" cy="990600"/>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2895600" y="3048000"/>
            <a:ext cx="228600" cy="457200"/>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0" y="3429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800" b="1"/>
              <a:t>Predicting the evolution of quantitative traits</a:t>
            </a:r>
          </a:p>
        </p:txBody>
      </p:sp>
      <p:sp>
        <p:nvSpPr>
          <p:cNvPr id="33795" name="Text Box 6"/>
          <p:cNvSpPr txBox="1">
            <a:spLocks noChangeArrowheads="1"/>
          </p:cNvSpPr>
          <p:nvPr/>
        </p:nvSpPr>
        <p:spPr bwMode="auto">
          <a:xfrm>
            <a:off x="838200" y="1676400"/>
            <a:ext cx="78486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b="1"/>
              <a:t> Quantitative traits are controlled by many genetic loci</a:t>
            </a:r>
          </a:p>
          <a:p>
            <a:pPr eaLnBrk="1" hangingPunct="1"/>
            <a:endParaRPr lang="en-US" b="1"/>
          </a:p>
          <a:p>
            <a:pPr eaLnBrk="1" hangingPunct="1"/>
            <a:endParaRPr lang="en-US" b="1"/>
          </a:p>
          <a:p>
            <a:pPr eaLnBrk="1" hangingPunct="1"/>
            <a:endParaRPr lang="en-US" b="1"/>
          </a:p>
          <a:p>
            <a:pPr eaLnBrk="1" hangingPunct="1"/>
            <a:endParaRPr lang="en-US" b="1"/>
          </a:p>
          <a:p>
            <a:pPr eaLnBrk="1" hangingPunct="1">
              <a:buFontTx/>
              <a:buChar char="•"/>
            </a:pPr>
            <a:r>
              <a:rPr lang="en-US" b="1"/>
              <a:t> It is generally impossible to predict the fate of alleles at all the loci</a:t>
            </a:r>
          </a:p>
          <a:p>
            <a:pPr eaLnBrk="1" hangingPunct="1">
              <a:buFontTx/>
              <a:buChar char="•"/>
            </a:pPr>
            <a:endParaRPr lang="en-US" b="1"/>
          </a:p>
          <a:p>
            <a:pPr eaLnBrk="1" hangingPunct="1"/>
            <a:endParaRPr lang="en-US" b="1"/>
          </a:p>
          <a:p>
            <a:pPr eaLnBrk="1" hangingPunct="1"/>
            <a:endParaRPr lang="en-US" b="1"/>
          </a:p>
          <a:p>
            <a:pPr eaLnBrk="1" hangingPunct="1"/>
            <a:endParaRPr lang="en-US" b="1"/>
          </a:p>
          <a:p>
            <a:pPr eaLnBrk="1" hangingPunct="1"/>
            <a:r>
              <a:rPr lang="en-US" b="1"/>
              <a:t>• Consequently, predictions are generally restricted to the mean and the    </a:t>
            </a:r>
          </a:p>
          <a:p>
            <a:pPr eaLnBrk="1" hangingPunct="1"/>
            <a:r>
              <a:rPr lang="en-US" b="1"/>
              <a:t>   variance (a statistical approach)</a:t>
            </a:r>
          </a:p>
          <a:p>
            <a:pPr eaLnBrk="1" hangingPunct="1"/>
            <a:endParaRPr lang="en-US" b="1"/>
          </a:p>
          <a:p>
            <a:pPr eaLnBrk="1" hangingPunct="1"/>
            <a:endParaRPr lang="en-US" b="1"/>
          </a:p>
          <a:p>
            <a:pPr eaLnBrk="1" hangingPunct="1"/>
            <a:endParaRPr lang="en-US" b="1"/>
          </a:p>
          <a:p>
            <a:pPr eaLnBrk="1" hangingPunct="1"/>
            <a:endParaRPr lang="en-US" b="1"/>
          </a:p>
          <a:p>
            <a:pPr eaLnBrk="1" hangingPunct="1"/>
            <a:endParaRPr lang="en-US" b="1"/>
          </a:p>
          <a:p>
            <a:pPr eaLnBrk="1" hangingPunct="1"/>
            <a:endParaRPr lang="en-US" b="1"/>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3"/>
          <p:cNvGraphicFramePr>
            <a:graphicFrameLocks noChangeAspect="1"/>
          </p:cNvGraphicFramePr>
          <p:nvPr/>
        </p:nvGraphicFramePr>
        <p:xfrm>
          <a:off x="3465513" y="1893888"/>
          <a:ext cx="2181225" cy="481012"/>
        </p:xfrm>
        <a:graphic>
          <a:graphicData uri="http://schemas.openxmlformats.org/presentationml/2006/ole">
            <mc:AlternateContent xmlns:mc="http://schemas.openxmlformats.org/markup-compatibility/2006">
              <mc:Choice xmlns:v="urn:schemas-microsoft-com:vml" Requires="v">
                <p:oleObj spid="_x0000_s9256" name="Equation" r:id="rId3" imgW="1091880" imgH="241200" progId="Equation.3">
                  <p:embed/>
                </p:oleObj>
              </mc:Choice>
              <mc:Fallback>
                <p:oleObj name="Equation" r:id="rId3" imgW="1091880" imgH="2412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5513" y="1893888"/>
                        <a:ext cx="2181225" cy="481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19" name="Text Box 14"/>
          <p:cNvSpPr txBox="1">
            <a:spLocks noChangeArrowheads="1"/>
          </p:cNvSpPr>
          <p:nvPr/>
        </p:nvSpPr>
        <p:spPr bwMode="auto">
          <a:xfrm>
            <a:off x="685800" y="5105400"/>
            <a:ext cx="804227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a:t> A population always evolves to increase its mean fitness locally (no valley crossing)</a:t>
            </a:r>
          </a:p>
          <a:p>
            <a:pPr eaLnBrk="1" hangingPunct="1">
              <a:buFontTx/>
              <a:buChar char="•"/>
            </a:pPr>
            <a:endParaRPr lang="en-US"/>
          </a:p>
          <a:p>
            <a:pPr eaLnBrk="1" hangingPunct="1">
              <a:buFontTx/>
              <a:buChar char="•"/>
            </a:pPr>
            <a:r>
              <a:rPr lang="en-US"/>
              <a:t> The rate of evolution is proportional to the additive genetic variance</a:t>
            </a:r>
          </a:p>
          <a:p>
            <a:pPr eaLnBrk="1" hangingPunct="1">
              <a:buFontTx/>
              <a:buChar char="•"/>
            </a:pPr>
            <a:endParaRPr lang="en-US"/>
          </a:p>
          <a:p>
            <a:pPr eaLnBrk="1" hangingPunct="1">
              <a:buFontTx/>
              <a:buChar char="•"/>
            </a:pPr>
            <a:r>
              <a:rPr lang="en-US"/>
              <a:t> Strong parallels to single locus results</a:t>
            </a:r>
          </a:p>
        </p:txBody>
      </p:sp>
      <p:grpSp>
        <p:nvGrpSpPr>
          <p:cNvPr id="9220" name="Group 19"/>
          <p:cNvGrpSpPr>
            <a:grpSpLocks/>
          </p:cNvGrpSpPr>
          <p:nvPr/>
        </p:nvGrpSpPr>
        <p:grpSpPr bwMode="auto">
          <a:xfrm>
            <a:off x="3248025" y="3057525"/>
            <a:ext cx="2667000" cy="1295400"/>
            <a:chOff x="1488" y="1680"/>
            <a:chExt cx="2880" cy="1296"/>
          </a:xfrm>
        </p:grpSpPr>
        <p:sp>
          <p:nvSpPr>
            <p:cNvPr id="9228" name="Rectangle 4"/>
            <p:cNvSpPr>
              <a:spLocks noChangeArrowheads="1"/>
            </p:cNvSpPr>
            <p:nvPr/>
          </p:nvSpPr>
          <p:spPr bwMode="auto">
            <a:xfrm>
              <a:off x="1488" y="1680"/>
              <a:ext cx="2880" cy="129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29" name="Freeform 7"/>
            <p:cNvSpPr>
              <a:spLocks/>
            </p:cNvSpPr>
            <p:nvPr/>
          </p:nvSpPr>
          <p:spPr bwMode="auto">
            <a:xfrm>
              <a:off x="1493" y="2040"/>
              <a:ext cx="2870" cy="821"/>
            </a:xfrm>
            <a:custGeom>
              <a:avLst/>
              <a:gdLst>
                <a:gd name="T0" fmla="*/ 0 w 2870"/>
                <a:gd name="T1" fmla="*/ 706 h 821"/>
                <a:gd name="T2" fmla="*/ 48 w 2870"/>
                <a:gd name="T3" fmla="*/ 682 h 821"/>
                <a:gd name="T4" fmla="*/ 77 w 2870"/>
                <a:gd name="T5" fmla="*/ 672 h 821"/>
                <a:gd name="T6" fmla="*/ 101 w 2870"/>
                <a:gd name="T7" fmla="*/ 643 h 821"/>
                <a:gd name="T8" fmla="*/ 129 w 2870"/>
                <a:gd name="T9" fmla="*/ 624 h 821"/>
                <a:gd name="T10" fmla="*/ 216 w 2870"/>
                <a:gd name="T11" fmla="*/ 528 h 821"/>
                <a:gd name="T12" fmla="*/ 321 w 2870"/>
                <a:gd name="T13" fmla="*/ 365 h 821"/>
                <a:gd name="T14" fmla="*/ 403 w 2870"/>
                <a:gd name="T15" fmla="*/ 221 h 821"/>
                <a:gd name="T16" fmla="*/ 446 w 2870"/>
                <a:gd name="T17" fmla="*/ 149 h 821"/>
                <a:gd name="T18" fmla="*/ 475 w 2870"/>
                <a:gd name="T19" fmla="*/ 125 h 821"/>
                <a:gd name="T20" fmla="*/ 696 w 2870"/>
                <a:gd name="T21" fmla="*/ 0 h 821"/>
                <a:gd name="T22" fmla="*/ 792 w 2870"/>
                <a:gd name="T23" fmla="*/ 5 h 821"/>
                <a:gd name="T24" fmla="*/ 941 w 2870"/>
                <a:gd name="T25" fmla="*/ 48 h 821"/>
                <a:gd name="T26" fmla="*/ 1027 w 2870"/>
                <a:gd name="T27" fmla="*/ 91 h 821"/>
                <a:gd name="T28" fmla="*/ 1089 w 2870"/>
                <a:gd name="T29" fmla="*/ 130 h 821"/>
                <a:gd name="T30" fmla="*/ 1161 w 2870"/>
                <a:gd name="T31" fmla="*/ 211 h 821"/>
                <a:gd name="T32" fmla="*/ 1243 w 2870"/>
                <a:gd name="T33" fmla="*/ 307 h 821"/>
                <a:gd name="T34" fmla="*/ 1272 w 2870"/>
                <a:gd name="T35" fmla="*/ 341 h 821"/>
                <a:gd name="T36" fmla="*/ 1368 w 2870"/>
                <a:gd name="T37" fmla="*/ 389 h 821"/>
                <a:gd name="T38" fmla="*/ 1421 w 2870"/>
                <a:gd name="T39" fmla="*/ 413 h 821"/>
                <a:gd name="T40" fmla="*/ 1478 w 2870"/>
                <a:gd name="T41" fmla="*/ 437 h 821"/>
                <a:gd name="T42" fmla="*/ 1766 w 2870"/>
                <a:gd name="T43" fmla="*/ 504 h 821"/>
                <a:gd name="T44" fmla="*/ 2011 w 2870"/>
                <a:gd name="T45" fmla="*/ 499 h 821"/>
                <a:gd name="T46" fmla="*/ 2054 w 2870"/>
                <a:gd name="T47" fmla="*/ 490 h 821"/>
                <a:gd name="T48" fmla="*/ 2117 w 2870"/>
                <a:gd name="T49" fmla="*/ 466 h 821"/>
                <a:gd name="T50" fmla="*/ 2174 w 2870"/>
                <a:gd name="T51" fmla="*/ 432 h 821"/>
                <a:gd name="T52" fmla="*/ 2203 w 2870"/>
                <a:gd name="T53" fmla="*/ 422 h 821"/>
                <a:gd name="T54" fmla="*/ 2294 w 2870"/>
                <a:gd name="T55" fmla="*/ 374 h 821"/>
                <a:gd name="T56" fmla="*/ 2328 w 2870"/>
                <a:gd name="T57" fmla="*/ 365 h 821"/>
                <a:gd name="T58" fmla="*/ 2347 w 2870"/>
                <a:gd name="T59" fmla="*/ 360 h 821"/>
                <a:gd name="T60" fmla="*/ 2467 w 2870"/>
                <a:gd name="T61" fmla="*/ 374 h 821"/>
                <a:gd name="T62" fmla="*/ 2597 w 2870"/>
                <a:gd name="T63" fmla="*/ 456 h 821"/>
                <a:gd name="T64" fmla="*/ 2664 w 2870"/>
                <a:gd name="T65" fmla="*/ 528 h 821"/>
                <a:gd name="T66" fmla="*/ 2726 w 2870"/>
                <a:gd name="T67" fmla="*/ 605 h 821"/>
                <a:gd name="T68" fmla="*/ 2760 w 2870"/>
                <a:gd name="T69" fmla="*/ 667 h 821"/>
                <a:gd name="T70" fmla="*/ 2779 w 2870"/>
                <a:gd name="T71" fmla="*/ 701 h 821"/>
                <a:gd name="T72" fmla="*/ 2798 w 2870"/>
                <a:gd name="T73" fmla="*/ 744 h 821"/>
                <a:gd name="T74" fmla="*/ 2870 w 2870"/>
                <a:gd name="T75" fmla="*/ 821 h 8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70"/>
                <a:gd name="T115" fmla="*/ 0 h 821"/>
                <a:gd name="T116" fmla="*/ 2870 w 2870"/>
                <a:gd name="T117" fmla="*/ 821 h 8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70" h="821">
                  <a:moveTo>
                    <a:pt x="0" y="706"/>
                  </a:moveTo>
                  <a:cubicBezTo>
                    <a:pt x="15" y="696"/>
                    <a:pt x="31" y="689"/>
                    <a:pt x="48" y="682"/>
                  </a:cubicBezTo>
                  <a:cubicBezTo>
                    <a:pt x="57" y="678"/>
                    <a:pt x="77" y="672"/>
                    <a:pt x="77" y="672"/>
                  </a:cubicBezTo>
                  <a:lnTo>
                    <a:pt x="101" y="643"/>
                  </a:lnTo>
                  <a:cubicBezTo>
                    <a:pt x="101" y="643"/>
                    <a:pt x="129" y="624"/>
                    <a:pt x="129" y="624"/>
                  </a:cubicBezTo>
                  <a:cubicBezTo>
                    <a:pt x="159" y="594"/>
                    <a:pt x="192" y="564"/>
                    <a:pt x="216" y="528"/>
                  </a:cubicBezTo>
                  <a:cubicBezTo>
                    <a:pt x="248" y="480"/>
                    <a:pt x="282" y="404"/>
                    <a:pt x="321" y="365"/>
                  </a:cubicBezTo>
                  <a:cubicBezTo>
                    <a:pt x="330" y="331"/>
                    <a:pt x="381" y="249"/>
                    <a:pt x="403" y="221"/>
                  </a:cubicBezTo>
                  <a:cubicBezTo>
                    <a:pt x="412" y="194"/>
                    <a:pt x="431" y="173"/>
                    <a:pt x="446" y="149"/>
                  </a:cubicBezTo>
                  <a:cubicBezTo>
                    <a:pt x="453" y="138"/>
                    <a:pt x="467" y="135"/>
                    <a:pt x="475" y="125"/>
                  </a:cubicBezTo>
                  <a:cubicBezTo>
                    <a:pt x="526" y="64"/>
                    <a:pt x="617" y="12"/>
                    <a:pt x="696" y="0"/>
                  </a:cubicBezTo>
                  <a:cubicBezTo>
                    <a:pt x="728" y="2"/>
                    <a:pt x="760" y="2"/>
                    <a:pt x="792" y="5"/>
                  </a:cubicBezTo>
                  <a:cubicBezTo>
                    <a:pt x="842" y="10"/>
                    <a:pt x="892" y="36"/>
                    <a:pt x="941" y="48"/>
                  </a:cubicBezTo>
                  <a:cubicBezTo>
                    <a:pt x="970" y="69"/>
                    <a:pt x="994" y="79"/>
                    <a:pt x="1027" y="91"/>
                  </a:cubicBezTo>
                  <a:cubicBezTo>
                    <a:pt x="1045" y="105"/>
                    <a:pt x="1075" y="112"/>
                    <a:pt x="1089" y="130"/>
                  </a:cubicBezTo>
                  <a:cubicBezTo>
                    <a:pt x="1111" y="158"/>
                    <a:pt x="1140" y="182"/>
                    <a:pt x="1161" y="211"/>
                  </a:cubicBezTo>
                  <a:cubicBezTo>
                    <a:pt x="1186" y="245"/>
                    <a:pt x="1212" y="277"/>
                    <a:pt x="1243" y="307"/>
                  </a:cubicBezTo>
                  <a:cubicBezTo>
                    <a:pt x="1262" y="326"/>
                    <a:pt x="1250" y="326"/>
                    <a:pt x="1272" y="341"/>
                  </a:cubicBezTo>
                  <a:cubicBezTo>
                    <a:pt x="1303" y="363"/>
                    <a:pt x="1335" y="373"/>
                    <a:pt x="1368" y="389"/>
                  </a:cubicBezTo>
                  <a:cubicBezTo>
                    <a:pt x="1387" y="398"/>
                    <a:pt x="1400" y="408"/>
                    <a:pt x="1421" y="413"/>
                  </a:cubicBezTo>
                  <a:cubicBezTo>
                    <a:pt x="1439" y="424"/>
                    <a:pt x="1460" y="426"/>
                    <a:pt x="1478" y="437"/>
                  </a:cubicBezTo>
                  <a:cubicBezTo>
                    <a:pt x="1561" y="487"/>
                    <a:pt x="1671" y="493"/>
                    <a:pt x="1766" y="504"/>
                  </a:cubicBezTo>
                  <a:cubicBezTo>
                    <a:pt x="1848" y="502"/>
                    <a:pt x="1929" y="503"/>
                    <a:pt x="2011" y="499"/>
                  </a:cubicBezTo>
                  <a:cubicBezTo>
                    <a:pt x="2026" y="498"/>
                    <a:pt x="2054" y="490"/>
                    <a:pt x="2054" y="490"/>
                  </a:cubicBezTo>
                  <a:cubicBezTo>
                    <a:pt x="2074" y="477"/>
                    <a:pt x="2094" y="471"/>
                    <a:pt x="2117" y="466"/>
                  </a:cubicBezTo>
                  <a:cubicBezTo>
                    <a:pt x="2134" y="454"/>
                    <a:pt x="2156" y="441"/>
                    <a:pt x="2174" y="432"/>
                  </a:cubicBezTo>
                  <a:cubicBezTo>
                    <a:pt x="2183" y="428"/>
                    <a:pt x="2203" y="422"/>
                    <a:pt x="2203" y="422"/>
                  </a:cubicBezTo>
                  <a:cubicBezTo>
                    <a:pt x="2227" y="398"/>
                    <a:pt x="2261" y="384"/>
                    <a:pt x="2294" y="374"/>
                  </a:cubicBezTo>
                  <a:cubicBezTo>
                    <a:pt x="2305" y="371"/>
                    <a:pt x="2317" y="368"/>
                    <a:pt x="2328" y="365"/>
                  </a:cubicBezTo>
                  <a:cubicBezTo>
                    <a:pt x="2334" y="363"/>
                    <a:pt x="2347" y="360"/>
                    <a:pt x="2347" y="360"/>
                  </a:cubicBezTo>
                  <a:cubicBezTo>
                    <a:pt x="2407" y="364"/>
                    <a:pt x="2421" y="364"/>
                    <a:pt x="2467" y="374"/>
                  </a:cubicBezTo>
                  <a:cubicBezTo>
                    <a:pt x="2508" y="403"/>
                    <a:pt x="2564" y="417"/>
                    <a:pt x="2597" y="456"/>
                  </a:cubicBezTo>
                  <a:cubicBezTo>
                    <a:pt x="2618" y="480"/>
                    <a:pt x="2644" y="503"/>
                    <a:pt x="2664" y="528"/>
                  </a:cubicBezTo>
                  <a:cubicBezTo>
                    <a:pt x="2686" y="556"/>
                    <a:pt x="2698" y="583"/>
                    <a:pt x="2726" y="605"/>
                  </a:cubicBezTo>
                  <a:cubicBezTo>
                    <a:pt x="2734" y="628"/>
                    <a:pt x="2742" y="650"/>
                    <a:pt x="2760" y="667"/>
                  </a:cubicBezTo>
                  <a:cubicBezTo>
                    <a:pt x="2770" y="706"/>
                    <a:pt x="2757" y="667"/>
                    <a:pt x="2779" y="701"/>
                  </a:cubicBezTo>
                  <a:cubicBezTo>
                    <a:pt x="2787" y="713"/>
                    <a:pt x="2790" y="731"/>
                    <a:pt x="2798" y="744"/>
                  </a:cubicBezTo>
                  <a:cubicBezTo>
                    <a:pt x="2816" y="774"/>
                    <a:pt x="2839" y="804"/>
                    <a:pt x="2870" y="821"/>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0" name="Oval 8"/>
            <p:cNvSpPr>
              <a:spLocks noChangeArrowheads="1"/>
            </p:cNvSpPr>
            <p:nvPr/>
          </p:nvSpPr>
          <p:spPr bwMode="auto">
            <a:xfrm>
              <a:off x="1738" y="2453"/>
              <a:ext cx="48" cy="4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31" name="Oval 9"/>
            <p:cNvSpPr>
              <a:spLocks noChangeArrowheads="1"/>
            </p:cNvSpPr>
            <p:nvPr/>
          </p:nvSpPr>
          <p:spPr bwMode="auto">
            <a:xfrm>
              <a:off x="2670" y="2280"/>
              <a:ext cx="48" cy="48"/>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32" name="Oval 10"/>
            <p:cNvSpPr>
              <a:spLocks noChangeArrowheads="1"/>
            </p:cNvSpPr>
            <p:nvPr/>
          </p:nvSpPr>
          <p:spPr bwMode="auto">
            <a:xfrm>
              <a:off x="4211" y="2650"/>
              <a:ext cx="48" cy="4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33" name="Freeform 11"/>
            <p:cNvSpPr>
              <a:spLocks/>
            </p:cNvSpPr>
            <p:nvPr/>
          </p:nvSpPr>
          <p:spPr bwMode="auto">
            <a:xfrm>
              <a:off x="1752" y="1990"/>
              <a:ext cx="456" cy="429"/>
            </a:xfrm>
            <a:custGeom>
              <a:avLst/>
              <a:gdLst>
                <a:gd name="T0" fmla="*/ 0 w 456"/>
                <a:gd name="T1" fmla="*/ 429 h 429"/>
                <a:gd name="T2" fmla="*/ 24 w 456"/>
                <a:gd name="T3" fmla="*/ 386 h 429"/>
                <a:gd name="T4" fmla="*/ 48 w 456"/>
                <a:gd name="T5" fmla="*/ 362 h 429"/>
                <a:gd name="T6" fmla="*/ 86 w 456"/>
                <a:gd name="T7" fmla="*/ 290 h 429"/>
                <a:gd name="T8" fmla="*/ 269 w 456"/>
                <a:gd name="T9" fmla="*/ 74 h 429"/>
                <a:gd name="T10" fmla="*/ 321 w 456"/>
                <a:gd name="T11" fmla="*/ 26 h 429"/>
                <a:gd name="T12" fmla="*/ 408 w 456"/>
                <a:gd name="T13" fmla="*/ 21 h 429"/>
                <a:gd name="T14" fmla="*/ 456 w 456"/>
                <a:gd name="T15" fmla="*/ 11 h 429"/>
                <a:gd name="T16" fmla="*/ 0 60000 65536"/>
                <a:gd name="T17" fmla="*/ 0 60000 65536"/>
                <a:gd name="T18" fmla="*/ 0 60000 65536"/>
                <a:gd name="T19" fmla="*/ 0 60000 65536"/>
                <a:gd name="T20" fmla="*/ 0 60000 65536"/>
                <a:gd name="T21" fmla="*/ 0 60000 65536"/>
                <a:gd name="T22" fmla="*/ 0 60000 65536"/>
                <a:gd name="T23" fmla="*/ 0 60000 65536"/>
                <a:gd name="T24" fmla="*/ 0 w 456"/>
                <a:gd name="T25" fmla="*/ 0 h 429"/>
                <a:gd name="T26" fmla="*/ 456 w 456"/>
                <a:gd name="T27" fmla="*/ 429 h 4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6" h="429">
                  <a:moveTo>
                    <a:pt x="0" y="429"/>
                  </a:moveTo>
                  <a:cubicBezTo>
                    <a:pt x="8" y="415"/>
                    <a:pt x="12" y="398"/>
                    <a:pt x="24" y="386"/>
                  </a:cubicBezTo>
                  <a:cubicBezTo>
                    <a:pt x="50" y="360"/>
                    <a:pt x="28" y="393"/>
                    <a:pt x="48" y="362"/>
                  </a:cubicBezTo>
                  <a:cubicBezTo>
                    <a:pt x="63" y="339"/>
                    <a:pt x="71" y="313"/>
                    <a:pt x="86" y="290"/>
                  </a:cubicBezTo>
                  <a:cubicBezTo>
                    <a:pt x="110" y="173"/>
                    <a:pt x="175" y="135"/>
                    <a:pt x="269" y="74"/>
                  </a:cubicBezTo>
                  <a:cubicBezTo>
                    <a:pt x="280" y="67"/>
                    <a:pt x="311" y="28"/>
                    <a:pt x="321" y="26"/>
                  </a:cubicBezTo>
                  <a:cubicBezTo>
                    <a:pt x="350" y="21"/>
                    <a:pt x="379" y="23"/>
                    <a:pt x="408" y="21"/>
                  </a:cubicBezTo>
                  <a:cubicBezTo>
                    <a:pt x="437" y="0"/>
                    <a:pt x="428" y="11"/>
                    <a:pt x="456" y="11"/>
                  </a:cubicBezTo>
                </a:path>
              </a:pathLst>
            </a:custGeom>
            <a:noFill/>
            <a:ln w="28575">
              <a:solidFill>
                <a:srgbClr val="00FF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4" name="Freeform 12"/>
            <p:cNvSpPr>
              <a:spLocks/>
            </p:cNvSpPr>
            <p:nvPr/>
          </p:nvSpPr>
          <p:spPr bwMode="auto">
            <a:xfrm>
              <a:off x="2251" y="1997"/>
              <a:ext cx="451" cy="269"/>
            </a:xfrm>
            <a:custGeom>
              <a:avLst/>
              <a:gdLst>
                <a:gd name="T0" fmla="*/ 451 w 451"/>
                <a:gd name="T1" fmla="*/ 269 h 269"/>
                <a:gd name="T2" fmla="*/ 399 w 451"/>
                <a:gd name="T3" fmla="*/ 197 h 269"/>
                <a:gd name="T4" fmla="*/ 307 w 451"/>
                <a:gd name="T5" fmla="*/ 115 h 269"/>
                <a:gd name="T6" fmla="*/ 264 w 451"/>
                <a:gd name="T7" fmla="*/ 101 h 269"/>
                <a:gd name="T8" fmla="*/ 235 w 451"/>
                <a:gd name="T9" fmla="*/ 91 h 269"/>
                <a:gd name="T10" fmla="*/ 58 w 451"/>
                <a:gd name="T11" fmla="*/ 24 h 269"/>
                <a:gd name="T12" fmla="*/ 0 w 451"/>
                <a:gd name="T13" fmla="*/ 9 h 269"/>
                <a:gd name="T14" fmla="*/ 0 60000 65536"/>
                <a:gd name="T15" fmla="*/ 0 60000 65536"/>
                <a:gd name="T16" fmla="*/ 0 60000 65536"/>
                <a:gd name="T17" fmla="*/ 0 60000 65536"/>
                <a:gd name="T18" fmla="*/ 0 60000 65536"/>
                <a:gd name="T19" fmla="*/ 0 60000 65536"/>
                <a:gd name="T20" fmla="*/ 0 60000 65536"/>
                <a:gd name="T21" fmla="*/ 0 w 451"/>
                <a:gd name="T22" fmla="*/ 0 h 269"/>
                <a:gd name="T23" fmla="*/ 451 w 451"/>
                <a:gd name="T24" fmla="*/ 269 h 2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1" h="269">
                  <a:moveTo>
                    <a:pt x="451" y="269"/>
                  </a:moveTo>
                  <a:cubicBezTo>
                    <a:pt x="443" y="241"/>
                    <a:pt x="419" y="217"/>
                    <a:pt x="399" y="197"/>
                  </a:cubicBezTo>
                  <a:cubicBezTo>
                    <a:pt x="388" y="164"/>
                    <a:pt x="336" y="135"/>
                    <a:pt x="307" y="115"/>
                  </a:cubicBezTo>
                  <a:cubicBezTo>
                    <a:pt x="296" y="108"/>
                    <a:pt x="277" y="105"/>
                    <a:pt x="264" y="101"/>
                  </a:cubicBezTo>
                  <a:cubicBezTo>
                    <a:pt x="254" y="98"/>
                    <a:pt x="235" y="91"/>
                    <a:pt x="235" y="91"/>
                  </a:cubicBezTo>
                  <a:cubicBezTo>
                    <a:pt x="186" y="42"/>
                    <a:pt x="124" y="31"/>
                    <a:pt x="58" y="24"/>
                  </a:cubicBezTo>
                  <a:cubicBezTo>
                    <a:pt x="58" y="24"/>
                    <a:pt x="0" y="0"/>
                    <a:pt x="0" y="9"/>
                  </a:cubicBezTo>
                </a:path>
              </a:pathLst>
            </a:custGeom>
            <a:noFill/>
            <a:ln w="28575">
              <a:solidFill>
                <a:srgbClr val="00FF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5" name="Freeform 13"/>
            <p:cNvSpPr>
              <a:spLocks/>
            </p:cNvSpPr>
            <p:nvPr/>
          </p:nvSpPr>
          <p:spPr bwMode="auto">
            <a:xfrm>
              <a:off x="3906" y="2365"/>
              <a:ext cx="328" cy="275"/>
            </a:xfrm>
            <a:custGeom>
              <a:avLst/>
              <a:gdLst>
                <a:gd name="T0" fmla="*/ 99 w 370"/>
                <a:gd name="T1" fmla="*/ 275 h 275"/>
                <a:gd name="T2" fmla="*/ 83 w 370"/>
                <a:gd name="T3" fmla="*/ 193 h 275"/>
                <a:gd name="T4" fmla="*/ 74 w 370"/>
                <a:gd name="T5" fmla="*/ 150 h 275"/>
                <a:gd name="T6" fmla="*/ 46 w 370"/>
                <a:gd name="T7" fmla="*/ 45 h 275"/>
                <a:gd name="T8" fmla="*/ 0 w 370"/>
                <a:gd name="T9" fmla="*/ 1 h 275"/>
                <a:gd name="T10" fmla="*/ 0 60000 65536"/>
                <a:gd name="T11" fmla="*/ 0 60000 65536"/>
                <a:gd name="T12" fmla="*/ 0 60000 65536"/>
                <a:gd name="T13" fmla="*/ 0 60000 65536"/>
                <a:gd name="T14" fmla="*/ 0 60000 65536"/>
                <a:gd name="T15" fmla="*/ 0 w 370"/>
                <a:gd name="T16" fmla="*/ 0 h 275"/>
                <a:gd name="T17" fmla="*/ 370 w 370"/>
                <a:gd name="T18" fmla="*/ 275 h 275"/>
              </a:gdLst>
              <a:ahLst/>
              <a:cxnLst>
                <a:cxn ang="T10">
                  <a:pos x="T0" y="T1"/>
                </a:cxn>
                <a:cxn ang="T11">
                  <a:pos x="T2" y="T3"/>
                </a:cxn>
                <a:cxn ang="T12">
                  <a:pos x="T4" y="T5"/>
                </a:cxn>
                <a:cxn ang="T13">
                  <a:pos x="T6" y="T7"/>
                </a:cxn>
                <a:cxn ang="T14">
                  <a:pos x="T8" y="T9"/>
                </a:cxn>
              </a:cxnLst>
              <a:rect l="T15" t="T16" r="T17" b="T18"/>
              <a:pathLst>
                <a:path w="370" h="275">
                  <a:moveTo>
                    <a:pt x="370" y="275"/>
                  </a:moveTo>
                  <a:cubicBezTo>
                    <a:pt x="359" y="245"/>
                    <a:pt x="338" y="212"/>
                    <a:pt x="312" y="193"/>
                  </a:cubicBezTo>
                  <a:cubicBezTo>
                    <a:pt x="298" y="152"/>
                    <a:pt x="324" y="220"/>
                    <a:pt x="278" y="150"/>
                  </a:cubicBezTo>
                  <a:cubicBezTo>
                    <a:pt x="251" y="109"/>
                    <a:pt x="223" y="59"/>
                    <a:pt x="173" y="45"/>
                  </a:cubicBezTo>
                  <a:cubicBezTo>
                    <a:pt x="108" y="0"/>
                    <a:pt x="87" y="1"/>
                    <a:pt x="0" y="1"/>
                  </a:cubicBezTo>
                </a:path>
              </a:pathLst>
            </a:custGeom>
            <a:noFill/>
            <a:ln w="2857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6" name="Oval 15"/>
            <p:cNvSpPr>
              <a:spLocks noChangeArrowheads="1"/>
            </p:cNvSpPr>
            <p:nvPr/>
          </p:nvSpPr>
          <p:spPr bwMode="auto">
            <a:xfrm>
              <a:off x="2202" y="1959"/>
              <a:ext cx="48" cy="4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37" name="Oval 16"/>
            <p:cNvSpPr>
              <a:spLocks noChangeArrowheads="1"/>
            </p:cNvSpPr>
            <p:nvPr/>
          </p:nvSpPr>
          <p:spPr bwMode="auto">
            <a:xfrm>
              <a:off x="2204" y="2015"/>
              <a:ext cx="48" cy="48"/>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38" name="Oval 17"/>
            <p:cNvSpPr>
              <a:spLocks noChangeArrowheads="1"/>
            </p:cNvSpPr>
            <p:nvPr/>
          </p:nvSpPr>
          <p:spPr bwMode="auto">
            <a:xfrm>
              <a:off x="3845" y="2356"/>
              <a:ext cx="48" cy="4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9221" name="Text Box 18"/>
          <p:cNvSpPr txBox="1">
            <a:spLocks noChangeArrowheads="1"/>
          </p:cNvSpPr>
          <p:nvPr/>
        </p:nvSpPr>
        <p:spPr bwMode="auto">
          <a:xfrm>
            <a:off x="0" y="2286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800" b="1"/>
              <a:t>Is there a general rule that applies in all cases? </a:t>
            </a:r>
          </a:p>
        </p:txBody>
      </p:sp>
      <p:sp>
        <p:nvSpPr>
          <p:cNvPr id="9222" name="Text Box 20"/>
          <p:cNvSpPr txBox="1">
            <a:spLocks noChangeArrowheads="1"/>
          </p:cNvSpPr>
          <p:nvPr/>
        </p:nvSpPr>
        <p:spPr bwMode="auto">
          <a:xfrm>
            <a:off x="727075" y="1031875"/>
            <a:ext cx="7807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As long as </a:t>
            </a:r>
            <a:r>
              <a:rPr lang="en-US" b="1">
                <a:solidFill>
                  <a:srgbClr val="FF0000"/>
                </a:solidFill>
              </a:rPr>
              <a:t>additive genetic variance remains constant</a:t>
            </a:r>
            <a:r>
              <a:rPr lang="en-US"/>
              <a:t> the following holds true:</a:t>
            </a:r>
          </a:p>
        </p:txBody>
      </p:sp>
      <p:sp>
        <p:nvSpPr>
          <p:cNvPr id="9223" name="TextBox 19"/>
          <p:cNvSpPr txBox="1">
            <a:spLocks noChangeArrowheads="1"/>
          </p:cNvSpPr>
          <p:nvPr/>
        </p:nvSpPr>
        <p:spPr bwMode="auto">
          <a:xfrm>
            <a:off x="2700338" y="3362325"/>
            <a:ext cx="423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800" i="1"/>
              <a:t>w</a:t>
            </a:r>
          </a:p>
        </p:txBody>
      </p:sp>
      <p:sp>
        <p:nvSpPr>
          <p:cNvPr id="9224" name="TextBox 20"/>
          <p:cNvSpPr txBox="1">
            <a:spLocks noChangeArrowheads="1"/>
          </p:cNvSpPr>
          <p:nvPr/>
        </p:nvSpPr>
        <p:spPr bwMode="auto">
          <a:xfrm>
            <a:off x="4400550" y="4276725"/>
            <a:ext cx="323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800" i="1"/>
              <a:t>z</a:t>
            </a:r>
          </a:p>
        </p:txBody>
      </p:sp>
      <p:sp>
        <p:nvSpPr>
          <p:cNvPr id="22" name="Rectangle 21"/>
          <p:cNvSpPr/>
          <p:nvPr/>
        </p:nvSpPr>
        <p:spPr>
          <a:xfrm>
            <a:off x="4448175" y="1905000"/>
            <a:ext cx="1190625"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26" name="TextBox 22"/>
          <p:cNvSpPr txBox="1">
            <a:spLocks noChangeArrowheads="1"/>
          </p:cNvSpPr>
          <p:nvPr/>
        </p:nvSpPr>
        <p:spPr bwMode="auto">
          <a:xfrm>
            <a:off x="6172200" y="2209800"/>
            <a:ext cx="19864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dirty="0" smtClean="0">
                <a:solidFill>
                  <a:srgbClr val="C00000"/>
                </a:solidFill>
              </a:rPr>
              <a:t>Covariance again!</a:t>
            </a:r>
            <a:endParaRPr lang="en-US" b="1" dirty="0">
              <a:solidFill>
                <a:srgbClr val="C00000"/>
              </a:solidFill>
            </a:endParaRPr>
          </a:p>
        </p:txBody>
      </p:sp>
      <p:sp>
        <p:nvSpPr>
          <p:cNvPr id="24" name="Freeform 23"/>
          <p:cNvSpPr/>
          <p:nvPr/>
        </p:nvSpPr>
        <p:spPr>
          <a:xfrm>
            <a:off x="5734050" y="1708150"/>
            <a:ext cx="1419225" cy="463550"/>
          </a:xfrm>
          <a:custGeom>
            <a:avLst/>
            <a:gdLst>
              <a:gd name="connsiteX0" fmla="*/ 0 w 1419225"/>
              <a:gd name="connsiteY0" fmla="*/ 196850 h 463550"/>
              <a:gd name="connsiteX1" fmla="*/ 542925 w 1419225"/>
              <a:gd name="connsiteY1" fmla="*/ 44450 h 463550"/>
              <a:gd name="connsiteX2" fmla="*/ 1419225 w 1419225"/>
              <a:gd name="connsiteY2" fmla="*/ 463550 h 463550"/>
            </a:gdLst>
            <a:ahLst/>
            <a:cxnLst>
              <a:cxn ang="0">
                <a:pos x="connsiteX0" y="connsiteY0"/>
              </a:cxn>
              <a:cxn ang="0">
                <a:pos x="connsiteX1" y="connsiteY1"/>
              </a:cxn>
              <a:cxn ang="0">
                <a:pos x="connsiteX2" y="connsiteY2"/>
              </a:cxn>
            </a:cxnLst>
            <a:rect l="l" t="t" r="r" b="b"/>
            <a:pathLst>
              <a:path w="1419225" h="463550">
                <a:moveTo>
                  <a:pt x="0" y="196850"/>
                </a:moveTo>
                <a:cubicBezTo>
                  <a:pt x="153194" y="98425"/>
                  <a:pt x="306388" y="0"/>
                  <a:pt x="542925" y="44450"/>
                </a:cubicBezTo>
                <a:cubicBezTo>
                  <a:pt x="779462" y="88900"/>
                  <a:pt x="1099343" y="276225"/>
                  <a:pt x="1419225" y="463550"/>
                </a:cubicBezTo>
              </a:path>
            </a:pathLst>
          </a:custGeom>
          <a:ln w="25400">
            <a:solidFill>
              <a:srgbClr val="C00000"/>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76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400" b="1"/>
              <a:t>Modes of selection on quantitative traits</a:t>
            </a:r>
          </a:p>
        </p:txBody>
      </p:sp>
      <p:sp>
        <p:nvSpPr>
          <p:cNvPr id="34819" name="Text Box 3"/>
          <p:cNvSpPr txBox="1">
            <a:spLocks noChangeArrowheads="1"/>
          </p:cNvSpPr>
          <p:nvPr/>
        </p:nvSpPr>
        <p:spPr bwMode="auto">
          <a:xfrm>
            <a:off x="1127125" y="1309688"/>
            <a:ext cx="1463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a:t> Directional  </a:t>
            </a:r>
          </a:p>
        </p:txBody>
      </p:sp>
      <p:sp>
        <p:nvSpPr>
          <p:cNvPr id="34820" name="Text Box 4"/>
          <p:cNvSpPr txBox="1">
            <a:spLocks noChangeArrowheads="1"/>
          </p:cNvSpPr>
          <p:nvPr/>
        </p:nvSpPr>
        <p:spPr bwMode="auto">
          <a:xfrm>
            <a:off x="1066800" y="2986088"/>
            <a:ext cx="1311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a:t> Stabilizing</a:t>
            </a:r>
            <a:endParaRPr lang="en-US" b="1"/>
          </a:p>
        </p:txBody>
      </p:sp>
      <p:sp>
        <p:nvSpPr>
          <p:cNvPr id="34821" name="Text Box 5"/>
          <p:cNvSpPr txBox="1">
            <a:spLocks noChangeArrowheads="1"/>
          </p:cNvSpPr>
          <p:nvPr/>
        </p:nvSpPr>
        <p:spPr bwMode="auto">
          <a:xfrm>
            <a:off x="1066800" y="4738688"/>
            <a:ext cx="128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a:t> Disruptive</a:t>
            </a:r>
            <a:endParaRPr lang="en-US" b="1"/>
          </a:p>
        </p:txBody>
      </p:sp>
      <p:sp>
        <p:nvSpPr>
          <p:cNvPr id="34822" name="Text Box 6"/>
          <p:cNvSpPr txBox="1">
            <a:spLocks noChangeArrowheads="1"/>
          </p:cNvSpPr>
          <p:nvPr/>
        </p:nvSpPr>
        <p:spPr bwMode="auto">
          <a:xfrm>
            <a:off x="252413" y="6338888"/>
            <a:ext cx="8636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Each type of selection has a different evolutionary outcome and consequence for adaptation </a:t>
            </a:r>
          </a:p>
        </p:txBody>
      </p:sp>
      <p:pic>
        <p:nvPicPr>
          <p:cNvPr id="3482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1275" y="762000"/>
            <a:ext cx="27432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Rectangle 8"/>
          <p:cNvSpPr>
            <a:spLocks noChangeArrowheads="1"/>
          </p:cNvSpPr>
          <p:nvPr/>
        </p:nvSpPr>
        <p:spPr bwMode="auto">
          <a:xfrm>
            <a:off x="5303838" y="777875"/>
            <a:ext cx="2362200" cy="1295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825" name="Text Box 9"/>
          <p:cNvSpPr txBox="1">
            <a:spLocks noChangeArrowheads="1"/>
          </p:cNvSpPr>
          <p:nvPr/>
        </p:nvSpPr>
        <p:spPr bwMode="auto">
          <a:xfrm>
            <a:off x="5913438" y="2087563"/>
            <a:ext cx="1282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Plant height</a:t>
            </a:r>
          </a:p>
        </p:txBody>
      </p:sp>
      <p:sp>
        <p:nvSpPr>
          <p:cNvPr id="34826" name="Text Box 10"/>
          <p:cNvSpPr txBox="1">
            <a:spLocks noChangeArrowheads="1"/>
          </p:cNvSpPr>
          <p:nvPr/>
        </p:nvSpPr>
        <p:spPr bwMode="auto">
          <a:xfrm rot="-5400000">
            <a:off x="4485482" y="1243806"/>
            <a:ext cx="1149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solidFill>
                  <a:srgbClr val="6666FF"/>
                </a:solidFill>
              </a:rPr>
              <a:t>Frequency</a:t>
            </a:r>
          </a:p>
        </p:txBody>
      </p:sp>
      <p:pic>
        <p:nvPicPr>
          <p:cNvPr id="3482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590800"/>
            <a:ext cx="27432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8" name="Rectangle 14"/>
          <p:cNvSpPr>
            <a:spLocks noChangeArrowheads="1"/>
          </p:cNvSpPr>
          <p:nvPr/>
        </p:nvSpPr>
        <p:spPr bwMode="auto">
          <a:xfrm>
            <a:off x="5287963" y="2606675"/>
            <a:ext cx="2362200" cy="1295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829" name="Text Box 15"/>
          <p:cNvSpPr txBox="1">
            <a:spLocks noChangeArrowheads="1"/>
          </p:cNvSpPr>
          <p:nvPr/>
        </p:nvSpPr>
        <p:spPr bwMode="auto">
          <a:xfrm>
            <a:off x="5897563" y="3916363"/>
            <a:ext cx="1282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Plant height</a:t>
            </a:r>
          </a:p>
        </p:txBody>
      </p:sp>
      <p:sp>
        <p:nvSpPr>
          <p:cNvPr id="34830" name="Text Box 16"/>
          <p:cNvSpPr txBox="1">
            <a:spLocks noChangeArrowheads="1"/>
          </p:cNvSpPr>
          <p:nvPr/>
        </p:nvSpPr>
        <p:spPr bwMode="auto">
          <a:xfrm rot="-5400000">
            <a:off x="4469607" y="3072606"/>
            <a:ext cx="1149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solidFill>
                  <a:srgbClr val="6666FF"/>
                </a:solidFill>
              </a:rPr>
              <a:t>Frequency</a:t>
            </a:r>
          </a:p>
        </p:txBody>
      </p:sp>
      <p:pic>
        <p:nvPicPr>
          <p:cNvPr id="34831"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419600"/>
            <a:ext cx="27432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2" name="Rectangle 19"/>
          <p:cNvSpPr>
            <a:spLocks noChangeArrowheads="1"/>
          </p:cNvSpPr>
          <p:nvPr/>
        </p:nvSpPr>
        <p:spPr bwMode="auto">
          <a:xfrm>
            <a:off x="5287963" y="4435475"/>
            <a:ext cx="2362200" cy="1295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833" name="Text Box 20"/>
          <p:cNvSpPr txBox="1">
            <a:spLocks noChangeArrowheads="1"/>
          </p:cNvSpPr>
          <p:nvPr/>
        </p:nvSpPr>
        <p:spPr bwMode="auto">
          <a:xfrm>
            <a:off x="5897563" y="5745163"/>
            <a:ext cx="1282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Plant height</a:t>
            </a:r>
          </a:p>
        </p:txBody>
      </p:sp>
      <p:sp>
        <p:nvSpPr>
          <p:cNvPr id="34834" name="Text Box 21"/>
          <p:cNvSpPr txBox="1">
            <a:spLocks noChangeArrowheads="1"/>
          </p:cNvSpPr>
          <p:nvPr/>
        </p:nvSpPr>
        <p:spPr bwMode="auto">
          <a:xfrm rot="-5400000">
            <a:off x="4469607" y="4901406"/>
            <a:ext cx="1149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solidFill>
                  <a:srgbClr val="6666FF"/>
                </a:solidFill>
              </a:rPr>
              <a:t>Frequency</a:t>
            </a:r>
          </a:p>
        </p:txBody>
      </p:sp>
      <p:sp>
        <p:nvSpPr>
          <p:cNvPr id="34835" name="Text Box 23"/>
          <p:cNvSpPr txBox="1">
            <a:spLocks noChangeArrowheads="1"/>
          </p:cNvSpPr>
          <p:nvPr/>
        </p:nvSpPr>
        <p:spPr bwMode="auto">
          <a:xfrm rot="5400000">
            <a:off x="7463632" y="1258093"/>
            <a:ext cx="83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solidFill>
                  <a:srgbClr val="990000"/>
                </a:solidFill>
              </a:rPr>
              <a:t>Fitness</a:t>
            </a:r>
          </a:p>
        </p:txBody>
      </p:sp>
      <p:sp>
        <p:nvSpPr>
          <p:cNvPr id="34836" name="Text Box 24"/>
          <p:cNvSpPr txBox="1">
            <a:spLocks noChangeArrowheads="1"/>
          </p:cNvSpPr>
          <p:nvPr/>
        </p:nvSpPr>
        <p:spPr bwMode="auto">
          <a:xfrm rot="5400000">
            <a:off x="7463632" y="3058318"/>
            <a:ext cx="83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solidFill>
                  <a:srgbClr val="990000"/>
                </a:solidFill>
              </a:rPr>
              <a:t>Fitness</a:t>
            </a:r>
          </a:p>
        </p:txBody>
      </p:sp>
      <p:sp>
        <p:nvSpPr>
          <p:cNvPr id="34837" name="Text Box 25"/>
          <p:cNvSpPr txBox="1">
            <a:spLocks noChangeArrowheads="1"/>
          </p:cNvSpPr>
          <p:nvPr/>
        </p:nvSpPr>
        <p:spPr bwMode="auto">
          <a:xfrm rot="5400000">
            <a:off x="7463632" y="4887118"/>
            <a:ext cx="83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solidFill>
                  <a:srgbClr val="990000"/>
                </a:solidFill>
              </a:rPr>
              <a:t>Fitness</a:t>
            </a:r>
          </a:p>
        </p:txBody>
      </p:sp>
      <p:sp>
        <p:nvSpPr>
          <p:cNvPr id="34838" name="Freeform 26"/>
          <p:cNvSpPr>
            <a:spLocks/>
          </p:cNvSpPr>
          <p:nvPr/>
        </p:nvSpPr>
        <p:spPr bwMode="auto">
          <a:xfrm>
            <a:off x="5334000" y="2743200"/>
            <a:ext cx="2286000" cy="762000"/>
          </a:xfrm>
          <a:custGeom>
            <a:avLst/>
            <a:gdLst>
              <a:gd name="T0" fmla="*/ 0 w 1440"/>
              <a:gd name="T1" fmla="*/ 2147483647 h 480"/>
              <a:gd name="T2" fmla="*/ 2147483647 w 1440"/>
              <a:gd name="T3" fmla="*/ 2147483647 h 480"/>
              <a:gd name="T4" fmla="*/ 2147483647 w 1440"/>
              <a:gd name="T5" fmla="*/ 2147483647 h 480"/>
              <a:gd name="T6" fmla="*/ 0 60000 65536"/>
              <a:gd name="T7" fmla="*/ 0 60000 65536"/>
              <a:gd name="T8" fmla="*/ 0 60000 65536"/>
              <a:gd name="T9" fmla="*/ 0 w 1440"/>
              <a:gd name="T10" fmla="*/ 0 h 480"/>
              <a:gd name="T11" fmla="*/ 1440 w 1440"/>
              <a:gd name="T12" fmla="*/ 480 h 480"/>
            </a:gdLst>
            <a:ahLst/>
            <a:cxnLst>
              <a:cxn ang="T6">
                <a:pos x="T0" y="T1"/>
              </a:cxn>
              <a:cxn ang="T7">
                <a:pos x="T2" y="T3"/>
              </a:cxn>
              <a:cxn ang="T8">
                <a:pos x="T4" y="T5"/>
              </a:cxn>
            </a:cxnLst>
            <a:rect l="T9" t="T10" r="T11" b="T12"/>
            <a:pathLst>
              <a:path w="1440" h="480">
                <a:moveTo>
                  <a:pt x="0" y="480"/>
                </a:moveTo>
                <a:cubicBezTo>
                  <a:pt x="240" y="288"/>
                  <a:pt x="480" y="96"/>
                  <a:pt x="720" y="48"/>
                </a:cubicBezTo>
                <a:cubicBezTo>
                  <a:pt x="960" y="0"/>
                  <a:pt x="1200" y="96"/>
                  <a:pt x="1440" y="192"/>
                </a:cubicBezTo>
              </a:path>
            </a:pathLst>
          </a:custGeom>
          <a:noFill/>
          <a:ln w="38100">
            <a:solidFill>
              <a:srgbClr val="99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39" name="Freeform 27"/>
          <p:cNvSpPr>
            <a:spLocks/>
          </p:cNvSpPr>
          <p:nvPr/>
        </p:nvSpPr>
        <p:spPr bwMode="auto">
          <a:xfrm>
            <a:off x="5334000" y="4800600"/>
            <a:ext cx="2286000" cy="850900"/>
          </a:xfrm>
          <a:custGeom>
            <a:avLst/>
            <a:gdLst>
              <a:gd name="T0" fmla="*/ 0 w 1440"/>
              <a:gd name="T1" fmla="*/ 0 h 536"/>
              <a:gd name="T2" fmla="*/ 2147483647 w 1440"/>
              <a:gd name="T3" fmla="*/ 2147483647 h 536"/>
              <a:gd name="T4" fmla="*/ 2147483647 w 1440"/>
              <a:gd name="T5" fmla="*/ 2147483647 h 536"/>
              <a:gd name="T6" fmla="*/ 0 60000 65536"/>
              <a:gd name="T7" fmla="*/ 0 60000 65536"/>
              <a:gd name="T8" fmla="*/ 0 60000 65536"/>
              <a:gd name="T9" fmla="*/ 0 w 1440"/>
              <a:gd name="T10" fmla="*/ 0 h 536"/>
              <a:gd name="T11" fmla="*/ 1440 w 1440"/>
              <a:gd name="T12" fmla="*/ 536 h 536"/>
            </a:gdLst>
            <a:ahLst/>
            <a:cxnLst>
              <a:cxn ang="T6">
                <a:pos x="T0" y="T1"/>
              </a:cxn>
              <a:cxn ang="T7">
                <a:pos x="T2" y="T3"/>
              </a:cxn>
              <a:cxn ang="T8">
                <a:pos x="T4" y="T5"/>
              </a:cxn>
            </a:cxnLst>
            <a:rect l="T9" t="T10" r="T11" b="T12"/>
            <a:pathLst>
              <a:path w="1440" h="536">
                <a:moveTo>
                  <a:pt x="0" y="0"/>
                </a:moveTo>
                <a:cubicBezTo>
                  <a:pt x="336" y="212"/>
                  <a:pt x="672" y="424"/>
                  <a:pt x="912" y="480"/>
                </a:cubicBezTo>
                <a:cubicBezTo>
                  <a:pt x="1152" y="536"/>
                  <a:pt x="1296" y="436"/>
                  <a:pt x="1440" y="336"/>
                </a:cubicBezTo>
              </a:path>
            </a:pathLst>
          </a:custGeom>
          <a:noFill/>
          <a:ln w="38100">
            <a:solidFill>
              <a:srgbClr val="99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40" name="Freeform 29"/>
          <p:cNvSpPr>
            <a:spLocks/>
          </p:cNvSpPr>
          <p:nvPr/>
        </p:nvSpPr>
        <p:spPr bwMode="auto">
          <a:xfrm>
            <a:off x="5334000" y="1143000"/>
            <a:ext cx="2286000" cy="762000"/>
          </a:xfrm>
          <a:custGeom>
            <a:avLst/>
            <a:gdLst>
              <a:gd name="T0" fmla="*/ 0 w 1440"/>
              <a:gd name="T1" fmla="*/ 2147483647 h 480"/>
              <a:gd name="T2" fmla="*/ 2147483647 w 1440"/>
              <a:gd name="T3" fmla="*/ 2147483647 h 480"/>
              <a:gd name="T4" fmla="*/ 2147483647 w 1440"/>
              <a:gd name="T5" fmla="*/ 0 h 480"/>
              <a:gd name="T6" fmla="*/ 0 60000 65536"/>
              <a:gd name="T7" fmla="*/ 0 60000 65536"/>
              <a:gd name="T8" fmla="*/ 0 60000 65536"/>
              <a:gd name="T9" fmla="*/ 0 w 1440"/>
              <a:gd name="T10" fmla="*/ 0 h 480"/>
              <a:gd name="T11" fmla="*/ 1440 w 1440"/>
              <a:gd name="T12" fmla="*/ 480 h 480"/>
            </a:gdLst>
            <a:ahLst/>
            <a:cxnLst>
              <a:cxn ang="T6">
                <a:pos x="T0" y="T1"/>
              </a:cxn>
              <a:cxn ang="T7">
                <a:pos x="T2" y="T3"/>
              </a:cxn>
              <a:cxn ang="T8">
                <a:pos x="T4" y="T5"/>
              </a:cxn>
            </a:cxnLst>
            <a:rect l="T9" t="T10" r="T11" b="T12"/>
            <a:pathLst>
              <a:path w="1440" h="480">
                <a:moveTo>
                  <a:pt x="0" y="480"/>
                </a:moveTo>
                <a:cubicBezTo>
                  <a:pt x="288" y="352"/>
                  <a:pt x="576" y="224"/>
                  <a:pt x="816" y="144"/>
                </a:cubicBezTo>
                <a:cubicBezTo>
                  <a:pt x="1056" y="64"/>
                  <a:pt x="1248" y="32"/>
                  <a:pt x="1440" y="0"/>
                </a:cubicBezTo>
              </a:path>
            </a:pathLst>
          </a:custGeom>
          <a:noFill/>
          <a:ln w="38100">
            <a:solidFill>
              <a:srgbClr val="99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3429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800" b="1"/>
              <a:t>What is the outcome of directional selection?</a:t>
            </a:r>
          </a:p>
        </p:txBody>
      </p:sp>
      <p:sp>
        <p:nvSpPr>
          <p:cNvPr id="35843" name="Rectangle 3"/>
          <p:cNvSpPr>
            <a:spLocks noChangeArrowheads="1"/>
          </p:cNvSpPr>
          <p:nvPr/>
        </p:nvSpPr>
        <p:spPr bwMode="auto">
          <a:xfrm>
            <a:off x="2743200" y="2438400"/>
            <a:ext cx="3657600" cy="16002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44" name="Freeform 6"/>
          <p:cNvSpPr>
            <a:spLocks/>
          </p:cNvSpPr>
          <p:nvPr/>
        </p:nvSpPr>
        <p:spPr bwMode="auto">
          <a:xfrm>
            <a:off x="2743200" y="2743200"/>
            <a:ext cx="3657600" cy="1143000"/>
          </a:xfrm>
          <a:custGeom>
            <a:avLst/>
            <a:gdLst>
              <a:gd name="T0" fmla="*/ 0 w 2304"/>
              <a:gd name="T1" fmla="*/ 2147483647 h 720"/>
              <a:gd name="T2" fmla="*/ 2147483647 w 2304"/>
              <a:gd name="T3" fmla="*/ 2147483647 h 720"/>
              <a:gd name="T4" fmla="*/ 2147483647 w 2304"/>
              <a:gd name="T5" fmla="*/ 0 h 720"/>
              <a:gd name="T6" fmla="*/ 0 60000 65536"/>
              <a:gd name="T7" fmla="*/ 0 60000 65536"/>
              <a:gd name="T8" fmla="*/ 0 60000 65536"/>
              <a:gd name="T9" fmla="*/ 0 w 2304"/>
              <a:gd name="T10" fmla="*/ 0 h 720"/>
              <a:gd name="T11" fmla="*/ 2304 w 2304"/>
              <a:gd name="T12" fmla="*/ 720 h 720"/>
            </a:gdLst>
            <a:ahLst/>
            <a:cxnLst>
              <a:cxn ang="T6">
                <a:pos x="T0" y="T1"/>
              </a:cxn>
              <a:cxn ang="T7">
                <a:pos x="T2" y="T3"/>
              </a:cxn>
              <a:cxn ang="T8">
                <a:pos x="T4" y="T5"/>
              </a:cxn>
            </a:cxnLst>
            <a:rect l="T9" t="T10" r="T11" b="T12"/>
            <a:pathLst>
              <a:path w="2304" h="720">
                <a:moveTo>
                  <a:pt x="0" y="720"/>
                </a:moveTo>
                <a:cubicBezTo>
                  <a:pt x="480" y="540"/>
                  <a:pt x="960" y="360"/>
                  <a:pt x="1344" y="240"/>
                </a:cubicBezTo>
                <a:cubicBezTo>
                  <a:pt x="1728" y="120"/>
                  <a:pt x="2016" y="60"/>
                  <a:pt x="2304" y="0"/>
                </a:cubicBezTo>
              </a:path>
            </a:pathLst>
          </a:custGeom>
          <a:noFill/>
          <a:ln w="38100">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45" name="TextBox 7"/>
          <p:cNvSpPr txBox="1">
            <a:spLocks noChangeArrowheads="1"/>
          </p:cNvSpPr>
          <p:nvPr/>
        </p:nvSpPr>
        <p:spPr bwMode="auto">
          <a:xfrm>
            <a:off x="4400550" y="4038600"/>
            <a:ext cx="323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800" i="1"/>
              <a:t>z</a:t>
            </a:r>
          </a:p>
        </p:txBody>
      </p:sp>
      <p:sp>
        <p:nvSpPr>
          <p:cNvPr id="35846" name="TextBox 8"/>
          <p:cNvSpPr txBox="1">
            <a:spLocks noChangeArrowheads="1"/>
          </p:cNvSpPr>
          <p:nvPr/>
        </p:nvSpPr>
        <p:spPr bwMode="auto">
          <a:xfrm>
            <a:off x="2243138" y="2895600"/>
            <a:ext cx="423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800" i="1"/>
              <a:t>w</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0" y="3429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800" b="1"/>
              <a:t>What is the outcome of stabilizing selection?</a:t>
            </a:r>
          </a:p>
        </p:txBody>
      </p:sp>
      <p:sp>
        <p:nvSpPr>
          <p:cNvPr id="36867" name="Rectangle 3"/>
          <p:cNvSpPr>
            <a:spLocks noChangeArrowheads="1"/>
          </p:cNvSpPr>
          <p:nvPr/>
        </p:nvSpPr>
        <p:spPr bwMode="auto">
          <a:xfrm>
            <a:off x="2743200" y="2514600"/>
            <a:ext cx="3657600" cy="16002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68" name="Freeform 6"/>
          <p:cNvSpPr>
            <a:spLocks/>
          </p:cNvSpPr>
          <p:nvPr/>
        </p:nvSpPr>
        <p:spPr bwMode="auto">
          <a:xfrm>
            <a:off x="2743200" y="2933700"/>
            <a:ext cx="3657600" cy="1028700"/>
          </a:xfrm>
          <a:custGeom>
            <a:avLst/>
            <a:gdLst>
              <a:gd name="T0" fmla="*/ 0 w 2304"/>
              <a:gd name="T1" fmla="*/ 2147483647 h 648"/>
              <a:gd name="T2" fmla="*/ 2147483647 w 2304"/>
              <a:gd name="T3" fmla="*/ 2147483647 h 648"/>
              <a:gd name="T4" fmla="*/ 2147483647 w 2304"/>
              <a:gd name="T5" fmla="*/ 2147483647 h 648"/>
              <a:gd name="T6" fmla="*/ 0 60000 65536"/>
              <a:gd name="T7" fmla="*/ 0 60000 65536"/>
              <a:gd name="T8" fmla="*/ 0 60000 65536"/>
              <a:gd name="T9" fmla="*/ 0 w 2304"/>
              <a:gd name="T10" fmla="*/ 0 h 648"/>
              <a:gd name="T11" fmla="*/ 2304 w 2304"/>
              <a:gd name="T12" fmla="*/ 648 h 648"/>
            </a:gdLst>
            <a:ahLst/>
            <a:cxnLst>
              <a:cxn ang="T6">
                <a:pos x="T0" y="T1"/>
              </a:cxn>
              <a:cxn ang="T7">
                <a:pos x="T2" y="T3"/>
              </a:cxn>
              <a:cxn ang="T8">
                <a:pos x="T4" y="T5"/>
              </a:cxn>
            </a:cxnLst>
            <a:rect l="T9" t="T10" r="T11" b="T12"/>
            <a:pathLst>
              <a:path w="2304" h="648">
                <a:moveTo>
                  <a:pt x="0" y="648"/>
                </a:moveTo>
                <a:cubicBezTo>
                  <a:pt x="456" y="396"/>
                  <a:pt x="912" y="144"/>
                  <a:pt x="1296" y="72"/>
                </a:cubicBezTo>
                <a:cubicBezTo>
                  <a:pt x="1680" y="0"/>
                  <a:pt x="1992" y="108"/>
                  <a:pt x="2304" y="216"/>
                </a:cubicBezTo>
              </a:path>
            </a:pathLst>
          </a:custGeom>
          <a:noFill/>
          <a:ln w="38100">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69" name="Oval 10"/>
          <p:cNvSpPr>
            <a:spLocks noChangeArrowheads="1"/>
          </p:cNvSpPr>
          <p:nvPr/>
        </p:nvSpPr>
        <p:spPr bwMode="auto">
          <a:xfrm>
            <a:off x="5105400" y="2971800"/>
            <a:ext cx="131763" cy="112713"/>
          </a:xfrm>
          <a:prstGeom prst="ellipse">
            <a:avLst/>
          </a:prstGeom>
          <a:solidFill>
            <a:srgbClr val="FF3300"/>
          </a:solidFill>
          <a:ln w="9525">
            <a:solidFill>
              <a:schemeClr val="tx1"/>
            </a:solidFill>
            <a:round/>
            <a:headEnd/>
            <a:tailEnd/>
          </a:ln>
        </p:spPr>
        <p:txBody>
          <a:bodyPr wrap="none" anchor="ctr"/>
          <a:lstStyle/>
          <a:p>
            <a:endParaRPr lang="en-US"/>
          </a:p>
        </p:txBody>
      </p:sp>
      <p:sp>
        <p:nvSpPr>
          <p:cNvPr id="36870" name="TextBox 9"/>
          <p:cNvSpPr txBox="1">
            <a:spLocks noChangeArrowheads="1"/>
          </p:cNvSpPr>
          <p:nvPr/>
        </p:nvSpPr>
        <p:spPr bwMode="auto">
          <a:xfrm>
            <a:off x="4400550" y="4038600"/>
            <a:ext cx="323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800" i="1"/>
              <a:t>z</a:t>
            </a:r>
          </a:p>
        </p:txBody>
      </p:sp>
      <p:sp>
        <p:nvSpPr>
          <p:cNvPr id="36871" name="TextBox 10"/>
          <p:cNvSpPr txBox="1">
            <a:spLocks noChangeArrowheads="1"/>
          </p:cNvSpPr>
          <p:nvPr/>
        </p:nvSpPr>
        <p:spPr bwMode="auto">
          <a:xfrm>
            <a:off x="2243138" y="2895600"/>
            <a:ext cx="423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800" i="1"/>
              <a:t>w</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0" y="3429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800" b="1"/>
              <a:t>What is the outcome of disruptive selection?</a:t>
            </a:r>
          </a:p>
        </p:txBody>
      </p:sp>
      <p:sp>
        <p:nvSpPr>
          <p:cNvPr id="37891" name="Rectangle 3"/>
          <p:cNvSpPr>
            <a:spLocks noChangeArrowheads="1"/>
          </p:cNvSpPr>
          <p:nvPr/>
        </p:nvSpPr>
        <p:spPr bwMode="auto">
          <a:xfrm>
            <a:off x="2743200" y="2514600"/>
            <a:ext cx="3657600" cy="16002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2" name="Freeform 6"/>
          <p:cNvSpPr>
            <a:spLocks/>
          </p:cNvSpPr>
          <p:nvPr/>
        </p:nvSpPr>
        <p:spPr bwMode="auto">
          <a:xfrm>
            <a:off x="2743200" y="2667000"/>
            <a:ext cx="3657600" cy="1409700"/>
          </a:xfrm>
          <a:custGeom>
            <a:avLst/>
            <a:gdLst>
              <a:gd name="T0" fmla="*/ 0 w 2304"/>
              <a:gd name="T1" fmla="*/ 2147483647 h 888"/>
              <a:gd name="T2" fmla="*/ 2147483647 w 2304"/>
              <a:gd name="T3" fmla="*/ 2147483647 h 888"/>
              <a:gd name="T4" fmla="*/ 2147483647 w 2304"/>
              <a:gd name="T5" fmla="*/ 0 h 888"/>
              <a:gd name="T6" fmla="*/ 0 60000 65536"/>
              <a:gd name="T7" fmla="*/ 0 60000 65536"/>
              <a:gd name="T8" fmla="*/ 0 60000 65536"/>
              <a:gd name="T9" fmla="*/ 0 w 2304"/>
              <a:gd name="T10" fmla="*/ 0 h 888"/>
              <a:gd name="T11" fmla="*/ 2304 w 2304"/>
              <a:gd name="T12" fmla="*/ 888 h 888"/>
            </a:gdLst>
            <a:ahLst/>
            <a:cxnLst>
              <a:cxn ang="T6">
                <a:pos x="T0" y="T1"/>
              </a:cxn>
              <a:cxn ang="T7">
                <a:pos x="T2" y="T3"/>
              </a:cxn>
              <a:cxn ang="T8">
                <a:pos x="T4" y="T5"/>
              </a:cxn>
            </a:cxnLst>
            <a:rect l="T9" t="T10" r="T11" b="T12"/>
            <a:pathLst>
              <a:path w="2304" h="888">
                <a:moveTo>
                  <a:pt x="0" y="432"/>
                </a:moveTo>
                <a:cubicBezTo>
                  <a:pt x="360" y="660"/>
                  <a:pt x="720" y="888"/>
                  <a:pt x="1104" y="816"/>
                </a:cubicBezTo>
                <a:cubicBezTo>
                  <a:pt x="1488" y="744"/>
                  <a:pt x="1896" y="372"/>
                  <a:pt x="2304" y="0"/>
                </a:cubicBezTo>
              </a:path>
            </a:pathLst>
          </a:custGeom>
          <a:noFill/>
          <a:ln w="38100">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93" name="Oval 10"/>
          <p:cNvSpPr>
            <a:spLocks noChangeArrowheads="1"/>
          </p:cNvSpPr>
          <p:nvPr/>
        </p:nvSpPr>
        <p:spPr bwMode="auto">
          <a:xfrm>
            <a:off x="4200525" y="3922713"/>
            <a:ext cx="131763" cy="112712"/>
          </a:xfrm>
          <a:prstGeom prst="ellipse">
            <a:avLst/>
          </a:prstGeom>
          <a:solidFill>
            <a:srgbClr val="FF3300"/>
          </a:solidFill>
          <a:ln w="9525">
            <a:solidFill>
              <a:schemeClr val="tx1"/>
            </a:solidFill>
            <a:round/>
            <a:headEnd/>
            <a:tailEnd/>
          </a:ln>
        </p:spPr>
        <p:txBody>
          <a:bodyPr wrap="none" anchor="ctr"/>
          <a:lstStyle/>
          <a:p>
            <a:endParaRPr lang="en-US"/>
          </a:p>
        </p:txBody>
      </p:sp>
      <p:sp>
        <p:nvSpPr>
          <p:cNvPr id="37894" name="TextBox 9"/>
          <p:cNvSpPr txBox="1">
            <a:spLocks noChangeArrowheads="1"/>
          </p:cNvSpPr>
          <p:nvPr/>
        </p:nvSpPr>
        <p:spPr bwMode="auto">
          <a:xfrm>
            <a:off x="4400550" y="4038600"/>
            <a:ext cx="323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800" i="1"/>
              <a:t>z</a:t>
            </a:r>
          </a:p>
        </p:txBody>
      </p:sp>
      <p:sp>
        <p:nvSpPr>
          <p:cNvPr id="37895" name="TextBox 10"/>
          <p:cNvSpPr txBox="1">
            <a:spLocks noChangeArrowheads="1"/>
          </p:cNvSpPr>
          <p:nvPr/>
        </p:nvSpPr>
        <p:spPr bwMode="auto">
          <a:xfrm>
            <a:off x="2243138" y="2895600"/>
            <a:ext cx="423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800" i="1"/>
              <a:t>w</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Examples of Adaptation </a:t>
            </a:r>
          </a:p>
        </p:txBody>
      </p:sp>
      <p:pic>
        <p:nvPicPr>
          <p:cNvPr id="19459" name="Picture 4"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4675" y="3017838"/>
            <a:ext cx="2762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1" descr="Cuckoo Eg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5175" y="1295400"/>
            <a:ext cx="1679575" cy="460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 Box 12"/>
          <p:cNvSpPr txBox="1">
            <a:spLocks noChangeArrowheads="1"/>
          </p:cNvSpPr>
          <p:nvPr/>
        </p:nvSpPr>
        <p:spPr bwMode="auto">
          <a:xfrm>
            <a:off x="5988050" y="5943600"/>
            <a:ext cx="6985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a:t>Host </a:t>
            </a:r>
          </a:p>
          <a:p>
            <a:pPr algn="ctr" eaLnBrk="1" hangingPunct="1"/>
            <a:r>
              <a:rPr lang="en-US" b="1"/>
              <a:t>eggs</a:t>
            </a:r>
          </a:p>
        </p:txBody>
      </p:sp>
      <p:sp>
        <p:nvSpPr>
          <p:cNvPr id="19464" name="Text Box 13"/>
          <p:cNvSpPr txBox="1">
            <a:spLocks noChangeArrowheads="1"/>
          </p:cNvSpPr>
          <p:nvPr/>
        </p:nvSpPr>
        <p:spPr bwMode="auto">
          <a:xfrm>
            <a:off x="6686550" y="5943600"/>
            <a:ext cx="933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a:t>Cuckoo</a:t>
            </a:r>
          </a:p>
          <a:p>
            <a:pPr algn="ctr" eaLnBrk="1" hangingPunct="1"/>
            <a:r>
              <a:rPr lang="en-US" b="1"/>
              <a:t> eggs</a:t>
            </a:r>
          </a:p>
        </p:txBody>
      </p:sp>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447800"/>
            <a:ext cx="3029400" cy="426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0" y="5791200"/>
            <a:ext cx="3352800" cy="646331"/>
          </a:xfrm>
          <a:prstGeom prst="rect">
            <a:avLst/>
          </a:prstGeom>
        </p:spPr>
        <p:txBody>
          <a:bodyPr wrap="square">
            <a:spAutoFit/>
          </a:bodyPr>
          <a:lstStyle/>
          <a:p>
            <a:pPr algn="ctr"/>
            <a:r>
              <a:rPr lang="en-US" b="1" dirty="0"/>
              <a:t>A reed warbler feeds a common cuckoo chick</a:t>
            </a:r>
            <a:endParaRPr lang="en-US" dirty="0"/>
          </a:p>
        </p:txBody>
      </p:sp>
    </p:spTree>
    <p:extLst>
      <p:ext uri="{BB962C8B-B14F-4D97-AF65-F5344CB8AC3E}">
        <p14:creationId xmlns:p14="http://schemas.microsoft.com/office/powerpoint/2010/main" val="12576890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2"/>
          <p:cNvSpPr txBox="1">
            <a:spLocks noChangeArrowheads="1"/>
          </p:cNvSpPr>
          <p:nvPr/>
        </p:nvSpPr>
        <p:spPr bwMode="auto">
          <a:xfrm>
            <a:off x="0" y="34290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800" b="1"/>
              <a:t>What data do we need to predict the evolution of quantitative traits?</a:t>
            </a:r>
          </a:p>
        </p:txBody>
      </p:sp>
      <p:graphicFrame>
        <p:nvGraphicFramePr>
          <p:cNvPr id="10242" name="Object 3"/>
          <p:cNvGraphicFramePr>
            <a:graphicFrameLocks noChangeAspect="1"/>
          </p:cNvGraphicFramePr>
          <p:nvPr/>
        </p:nvGraphicFramePr>
        <p:xfrm>
          <a:off x="1724025" y="1895475"/>
          <a:ext cx="5572125" cy="771525"/>
        </p:xfrm>
        <a:graphic>
          <a:graphicData uri="http://schemas.openxmlformats.org/presentationml/2006/ole">
            <mc:AlternateContent xmlns:mc="http://schemas.openxmlformats.org/markup-compatibility/2006">
              <mc:Choice xmlns:v="urn:schemas-microsoft-com:vml" Requires="v">
                <p:oleObj spid="_x0000_s10262" name="Equation" r:id="rId3" imgW="1739880" imgH="241200" progId="Equation.3">
                  <p:embed/>
                </p:oleObj>
              </mc:Choice>
              <mc:Fallback>
                <p:oleObj name="Equation" r:id="rId3" imgW="1739880" imgH="2412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4025" y="1895475"/>
                        <a:ext cx="5572125" cy="77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4" name="TextBox 4"/>
          <p:cNvSpPr txBox="1">
            <a:spLocks noChangeArrowheads="1"/>
          </p:cNvSpPr>
          <p:nvPr/>
        </p:nvSpPr>
        <p:spPr bwMode="auto">
          <a:xfrm>
            <a:off x="228600" y="3810000"/>
            <a:ext cx="81724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 typeface="Arial" charset="0"/>
              <a:buChar char="•"/>
            </a:pPr>
            <a:r>
              <a:rPr lang="en-US" dirty="0"/>
              <a:t> </a:t>
            </a:r>
            <a:r>
              <a:rPr lang="en-US" b="1" dirty="0"/>
              <a:t>We can predict the change in the mean of a quantitative trait (also known as the</a:t>
            </a:r>
          </a:p>
          <a:p>
            <a:pPr eaLnBrk="1" hangingPunct="1"/>
            <a:r>
              <a:rPr lang="en-US" b="1" dirty="0"/>
              <a:t>   response to selection and denoted R) if we can measure:</a:t>
            </a:r>
          </a:p>
          <a:p>
            <a:pPr eaLnBrk="1" hangingPunct="1">
              <a:buFont typeface="Arial" charset="0"/>
              <a:buChar char="•"/>
            </a:pPr>
            <a:endParaRPr lang="en-US" dirty="0"/>
          </a:p>
          <a:p>
            <a:pPr eaLnBrk="1" hangingPunct="1"/>
            <a:r>
              <a:rPr lang="en-US" dirty="0"/>
              <a:t>	1. The narrow sense heritability</a:t>
            </a:r>
          </a:p>
          <a:p>
            <a:pPr eaLnBrk="1" hangingPunct="1"/>
            <a:endParaRPr lang="en-US" dirty="0"/>
          </a:p>
          <a:p>
            <a:pPr eaLnBrk="1" hangingPunct="1"/>
            <a:r>
              <a:rPr lang="en-US" dirty="0"/>
              <a:t>	and</a:t>
            </a:r>
          </a:p>
          <a:p>
            <a:pPr eaLnBrk="1" hangingPunct="1"/>
            <a:endParaRPr lang="en-US" dirty="0"/>
          </a:p>
          <a:p>
            <a:pPr eaLnBrk="1" hangingPunct="1"/>
            <a:r>
              <a:rPr lang="en-US" dirty="0"/>
              <a:t>	2. The </a:t>
            </a:r>
            <a:r>
              <a:rPr lang="en-US" i="1" dirty="0"/>
              <a:t>Selection differential</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4"/>
          <p:cNvSpPr txBox="1">
            <a:spLocks noChangeArrowheads="1"/>
          </p:cNvSpPr>
          <p:nvPr/>
        </p:nvSpPr>
        <p:spPr bwMode="auto">
          <a:xfrm>
            <a:off x="0" y="22860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800" b="1" dirty="0"/>
              <a:t>Estimating the selection differential I:</a:t>
            </a:r>
          </a:p>
          <a:p>
            <a:pPr algn="ctr" eaLnBrk="1" hangingPunct="1"/>
            <a:r>
              <a:rPr lang="en-US" sz="2800" b="1" dirty="0" smtClean="0"/>
              <a:t>Fitness is continuous</a:t>
            </a:r>
            <a:endParaRPr lang="en-US" sz="2800" b="1" dirty="0"/>
          </a:p>
        </p:txBody>
      </p:sp>
      <p:sp>
        <p:nvSpPr>
          <p:cNvPr id="11268" name="Text Box 15"/>
          <p:cNvSpPr txBox="1">
            <a:spLocks noChangeArrowheads="1"/>
          </p:cNvSpPr>
          <p:nvPr/>
        </p:nvSpPr>
        <p:spPr bwMode="auto">
          <a:xfrm>
            <a:off x="517525" y="1447800"/>
            <a:ext cx="8093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dirty="0"/>
              <a:t>If </a:t>
            </a:r>
            <a:r>
              <a:rPr lang="en-US" b="1" dirty="0" smtClean="0"/>
              <a:t>fitness </a:t>
            </a:r>
            <a:r>
              <a:rPr lang="en-US" b="1" dirty="0"/>
              <a:t>is continuous, the selection differential </a:t>
            </a:r>
            <a:r>
              <a:rPr lang="en-US" b="1" i="1" dirty="0"/>
              <a:t>S </a:t>
            </a:r>
            <a:r>
              <a:rPr lang="en-US" b="1" dirty="0"/>
              <a:t>can be estimated by calculating the covariance between phenotype and </a:t>
            </a:r>
            <a:r>
              <a:rPr lang="en-US" b="1" i="1" u="sng" dirty="0" smtClean="0"/>
              <a:t>relative</a:t>
            </a:r>
            <a:r>
              <a:rPr lang="en-US" b="1" i="1" baseline="30000" dirty="0" smtClean="0"/>
              <a:t>*</a:t>
            </a:r>
            <a:r>
              <a:rPr lang="en-US" b="1" dirty="0" smtClean="0"/>
              <a:t> </a:t>
            </a:r>
            <a:r>
              <a:rPr lang="en-US" b="1" dirty="0"/>
              <a:t>fitness</a:t>
            </a:r>
          </a:p>
        </p:txBody>
      </p:sp>
      <p:graphicFrame>
        <p:nvGraphicFramePr>
          <p:cNvPr id="13" name="Chart 12"/>
          <p:cNvGraphicFramePr/>
          <p:nvPr/>
        </p:nvGraphicFramePr>
        <p:xfrm>
          <a:off x="4724400" y="2743200"/>
          <a:ext cx="3200400" cy="2362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266" name="Object 3"/>
          <p:cNvGraphicFramePr>
            <a:graphicFrameLocks noChangeAspect="1"/>
          </p:cNvGraphicFramePr>
          <p:nvPr/>
        </p:nvGraphicFramePr>
        <p:xfrm>
          <a:off x="482600" y="5308600"/>
          <a:ext cx="8051800" cy="1219200"/>
        </p:xfrm>
        <a:graphic>
          <a:graphicData uri="http://schemas.openxmlformats.org/presentationml/2006/ole">
            <mc:AlternateContent xmlns:mc="http://schemas.openxmlformats.org/markup-compatibility/2006">
              <mc:Choice xmlns:v="urn:schemas-microsoft-com:vml" Requires="v">
                <p:oleObj spid="_x0000_s11318" name="Equation" r:id="rId5" imgW="4025880" imgH="609480" progId="Equation.3">
                  <p:embed/>
                </p:oleObj>
              </mc:Choice>
              <mc:Fallback>
                <p:oleObj name="Equation" r:id="rId5" imgW="4025880" imgH="60948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600" y="5308600"/>
                        <a:ext cx="8051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Table 16"/>
          <p:cNvGraphicFramePr>
            <a:graphicFrameLocks noGrp="1"/>
          </p:cNvGraphicFramePr>
          <p:nvPr/>
        </p:nvGraphicFramePr>
        <p:xfrm>
          <a:off x="990600" y="2743200"/>
          <a:ext cx="1219200" cy="2152650"/>
        </p:xfrm>
        <a:graphic>
          <a:graphicData uri="http://schemas.openxmlformats.org/drawingml/2006/table">
            <a:tbl>
              <a:tblPr/>
              <a:tblGrid>
                <a:gridCol w="609600"/>
                <a:gridCol w="609600"/>
              </a:tblGrid>
              <a:tr h="276225">
                <a:tc>
                  <a:txBody>
                    <a:bodyPr/>
                    <a:lstStyle/>
                    <a:p>
                      <a:pPr algn="ctr" fontAlgn="b"/>
                      <a:r>
                        <a:rPr lang="en-US" sz="1600" b="1" i="0" u="none" strike="noStrike" dirty="0">
                          <a:solidFill>
                            <a:srgbClr val="000000"/>
                          </a:solidFill>
                          <a:latin typeface="Calibri"/>
                        </a:rPr>
                        <a:t>z</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76225">
                <a:tc>
                  <a:txBody>
                    <a:bodyPr/>
                    <a:lstStyle/>
                    <a:p>
                      <a:pPr algn="ctr" fontAlgn="b"/>
                      <a:r>
                        <a:rPr lang="en-US" sz="1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0.899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700">
                <a:tc>
                  <a:txBody>
                    <a:bodyPr/>
                    <a:lstStyle/>
                    <a:p>
                      <a:pPr algn="ctr" fontAlgn="b"/>
                      <a:r>
                        <a:rPr lang="en-US" sz="1600" b="0" i="0" u="none" strike="noStrike">
                          <a:solidFill>
                            <a:srgbClr val="000000"/>
                          </a:solidFill>
                          <a:latin typeface="Calibri"/>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0.919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700">
                <a:tc>
                  <a:txBody>
                    <a:bodyPr/>
                    <a:lstStyle/>
                    <a:p>
                      <a:pPr algn="ctr" fontAlgn="b"/>
                      <a:r>
                        <a:rPr lang="en-US" sz="1600" b="0" i="0" u="none" strike="noStrike">
                          <a:solidFill>
                            <a:srgbClr val="000000"/>
                          </a:solidFill>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0.949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700">
                <a:tc>
                  <a:txBody>
                    <a:bodyPr/>
                    <a:lstStyle/>
                    <a:p>
                      <a:pPr algn="ctr" fontAlgn="b"/>
                      <a:r>
                        <a:rPr lang="en-US" sz="1600" b="0" i="0" u="none" strike="noStrike">
                          <a:solidFill>
                            <a:srgbClr val="000000"/>
                          </a:solidFill>
                          <a:latin typeface="Calibri"/>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1.02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700">
                <a:tc>
                  <a:txBody>
                    <a:bodyPr/>
                    <a:lstStyle/>
                    <a:p>
                      <a:pPr algn="ctr" fontAlgn="b"/>
                      <a:r>
                        <a:rPr lang="en-US" sz="1600" b="0" i="0" u="none" strike="noStrike">
                          <a:solidFill>
                            <a:srgbClr val="000000"/>
                          </a:solidFill>
                          <a:latin typeface="Calibri"/>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1.01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700">
                <a:tc>
                  <a:txBody>
                    <a:bodyPr/>
                    <a:lstStyle/>
                    <a:p>
                      <a:pPr algn="ctr" fontAlgn="b"/>
                      <a:r>
                        <a:rPr lang="en-US" sz="1600" b="0" i="0" u="none" strike="noStrike">
                          <a:solidFill>
                            <a:srgbClr val="000000"/>
                          </a:solidFill>
                          <a:latin typeface="Calibri"/>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1.071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700">
                <a:tc>
                  <a:txBody>
                    <a:bodyPr/>
                    <a:lstStyle/>
                    <a:p>
                      <a:pPr algn="ctr" fontAlgn="b"/>
                      <a:r>
                        <a:rPr lang="en-US" sz="1600" b="0" i="0" u="none" strike="noStrike">
                          <a:solidFill>
                            <a:srgbClr val="000000"/>
                          </a:solidFill>
                          <a:latin typeface="Calibri"/>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1.131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1299" name="TextBox 6"/>
          <p:cNvSpPr txBox="1">
            <a:spLocks noChangeArrowheads="1"/>
          </p:cNvSpPr>
          <p:nvPr/>
        </p:nvSpPr>
        <p:spPr bwMode="auto">
          <a:xfrm>
            <a:off x="4419600" y="3505200"/>
            <a:ext cx="390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i="1"/>
              <a:t>w</a:t>
            </a:r>
          </a:p>
        </p:txBody>
      </p:sp>
      <p:sp>
        <p:nvSpPr>
          <p:cNvPr id="11300" name="TextBox 7"/>
          <p:cNvSpPr txBox="1">
            <a:spLocks noChangeArrowheads="1"/>
          </p:cNvSpPr>
          <p:nvPr/>
        </p:nvSpPr>
        <p:spPr bwMode="auto">
          <a:xfrm>
            <a:off x="6324600" y="4876800"/>
            <a:ext cx="30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i="1"/>
              <a:t>z</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4"/>
          <p:cNvSpPr txBox="1">
            <a:spLocks noChangeArrowheads="1"/>
          </p:cNvSpPr>
          <p:nvPr/>
        </p:nvSpPr>
        <p:spPr bwMode="auto">
          <a:xfrm>
            <a:off x="0" y="22860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800" b="1"/>
              <a:t>Estimating the selection differential II:</a:t>
            </a:r>
          </a:p>
          <a:p>
            <a:pPr algn="ctr" eaLnBrk="1" hangingPunct="1"/>
            <a:r>
              <a:rPr lang="en-US" sz="2800" b="1"/>
              <a:t> Truncating selection</a:t>
            </a:r>
          </a:p>
        </p:txBody>
      </p:sp>
      <p:graphicFrame>
        <p:nvGraphicFramePr>
          <p:cNvPr id="12290" name="Object 7"/>
          <p:cNvGraphicFramePr>
            <a:graphicFrameLocks noChangeAspect="1"/>
          </p:cNvGraphicFramePr>
          <p:nvPr/>
        </p:nvGraphicFramePr>
        <p:xfrm>
          <a:off x="2082800" y="5953125"/>
          <a:ext cx="5122863" cy="531813"/>
        </p:xfrm>
        <a:graphic>
          <a:graphicData uri="http://schemas.openxmlformats.org/presentationml/2006/ole">
            <mc:AlternateContent xmlns:mc="http://schemas.openxmlformats.org/markup-compatibility/2006">
              <mc:Choice xmlns:v="urn:schemas-microsoft-com:vml" Requires="v">
                <p:oleObj spid="_x0000_s12318" name="Equation" r:id="rId3" imgW="2323800" imgH="241200" progId="Equation.3">
                  <p:embed/>
                </p:oleObj>
              </mc:Choice>
              <mc:Fallback>
                <p:oleObj name="Equation" r:id="rId3" imgW="2323800" imgH="2412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2800" y="5953125"/>
                        <a:ext cx="5122863"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2292"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447925"/>
            <a:ext cx="4772025"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12"/>
          <p:cNvSpPr>
            <a:spLocks noChangeArrowheads="1"/>
          </p:cNvSpPr>
          <p:nvPr/>
        </p:nvSpPr>
        <p:spPr bwMode="auto">
          <a:xfrm>
            <a:off x="4953000" y="2724150"/>
            <a:ext cx="1704975" cy="2200275"/>
          </a:xfrm>
          <a:prstGeom prst="rect">
            <a:avLst/>
          </a:prstGeom>
          <a:solidFill>
            <a:srgbClr val="FF3300">
              <a:alpha val="30196"/>
            </a:srgbClr>
          </a:solidFill>
          <a:ln w="9525">
            <a:solidFill>
              <a:schemeClr val="tx1"/>
            </a:solidFill>
            <a:miter lim="800000"/>
            <a:headEnd/>
            <a:tailEnd/>
          </a:ln>
        </p:spPr>
        <p:txBody>
          <a:bodyPr wrap="none" anchor="ctr"/>
          <a:lstStyle/>
          <a:p>
            <a:pPr algn="ctr"/>
            <a:endParaRPr lang="en-US"/>
          </a:p>
        </p:txBody>
      </p:sp>
      <p:sp>
        <p:nvSpPr>
          <p:cNvPr id="12294" name="Text Box 14"/>
          <p:cNvSpPr txBox="1">
            <a:spLocks noChangeArrowheads="1"/>
          </p:cNvSpPr>
          <p:nvPr/>
        </p:nvSpPr>
        <p:spPr bwMode="auto">
          <a:xfrm>
            <a:off x="5181600" y="2752725"/>
            <a:ext cx="13636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400" b="1"/>
              <a:t>Parents</a:t>
            </a:r>
          </a:p>
          <a:p>
            <a:pPr algn="ctr" eaLnBrk="1" hangingPunct="1"/>
            <a:r>
              <a:rPr lang="en-US" sz="1400" b="1"/>
              <a:t>of</a:t>
            </a:r>
          </a:p>
          <a:p>
            <a:pPr algn="ctr" eaLnBrk="1" hangingPunct="1"/>
            <a:r>
              <a:rPr lang="en-US" sz="1400" b="1"/>
              <a:t>next generation</a:t>
            </a:r>
          </a:p>
        </p:txBody>
      </p:sp>
      <p:sp>
        <p:nvSpPr>
          <p:cNvPr id="12295" name="Text Box 15"/>
          <p:cNvSpPr txBox="1">
            <a:spLocks noChangeArrowheads="1"/>
          </p:cNvSpPr>
          <p:nvPr/>
        </p:nvSpPr>
        <p:spPr bwMode="auto">
          <a:xfrm>
            <a:off x="517525" y="1238250"/>
            <a:ext cx="8093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dirty="0" smtClean="0"/>
              <a:t>If fitness </a:t>
            </a:r>
            <a:r>
              <a:rPr lang="en-US" b="1" dirty="0"/>
              <a:t>has only two possible values </a:t>
            </a:r>
            <a:r>
              <a:rPr lang="en-US" b="1" dirty="0" smtClean="0"/>
              <a:t>(</a:t>
            </a:r>
            <a:r>
              <a:rPr lang="en-US" b="1" i="1" dirty="0" smtClean="0"/>
              <a:t>W</a:t>
            </a:r>
            <a:r>
              <a:rPr lang="en-US" b="1" dirty="0" smtClean="0"/>
              <a:t> </a:t>
            </a:r>
            <a:r>
              <a:rPr lang="en-US" b="1" dirty="0"/>
              <a:t>= 0 or </a:t>
            </a:r>
            <a:r>
              <a:rPr lang="en-US" b="1" i="1" dirty="0" smtClean="0"/>
              <a:t>W</a:t>
            </a:r>
            <a:r>
              <a:rPr lang="en-US" b="1" dirty="0" smtClean="0"/>
              <a:t> </a:t>
            </a:r>
            <a:r>
              <a:rPr lang="en-US" b="1" dirty="0"/>
              <a:t>= 1), the selection differential </a:t>
            </a:r>
            <a:r>
              <a:rPr lang="en-US" b="1" i="1" dirty="0"/>
              <a:t>S</a:t>
            </a:r>
            <a:r>
              <a:rPr lang="en-US" b="1" dirty="0"/>
              <a:t>, can be estimated as the difference between the mean phenotypic value of the individuals selected as parents </a:t>
            </a:r>
            <a:r>
              <a:rPr lang="en-US" b="1" dirty="0" smtClean="0"/>
              <a:t>(</a:t>
            </a:r>
            <a:r>
              <a:rPr lang="en-US" b="1" i="1" dirty="0" smtClean="0"/>
              <a:t>W</a:t>
            </a:r>
            <a:r>
              <a:rPr lang="en-US" b="1" dirty="0" smtClean="0"/>
              <a:t> </a:t>
            </a:r>
            <a:r>
              <a:rPr lang="en-US" b="1" dirty="0"/>
              <a:t>= 1) and the mean phenotypic value of all individuals in the population before selection</a:t>
            </a:r>
          </a:p>
        </p:txBody>
      </p:sp>
      <p:sp>
        <p:nvSpPr>
          <p:cNvPr id="12296" name="Text Box 17"/>
          <p:cNvSpPr txBox="1">
            <a:spLocks noChangeArrowheads="1"/>
          </p:cNvSpPr>
          <p:nvPr/>
        </p:nvSpPr>
        <p:spPr bwMode="auto">
          <a:xfrm rot="-5400000">
            <a:off x="1323182" y="3632993"/>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Frequency</a:t>
            </a:r>
          </a:p>
        </p:txBody>
      </p:sp>
      <p:sp>
        <p:nvSpPr>
          <p:cNvPr id="12297" name="AutoShape 18"/>
          <p:cNvSpPr>
            <a:spLocks/>
          </p:cNvSpPr>
          <p:nvPr/>
        </p:nvSpPr>
        <p:spPr bwMode="auto">
          <a:xfrm rot="5400000" flipH="1">
            <a:off x="4886325" y="4781550"/>
            <a:ext cx="228600" cy="590550"/>
          </a:xfrm>
          <a:prstGeom prst="leftBrace">
            <a:avLst>
              <a:gd name="adj1" fmla="val 21528"/>
              <a:gd name="adj2" fmla="val 50000"/>
            </a:avLst>
          </a:pr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298" name="Text Box 19"/>
          <p:cNvSpPr txBox="1">
            <a:spLocks noChangeArrowheads="1"/>
          </p:cNvSpPr>
          <p:nvPr/>
        </p:nvSpPr>
        <p:spPr bwMode="auto">
          <a:xfrm>
            <a:off x="4822825" y="512445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i="1"/>
              <a:t>S</a:t>
            </a:r>
          </a:p>
        </p:txBody>
      </p:sp>
      <p:sp>
        <p:nvSpPr>
          <p:cNvPr id="12299" name="Line 20"/>
          <p:cNvSpPr>
            <a:spLocks noChangeShapeType="1"/>
          </p:cNvSpPr>
          <p:nvPr/>
        </p:nvSpPr>
        <p:spPr bwMode="auto">
          <a:xfrm>
            <a:off x="4705350" y="2743200"/>
            <a:ext cx="0" cy="213360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300" name="Text Box 21"/>
          <p:cNvSpPr txBox="1">
            <a:spLocks noChangeArrowheads="1"/>
          </p:cNvSpPr>
          <p:nvPr/>
        </p:nvSpPr>
        <p:spPr bwMode="auto">
          <a:xfrm>
            <a:off x="3911600" y="5381625"/>
            <a:ext cx="157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Phenotype (</a:t>
            </a:r>
            <a:r>
              <a:rPr lang="en-US" b="1" i="1"/>
              <a:t>X</a:t>
            </a:r>
            <a:r>
              <a:rPr lang="en-US" b="1"/>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Predicting the response to selection, </a:t>
            </a:r>
            <a:r>
              <a:rPr lang="en-US" sz="3200" b="1" i="1"/>
              <a:t>R</a:t>
            </a:r>
          </a:p>
        </p:txBody>
      </p:sp>
      <p:pic>
        <p:nvPicPr>
          <p:cNvPr id="13319"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3486150"/>
            <a:ext cx="38671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314" name="Object 16"/>
          <p:cNvGraphicFramePr>
            <a:graphicFrameLocks noChangeAspect="1"/>
          </p:cNvGraphicFramePr>
          <p:nvPr/>
        </p:nvGraphicFramePr>
        <p:xfrm>
          <a:off x="3171825" y="6172200"/>
          <a:ext cx="2686050" cy="536575"/>
        </p:xfrm>
        <a:graphic>
          <a:graphicData uri="http://schemas.openxmlformats.org/presentationml/2006/ole">
            <mc:AlternateContent xmlns:mc="http://schemas.openxmlformats.org/markup-compatibility/2006">
              <mc:Choice xmlns:v="urn:schemas-microsoft-com:vml" Requires="v">
                <p:oleObj spid="_x0000_s13396" name="Equation" r:id="rId4" imgW="1015920" imgH="203040" progId="Equation.3">
                  <p:embed/>
                </p:oleObj>
              </mc:Choice>
              <mc:Fallback>
                <p:oleObj name="Equation" r:id="rId4" imgW="1015920" imgH="203040" progId="Equation.3">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1825" y="6172200"/>
                        <a:ext cx="2686050"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332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0650" y="3486150"/>
            <a:ext cx="38671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Line 18"/>
          <p:cNvSpPr>
            <a:spLocks noChangeShapeType="1"/>
          </p:cNvSpPr>
          <p:nvPr/>
        </p:nvSpPr>
        <p:spPr bwMode="auto">
          <a:xfrm>
            <a:off x="4219575" y="4495800"/>
            <a:ext cx="1066800"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2" name="Text Box 19"/>
          <p:cNvSpPr txBox="1">
            <a:spLocks noChangeArrowheads="1"/>
          </p:cNvSpPr>
          <p:nvPr/>
        </p:nvSpPr>
        <p:spPr bwMode="auto">
          <a:xfrm>
            <a:off x="4268788" y="4191000"/>
            <a:ext cx="8651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400" b="1"/>
              <a:t>Selection</a:t>
            </a:r>
          </a:p>
        </p:txBody>
      </p:sp>
      <p:sp>
        <p:nvSpPr>
          <p:cNvPr id="13323" name="Text Box 20"/>
          <p:cNvSpPr txBox="1">
            <a:spLocks noChangeArrowheads="1"/>
          </p:cNvSpPr>
          <p:nvPr/>
        </p:nvSpPr>
        <p:spPr bwMode="auto">
          <a:xfrm>
            <a:off x="4314825" y="4495800"/>
            <a:ext cx="736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400" b="1"/>
              <a:t>Mating</a:t>
            </a:r>
          </a:p>
        </p:txBody>
      </p:sp>
      <p:graphicFrame>
        <p:nvGraphicFramePr>
          <p:cNvPr id="13315" name="Object 22"/>
          <p:cNvGraphicFramePr>
            <a:graphicFrameLocks noChangeAspect="1"/>
          </p:cNvGraphicFramePr>
          <p:nvPr/>
        </p:nvGraphicFramePr>
        <p:xfrm>
          <a:off x="1247775" y="3838575"/>
          <a:ext cx="762000" cy="381000"/>
        </p:xfrm>
        <a:graphic>
          <a:graphicData uri="http://schemas.openxmlformats.org/presentationml/2006/ole">
            <mc:AlternateContent xmlns:mc="http://schemas.openxmlformats.org/markup-compatibility/2006">
              <mc:Choice xmlns:v="urn:schemas-microsoft-com:vml" Requires="v">
                <p:oleObj spid="_x0000_s13397" name="Equation" r:id="rId7" imgW="355320" imgH="177480" progId="Equation.3">
                  <p:embed/>
                </p:oleObj>
              </mc:Choice>
              <mc:Fallback>
                <p:oleObj name="Equation" r:id="rId7" imgW="355320" imgH="177480" progId="Equation.3">
                  <p:embed/>
                  <p:pic>
                    <p:nvPicPr>
                      <p:cNvPr id="0"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7775" y="3838575"/>
                        <a:ext cx="762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6" name="Object 23"/>
          <p:cNvGraphicFramePr>
            <a:graphicFrameLocks noChangeAspect="1"/>
          </p:cNvGraphicFramePr>
          <p:nvPr/>
        </p:nvGraphicFramePr>
        <p:xfrm>
          <a:off x="5959475" y="3838575"/>
          <a:ext cx="1169988" cy="381000"/>
        </p:xfrm>
        <a:graphic>
          <a:graphicData uri="http://schemas.openxmlformats.org/presentationml/2006/ole">
            <mc:AlternateContent xmlns:mc="http://schemas.openxmlformats.org/markup-compatibility/2006">
              <mc:Choice xmlns:v="urn:schemas-microsoft-com:vml" Requires="v">
                <p:oleObj spid="_x0000_s13398" name="Equation" r:id="rId9" imgW="545760" imgH="177480" progId="Equation.3">
                  <p:embed/>
                </p:oleObj>
              </mc:Choice>
              <mc:Fallback>
                <p:oleObj name="Equation" r:id="rId9" imgW="545760" imgH="177480" progId="Equation.3">
                  <p:embed/>
                  <p:pic>
                    <p:nvPicPr>
                      <p:cNvPr id="0" name="Object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59475" y="3838575"/>
                        <a:ext cx="116998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24" name="Text Box 24"/>
          <p:cNvSpPr txBox="1">
            <a:spLocks noChangeArrowheads="1"/>
          </p:cNvSpPr>
          <p:nvPr/>
        </p:nvSpPr>
        <p:spPr bwMode="auto">
          <a:xfrm>
            <a:off x="1905000" y="56388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Phenotype (X)</a:t>
            </a:r>
          </a:p>
        </p:txBody>
      </p:sp>
      <p:sp>
        <p:nvSpPr>
          <p:cNvPr id="13325" name="Text Box 25"/>
          <p:cNvSpPr txBox="1">
            <a:spLocks noChangeArrowheads="1"/>
          </p:cNvSpPr>
          <p:nvPr/>
        </p:nvSpPr>
        <p:spPr bwMode="auto">
          <a:xfrm>
            <a:off x="6629400" y="56388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Phenotype (X)</a:t>
            </a:r>
          </a:p>
        </p:txBody>
      </p:sp>
      <p:sp>
        <p:nvSpPr>
          <p:cNvPr id="13326" name="Text Box 26"/>
          <p:cNvSpPr txBox="1">
            <a:spLocks noChangeArrowheads="1"/>
          </p:cNvSpPr>
          <p:nvPr/>
        </p:nvSpPr>
        <p:spPr bwMode="auto">
          <a:xfrm rot="-5400000">
            <a:off x="-196056" y="4353719"/>
            <a:ext cx="1149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Frequency</a:t>
            </a:r>
          </a:p>
        </p:txBody>
      </p:sp>
      <p:sp>
        <p:nvSpPr>
          <p:cNvPr id="13327" name="TextBox 17"/>
          <p:cNvSpPr txBox="1">
            <a:spLocks noChangeArrowheads="1"/>
          </p:cNvSpPr>
          <p:nvPr/>
        </p:nvSpPr>
        <p:spPr bwMode="auto">
          <a:xfrm>
            <a:off x="609600" y="2362200"/>
            <a:ext cx="822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dirty="0"/>
              <a:t>• If in addition to the selection differential we have estimated the heritability as, for    </a:t>
            </a:r>
          </a:p>
          <a:p>
            <a:pPr eaLnBrk="1" hangingPunct="1"/>
            <a:r>
              <a:rPr lang="en-US" dirty="0"/>
              <a:t>  example, 0.5, we can predict the response to selection using the </a:t>
            </a:r>
            <a:r>
              <a:rPr lang="en-US" dirty="0" smtClean="0"/>
              <a:t>equation:</a:t>
            </a:r>
            <a:endParaRPr lang="en-US" dirty="0"/>
          </a:p>
        </p:txBody>
      </p:sp>
      <p:graphicFrame>
        <p:nvGraphicFramePr>
          <p:cNvPr id="13317" name="Object 3"/>
          <p:cNvGraphicFramePr>
            <a:graphicFrameLocks noChangeAspect="1"/>
          </p:cNvGraphicFramePr>
          <p:nvPr/>
        </p:nvGraphicFramePr>
        <p:xfrm>
          <a:off x="1724025" y="1143000"/>
          <a:ext cx="5572125" cy="771525"/>
        </p:xfrm>
        <a:graphic>
          <a:graphicData uri="http://schemas.openxmlformats.org/presentationml/2006/ole">
            <mc:AlternateContent xmlns:mc="http://schemas.openxmlformats.org/markup-compatibility/2006">
              <mc:Choice xmlns:v="urn:schemas-microsoft-com:vml" Requires="v">
                <p:oleObj spid="_x0000_s13399" name="Equation" r:id="rId11" imgW="1739880" imgH="241200" progId="Equation.3">
                  <p:embed/>
                </p:oleObj>
              </mc:Choice>
              <mc:Fallback>
                <p:oleObj name="Equation" r:id="rId11" imgW="1739880" imgH="241200" progId="Equation.3">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24025" y="1143000"/>
                        <a:ext cx="5572125" cy="77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0" y="319088"/>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800" b="1"/>
              <a:t>An example of selection on quantitative traits</a:t>
            </a:r>
          </a:p>
        </p:txBody>
      </p:sp>
      <p:pic>
        <p:nvPicPr>
          <p:cNvPr id="38915" name="Picture 5" descr="Nature Shee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066800"/>
            <a:ext cx="4241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6"/>
          <p:cNvSpPr txBox="1">
            <a:spLocks noChangeArrowheads="1"/>
          </p:cNvSpPr>
          <p:nvPr/>
        </p:nvSpPr>
        <p:spPr bwMode="auto">
          <a:xfrm>
            <a:off x="288925" y="3009900"/>
            <a:ext cx="19240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a:t>Trophy hunting</a:t>
            </a:r>
          </a:p>
          <a:p>
            <a:pPr algn="ctr" eaLnBrk="1" hangingPunct="1"/>
            <a:r>
              <a:rPr lang="en-US" b="1"/>
              <a:t>and evolution in</a:t>
            </a:r>
          </a:p>
          <a:p>
            <a:pPr algn="ctr" eaLnBrk="1" hangingPunct="1"/>
            <a:r>
              <a:rPr lang="en-US" b="1"/>
              <a:t>the bighorn sheep</a:t>
            </a:r>
          </a:p>
          <a:p>
            <a:pPr algn="ctr" eaLnBrk="1" hangingPunct="1"/>
            <a:r>
              <a:rPr lang="en-US" b="1" i="1"/>
              <a:t>Ovis canadensis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0" y="319088"/>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800" b="1"/>
              <a:t>An example of selection on quantitative traits</a:t>
            </a:r>
          </a:p>
        </p:txBody>
      </p:sp>
      <p:sp>
        <p:nvSpPr>
          <p:cNvPr id="39939" name="Text Box 5"/>
          <p:cNvSpPr txBox="1">
            <a:spLocks noChangeArrowheads="1"/>
          </p:cNvSpPr>
          <p:nvPr/>
        </p:nvSpPr>
        <p:spPr bwMode="auto">
          <a:xfrm>
            <a:off x="149225" y="1600200"/>
            <a:ext cx="8994775"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b="1" dirty="0"/>
              <a:t> A game reserve offered a unique opportunity to study the evolution of quantitative traits </a:t>
            </a:r>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r>
              <a:rPr lang="en-US" b="1" dirty="0"/>
              <a:t> Measured the heritability of two phenotypic traits: horn size and ram weight using an </a:t>
            </a:r>
          </a:p>
          <a:p>
            <a:pPr eaLnBrk="1" hangingPunct="1"/>
            <a:r>
              <a:rPr lang="en-US" b="1" dirty="0"/>
              <a:t>   established pedigree</a:t>
            </a:r>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r>
              <a:rPr lang="en-US" b="1" dirty="0"/>
              <a:t> Measured the difference in trait values of harvested vs non-harvested rams, from which </a:t>
            </a:r>
          </a:p>
          <a:p>
            <a:pPr eaLnBrk="1" hangingPunct="1"/>
            <a:r>
              <a:rPr lang="en-US" b="1" dirty="0"/>
              <a:t>   information the selection differential could be estimated </a:t>
            </a:r>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r>
              <a:rPr lang="en-US" b="1" dirty="0"/>
              <a:t> Followed the population mean </a:t>
            </a:r>
            <a:r>
              <a:rPr lang="en-US" b="1" dirty="0" smtClean="0"/>
              <a:t>of </a:t>
            </a:r>
            <a:r>
              <a:rPr lang="en-US" b="1" dirty="0"/>
              <a:t>these traits over 30 years</a:t>
            </a:r>
          </a:p>
          <a:p>
            <a:pPr eaLnBrk="1" hangingPunct="1">
              <a:buFontTx/>
              <a:buChar char="•"/>
            </a:pPr>
            <a:endParaRPr lang="en-US" b="1" dirty="0"/>
          </a:p>
          <a:p>
            <a:pPr eaLnBrk="1" hangingPunct="1">
              <a:buFontTx/>
              <a:buChar char="•"/>
            </a:pPr>
            <a:endParaRPr lang="en-US" b="1" dirty="0"/>
          </a:p>
          <a:p>
            <a:pPr eaLnBrk="1" hangingPunct="1"/>
            <a:endParaRPr lang="en-US"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Text Box 2"/>
          <p:cNvSpPr txBox="1">
            <a:spLocks noChangeArrowheads="1"/>
          </p:cNvSpPr>
          <p:nvPr/>
        </p:nvSpPr>
        <p:spPr bwMode="auto">
          <a:xfrm>
            <a:off x="0" y="319088"/>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800" b="1"/>
              <a:t>An example of selection on quantitative traits</a:t>
            </a:r>
          </a:p>
        </p:txBody>
      </p:sp>
      <p:sp>
        <p:nvSpPr>
          <p:cNvPr id="14345" name="Text Box 4"/>
          <p:cNvSpPr txBox="1">
            <a:spLocks noChangeArrowheads="1"/>
          </p:cNvSpPr>
          <p:nvPr/>
        </p:nvSpPr>
        <p:spPr bwMode="auto">
          <a:xfrm>
            <a:off x="1279525" y="1714500"/>
            <a:ext cx="2432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Heritabilities: </a:t>
            </a:r>
          </a:p>
          <a:p>
            <a:pPr eaLnBrk="1" hangingPunct="1"/>
            <a:endParaRPr lang="en-US" b="1"/>
          </a:p>
          <a:p>
            <a:pPr eaLnBrk="1" hangingPunct="1"/>
            <a:endParaRPr lang="en-US" b="1"/>
          </a:p>
          <a:p>
            <a:pPr eaLnBrk="1" hangingPunct="1"/>
            <a:endParaRPr lang="en-US" b="1"/>
          </a:p>
          <a:p>
            <a:pPr eaLnBrk="1" hangingPunct="1"/>
            <a:r>
              <a:rPr lang="en-US" b="1"/>
              <a:t>Selection differentials: </a:t>
            </a:r>
          </a:p>
        </p:txBody>
      </p:sp>
      <p:graphicFrame>
        <p:nvGraphicFramePr>
          <p:cNvPr id="14338" name="Object 5"/>
          <p:cNvGraphicFramePr>
            <a:graphicFrameLocks noChangeAspect="1"/>
          </p:cNvGraphicFramePr>
          <p:nvPr/>
        </p:nvGraphicFramePr>
        <p:xfrm>
          <a:off x="2895600" y="1676400"/>
          <a:ext cx="1219200" cy="461963"/>
        </p:xfrm>
        <a:graphic>
          <a:graphicData uri="http://schemas.openxmlformats.org/presentationml/2006/ole">
            <mc:AlternateContent xmlns:mc="http://schemas.openxmlformats.org/markup-compatibility/2006">
              <mc:Choice xmlns:v="urn:schemas-microsoft-com:vml" Requires="v">
                <p:oleObj spid="_x0000_s14451" name="Equation" r:id="rId3" imgW="634680" imgH="241200" progId="Equation.3">
                  <p:embed/>
                </p:oleObj>
              </mc:Choice>
              <mc:Fallback>
                <p:oleObj name="Equation" r:id="rId3" imgW="634680" imgH="2412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676400"/>
                        <a:ext cx="1219200"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39" name="Object 6"/>
          <p:cNvGraphicFramePr>
            <a:graphicFrameLocks noChangeAspect="1"/>
          </p:cNvGraphicFramePr>
          <p:nvPr/>
        </p:nvGraphicFramePr>
        <p:xfrm>
          <a:off x="4191000" y="1665288"/>
          <a:ext cx="1341438" cy="485775"/>
        </p:xfrm>
        <a:graphic>
          <a:graphicData uri="http://schemas.openxmlformats.org/presentationml/2006/ole">
            <mc:AlternateContent xmlns:mc="http://schemas.openxmlformats.org/markup-compatibility/2006">
              <mc:Choice xmlns:v="urn:schemas-microsoft-com:vml" Requires="v">
                <p:oleObj spid="_x0000_s14452" name="Equation" r:id="rId5" imgW="698400" imgH="253800" progId="Equation.3">
                  <p:embed/>
                </p:oleObj>
              </mc:Choice>
              <mc:Fallback>
                <p:oleObj name="Equation" r:id="rId5" imgW="698400" imgH="2538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1665288"/>
                        <a:ext cx="1341438"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6" name="Text Box 7"/>
          <p:cNvSpPr txBox="1">
            <a:spLocks noChangeArrowheads="1"/>
          </p:cNvSpPr>
          <p:nvPr/>
        </p:nvSpPr>
        <p:spPr bwMode="auto">
          <a:xfrm>
            <a:off x="4019550" y="1714500"/>
            <a:ext cx="24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a:t>
            </a:r>
          </a:p>
        </p:txBody>
      </p:sp>
      <p:graphicFrame>
        <p:nvGraphicFramePr>
          <p:cNvPr id="14340" name="Object 8"/>
          <p:cNvGraphicFramePr>
            <a:graphicFrameLocks noChangeAspect="1"/>
          </p:cNvGraphicFramePr>
          <p:nvPr/>
        </p:nvGraphicFramePr>
        <p:xfrm>
          <a:off x="3733800" y="2805113"/>
          <a:ext cx="1585913" cy="436562"/>
        </p:xfrm>
        <a:graphic>
          <a:graphicData uri="http://schemas.openxmlformats.org/presentationml/2006/ole">
            <mc:AlternateContent xmlns:mc="http://schemas.openxmlformats.org/markup-compatibility/2006">
              <mc:Choice xmlns:v="urn:schemas-microsoft-com:vml" Requires="v">
                <p:oleObj spid="_x0000_s14453" name="Equation" r:id="rId7" imgW="825480" imgH="228600" progId="Equation.3">
                  <p:embed/>
                </p:oleObj>
              </mc:Choice>
              <mc:Fallback>
                <p:oleObj name="Equation" r:id="rId7" imgW="825480" imgH="2286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2805113"/>
                        <a:ext cx="1585913" cy="436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1" name="Object 9"/>
          <p:cNvGraphicFramePr>
            <a:graphicFrameLocks noChangeAspect="1"/>
          </p:cNvGraphicFramePr>
          <p:nvPr/>
        </p:nvGraphicFramePr>
        <p:xfrm>
          <a:off x="5502275" y="2781300"/>
          <a:ext cx="1584325" cy="460375"/>
        </p:xfrm>
        <a:graphic>
          <a:graphicData uri="http://schemas.openxmlformats.org/presentationml/2006/ole">
            <mc:AlternateContent xmlns:mc="http://schemas.openxmlformats.org/markup-compatibility/2006">
              <mc:Choice xmlns:v="urn:schemas-microsoft-com:vml" Requires="v">
                <p:oleObj spid="_x0000_s14454" name="Equation" r:id="rId9" imgW="825480" imgH="241200" progId="Equation.3">
                  <p:embed/>
                </p:oleObj>
              </mc:Choice>
              <mc:Fallback>
                <p:oleObj name="Equation" r:id="rId9" imgW="825480" imgH="241200"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02275" y="2781300"/>
                        <a:ext cx="15843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7" name="Text Box 10"/>
          <p:cNvSpPr txBox="1">
            <a:spLocks noChangeArrowheads="1"/>
          </p:cNvSpPr>
          <p:nvPr/>
        </p:nvSpPr>
        <p:spPr bwMode="auto">
          <a:xfrm>
            <a:off x="5238750" y="2792413"/>
            <a:ext cx="24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a:t>
            </a:r>
          </a:p>
        </p:txBody>
      </p:sp>
      <p:sp>
        <p:nvSpPr>
          <p:cNvPr id="14348" name="Text Box 12"/>
          <p:cNvSpPr txBox="1">
            <a:spLocks noChangeArrowheads="1"/>
          </p:cNvSpPr>
          <p:nvPr/>
        </p:nvSpPr>
        <p:spPr bwMode="auto">
          <a:xfrm>
            <a:off x="914400" y="4229100"/>
            <a:ext cx="736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Making some simplifying assumptions, we predict the following responses</a:t>
            </a:r>
          </a:p>
          <a:p>
            <a:pPr eaLnBrk="1" hangingPunct="1"/>
            <a:r>
              <a:rPr lang="en-US" b="1"/>
              <a:t>to selection:</a:t>
            </a:r>
          </a:p>
        </p:txBody>
      </p:sp>
      <p:graphicFrame>
        <p:nvGraphicFramePr>
          <p:cNvPr id="14342" name="Object 13"/>
          <p:cNvGraphicFramePr>
            <a:graphicFrameLocks noChangeAspect="1"/>
          </p:cNvGraphicFramePr>
          <p:nvPr/>
        </p:nvGraphicFramePr>
        <p:xfrm>
          <a:off x="1066800" y="5257800"/>
          <a:ext cx="3251200" cy="457200"/>
        </p:xfrm>
        <a:graphic>
          <a:graphicData uri="http://schemas.openxmlformats.org/presentationml/2006/ole">
            <mc:AlternateContent xmlns:mc="http://schemas.openxmlformats.org/markup-compatibility/2006">
              <mc:Choice xmlns:v="urn:schemas-microsoft-com:vml" Requires="v">
                <p:oleObj spid="_x0000_s14455" name="Equation" r:id="rId11" imgW="1625400" imgH="228600" progId="Equation.3">
                  <p:embed/>
                </p:oleObj>
              </mc:Choice>
              <mc:Fallback>
                <p:oleObj name="Equation" r:id="rId11" imgW="1625400" imgH="228600" progId="Equation.3">
                  <p:embed/>
                  <p:pic>
                    <p:nvPicPr>
                      <p:cNvPr id="0"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6800" y="5257800"/>
                        <a:ext cx="3251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3" name="Object 14"/>
          <p:cNvGraphicFramePr>
            <a:graphicFrameLocks noChangeAspect="1"/>
          </p:cNvGraphicFramePr>
          <p:nvPr/>
        </p:nvGraphicFramePr>
        <p:xfrm>
          <a:off x="4775200" y="5245100"/>
          <a:ext cx="3225800" cy="482600"/>
        </p:xfrm>
        <a:graphic>
          <a:graphicData uri="http://schemas.openxmlformats.org/presentationml/2006/ole">
            <mc:AlternateContent xmlns:mc="http://schemas.openxmlformats.org/markup-compatibility/2006">
              <mc:Choice xmlns:v="urn:schemas-microsoft-com:vml" Requires="v">
                <p:oleObj spid="_x0000_s14456" name="Equation" r:id="rId13" imgW="1612800" imgH="241200" progId="Equation.3">
                  <p:embed/>
                </p:oleObj>
              </mc:Choice>
              <mc:Fallback>
                <p:oleObj name="Equation" r:id="rId13" imgW="1612800" imgH="241200" progId="Equation.3">
                  <p:embed/>
                  <p:pic>
                    <p:nvPicPr>
                      <p:cNvPr id="0"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75200" y="5245100"/>
                        <a:ext cx="32258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9"/>
          <p:cNvSpPr txBox="1">
            <a:spLocks noChangeArrowheads="1"/>
          </p:cNvSpPr>
          <p:nvPr/>
        </p:nvSpPr>
        <p:spPr bwMode="auto">
          <a:xfrm rot="-5400000">
            <a:off x="-192881" y="4852194"/>
            <a:ext cx="1346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Weight (kg)</a:t>
            </a:r>
          </a:p>
        </p:txBody>
      </p:sp>
      <p:sp>
        <p:nvSpPr>
          <p:cNvPr id="40963" name="Text Box 10"/>
          <p:cNvSpPr txBox="1">
            <a:spLocks noChangeArrowheads="1"/>
          </p:cNvSpPr>
          <p:nvPr/>
        </p:nvSpPr>
        <p:spPr bwMode="auto">
          <a:xfrm rot="-5400000">
            <a:off x="-202406" y="2210594"/>
            <a:ext cx="1384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Length (cm)</a:t>
            </a:r>
          </a:p>
        </p:txBody>
      </p:sp>
      <p:pic>
        <p:nvPicPr>
          <p:cNvPr id="40964" name="Picture 12"/>
          <p:cNvPicPr>
            <a:picLocks noChangeAspect="1" noChangeArrowheads="1"/>
          </p:cNvPicPr>
          <p:nvPr/>
        </p:nvPicPr>
        <p:blipFill>
          <a:blip r:embed="rId2">
            <a:extLst>
              <a:ext uri="{28A0092B-C50C-407E-A947-70E740481C1C}">
                <a14:useLocalDpi xmlns:a14="http://schemas.microsoft.com/office/drawing/2010/main" val="0"/>
              </a:ext>
            </a:extLst>
          </a:blip>
          <a:srcRect l="18761" t="50777" r="14207"/>
          <a:stretch>
            <a:fillRect/>
          </a:stretch>
        </p:blipFill>
        <p:spPr bwMode="auto">
          <a:xfrm>
            <a:off x="5029200" y="1524000"/>
            <a:ext cx="35052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15"/>
          <p:cNvSpPr>
            <a:spLocks noChangeArrowheads="1"/>
          </p:cNvSpPr>
          <p:nvPr/>
        </p:nvSpPr>
        <p:spPr bwMode="auto">
          <a:xfrm>
            <a:off x="4476750" y="-114300"/>
            <a:ext cx="4191000" cy="18288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0966" name="Text Box 17"/>
          <p:cNvSpPr txBox="1">
            <a:spLocks noChangeArrowheads="1"/>
          </p:cNvSpPr>
          <p:nvPr/>
        </p:nvSpPr>
        <p:spPr bwMode="auto">
          <a:xfrm>
            <a:off x="0" y="319088"/>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800" b="1"/>
              <a:t>An example of selection on quantitative traits</a:t>
            </a:r>
          </a:p>
        </p:txBody>
      </p:sp>
      <p:pic>
        <p:nvPicPr>
          <p:cNvPr id="40967"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71600"/>
            <a:ext cx="41052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Text Box 19"/>
          <p:cNvSpPr txBox="1">
            <a:spLocks noChangeArrowheads="1"/>
          </p:cNvSpPr>
          <p:nvPr/>
        </p:nvSpPr>
        <p:spPr bwMode="auto">
          <a:xfrm>
            <a:off x="1371600" y="1181100"/>
            <a:ext cx="274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Prediction for horn length</a:t>
            </a:r>
          </a:p>
        </p:txBody>
      </p:sp>
      <p:pic>
        <p:nvPicPr>
          <p:cNvPr id="40969"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276600"/>
            <a:ext cx="37052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11"/>
          <p:cNvPicPr>
            <a:picLocks noChangeAspect="1" noChangeArrowheads="1"/>
          </p:cNvPicPr>
          <p:nvPr/>
        </p:nvPicPr>
        <p:blipFill>
          <a:blip r:embed="rId5">
            <a:extLst>
              <a:ext uri="{28A0092B-C50C-407E-A947-70E740481C1C}">
                <a14:useLocalDpi xmlns:a14="http://schemas.microsoft.com/office/drawing/2010/main" val="0"/>
              </a:ext>
            </a:extLst>
          </a:blip>
          <a:srcRect l="19855" r="14572" b="33420"/>
          <a:stretch>
            <a:fillRect/>
          </a:stretch>
        </p:blipFill>
        <p:spPr bwMode="auto">
          <a:xfrm>
            <a:off x="5105400" y="3886200"/>
            <a:ext cx="34290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9700" y="5819775"/>
            <a:ext cx="37052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962400"/>
            <a:ext cx="41052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3" name="Text Box 28"/>
          <p:cNvSpPr txBox="1">
            <a:spLocks noChangeArrowheads="1"/>
          </p:cNvSpPr>
          <p:nvPr/>
        </p:nvSpPr>
        <p:spPr bwMode="auto">
          <a:xfrm>
            <a:off x="1371600" y="3733800"/>
            <a:ext cx="271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Prediction for ram weight</a:t>
            </a:r>
          </a:p>
        </p:txBody>
      </p:sp>
      <p:sp>
        <p:nvSpPr>
          <p:cNvPr id="40974" name="Text Box 29"/>
          <p:cNvSpPr txBox="1">
            <a:spLocks noChangeArrowheads="1"/>
          </p:cNvSpPr>
          <p:nvPr/>
        </p:nvSpPr>
        <p:spPr bwMode="auto">
          <a:xfrm>
            <a:off x="2193925" y="6057900"/>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Year</a:t>
            </a:r>
          </a:p>
        </p:txBody>
      </p:sp>
      <p:sp>
        <p:nvSpPr>
          <p:cNvPr id="40975" name="Text Box 30"/>
          <p:cNvSpPr txBox="1">
            <a:spLocks noChangeArrowheads="1"/>
          </p:cNvSpPr>
          <p:nvPr/>
        </p:nvSpPr>
        <p:spPr bwMode="auto">
          <a:xfrm>
            <a:off x="60325" y="6540500"/>
            <a:ext cx="2320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400" b="1"/>
              <a:t>Coltman et. al. 2003. Nature</a:t>
            </a:r>
          </a:p>
        </p:txBody>
      </p:sp>
      <p:sp>
        <p:nvSpPr>
          <p:cNvPr id="40976" name="Freeform 31"/>
          <p:cNvSpPr>
            <a:spLocks/>
          </p:cNvSpPr>
          <p:nvPr/>
        </p:nvSpPr>
        <p:spPr bwMode="auto">
          <a:xfrm>
            <a:off x="4962525" y="5953125"/>
            <a:ext cx="430213" cy="500063"/>
          </a:xfrm>
          <a:custGeom>
            <a:avLst/>
            <a:gdLst>
              <a:gd name="T0" fmla="*/ 2147483647 w 271"/>
              <a:gd name="T1" fmla="*/ 2147483647 h 315"/>
              <a:gd name="T2" fmla="*/ 2147483647 w 271"/>
              <a:gd name="T3" fmla="*/ 2147483647 h 315"/>
              <a:gd name="T4" fmla="*/ 2147483647 w 271"/>
              <a:gd name="T5" fmla="*/ 2147483647 h 315"/>
              <a:gd name="T6" fmla="*/ 2147483647 w 271"/>
              <a:gd name="T7" fmla="*/ 2147483647 h 315"/>
              <a:gd name="T8" fmla="*/ 2147483647 w 271"/>
              <a:gd name="T9" fmla="*/ 2147483647 h 315"/>
              <a:gd name="T10" fmla="*/ 2147483647 w 271"/>
              <a:gd name="T11" fmla="*/ 0 h 315"/>
              <a:gd name="T12" fmla="*/ 2147483647 w 271"/>
              <a:gd name="T13" fmla="*/ 2147483647 h 315"/>
              <a:gd name="T14" fmla="*/ 2147483647 w 271"/>
              <a:gd name="T15" fmla="*/ 2147483647 h 315"/>
              <a:gd name="T16" fmla="*/ 0 w 271"/>
              <a:gd name="T17" fmla="*/ 2147483647 h 315"/>
              <a:gd name="T18" fmla="*/ 2147483647 w 271"/>
              <a:gd name="T19" fmla="*/ 2147483647 h 315"/>
              <a:gd name="T20" fmla="*/ 2147483647 w 271"/>
              <a:gd name="T21" fmla="*/ 2147483647 h 315"/>
              <a:gd name="T22" fmla="*/ 2147483647 w 271"/>
              <a:gd name="T23" fmla="*/ 2147483647 h 3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1"/>
              <a:gd name="T37" fmla="*/ 0 h 315"/>
              <a:gd name="T38" fmla="*/ 271 w 271"/>
              <a:gd name="T39" fmla="*/ 315 h 3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1" h="315">
                <a:moveTo>
                  <a:pt x="270" y="300"/>
                </a:moveTo>
                <a:cubicBezTo>
                  <a:pt x="268" y="294"/>
                  <a:pt x="266" y="288"/>
                  <a:pt x="264" y="282"/>
                </a:cubicBezTo>
                <a:cubicBezTo>
                  <a:pt x="262" y="274"/>
                  <a:pt x="260" y="266"/>
                  <a:pt x="258" y="258"/>
                </a:cubicBezTo>
                <a:cubicBezTo>
                  <a:pt x="254" y="246"/>
                  <a:pt x="246" y="222"/>
                  <a:pt x="246" y="222"/>
                </a:cubicBezTo>
                <a:cubicBezTo>
                  <a:pt x="242" y="192"/>
                  <a:pt x="238" y="162"/>
                  <a:pt x="234" y="132"/>
                </a:cubicBezTo>
                <a:cubicBezTo>
                  <a:pt x="224" y="49"/>
                  <a:pt x="227" y="18"/>
                  <a:pt x="138" y="0"/>
                </a:cubicBezTo>
                <a:cubicBezTo>
                  <a:pt x="115" y="3"/>
                  <a:pt x="78" y="4"/>
                  <a:pt x="60" y="24"/>
                </a:cubicBezTo>
                <a:cubicBezTo>
                  <a:pt x="47" y="39"/>
                  <a:pt x="24" y="72"/>
                  <a:pt x="24" y="72"/>
                </a:cubicBezTo>
                <a:cubicBezTo>
                  <a:pt x="13" y="105"/>
                  <a:pt x="6" y="133"/>
                  <a:pt x="0" y="168"/>
                </a:cubicBezTo>
                <a:cubicBezTo>
                  <a:pt x="20" y="287"/>
                  <a:pt x="102" y="265"/>
                  <a:pt x="204" y="270"/>
                </a:cubicBezTo>
                <a:cubicBezTo>
                  <a:pt x="228" y="274"/>
                  <a:pt x="241" y="271"/>
                  <a:pt x="258" y="288"/>
                </a:cubicBezTo>
                <a:cubicBezTo>
                  <a:pt x="271" y="301"/>
                  <a:pt x="270" y="315"/>
                  <a:pt x="270" y="30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77" name="Text Box 32"/>
          <p:cNvSpPr txBox="1">
            <a:spLocks noChangeArrowheads="1"/>
          </p:cNvSpPr>
          <p:nvPr/>
        </p:nvSpPr>
        <p:spPr bwMode="auto">
          <a:xfrm>
            <a:off x="5638800" y="1143000"/>
            <a:ext cx="2317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Observed horn length</a:t>
            </a:r>
          </a:p>
        </p:txBody>
      </p:sp>
      <p:sp>
        <p:nvSpPr>
          <p:cNvPr id="40978" name="Text Box 33"/>
          <p:cNvSpPr txBox="1">
            <a:spLocks noChangeArrowheads="1"/>
          </p:cNvSpPr>
          <p:nvPr/>
        </p:nvSpPr>
        <p:spPr bwMode="auto">
          <a:xfrm>
            <a:off x="5784850" y="3733800"/>
            <a:ext cx="2292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Observed ram weight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0"/>
          <p:cNvSpPr txBox="1">
            <a:spLocks noChangeArrowheads="1"/>
          </p:cNvSpPr>
          <p:nvPr/>
        </p:nvSpPr>
        <p:spPr bwMode="auto">
          <a:xfrm>
            <a:off x="0" y="3429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What are the implications?</a:t>
            </a:r>
          </a:p>
        </p:txBody>
      </p:sp>
      <p:sp>
        <p:nvSpPr>
          <p:cNvPr id="41987" name="Text Box 11"/>
          <p:cNvSpPr txBox="1">
            <a:spLocks noChangeArrowheads="1"/>
          </p:cNvSpPr>
          <p:nvPr/>
        </p:nvSpPr>
        <p:spPr bwMode="auto">
          <a:xfrm>
            <a:off x="533400" y="1638300"/>
            <a:ext cx="8269251"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b="1" dirty="0"/>
              <a:t> Traditional wildlife management has focused on Ecology (population sizes)</a:t>
            </a:r>
          </a:p>
          <a:p>
            <a:pPr eaLnBrk="1" hangingPunct="1">
              <a:buFontTx/>
              <a:buChar char="•"/>
            </a:pPr>
            <a:endParaRPr lang="en-US" b="1" dirty="0"/>
          </a:p>
          <a:p>
            <a:pPr eaLnBrk="1" hangingPunct="1">
              <a:buFontTx/>
              <a:buChar char="•"/>
            </a:pPr>
            <a:endParaRPr lang="en-US" b="1" dirty="0"/>
          </a:p>
          <a:p>
            <a:pPr eaLnBrk="1" hangingPunct="1">
              <a:buFontTx/>
              <a:buChar char="•"/>
            </a:pPr>
            <a:r>
              <a:rPr lang="en-US" b="1" dirty="0"/>
              <a:t> This study shows that over only 30 years, evolution has occurred</a:t>
            </a:r>
          </a:p>
          <a:p>
            <a:pPr eaLnBrk="1" hangingPunct="1">
              <a:buFontTx/>
              <a:buChar char="•"/>
            </a:pPr>
            <a:endParaRPr lang="en-US" b="1" dirty="0"/>
          </a:p>
          <a:p>
            <a:pPr eaLnBrk="1" hangingPunct="1">
              <a:buFontTx/>
              <a:buChar char="•"/>
            </a:pPr>
            <a:endParaRPr lang="en-US" b="1" dirty="0"/>
          </a:p>
          <a:p>
            <a:pPr eaLnBrk="1" hangingPunct="1">
              <a:buFontTx/>
              <a:buChar char="•"/>
            </a:pPr>
            <a:r>
              <a:rPr lang="en-US" b="1" dirty="0"/>
              <a:t> Suggests that, in some cases, management strategies must also consider </a:t>
            </a:r>
            <a:r>
              <a:rPr lang="en-US" b="1" dirty="0" smtClean="0"/>
              <a:t>evolution</a:t>
            </a:r>
            <a:endParaRPr lang="en-US" b="1" dirty="0"/>
          </a:p>
        </p:txBody>
      </p:sp>
      <p:pic>
        <p:nvPicPr>
          <p:cNvPr id="41988" name="Picture 12" descr="Nature She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4343400"/>
            <a:ext cx="15684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6"/>
          <p:cNvGraphicFramePr>
            <a:graphicFrameLocks noChangeAspect="1"/>
          </p:cNvGraphicFramePr>
          <p:nvPr/>
        </p:nvGraphicFramePr>
        <p:xfrm>
          <a:off x="1830388" y="1189038"/>
          <a:ext cx="5483225" cy="4481512"/>
        </p:xfrm>
        <a:graphic>
          <a:graphicData uri="http://schemas.openxmlformats.org/presentationml/2006/ole">
            <mc:AlternateContent xmlns:mc="http://schemas.openxmlformats.org/markup-compatibility/2006">
              <mc:Choice xmlns:v="urn:schemas-microsoft-com:vml" Requires="v">
                <p:oleObj spid="_x0000_s15381" name="Document" r:id="rId3" imgW="5483860" imgH="4481576" progId="Word.Document.12">
                  <p:embed/>
                </p:oleObj>
              </mc:Choice>
              <mc:Fallback>
                <p:oleObj name="Document" r:id="rId3" imgW="5483860" imgH="4481576" progId="Word.Document.12">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0388" y="1189038"/>
                        <a:ext cx="5483225" cy="448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3" name="TextBox 7"/>
          <p:cNvSpPr txBox="1">
            <a:spLocks noChangeArrowheads="1"/>
          </p:cNvSpPr>
          <p:nvPr/>
        </p:nvSpPr>
        <p:spPr bwMode="auto">
          <a:xfrm>
            <a:off x="0" y="2286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400" dirty="0"/>
              <a:t>Practice Problem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Examples of Adaptation</a:t>
            </a:r>
          </a:p>
        </p:txBody>
      </p:sp>
      <p:pic>
        <p:nvPicPr>
          <p:cNvPr id="20483" name="Picture 3"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4675" y="3017838"/>
            <a:ext cx="2762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11" descr="Monar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71600"/>
            <a:ext cx="2717800"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2" descr="Vicero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014788"/>
            <a:ext cx="2746375"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13"/>
          <p:cNvSpPr txBox="1">
            <a:spLocks noChangeArrowheads="1"/>
          </p:cNvSpPr>
          <p:nvPr/>
        </p:nvSpPr>
        <p:spPr bwMode="auto">
          <a:xfrm>
            <a:off x="1670050" y="6019800"/>
            <a:ext cx="94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Viceroy</a:t>
            </a:r>
          </a:p>
        </p:txBody>
      </p:sp>
      <p:sp>
        <p:nvSpPr>
          <p:cNvPr id="20487" name="Text Box 14"/>
          <p:cNvSpPr txBox="1">
            <a:spLocks noChangeArrowheads="1"/>
          </p:cNvSpPr>
          <p:nvPr/>
        </p:nvSpPr>
        <p:spPr bwMode="auto">
          <a:xfrm>
            <a:off x="1657350" y="3381375"/>
            <a:ext cx="1085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Monarch</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692275"/>
            <a:ext cx="8703710" cy="333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7"/>
          <p:cNvSpPr txBox="1">
            <a:spLocks noChangeArrowheads="1"/>
          </p:cNvSpPr>
          <p:nvPr/>
        </p:nvSpPr>
        <p:spPr bwMode="auto">
          <a:xfrm>
            <a:off x="0" y="2286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400" dirty="0"/>
              <a:t>Practice Problem</a:t>
            </a:r>
          </a:p>
        </p:txBody>
      </p:sp>
    </p:spTree>
    <p:extLst>
      <p:ext uri="{BB962C8B-B14F-4D97-AF65-F5344CB8AC3E}">
        <p14:creationId xmlns:p14="http://schemas.microsoft.com/office/powerpoint/2010/main" val="3603153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Adaptation is a consequence of natural selection</a:t>
            </a:r>
          </a:p>
        </p:txBody>
      </p:sp>
      <p:pic>
        <p:nvPicPr>
          <p:cNvPr id="21507" name="Picture 3"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4675" y="3017838"/>
            <a:ext cx="2762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8"/>
          <p:cNvSpPr txBox="1">
            <a:spLocks noChangeArrowheads="1"/>
          </p:cNvSpPr>
          <p:nvPr/>
        </p:nvSpPr>
        <p:spPr bwMode="auto">
          <a:xfrm>
            <a:off x="381000" y="1866900"/>
            <a:ext cx="84455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Adaptation – A feature is an adaptation for some function if it has become prevalent </a:t>
            </a:r>
          </a:p>
          <a:p>
            <a:pPr eaLnBrk="1" hangingPunct="1"/>
            <a:r>
              <a:rPr lang="en-US" b="1"/>
              <a:t>or is maintained in a population because of </a:t>
            </a:r>
            <a:r>
              <a:rPr lang="en-US" b="1">
                <a:solidFill>
                  <a:srgbClr val="FF3300"/>
                </a:solidFill>
              </a:rPr>
              <a:t>natural selection</a:t>
            </a:r>
            <a:r>
              <a:rPr lang="en-US" b="1"/>
              <a:t> for that function</a:t>
            </a:r>
          </a:p>
        </p:txBody>
      </p:sp>
      <p:pic>
        <p:nvPicPr>
          <p:cNvPr id="21509" name="Picture 9" descr="Darwins finch draw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200400"/>
            <a:ext cx="3733800"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What is natural selection?</a:t>
            </a:r>
          </a:p>
        </p:txBody>
      </p:sp>
      <p:pic>
        <p:nvPicPr>
          <p:cNvPr id="22531" name="Picture 3"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4675" y="3017838"/>
            <a:ext cx="2762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6"/>
          <p:cNvSpPr txBox="1">
            <a:spLocks noChangeArrowheads="1"/>
          </p:cNvSpPr>
          <p:nvPr/>
        </p:nvSpPr>
        <p:spPr bwMode="auto">
          <a:xfrm>
            <a:off x="152400" y="1690688"/>
            <a:ext cx="8947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Natural selection – Any consistent difference in </a:t>
            </a:r>
            <a:r>
              <a:rPr lang="en-US" b="1">
                <a:solidFill>
                  <a:srgbClr val="FF3300"/>
                </a:solidFill>
              </a:rPr>
              <a:t>FITNESS</a:t>
            </a:r>
            <a:r>
              <a:rPr lang="en-US" b="1"/>
              <a:t> (i.e., survival and reproduction)</a:t>
            </a:r>
          </a:p>
          <a:p>
            <a:pPr eaLnBrk="1" hangingPunct="1"/>
            <a:r>
              <a:rPr lang="en-US" b="1"/>
              <a:t>among phenotypically different individuals.</a:t>
            </a:r>
          </a:p>
        </p:txBody>
      </p:sp>
      <p:pic>
        <p:nvPicPr>
          <p:cNvPr id="2253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976563"/>
            <a:ext cx="4800600" cy="312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8"/>
          <p:cNvSpPr txBox="1">
            <a:spLocks noChangeArrowheads="1"/>
          </p:cNvSpPr>
          <p:nvPr/>
        </p:nvSpPr>
        <p:spPr bwMode="auto">
          <a:xfrm>
            <a:off x="3717925" y="5957888"/>
            <a:ext cx="173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Bill depth (mm)</a:t>
            </a:r>
          </a:p>
        </p:txBody>
      </p:sp>
      <p:sp>
        <p:nvSpPr>
          <p:cNvPr id="22535" name="Text Box 9"/>
          <p:cNvSpPr txBox="1">
            <a:spLocks noChangeArrowheads="1"/>
          </p:cNvSpPr>
          <p:nvPr/>
        </p:nvSpPr>
        <p:spPr bwMode="auto">
          <a:xfrm rot="-5400000">
            <a:off x="1296194" y="4293394"/>
            <a:ext cx="1308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 Offspring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What is fitness?</a:t>
            </a:r>
          </a:p>
        </p:txBody>
      </p:sp>
      <p:pic>
        <p:nvPicPr>
          <p:cNvPr id="23555" name="Picture 3"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4675" y="3017838"/>
            <a:ext cx="2762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4"/>
          <p:cNvSpPr txBox="1">
            <a:spLocks noChangeArrowheads="1"/>
          </p:cNvSpPr>
          <p:nvPr/>
        </p:nvSpPr>
        <p:spPr bwMode="auto">
          <a:xfrm>
            <a:off x="152400" y="1690688"/>
            <a:ext cx="883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Fitness – The fitness of a genotype is the average per capita lifetime contribution of individuals of that genotype to the population after one or more generations*</a:t>
            </a:r>
          </a:p>
        </p:txBody>
      </p:sp>
      <p:pic>
        <p:nvPicPr>
          <p:cNvPr id="2355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3675" y="2914650"/>
            <a:ext cx="35147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12"/>
          <p:cNvSpPr txBox="1">
            <a:spLocks noChangeArrowheads="1"/>
          </p:cNvSpPr>
          <p:nvPr/>
        </p:nvSpPr>
        <p:spPr bwMode="auto">
          <a:xfrm>
            <a:off x="4114800" y="4899025"/>
            <a:ext cx="10207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600" b="1"/>
              <a:t>Genotype</a:t>
            </a:r>
          </a:p>
        </p:txBody>
      </p:sp>
      <p:sp>
        <p:nvSpPr>
          <p:cNvPr id="23559" name="Text Box 13"/>
          <p:cNvSpPr txBox="1">
            <a:spLocks noChangeArrowheads="1"/>
          </p:cNvSpPr>
          <p:nvPr/>
        </p:nvSpPr>
        <p:spPr bwMode="auto">
          <a:xfrm>
            <a:off x="2419350" y="3657600"/>
            <a:ext cx="400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600" b="1"/>
              <a:t>R</a:t>
            </a:r>
            <a:r>
              <a:rPr lang="en-US" sz="1600" b="1" baseline="-25000"/>
              <a:t>0</a:t>
            </a:r>
            <a:endParaRPr lang="en-US" sz="1600" b="1"/>
          </a:p>
        </p:txBody>
      </p:sp>
      <p:sp>
        <p:nvSpPr>
          <p:cNvPr id="23560" name="Text Box 14"/>
          <p:cNvSpPr txBox="1">
            <a:spLocks noChangeArrowheads="1"/>
          </p:cNvSpPr>
          <p:nvPr/>
        </p:nvSpPr>
        <p:spPr bwMode="auto">
          <a:xfrm>
            <a:off x="0" y="6019800"/>
            <a:ext cx="8991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600" b="1"/>
              <a:t>* Note that R</a:t>
            </a:r>
            <a:r>
              <a:rPr lang="en-US" sz="1600" b="1" baseline="-25000"/>
              <a:t>0</a:t>
            </a:r>
            <a:r>
              <a:rPr lang="en-US" sz="1600" b="1"/>
              <a:t> is a good measure of an organisms fitness only in a population with a stable size. Things are more complicated in growing populations!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762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800" b="1"/>
              <a:t>Calculating fitness using life tables</a:t>
            </a:r>
          </a:p>
        </p:txBody>
      </p:sp>
      <p:graphicFrame>
        <p:nvGraphicFramePr>
          <p:cNvPr id="100393" name="Group 41"/>
          <p:cNvGraphicFramePr>
            <a:graphicFrameLocks noGrp="1"/>
          </p:cNvGraphicFramePr>
          <p:nvPr/>
        </p:nvGraphicFramePr>
        <p:xfrm>
          <a:off x="457200" y="3222625"/>
          <a:ext cx="2362200" cy="1584780"/>
        </p:xfrm>
        <a:graphic>
          <a:graphicData uri="http://schemas.openxmlformats.org/drawingml/2006/table">
            <a:tbl>
              <a:tblPr/>
              <a:tblGrid>
                <a:gridCol w="525463"/>
                <a:gridCol w="590550"/>
                <a:gridCol w="655637"/>
                <a:gridCol w="590550"/>
              </a:tblGrid>
              <a:tr h="36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rPr>
                        <a:t>x</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rPr>
                        <a:t>l</a:t>
                      </a:r>
                      <a:r>
                        <a:rPr kumimoji="0" lang="en-US" sz="1800" b="1" i="0" u="none" strike="noStrike" cap="none" normalizeH="0" baseline="-25000" smtClean="0">
                          <a:ln>
                            <a:noFill/>
                          </a:ln>
                          <a:solidFill>
                            <a:schemeClr val="tx1"/>
                          </a:solidFill>
                          <a:effectLst/>
                          <a:latin typeface="Times New Roman" pitchFamily="18" charset="0"/>
                        </a:rPr>
                        <a:t>x</a:t>
                      </a:r>
                      <a:endParaRPr kumimoji="0" lang="en-US" sz="1800" b="1" i="0" u="none" strike="noStrike" cap="none" normalizeH="0" baseline="0" smtClean="0">
                        <a:ln>
                          <a:noFill/>
                        </a:ln>
                        <a:solidFill>
                          <a:schemeClr val="tx1"/>
                        </a:solidFill>
                        <a:effectLst/>
                        <a:latin typeface="Times New Roman" pitchFamily="18"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rPr>
                        <a:t>m</a:t>
                      </a:r>
                      <a:r>
                        <a:rPr kumimoji="0" lang="en-US" sz="1800" b="1" i="0" u="none" strike="noStrike" cap="none" normalizeH="0" baseline="-25000" smtClean="0">
                          <a:ln>
                            <a:noFill/>
                          </a:ln>
                          <a:solidFill>
                            <a:schemeClr val="tx1"/>
                          </a:solidFill>
                          <a:effectLst/>
                          <a:latin typeface="Times New Roman" pitchFamily="18" charset="0"/>
                        </a:rPr>
                        <a:t>x</a:t>
                      </a:r>
                      <a:endParaRPr kumimoji="0" lang="en-US" sz="1800" b="1" i="0" u="none" strike="noStrike" cap="none" normalizeH="0" baseline="0" smtClean="0">
                        <a:ln>
                          <a:noFill/>
                        </a:ln>
                        <a:solidFill>
                          <a:schemeClr val="tx1"/>
                        </a:solidFill>
                        <a:effectLst/>
                        <a:latin typeface="Times New Roman" pitchFamily="18"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rPr>
                        <a:t>l</a:t>
                      </a:r>
                      <a:r>
                        <a:rPr kumimoji="0" lang="en-US" sz="1800" b="1" i="0" u="none" strike="noStrike" cap="none" normalizeH="0" baseline="-25000" smtClean="0">
                          <a:ln>
                            <a:noFill/>
                          </a:ln>
                          <a:solidFill>
                            <a:schemeClr val="tx1"/>
                          </a:solidFill>
                          <a:effectLst/>
                          <a:latin typeface="Times New Roman" pitchFamily="18" charset="0"/>
                        </a:rPr>
                        <a:t>x</a:t>
                      </a:r>
                      <a:r>
                        <a:rPr kumimoji="0" lang="en-US" sz="1800" b="1" i="1" u="none" strike="noStrike" cap="none" normalizeH="0" baseline="0" smtClean="0">
                          <a:ln>
                            <a:noFill/>
                          </a:ln>
                          <a:solidFill>
                            <a:schemeClr val="tx1"/>
                          </a:solidFill>
                          <a:effectLst/>
                          <a:latin typeface="Times New Roman" pitchFamily="18" charset="0"/>
                        </a:rPr>
                        <a:t>m</a:t>
                      </a:r>
                      <a:r>
                        <a:rPr kumimoji="0" lang="en-US" sz="1800" b="1" i="0" u="none" strike="noStrike" cap="none" normalizeH="0" baseline="-25000" smtClean="0">
                          <a:ln>
                            <a:noFill/>
                          </a:ln>
                          <a:solidFill>
                            <a:schemeClr val="tx1"/>
                          </a:solidFill>
                          <a:effectLst/>
                          <a:latin typeface="Times New Roman" pitchFamily="18" charset="0"/>
                        </a:rPr>
                        <a:t>x</a:t>
                      </a:r>
                      <a:endParaRPr kumimoji="0" lang="en-US" sz="1800" b="1" i="0" u="none" strike="noStrike" cap="none" normalizeH="0" baseline="0" smtClean="0">
                        <a:ln>
                          <a:noFill/>
                        </a:ln>
                        <a:solidFill>
                          <a:schemeClr val="tx1"/>
                        </a:solidFill>
                        <a:effectLst/>
                        <a:latin typeface="Times New Roman" pitchFamily="18" charset="0"/>
                      </a:endParaRP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6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1</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1</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0</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0</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6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2</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1</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1</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1</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6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3</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.75</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1</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.75</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6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4</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.25</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1</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.25</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0394" name="Group 42"/>
          <p:cNvGraphicFramePr>
            <a:graphicFrameLocks noGrp="1"/>
          </p:cNvGraphicFramePr>
          <p:nvPr/>
        </p:nvGraphicFramePr>
        <p:xfrm>
          <a:off x="3352800" y="3222625"/>
          <a:ext cx="2362200" cy="1584780"/>
        </p:xfrm>
        <a:graphic>
          <a:graphicData uri="http://schemas.openxmlformats.org/drawingml/2006/table">
            <a:tbl>
              <a:tblPr/>
              <a:tblGrid>
                <a:gridCol w="525463"/>
                <a:gridCol w="590550"/>
                <a:gridCol w="655637"/>
                <a:gridCol w="590550"/>
              </a:tblGrid>
              <a:tr h="36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rPr>
                        <a:t>x</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rPr>
                        <a:t>l</a:t>
                      </a:r>
                      <a:r>
                        <a:rPr kumimoji="0" lang="en-US" sz="1800" b="1" i="0" u="none" strike="noStrike" cap="none" normalizeH="0" baseline="-25000" smtClean="0">
                          <a:ln>
                            <a:noFill/>
                          </a:ln>
                          <a:solidFill>
                            <a:schemeClr val="tx1"/>
                          </a:solidFill>
                          <a:effectLst/>
                          <a:latin typeface="Times New Roman" pitchFamily="18" charset="0"/>
                        </a:rPr>
                        <a:t>x</a:t>
                      </a:r>
                      <a:endParaRPr kumimoji="0" lang="en-US" sz="1800" b="1" i="0" u="none" strike="noStrike" cap="none" normalizeH="0" baseline="0" smtClean="0">
                        <a:ln>
                          <a:noFill/>
                        </a:ln>
                        <a:solidFill>
                          <a:schemeClr val="tx1"/>
                        </a:solidFill>
                        <a:effectLst/>
                        <a:latin typeface="Times New Roman" pitchFamily="18"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rPr>
                        <a:t>m</a:t>
                      </a:r>
                      <a:r>
                        <a:rPr kumimoji="0" lang="en-US" sz="1800" b="1" i="0" u="none" strike="noStrike" cap="none" normalizeH="0" baseline="-25000" smtClean="0">
                          <a:ln>
                            <a:noFill/>
                          </a:ln>
                          <a:solidFill>
                            <a:schemeClr val="tx1"/>
                          </a:solidFill>
                          <a:effectLst/>
                          <a:latin typeface="Times New Roman" pitchFamily="18" charset="0"/>
                        </a:rPr>
                        <a:t>x</a:t>
                      </a:r>
                      <a:endParaRPr kumimoji="0" lang="en-US" sz="1800" b="1" i="0" u="none" strike="noStrike" cap="none" normalizeH="0" baseline="0" smtClean="0">
                        <a:ln>
                          <a:noFill/>
                        </a:ln>
                        <a:solidFill>
                          <a:schemeClr val="tx1"/>
                        </a:solidFill>
                        <a:effectLst/>
                        <a:latin typeface="Times New Roman" pitchFamily="18"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rPr>
                        <a:t>l</a:t>
                      </a:r>
                      <a:r>
                        <a:rPr kumimoji="0" lang="en-US" sz="1800" b="1" i="0" u="none" strike="noStrike" cap="none" normalizeH="0" baseline="-25000" smtClean="0">
                          <a:ln>
                            <a:noFill/>
                          </a:ln>
                          <a:solidFill>
                            <a:schemeClr val="tx1"/>
                          </a:solidFill>
                          <a:effectLst/>
                          <a:latin typeface="Times New Roman" pitchFamily="18" charset="0"/>
                        </a:rPr>
                        <a:t>x</a:t>
                      </a:r>
                      <a:r>
                        <a:rPr kumimoji="0" lang="en-US" sz="1800" b="1" i="1" u="none" strike="noStrike" cap="none" normalizeH="0" baseline="0" smtClean="0">
                          <a:ln>
                            <a:noFill/>
                          </a:ln>
                          <a:solidFill>
                            <a:schemeClr val="tx1"/>
                          </a:solidFill>
                          <a:effectLst/>
                          <a:latin typeface="Times New Roman" pitchFamily="18" charset="0"/>
                        </a:rPr>
                        <a:t>m</a:t>
                      </a:r>
                      <a:r>
                        <a:rPr kumimoji="0" lang="en-US" sz="1800" b="1" i="0" u="none" strike="noStrike" cap="none" normalizeH="0" baseline="-25000" smtClean="0">
                          <a:ln>
                            <a:noFill/>
                          </a:ln>
                          <a:solidFill>
                            <a:schemeClr val="tx1"/>
                          </a:solidFill>
                          <a:effectLst/>
                          <a:latin typeface="Times New Roman" pitchFamily="18" charset="0"/>
                        </a:rPr>
                        <a:t>x</a:t>
                      </a:r>
                      <a:endParaRPr kumimoji="0" lang="en-US" sz="1800" b="1" i="0" u="none" strike="noStrike" cap="none" normalizeH="0" baseline="0" smtClean="0">
                        <a:ln>
                          <a:noFill/>
                        </a:ln>
                        <a:solidFill>
                          <a:schemeClr val="tx1"/>
                        </a:solidFill>
                        <a:effectLst/>
                        <a:latin typeface="Times New Roman" pitchFamily="18" charset="0"/>
                      </a:endParaRP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6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1</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1</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0</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0</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6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2</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.75</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1</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.75</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6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3</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.5</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1</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.50</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6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4</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.25</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1</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.25</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0426" name="Group 74"/>
          <p:cNvGraphicFramePr>
            <a:graphicFrameLocks noGrp="1"/>
          </p:cNvGraphicFramePr>
          <p:nvPr/>
        </p:nvGraphicFramePr>
        <p:xfrm>
          <a:off x="6324600" y="3222625"/>
          <a:ext cx="2362200" cy="1584780"/>
        </p:xfrm>
        <a:graphic>
          <a:graphicData uri="http://schemas.openxmlformats.org/drawingml/2006/table">
            <a:tbl>
              <a:tblPr/>
              <a:tblGrid>
                <a:gridCol w="525463"/>
                <a:gridCol w="590550"/>
                <a:gridCol w="655637"/>
                <a:gridCol w="590550"/>
              </a:tblGrid>
              <a:tr h="36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rPr>
                        <a:t>x</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rPr>
                        <a:t>l</a:t>
                      </a:r>
                      <a:r>
                        <a:rPr kumimoji="0" lang="en-US" sz="1800" b="1" i="0" u="none" strike="noStrike" cap="none" normalizeH="0" baseline="-25000" smtClean="0">
                          <a:ln>
                            <a:noFill/>
                          </a:ln>
                          <a:solidFill>
                            <a:schemeClr val="tx1"/>
                          </a:solidFill>
                          <a:effectLst/>
                          <a:latin typeface="Times New Roman" pitchFamily="18" charset="0"/>
                        </a:rPr>
                        <a:t>x</a:t>
                      </a:r>
                      <a:endParaRPr kumimoji="0" lang="en-US" sz="1800" b="1" i="0" u="none" strike="noStrike" cap="none" normalizeH="0" baseline="0" smtClean="0">
                        <a:ln>
                          <a:noFill/>
                        </a:ln>
                        <a:solidFill>
                          <a:schemeClr val="tx1"/>
                        </a:solidFill>
                        <a:effectLst/>
                        <a:latin typeface="Times New Roman" pitchFamily="18"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rPr>
                        <a:t>m</a:t>
                      </a:r>
                      <a:r>
                        <a:rPr kumimoji="0" lang="en-US" sz="1800" b="1" i="0" u="none" strike="noStrike" cap="none" normalizeH="0" baseline="-25000" smtClean="0">
                          <a:ln>
                            <a:noFill/>
                          </a:ln>
                          <a:solidFill>
                            <a:schemeClr val="tx1"/>
                          </a:solidFill>
                          <a:effectLst/>
                          <a:latin typeface="Times New Roman" pitchFamily="18" charset="0"/>
                        </a:rPr>
                        <a:t>x</a:t>
                      </a:r>
                      <a:endParaRPr kumimoji="0" lang="en-US" sz="1800" b="1" i="0" u="none" strike="noStrike" cap="none" normalizeH="0" baseline="0" smtClean="0">
                        <a:ln>
                          <a:noFill/>
                        </a:ln>
                        <a:solidFill>
                          <a:schemeClr val="tx1"/>
                        </a:solidFill>
                        <a:effectLst/>
                        <a:latin typeface="Times New Roman" pitchFamily="18"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rPr>
                        <a:t>l</a:t>
                      </a:r>
                      <a:r>
                        <a:rPr kumimoji="0" lang="en-US" sz="1800" b="1" i="0" u="none" strike="noStrike" cap="none" normalizeH="0" baseline="-25000" smtClean="0">
                          <a:ln>
                            <a:noFill/>
                          </a:ln>
                          <a:solidFill>
                            <a:schemeClr val="tx1"/>
                          </a:solidFill>
                          <a:effectLst/>
                          <a:latin typeface="Times New Roman" pitchFamily="18" charset="0"/>
                        </a:rPr>
                        <a:t>x</a:t>
                      </a:r>
                      <a:r>
                        <a:rPr kumimoji="0" lang="en-US" sz="1800" b="1" i="1" u="none" strike="noStrike" cap="none" normalizeH="0" baseline="0" smtClean="0">
                          <a:ln>
                            <a:noFill/>
                          </a:ln>
                          <a:solidFill>
                            <a:schemeClr val="tx1"/>
                          </a:solidFill>
                          <a:effectLst/>
                          <a:latin typeface="Times New Roman" pitchFamily="18" charset="0"/>
                        </a:rPr>
                        <a:t>m</a:t>
                      </a:r>
                      <a:r>
                        <a:rPr kumimoji="0" lang="en-US" sz="1800" b="1" i="0" u="none" strike="noStrike" cap="none" normalizeH="0" baseline="-25000" smtClean="0">
                          <a:ln>
                            <a:noFill/>
                          </a:ln>
                          <a:solidFill>
                            <a:schemeClr val="tx1"/>
                          </a:solidFill>
                          <a:effectLst/>
                          <a:latin typeface="Times New Roman" pitchFamily="18" charset="0"/>
                        </a:rPr>
                        <a:t>x</a:t>
                      </a:r>
                      <a:endParaRPr kumimoji="0" lang="en-US" sz="1800" b="1" i="0" u="none" strike="noStrike" cap="none" normalizeH="0" baseline="0" smtClean="0">
                        <a:ln>
                          <a:noFill/>
                        </a:ln>
                        <a:solidFill>
                          <a:schemeClr val="tx1"/>
                        </a:solidFill>
                        <a:effectLst/>
                        <a:latin typeface="Times New Roman" pitchFamily="18" charset="0"/>
                      </a:endParaRP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6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1</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1</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0</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0</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6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2</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.5</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1</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.5</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6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3</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.25</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1</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.25</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6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4</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.1</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1</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.1</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675" name="Text Box 106"/>
          <p:cNvSpPr txBox="1">
            <a:spLocks noChangeArrowheads="1"/>
          </p:cNvSpPr>
          <p:nvPr/>
        </p:nvSpPr>
        <p:spPr bwMode="auto">
          <a:xfrm>
            <a:off x="914400" y="776288"/>
            <a:ext cx="1511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solidFill>
                  <a:srgbClr val="0066FF"/>
                </a:solidFill>
              </a:rPr>
              <a:t>Genotype AA</a:t>
            </a:r>
          </a:p>
        </p:txBody>
      </p:sp>
      <p:sp>
        <p:nvSpPr>
          <p:cNvPr id="24676" name="Text Box 107"/>
          <p:cNvSpPr txBox="1">
            <a:spLocks noChangeArrowheads="1"/>
          </p:cNvSpPr>
          <p:nvPr/>
        </p:nvSpPr>
        <p:spPr bwMode="auto">
          <a:xfrm>
            <a:off x="3797300" y="776288"/>
            <a:ext cx="1460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solidFill>
                  <a:srgbClr val="33CC33"/>
                </a:solidFill>
              </a:rPr>
              <a:t>Genotype Aa</a:t>
            </a:r>
          </a:p>
        </p:txBody>
      </p:sp>
      <p:sp>
        <p:nvSpPr>
          <p:cNvPr id="24677" name="Text Box 108"/>
          <p:cNvSpPr txBox="1">
            <a:spLocks noChangeArrowheads="1"/>
          </p:cNvSpPr>
          <p:nvPr/>
        </p:nvSpPr>
        <p:spPr bwMode="auto">
          <a:xfrm>
            <a:off x="6819900" y="762000"/>
            <a:ext cx="1409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solidFill>
                  <a:srgbClr val="A50021"/>
                </a:solidFill>
              </a:rPr>
              <a:t>Genotype aa</a:t>
            </a:r>
          </a:p>
        </p:txBody>
      </p:sp>
      <p:pic>
        <p:nvPicPr>
          <p:cNvPr id="24678" name="Picture 109" descr="Darwins finch drawing"/>
          <p:cNvPicPr>
            <a:picLocks noChangeAspect="1" noChangeArrowheads="1"/>
          </p:cNvPicPr>
          <p:nvPr/>
        </p:nvPicPr>
        <p:blipFill>
          <a:blip r:embed="rId2">
            <a:extLst>
              <a:ext uri="{28A0092B-C50C-407E-A947-70E740481C1C}">
                <a14:useLocalDpi xmlns:a14="http://schemas.microsoft.com/office/drawing/2010/main" val="0"/>
              </a:ext>
            </a:extLst>
          </a:blip>
          <a:srcRect r="52295" b="44049"/>
          <a:stretch>
            <a:fillRect/>
          </a:stretch>
        </p:blipFill>
        <p:spPr bwMode="auto">
          <a:xfrm>
            <a:off x="685800" y="1600200"/>
            <a:ext cx="17811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79" name="Picture 110" descr="Darwins finch drawing"/>
          <p:cNvPicPr>
            <a:picLocks noChangeAspect="1" noChangeArrowheads="1"/>
          </p:cNvPicPr>
          <p:nvPr/>
        </p:nvPicPr>
        <p:blipFill>
          <a:blip r:embed="rId2">
            <a:extLst>
              <a:ext uri="{28A0092B-C50C-407E-A947-70E740481C1C}">
                <a14:useLocalDpi xmlns:a14="http://schemas.microsoft.com/office/drawing/2010/main" val="0"/>
              </a:ext>
            </a:extLst>
          </a:blip>
          <a:srcRect l="47449" r="2040" b="46994"/>
          <a:stretch>
            <a:fillRect/>
          </a:stretch>
        </p:blipFill>
        <p:spPr bwMode="auto">
          <a:xfrm>
            <a:off x="3600450" y="1752600"/>
            <a:ext cx="18859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80" name="Picture 111" descr="Darwins finch drawing"/>
          <p:cNvPicPr>
            <a:picLocks noChangeAspect="1" noChangeArrowheads="1"/>
          </p:cNvPicPr>
          <p:nvPr/>
        </p:nvPicPr>
        <p:blipFill>
          <a:blip r:embed="rId2">
            <a:extLst>
              <a:ext uri="{28A0092B-C50C-407E-A947-70E740481C1C}">
                <a14:useLocalDpi xmlns:a14="http://schemas.microsoft.com/office/drawing/2010/main" val="0"/>
              </a:ext>
            </a:extLst>
          </a:blip>
          <a:srcRect t="58896" r="46939"/>
          <a:stretch>
            <a:fillRect/>
          </a:stretch>
        </p:blipFill>
        <p:spPr bwMode="auto">
          <a:xfrm>
            <a:off x="6477000" y="2057400"/>
            <a:ext cx="19812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81" name="Rectangle 112"/>
          <p:cNvSpPr>
            <a:spLocks noChangeArrowheads="1"/>
          </p:cNvSpPr>
          <p:nvPr/>
        </p:nvSpPr>
        <p:spPr bwMode="auto">
          <a:xfrm>
            <a:off x="152400" y="1143000"/>
            <a:ext cx="2933700" cy="4867275"/>
          </a:xfrm>
          <a:prstGeom prst="rect">
            <a:avLst/>
          </a:prstGeom>
          <a:noFill/>
          <a:ln w="19050">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82" name="Rectangle 113"/>
          <p:cNvSpPr>
            <a:spLocks noChangeArrowheads="1"/>
          </p:cNvSpPr>
          <p:nvPr/>
        </p:nvSpPr>
        <p:spPr bwMode="auto">
          <a:xfrm>
            <a:off x="3105150" y="1143000"/>
            <a:ext cx="2914650" cy="4867275"/>
          </a:xfrm>
          <a:prstGeom prst="rect">
            <a:avLst/>
          </a:prstGeom>
          <a:noFill/>
          <a:ln w="19050">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83" name="Rectangle 114"/>
          <p:cNvSpPr>
            <a:spLocks noChangeArrowheads="1"/>
          </p:cNvSpPr>
          <p:nvPr/>
        </p:nvSpPr>
        <p:spPr bwMode="auto">
          <a:xfrm>
            <a:off x="6038850" y="1143000"/>
            <a:ext cx="2933700" cy="4867275"/>
          </a:xfrm>
          <a:prstGeom prst="rect">
            <a:avLst/>
          </a:prstGeom>
          <a:noFill/>
          <a:ln w="19050">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84" name="Text Box 115"/>
          <p:cNvSpPr txBox="1">
            <a:spLocks noChangeArrowheads="1"/>
          </p:cNvSpPr>
          <p:nvPr/>
        </p:nvSpPr>
        <p:spPr bwMode="auto">
          <a:xfrm>
            <a:off x="762000" y="5219700"/>
            <a:ext cx="175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W</a:t>
            </a:r>
            <a:r>
              <a:rPr lang="en-US" sz="1600" b="1" baseline="-25000"/>
              <a:t>AA</a:t>
            </a:r>
            <a:r>
              <a:rPr lang="en-US" sz="1600" b="1"/>
              <a:t> = R</a:t>
            </a:r>
            <a:r>
              <a:rPr lang="en-US" sz="1600" b="1" baseline="-25000"/>
              <a:t>0,AA</a:t>
            </a:r>
            <a:r>
              <a:rPr lang="en-US" sz="1600" b="1"/>
              <a:t> = 2.0</a:t>
            </a:r>
            <a:endParaRPr lang="en-US" b="1"/>
          </a:p>
        </p:txBody>
      </p:sp>
      <p:sp>
        <p:nvSpPr>
          <p:cNvPr id="24685" name="Text Box 116"/>
          <p:cNvSpPr txBox="1">
            <a:spLocks noChangeArrowheads="1"/>
          </p:cNvSpPr>
          <p:nvPr/>
        </p:nvSpPr>
        <p:spPr bwMode="auto">
          <a:xfrm>
            <a:off x="3600450" y="5181600"/>
            <a:ext cx="169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W</a:t>
            </a:r>
            <a:r>
              <a:rPr lang="en-US" sz="1600" b="1" baseline="-25000"/>
              <a:t>Aa</a:t>
            </a:r>
            <a:r>
              <a:rPr lang="en-US" sz="1600" b="1"/>
              <a:t> = R</a:t>
            </a:r>
            <a:r>
              <a:rPr lang="en-US" sz="1600" b="1" baseline="-25000"/>
              <a:t>0,Aa</a:t>
            </a:r>
            <a:r>
              <a:rPr lang="en-US" sz="1600" b="1"/>
              <a:t> = 1.5</a:t>
            </a:r>
            <a:endParaRPr lang="en-US" b="1"/>
          </a:p>
        </p:txBody>
      </p:sp>
      <p:sp>
        <p:nvSpPr>
          <p:cNvPr id="24686" name="Text Box 117"/>
          <p:cNvSpPr txBox="1">
            <a:spLocks noChangeArrowheads="1"/>
          </p:cNvSpPr>
          <p:nvPr/>
        </p:nvSpPr>
        <p:spPr bwMode="auto">
          <a:xfrm>
            <a:off x="6610350" y="5181600"/>
            <a:ext cx="163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W</a:t>
            </a:r>
            <a:r>
              <a:rPr lang="en-US" sz="1600" b="1" baseline="-25000"/>
              <a:t>aa</a:t>
            </a:r>
            <a:r>
              <a:rPr lang="en-US" sz="1600" b="1"/>
              <a:t> = R</a:t>
            </a:r>
            <a:r>
              <a:rPr lang="en-US" sz="1600" b="1" baseline="-25000"/>
              <a:t>0,aa</a:t>
            </a:r>
            <a:r>
              <a:rPr lang="en-US" sz="1600" b="1"/>
              <a:t> = .85</a:t>
            </a:r>
            <a:endParaRPr lang="en-US" b="1"/>
          </a:p>
        </p:txBody>
      </p:sp>
      <p:sp>
        <p:nvSpPr>
          <p:cNvPr id="24687" name="Text Box 118"/>
          <p:cNvSpPr txBox="1">
            <a:spLocks noChangeArrowheads="1"/>
          </p:cNvSpPr>
          <p:nvPr/>
        </p:nvSpPr>
        <p:spPr bwMode="auto">
          <a:xfrm>
            <a:off x="1847850" y="6248400"/>
            <a:ext cx="5314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The three genotypes have different absolute fitnesses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Text Box 2"/>
          <p:cNvSpPr txBox="1">
            <a:spLocks noChangeArrowheads="1"/>
          </p:cNvSpPr>
          <p:nvPr/>
        </p:nvSpPr>
        <p:spPr bwMode="auto">
          <a:xfrm>
            <a:off x="0" y="228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800" b="1"/>
              <a:t>Absolute vs. relative fitness</a:t>
            </a:r>
          </a:p>
        </p:txBody>
      </p:sp>
      <p:sp>
        <p:nvSpPr>
          <p:cNvPr id="1030" name="Text Box 109"/>
          <p:cNvSpPr txBox="1">
            <a:spLocks noChangeArrowheads="1"/>
          </p:cNvSpPr>
          <p:nvPr/>
        </p:nvSpPr>
        <p:spPr bwMode="auto">
          <a:xfrm>
            <a:off x="914400" y="928688"/>
            <a:ext cx="1511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solidFill>
                  <a:srgbClr val="0066FF"/>
                </a:solidFill>
              </a:rPr>
              <a:t>Genotype AA</a:t>
            </a:r>
          </a:p>
        </p:txBody>
      </p:sp>
      <p:sp>
        <p:nvSpPr>
          <p:cNvPr id="1031" name="Text Box 110"/>
          <p:cNvSpPr txBox="1">
            <a:spLocks noChangeArrowheads="1"/>
          </p:cNvSpPr>
          <p:nvPr/>
        </p:nvSpPr>
        <p:spPr bwMode="auto">
          <a:xfrm>
            <a:off x="3797300" y="928688"/>
            <a:ext cx="1460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solidFill>
                  <a:srgbClr val="33CC33"/>
                </a:solidFill>
              </a:rPr>
              <a:t>Genotype Aa</a:t>
            </a:r>
          </a:p>
        </p:txBody>
      </p:sp>
      <p:sp>
        <p:nvSpPr>
          <p:cNvPr id="1032" name="Text Box 111"/>
          <p:cNvSpPr txBox="1">
            <a:spLocks noChangeArrowheads="1"/>
          </p:cNvSpPr>
          <p:nvPr/>
        </p:nvSpPr>
        <p:spPr bwMode="auto">
          <a:xfrm>
            <a:off x="6819900" y="914400"/>
            <a:ext cx="1409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solidFill>
                  <a:srgbClr val="A50021"/>
                </a:solidFill>
              </a:rPr>
              <a:t>Genotype aa</a:t>
            </a:r>
          </a:p>
        </p:txBody>
      </p:sp>
      <p:pic>
        <p:nvPicPr>
          <p:cNvPr id="1033" name="Picture 112" descr="Darwins finch drawing"/>
          <p:cNvPicPr>
            <a:picLocks noChangeAspect="1" noChangeArrowheads="1"/>
          </p:cNvPicPr>
          <p:nvPr/>
        </p:nvPicPr>
        <p:blipFill>
          <a:blip r:embed="rId3">
            <a:extLst>
              <a:ext uri="{28A0092B-C50C-407E-A947-70E740481C1C}">
                <a14:useLocalDpi xmlns:a14="http://schemas.microsoft.com/office/drawing/2010/main" val="0"/>
              </a:ext>
            </a:extLst>
          </a:blip>
          <a:srcRect r="52295" b="44049"/>
          <a:stretch>
            <a:fillRect/>
          </a:stretch>
        </p:blipFill>
        <p:spPr bwMode="auto">
          <a:xfrm>
            <a:off x="685800" y="1295400"/>
            <a:ext cx="17811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3" descr="Darwins finch drawing"/>
          <p:cNvPicPr>
            <a:picLocks noChangeAspect="1" noChangeArrowheads="1"/>
          </p:cNvPicPr>
          <p:nvPr/>
        </p:nvPicPr>
        <p:blipFill>
          <a:blip r:embed="rId3">
            <a:extLst>
              <a:ext uri="{28A0092B-C50C-407E-A947-70E740481C1C}">
                <a14:useLocalDpi xmlns:a14="http://schemas.microsoft.com/office/drawing/2010/main" val="0"/>
              </a:ext>
            </a:extLst>
          </a:blip>
          <a:srcRect l="47449" r="2040" b="46994"/>
          <a:stretch>
            <a:fillRect/>
          </a:stretch>
        </p:blipFill>
        <p:spPr bwMode="auto">
          <a:xfrm>
            <a:off x="3600450" y="1447800"/>
            <a:ext cx="18859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4" descr="Darwins finch drawing"/>
          <p:cNvPicPr>
            <a:picLocks noChangeAspect="1" noChangeArrowheads="1"/>
          </p:cNvPicPr>
          <p:nvPr/>
        </p:nvPicPr>
        <p:blipFill>
          <a:blip r:embed="rId3">
            <a:extLst>
              <a:ext uri="{28A0092B-C50C-407E-A947-70E740481C1C}">
                <a14:useLocalDpi xmlns:a14="http://schemas.microsoft.com/office/drawing/2010/main" val="0"/>
              </a:ext>
            </a:extLst>
          </a:blip>
          <a:srcRect t="58896" r="46939"/>
          <a:stretch>
            <a:fillRect/>
          </a:stretch>
        </p:blipFill>
        <p:spPr bwMode="auto">
          <a:xfrm>
            <a:off x="6477000" y="1752600"/>
            <a:ext cx="19812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Rectangle 115"/>
          <p:cNvSpPr>
            <a:spLocks noChangeArrowheads="1"/>
          </p:cNvSpPr>
          <p:nvPr/>
        </p:nvSpPr>
        <p:spPr bwMode="auto">
          <a:xfrm>
            <a:off x="152400" y="1295400"/>
            <a:ext cx="2933700" cy="2133600"/>
          </a:xfrm>
          <a:prstGeom prst="rect">
            <a:avLst/>
          </a:prstGeom>
          <a:noFill/>
          <a:ln w="19050">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7" name="Rectangle 116"/>
          <p:cNvSpPr>
            <a:spLocks noChangeArrowheads="1"/>
          </p:cNvSpPr>
          <p:nvPr/>
        </p:nvSpPr>
        <p:spPr bwMode="auto">
          <a:xfrm>
            <a:off x="3105150" y="1295400"/>
            <a:ext cx="2914650" cy="2133600"/>
          </a:xfrm>
          <a:prstGeom prst="rect">
            <a:avLst/>
          </a:prstGeom>
          <a:noFill/>
          <a:ln w="19050">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8" name="Rectangle 117"/>
          <p:cNvSpPr>
            <a:spLocks noChangeArrowheads="1"/>
          </p:cNvSpPr>
          <p:nvPr/>
        </p:nvSpPr>
        <p:spPr bwMode="auto">
          <a:xfrm>
            <a:off x="6038850" y="1295400"/>
            <a:ext cx="2933700" cy="2133600"/>
          </a:xfrm>
          <a:prstGeom prst="rect">
            <a:avLst/>
          </a:prstGeom>
          <a:noFill/>
          <a:ln w="19050">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9" name="Text Box 118"/>
          <p:cNvSpPr txBox="1">
            <a:spLocks noChangeArrowheads="1"/>
          </p:cNvSpPr>
          <p:nvPr/>
        </p:nvSpPr>
        <p:spPr bwMode="auto">
          <a:xfrm>
            <a:off x="762000" y="2895600"/>
            <a:ext cx="175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W</a:t>
            </a:r>
            <a:r>
              <a:rPr lang="en-US" sz="1600" b="1" baseline="-25000"/>
              <a:t>AA</a:t>
            </a:r>
            <a:r>
              <a:rPr lang="en-US" sz="1600" b="1"/>
              <a:t> = R</a:t>
            </a:r>
            <a:r>
              <a:rPr lang="en-US" sz="1600" b="1" baseline="-25000"/>
              <a:t>0,AA</a:t>
            </a:r>
            <a:r>
              <a:rPr lang="en-US" sz="1600" b="1"/>
              <a:t> = 2.0</a:t>
            </a:r>
            <a:endParaRPr lang="en-US" b="1"/>
          </a:p>
        </p:txBody>
      </p:sp>
      <p:sp>
        <p:nvSpPr>
          <p:cNvPr id="1040" name="Text Box 119"/>
          <p:cNvSpPr txBox="1">
            <a:spLocks noChangeArrowheads="1"/>
          </p:cNvSpPr>
          <p:nvPr/>
        </p:nvSpPr>
        <p:spPr bwMode="auto">
          <a:xfrm>
            <a:off x="3600450" y="2895600"/>
            <a:ext cx="169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W</a:t>
            </a:r>
            <a:r>
              <a:rPr lang="en-US" sz="1600" b="1" baseline="-25000"/>
              <a:t>Aa</a:t>
            </a:r>
            <a:r>
              <a:rPr lang="en-US" sz="1600" b="1"/>
              <a:t> = R</a:t>
            </a:r>
            <a:r>
              <a:rPr lang="en-US" sz="1600" b="1" baseline="-25000"/>
              <a:t>0,Aa</a:t>
            </a:r>
            <a:r>
              <a:rPr lang="en-US" sz="1600" b="1"/>
              <a:t> = 1.5</a:t>
            </a:r>
            <a:endParaRPr lang="en-US" b="1"/>
          </a:p>
        </p:txBody>
      </p:sp>
      <p:sp>
        <p:nvSpPr>
          <p:cNvPr id="1041" name="Text Box 120"/>
          <p:cNvSpPr txBox="1">
            <a:spLocks noChangeArrowheads="1"/>
          </p:cNvSpPr>
          <p:nvPr/>
        </p:nvSpPr>
        <p:spPr bwMode="auto">
          <a:xfrm>
            <a:off x="6610350" y="2895600"/>
            <a:ext cx="163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W</a:t>
            </a:r>
            <a:r>
              <a:rPr lang="en-US" sz="1600" b="1" baseline="-25000"/>
              <a:t>aa</a:t>
            </a:r>
            <a:r>
              <a:rPr lang="en-US" sz="1600" b="1"/>
              <a:t> = R</a:t>
            </a:r>
            <a:r>
              <a:rPr lang="en-US" sz="1600" b="1" baseline="-25000"/>
              <a:t>0,aa</a:t>
            </a:r>
            <a:r>
              <a:rPr lang="en-US" sz="1600" b="1"/>
              <a:t> = .85</a:t>
            </a:r>
            <a:endParaRPr lang="en-US" b="1"/>
          </a:p>
        </p:txBody>
      </p:sp>
      <p:sp>
        <p:nvSpPr>
          <p:cNvPr id="1042" name="Text Box 121"/>
          <p:cNvSpPr txBox="1">
            <a:spLocks noChangeArrowheads="1"/>
          </p:cNvSpPr>
          <p:nvPr/>
        </p:nvSpPr>
        <p:spPr bwMode="auto">
          <a:xfrm>
            <a:off x="212725" y="3657600"/>
            <a:ext cx="8347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b="1"/>
              <a:t> The rate of genetic change under selection depends on </a:t>
            </a:r>
            <a:r>
              <a:rPr lang="en-US" b="1" i="1"/>
              <a:t>relative</a:t>
            </a:r>
            <a:r>
              <a:rPr lang="en-US" b="1"/>
              <a:t>, not </a:t>
            </a:r>
            <a:r>
              <a:rPr lang="en-US" b="1" i="1"/>
              <a:t>absolute</a:t>
            </a:r>
            <a:r>
              <a:rPr lang="en-US" b="1"/>
              <a:t>, fitness</a:t>
            </a:r>
          </a:p>
        </p:txBody>
      </p:sp>
      <p:sp>
        <p:nvSpPr>
          <p:cNvPr id="1043" name="Text Box 122"/>
          <p:cNvSpPr txBox="1">
            <a:spLocks noChangeArrowheads="1"/>
          </p:cNvSpPr>
          <p:nvPr/>
        </p:nvSpPr>
        <p:spPr bwMode="auto">
          <a:xfrm>
            <a:off x="212725" y="4311650"/>
            <a:ext cx="8397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b="1" dirty="0"/>
              <a:t> Relative fitness defines the fitness of genotypes relative to the best genotype and    </a:t>
            </a:r>
          </a:p>
          <a:p>
            <a:pPr eaLnBrk="1" hangingPunct="1"/>
            <a:r>
              <a:rPr lang="en-US" b="1" dirty="0" smtClean="0"/>
              <a:t>  the </a:t>
            </a:r>
            <a:r>
              <a:rPr lang="en-US" b="1" dirty="0"/>
              <a:t>selection coefficient </a:t>
            </a:r>
            <a:r>
              <a:rPr lang="en-US" b="1" i="1" dirty="0"/>
              <a:t>s</a:t>
            </a:r>
            <a:endParaRPr lang="en-US" b="1" dirty="0"/>
          </a:p>
        </p:txBody>
      </p:sp>
      <p:graphicFrame>
        <p:nvGraphicFramePr>
          <p:cNvPr id="1026" name="Object 124"/>
          <p:cNvGraphicFramePr>
            <a:graphicFrameLocks noChangeAspect="1"/>
          </p:cNvGraphicFramePr>
          <p:nvPr/>
        </p:nvGraphicFramePr>
        <p:xfrm>
          <a:off x="352425" y="5457825"/>
          <a:ext cx="2514600" cy="828675"/>
        </p:xfrm>
        <a:graphic>
          <a:graphicData uri="http://schemas.openxmlformats.org/presentationml/2006/ole">
            <mc:AlternateContent xmlns:mc="http://schemas.openxmlformats.org/markup-compatibility/2006">
              <mc:Choice xmlns:v="urn:schemas-microsoft-com:vml" Requires="v">
                <p:oleObj spid="_x0000_s1104" name="Equation" r:id="rId4" imgW="1307880" imgH="431640" progId="Equation.3">
                  <p:embed/>
                </p:oleObj>
              </mc:Choice>
              <mc:Fallback>
                <p:oleObj name="Equation" r:id="rId4" imgW="1307880" imgH="431640" progId="Equation.3">
                  <p:embed/>
                  <p:pic>
                    <p:nvPicPr>
                      <p:cNvPr id="0" name="Object 1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425" y="5457825"/>
                        <a:ext cx="2514600" cy="82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125"/>
          <p:cNvGraphicFramePr>
            <a:graphicFrameLocks noChangeAspect="1"/>
          </p:cNvGraphicFramePr>
          <p:nvPr/>
        </p:nvGraphicFramePr>
        <p:xfrm>
          <a:off x="3190875" y="5457825"/>
          <a:ext cx="2759075" cy="828675"/>
        </p:xfrm>
        <a:graphic>
          <a:graphicData uri="http://schemas.openxmlformats.org/presentationml/2006/ole">
            <mc:AlternateContent xmlns:mc="http://schemas.openxmlformats.org/markup-compatibility/2006">
              <mc:Choice xmlns:v="urn:schemas-microsoft-com:vml" Requires="v">
                <p:oleObj spid="_x0000_s1105" name="Equation" r:id="rId6" imgW="1434960" imgH="431640" progId="Equation.3">
                  <p:embed/>
                </p:oleObj>
              </mc:Choice>
              <mc:Fallback>
                <p:oleObj name="Equation" r:id="rId6" imgW="1434960" imgH="431640" progId="Equation.3">
                  <p:embed/>
                  <p:pic>
                    <p:nvPicPr>
                      <p:cNvPr id="0" name="Object 1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0875" y="5457825"/>
                        <a:ext cx="2759075" cy="82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 name="Object 126"/>
          <p:cNvGraphicFramePr>
            <a:graphicFrameLocks noChangeAspect="1"/>
          </p:cNvGraphicFramePr>
          <p:nvPr/>
        </p:nvGraphicFramePr>
        <p:xfrm>
          <a:off x="6057900" y="5438775"/>
          <a:ext cx="2881313" cy="828675"/>
        </p:xfrm>
        <a:graphic>
          <a:graphicData uri="http://schemas.openxmlformats.org/presentationml/2006/ole">
            <mc:AlternateContent xmlns:mc="http://schemas.openxmlformats.org/markup-compatibility/2006">
              <mc:Choice xmlns:v="urn:schemas-microsoft-com:vml" Requires="v">
                <p:oleObj spid="_x0000_s1106" name="Equation" r:id="rId8" imgW="1498320" imgH="431640" progId="Equation.3">
                  <p:embed/>
                </p:oleObj>
              </mc:Choice>
              <mc:Fallback>
                <p:oleObj name="Equation" r:id="rId8" imgW="1498320" imgH="431640" progId="Equation.3">
                  <p:embed/>
                  <p:pic>
                    <p:nvPicPr>
                      <p:cNvPr id="0" name="Object 1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57900" y="5438775"/>
                        <a:ext cx="2881313" cy="82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44" name="Rectangle 127"/>
          <p:cNvSpPr>
            <a:spLocks noChangeArrowheads="1"/>
          </p:cNvSpPr>
          <p:nvPr/>
        </p:nvSpPr>
        <p:spPr bwMode="auto">
          <a:xfrm>
            <a:off x="6029325" y="5334000"/>
            <a:ext cx="2933700" cy="1409700"/>
          </a:xfrm>
          <a:prstGeom prst="rect">
            <a:avLst/>
          </a:prstGeom>
          <a:noFill/>
          <a:ln w="19050">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5" name="Rectangle 128"/>
          <p:cNvSpPr>
            <a:spLocks noChangeArrowheads="1"/>
          </p:cNvSpPr>
          <p:nvPr/>
        </p:nvSpPr>
        <p:spPr bwMode="auto">
          <a:xfrm>
            <a:off x="3105150" y="5334000"/>
            <a:ext cx="2914650" cy="1409700"/>
          </a:xfrm>
          <a:prstGeom prst="rect">
            <a:avLst/>
          </a:prstGeom>
          <a:noFill/>
          <a:ln w="19050">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6" name="Rectangle 129"/>
          <p:cNvSpPr>
            <a:spLocks noChangeArrowheads="1"/>
          </p:cNvSpPr>
          <p:nvPr/>
        </p:nvSpPr>
        <p:spPr bwMode="auto">
          <a:xfrm>
            <a:off x="152400" y="5334000"/>
            <a:ext cx="2933700" cy="1409700"/>
          </a:xfrm>
          <a:prstGeom prst="rect">
            <a:avLst/>
          </a:prstGeom>
          <a:noFill/>
          <a:ln w="19050">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7" name="Text Box 130"/>
          <p:cNvSpPr txBox="1">
            <a:spLocks noChangeArrowheads="1"/>
          </p:cNvSpPr>
          <p:nvPr/>
        </p:nvSpPr>
        <p:spPr bwMode="auto">
          <a:xfrm>
            <a:off x="1146175" y="6242050"/>
            <a:ext cx="1071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i="1"/>
              <a:t>s</a:t>
            </a:r>
            <a:r>
              <a:rPr lang="en-US" sz="2400" baseline="-25000"/>
              <a:t>AA</a:t>
            </a:r>
            <a:r>
              <a:rPr lang="en-US" sz="2400"/>
              <a:t> = 0</a:t>
            </a:r>
          </a:p>
        </p:txBody>
      </p:sp>
      <p:sp>
        <p:nvSpPr>
          <p:cNvPr id="1048" name="Text Box 131"/>
          <p:cNvSpPr txBox="1">
            <a:spLocks noChangeArrowheads="1"/>
          </p:cNvSpPr>
          <p:nvPr/>
        </p:nvSpPr>
        <p:spPr bwMode="auto">
          <a:xfrm>
            <a:off x="4048125" y="6251575"/>
            <a:ext cx="124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i="1"/>
              <a:t>s</a:t>
            </a:r>
            <a:r>
              <a:rPr lang="en-US" sz="2400" baseline="-25000"/>
              <a:t>Aa</a:t>
            </a:r>
            <a:r>
              <a:rPr lang="en-US" sz="2400"/>
              <a:t> = .25</a:t>
            </a:r>
          </a:p>
        </p:txBody>
      </p:sp>
      <p:sp>
        <p:nvSpPr>
          <p:cNvPr id="1049" name="Text Box 132"/>
          <p:cNvSpPr txBox="1">
            <a:spLocks noChangeArrowheads="1"/>
          </p:cNvSpPr>
          <p:nvPr/>
        </p:nvSpPr>
        <p:spPr bwMode="auto">
          <a:xfrm>
            <a:off x="6838950" y="6251575"/>
            <a:ext cx="1341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i="1"/>
              <a:t>s</a:t>
            </a:r>
            <a:r>
              <a:rPr lang="en-US" sz="2400" baseline="-25000"/>
              <a:t>aa</a:t>
            </a:r>
            <a:r>
              <a:rPr lang="en-US" sz="2400"/>
              <a:t> = .575</a:t>
            </a:r>
          </a:p>
        </p:txBody>
      </p:sp>
      <p:sp>
        <p:nvSpPr>
          <p:cNvPr id="1050" name="Line 133"/>
          <p:cNvSpPr>
            <a:spLocks noChangeShapeType="1"/>
          </p:cNvSpPr>
          <p:nvPr/>
        </p:nvSpPr>
        <p:spPr bwMode="auto">
          <a:xfrm>
            <a:off x="161925" y="6286500"/>
            <a:ext cx="2914650" cy="0"/>
          </a:xfrm>
          <a:prstGeom prst="line">
            <a:avLst/>
          </a:prstGeom>
          <a:noFill/>
          <a:ln w="19050">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1" name="Line 134"/>
          <p:cNvSpPr>
            <a:spLocks noChangeShapeType="1"/>
          </p:cNvSpPr>
          <p:nvPr/>
        </p:nvSpPr>
        <p:spPr bwMode="auto">
          <a:xfrm>
            <a:off x="3124200" y="6286500"/>
            <a:ext cx="2914650" cy="0"/>
          </a:xfrm>
          <a:prstGeom prst="line">
            <a:avLst/>
          </a:prstGeom>
          <a:noFill/>
          <a:ln w="19050">
            <a:solidFill>
              <a:srgbClr val="33CC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2" name="Line 135"/>
          <p:cNvSpPr>
            <a:spLocks noChangeShapeType="1"/>
          </p:cNvSpPr>
          <p:nvPr/>
        </p:nvSpPr>
        <p:spPr bwMode="auto">
          <a:xfrm>
            <a:off x="6048375" y="6286500"/>
            <a:ext cx="2914650" cy="0"/>
          </a:xfrm>
          <a:prstGeom prst="line">
            <a:avLst/>
          </a:prstGeom>
          <a:noFill/>
          <a:ln w="19050">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1406</TotalTime>
  <Words>1697</Words>
  <Application>Microsoft Office PowerPoint</Application>
  <PresentationFormat>On-screen Show (4:3)</PresentationFormat>
  <Paragraphs>426</Paragraphs>
  <Slides>40</Slides>
  <Notes>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40</vt:i4>
      </vt:variant>
    </vt:vector>
  </HeadingPairs>
  <TitlesOfParts>
    <vt:vector size="44" baseType="lpstr">
      <vt:lpstr>Default Design</vt:lpstr>
      <vt:lpstr>Equation</vt:lpstr>
      <vt:lpstr>Microsoft Equation 3.0</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Biological Sciences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Scott Nuismer</dc:creator>
  <cp:lastModifiedBy>Nuismer</cp:lastModifiedBy>
  <cp:revision>254</cp:revision>
  <dcterms:created xsi:type="dcterms:W3CDTF">2004-01-14T23:13:35Z</dcterms:created>
  <dcterms:modified xsi:type="dcterms:W3CDTF">2015-01-29T18:35:06Z</dcterms:modified>
</cp:coreProperties>
</file>