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7" r:id="rId2"/>
    <p:sldId id="257" r:id="rId3"/>
    <p:sldId id="259" r:id="rId4"/>
    <p:sldId id="260" r:id="rId5"/>
    <p:sldId id="261" r:id="rId6"/>
    <p:sldId id="266" r:id="rId7"/>
    <p:sldId id="265" r:id="rId8"/>
    <p:sldId id="267" r:id="rId9"/>
    <p:sldId id="269" r:id="rId10"/>
    <p:sldId id="270" r:id="rId11"/>
    <p:sldId id="273" r:id="rId12"/>
    <p:sldId id="262" r:id="rId13"/>
    <p:sldId id="311" r:id="rId14"/>
    <p:sldId id="314" r:id="rId15"/>
    <p:sldId id="282" r:id="rId16"/>
    <p:sldId id="284" r:id="rId17"/>
    <p:sldId id="299" r:id="rId18"/>
    <p:sldId id="285" r:id="rId19"/>
    <p:sldId id="300" r:id="rId20"/>
    <p:sldId id="301" r:id="rId21"/>
    <p:sldId id="280" r:id="rId22"/>
    <p:sldId id="281" r:id="rId23"/>
    <p:sldId id="287" r:id="rId24"/>
    <p:sldId id="315" r:id="rId25"/>
    <p:sldId id="291" r:id="rId26"/>
    <p:sldId id="303" r:id="rId27"/>
    <p:sldId id="304" r:id="rId28"/>
    <p:sldId id="305" r:id="rId29"/>
    <p:sldId id="308" r:id="rId30"/>
    <p:sldId id="258" r:id="rId31"/>
    <p:sldId id="31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66FF33"/>
    <a:srgbClr val="00FF00"/>
    <a:srgbClr val="33CCFF"/>
    <a:srgbClr val="B2B2B2"/>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40"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0844E4-CE89-4295-883E-D240153EA104}" type="datetimeFigureOut">
              <a:rPr lang="en-US"/>
              <a:pPr>
                <a:defRPr/>
              </a:pPr>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04CAC7-BE1E-42AF-8A1E-02A346D0B79A}" type="slidenum">
              <a:rPr lang="en-US"/>
              <a:pPr>
                <a:defRPr/>
              </a:pPr>
              <a:t>‹#›</a:t>
            </a:fld>
            <a:endParaRPr lang="en-US"/>
          </a:p>
        </p:txBody>
      </p:sp>
    </p:spTree>
    <p:extLst>
      <p:ext uri="{BB962C8B-B14F-4D97-AF65-F5344CB8AC3E}">
        <p14:creationId xmlns:p14="http://schemas.microsoft.com/office/powerpoint/2010/main" val="4240995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0666B0-8663-44CD-A083-AF5CA9B9BAFC}"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E74E5-162D-4314-A747-1BCD6C6349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332DA8-A196-469C-98F8-B98D8745F0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F748D0-546D-4EA5-8804-8C5E97A26A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B6CEF-0878-42A8-BA00-AD82180295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262C1-A4F9-4A9D-8841-D2E1E4266A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27E0A8-D191-412F-953D-94E71EAECB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C41F80-EBF0-4AC5-9582-0A7F961FB0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D44B3F-BC91-4472-9CAE-83AE9B1D6A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84801C-A7CC-4D22-A5B5-6BDD7644F9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BB13C5-D7F0-445B-8EBA-67142C903E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6FE3E6-D8E7-450E-85BE-D224C5E681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8E2719E-96E2-4A7F-9471-2FB231ED99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3999" cy="523220"/>
          </a:xfrm>
          <a:prstGeom prst="rect">
            <a:avLst/>
          </a:prstGeom>
          <a:noFill/>
        </p:spPr>
        <p:txBody>
          <a:bodyPr wrap="square" rtlCol="0">
            <a:spAutoFit/>
          </a:bodyPr>
          <a:lstStyle/>
          <a:p>
            <a:pPr algn="ctr"/>
            <a:r>
              <a:rPr lang="en-US" sz="2800" b="1" dirty="0" smtClean="0"/>
              <a:t>Exam Thursday</a:t>
            </a:r>
            <a:endParaRPr lang="en-US" sz="2800" b="1" dirty="0"/>
          </a:p>
        </p:txBody>
      </p:sp>
      <p:sp>
        <p:nvSpPr>
          <p:cNvPr id="3" name="TextBox 2"/>
          <p:cNvSpPr txBox="1"/>
          <p:nvPr/>
        </p:nvSpPr>
        <p:spPr>
          <a:xfrm>
            <a:off x="914400" y="1752600"/>
            <a:ext cx="4613442" cy="4524315"/>
          </a:xfrm>
          <a:prstGeom prst="rect">
            <a:avLst/>
          </a:prstGeom>
          <a:noFill/>
        </p:spPr>
        <p:txBody>
          <a:bodyPr wrap="none" rtlCol="0">
            <a:spAutoFit/>
          </a:bodyPr>
          <a:lstStyle/>
          <a:p>
            <a:pPr marL="285750" indent="-285750">
              <a:buFont typeface="Arial" pitchFamily="34" charset="0"/>
              <a:buChar char="•"/>
            </a:pPr>
            <a:r>
              <a:rPr lang="en-US" b="1" dirty="0" smtClean="0"/>
              <a:t>Covers material through </a:t>
            </a:r>
            <a:r>
              <a:rPr lang="en-US" b="1" dirty="0" smtClean="0"/>
              <a:t>Today’s lecture</a:t>
            </a:r>
            <a:endParaRPr lang="en-US" b="1" dirty="0" smtClean="0"/>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t>Practice problems and answers are posted</a:t>
            </a:r>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t>Bring a calculator</a:t>
            </a:r>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t>5 </a:t>
            </a:r>
            <a:r>
              <a:rPr lang="en-US" b="1" dirty="0" smtClean="0"/>
              <a:t>questions, answer your favorite </a:t>
            </a:r>
            <a:r>
              <a:rPr lang="en-US" b="1" dirty="0" smtClean="0"/>
              <a:t>4</a:t>
            </a:r>
          </a:p>
          <a:p>
            <a:pPr marL="285750" indent="-285750">
              <a:buFont typeface="Arial" pitchFamily="34" charset="0"/>
              <a:buChar char="•"/>
            </a:pPr>
            <a:endParaRPr lang="en-US" b="1" dirty="0" smtClean="0"/>
          </a:p>
          <a:p>
            <a:pPr marL="285750" indent="-285750">
              <a:buFont typeface="Arial" pitchFamily="34" charset="0"/>
              <a:buChar char="•"/>
            </a:pPr>
            <a:endParaRPr lang="en-US" b="1" dirty="0"/>
          </a:p>
          <a:p>
            <a:pPr marL="285750" indent="-285750">
              <a:buFont typeface="Arial" pitchFamily="34" charset="0"/>
              <a:buChar char="•"/>
            </a:pPr>
            <a:r>
              <a:rPr lang="en-US" b="1" dirty="0" smtClean="0"/>
              <a:t>Please use clear, short sentences!</a:t>
            </a:r>
          </a:p>
          <a:p>
            <a:pPr marL="285750" indent="-285750">
              <a:buFont typeface="Arial" pitchFamily="34" charset="0"/>
              <a:buChar char="•"/>
            </a:pPr>
            <a:endParaRPr lang="en-US" b="1" dirty="0"/>
          </a:p>
          <a:p>
            <a:pPr marL="285750" indent="-285750">
              <a:buFont typeface="Arial" pitchFamily="34" charset="0"/>
              <a:buChar char="•"/>
            </a:pPr>
            <a:endParaRPr lang="en-US" b="1" dirty="0" smtClean="0"/>
          </a:p>
          <a:p>
            <a:pPr marL="285750" indent="-285750">
              <a:buFont typeface="Arial" pitchFamily="34" charset="0"/>
              <a:buChar char="•"/>
            </a:pPr>
            <a:r>
              <a:rPr lang="en-US" b="1" dirty="0" smtClean="0"/>
              <a:t>Comments on Equations…</a:t>
            </a:r>
            <a:endParaRPr lang="en-US" b="1" dirty="0"/>
          </a:p>
        </p:txBody>
      </p:sp>
    </p:spTree>
    <p:extLst>
      <p:ext uri="{BB962C8B-B14F-4D97-AF65-F5344CB8AC3E}">
        <p14:creationId xmlns:p14="http://schemas.microsoft.com/office/powerpoint/2010/main" val="248994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75" y="334963"/>
            <a:ext cx="9137650" cy="1077218"/>
          </a:xfrm>
          <a:prstGeom prst="rect">
            <a:avLst/>
          </a:prstGeom>
          <a:noFill/>
          <a:ln w="9525">
            <a:noFill/>
            <a:miter lim="800000"/>
            <a:headEnd/>
            <a:tailEnd/>
          </a:ln>
        </p:spPr>
        <p:txBody>
          <a:bodyPr>
            <a:spAutoFit/>
          </a:bodyPr>
          <a:lstStyle/>
          <a:p>
            <a:pPr algn="ctr"/>
            <a:r>
              <a:rPr lang="en-US" sz="3200" b="1" dirty="0" smtClean="0"/>
              <a:t>Together, these observations reveal three </a:t>
            </a:r>
            <a:r>
              <a:rPr lang="en-US" sz="3200" b="1" dirty="0"/>
              <a:t>basic facts about genetic drift</a:t>
            </a:r>
          </a:p>
        </p:txBody>
      </p:sp>
      <p:sp>
        <p:nvSpPr>
          <p:cNvPr id="17411" name="Text Box 52"/>
          <p:cNvSpPr txBox="1">
            <a:spLocks noChangeArrowheads="1"/>
          </p:cNvSpPr>
          <p:nvPr/>
        </p:nvSpPr>
        <p:spPr bwMode="auto">
          <a:xfrm>
            <a:off x="781050" y="1538288"/>
            <a:ext cx="7524750" cy="4241800"/>
          </a:xfrm>
          <a:prstGeom prst="rect">
            <a:avLst/>
          </a:prstGeom>
          <a:noFill/>
          <a:ln w="9525">
            <a:noFill/>
            <a:miter lim="800000"/>
            <a:headEnd/>
            <a:tailEnd/>
          </a:ln>
        </p:spPr>
        <p:txBody>
          <a:bodyPr wrap="none">
            <a:spAutoFit/>
          </a:bodyPr>
          <a:lstStyle/>
          <a:p>
            <a:pPr marL="342900" indent="-342900"/>
            <a:endParaRPr lang="en-US" sz="2000" b="1"/>
          </a:p>
          <a:p>
            <a:pPr marL="342900" indent="-342900"/>
            <a:r>
              <a:rPr lang="en-US" b="1"/>
              <a:t>1.	The expected change in allele frequency due to drift is 0. This is because</a:t>
            </a:r>
          </a:p>
          <a:p>
            <a:pPr marL="342900" indent="-342900"/>
            <a:r>
              <a:rPr lang="en-US" b="1"/>
              <a:t>	allele frequencies increase and decrease with equal probability. </a:t>
            </a:r>
          </a:p>
          <a:p>
            <a:pPr marL="342900" indent="-342900"/>
            <a:endParaRPr lang="en-US" b="1"/>
          </a:p>
          <a:p>
            <a:pPr marL="342900" indent="-342900"/>
            <a:endParaRPr lang="en-US" b="1"/>
          </a:p>
          <a:p>
            <a:pPr marL="342900" indent="-342900"/>
            <a:endParaRPr lang="en-US" b="1"/>
          </a:p>
          <a:p>
            <a:pPr marL="342900" indent="-342900"/>
            <a:r>
              <a:rPr lang="en-US" b="1"/>
              <a:t>2.	Drift decreases the genetic variance </a:t>
            </a:r>
            <a:r>
              <a:rPr lang="en-US" b="1">
                <a:solidFill>
                  <a:srgbClr val="FF0000"/>
                </a:solidFill>
              </a:rPr>
              <a:t>within a population. </a:t>
            </a:r>
            <a:r>
              <a:rPr lang="en-US" b="1"/>
              <a:t>Eventually a </a:t>
            </a:r>
          </a:p>
          <a:p>
            <a:pPr marL="342900" indent="-342900"/>
            <a:r>
              <a:rPr lang="en-US" b="1"/>
              <a:t>	single allele will become fixed.</a:t>
            </a:r>
          </a:p>
          <a:p>
            <a:pPr marL="342900" indent="-342900"/>
            <a:endParaRPr lang="en-US" b="1"/>
          </a:p>
          <a:p>
            <a:pPr marL="342900" indent="-342900"/>
            <a:endParaRPr lang="en-US" b="1"/>
          </a:p>
          <a:p>
            <a:pPr marL="342900" indent="-342900"/>
            <a:endParaRPr lang="en-US" b="1"/>
          </a:p>
          <a:p>
            <a:pPr marL="342900" indent="-342900">
              <a:buFontTx/>
              <a:buAutoNum type="arabicPeriod" startAt="3"/>
            </a:pPr>
            <a:r>
              <a:rPr lang="en-US" b="1"/>
              <a:t>Drift increases the genetic variance </a:t>
            </a:r>
            <a:r>
              <a:rPr lang="en-US" b="1">
                <a:solidFill>
                  <a:srgbClr val="0066FF"/>
                </a:solidFill>
              </a:rPr>
              <a:t>between populations.</a:t>
            </a:r>
            <a:r>
              <a:rPr lang="en-US" b="1">
                <a:solidFill>
                  <a:srgbClr val="FF0000"/>
                </a:solidFill>
              </a:rPr>
              <a:t> </a:t>
            </a:r>
            <a:r>
              <a:rPr lang="en-US" b="1"/>
              <a:t>Eventually</a:t>
            </a:r>
          </a:p>
          <a:p>
            <a:pPr marL="342900" indent="-342900"/>
            <a:r>
              <a:rPr lang="en-US" b="1"/>
              <a:t>	populations become fixed for different alleles. </a:t>
            </a:r>
          </a:p>
          <a:p>
            <a:pPr marL="342900" indent="-342900"/>
            <a:r>
              <a:rPr lang="en-US" b="1"/>
              <a:t>  </a:t>
            </a:r>
          </a:p>
          <a:p>
            <a:pPr marL="342900" indent="-342900"/>
            <a:endParaRPr lang="en-US"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175" y="334963"/>
            <a:ext cx="9137650" cy="584200"/>
          </a:xfrm>
          <a:prstGeom prst="rect">
            <a:avLst/>
          </a:prstGeom>
          <a:noFill/>
          <a:ln w="9525">
            <a:noFill/>
            <a:miter lim="800000"/>
            <a:headEnd/>
            <a:tailEnd/>
          </a:ln>
        </p:spPr>
        <p:txBody>
          <a:bodyPr>
            <a:spAutoFit/>
          </a:bodyPr>
          <a:lstStyle/>
          <a:p>
            <a:pPr algn="ctr"/>
            <a:r>
              <a:rPr lang="en-US" sz="3200" b="1"/>
              <a:t>The rate of drift I: Heterozygosity</a:t>
            </a:r>
          </a:p>
        </p:txBody>
      </p:sp>
      <p:graphicFrame>
        <p:nvGraphicFramePr>
          <p:cNvPr id="1026" name="Object 4"/>
          <p:cNvGraphicFramePr>
            <a:graphicFrameLocks noChangeAspect="1"/>
          </p:cNvGraphicFramePr>
          <p:nvPr/>
        </p:nvGraphicFramePr>
        <p:xfrm>
          <a:off x="3384550" y="1231900"/>
          <a:ext cx="2406650" cy="977900"/>
        </p:xfrm>
        <a:graphic>
          <a:graphicData uri="http://schemas.openxmlformats.org/presentationml/2006/ole">
            <mc:AlternateContent xmlns:mc="http://schemas.openxmlformats.org/markup-compatibility/2006">
              <mc:Choice xmlns:v="urn:schemas-microsoft-com:vml" Requires="v">
                <p:oleObj spid="_x0000_s1044" name="Equation" r:id="rId3" imgW="1155600" imgH="469800" progId="Equation.3">
                  <p:embed/>
                </p:oleObj>
              </mc:Choice>
              <mc:Fallback>
                <p:oleObj name="Equation" r:id="rId3" imgW="1155600" imgH="469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1231900"/>
                        <a:ext cx="2406650" cy="9779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7"/>
          <p:cNvSpPr txBox="1">
            <a:spLocks noChangeArrowheads="1"/>
          </p:cNvSpPr>
          <p:nvPr/>
        </p:nvSpPr>
        <p:spPr bwMode="auto">
          <a:xfrm>
            <a:off x="228600" y="3900488"/>
            <a:ext cx="392113" cy="366712"/>
          </a:xfrm>
          <a:prstGeom prst="rect">
            <a:avLst/>
          </a:prstGeom>
          <a:noFill/>
          <a:ln w="9525">
            <a:noFill/>
            <a:miter lim="800000"/>
            <a:headEnd/>
            <a:tailEnd/>
          </a:ln>
        </p:spPr>
        <p:txBody>
          <a:bodyPr wrap="none">
            <a:spAutoFit/>
          </a:bodyPr>
          <a:lstStyle/>
          <a:p>
            <a:r>
              <a:rPr lang="en-US" i="1"/>
              <a:t>H</a:t>
            </a:r>
            <a:r>
              <a:rPr lang="en-US" baseline="-25000"/>
              <a:t>t</a:t>
            </a:r>
            <a:endParaRPr lang="en-US"/>
          </a:p>
        </p:txBody>
      </p:sp>
      <p:sp>
        <p:nvSpPr>
          <p:cNvPr id="1029" name="Text Box 8"/>
          <p:cNvSpPr txBox="1">
            <a:spLocks noChangeArrowheads="1"/>
          </p:cNvSpPr>
          <p:nvPr/>
        </p:nvSpPr>
        <p:spPr bwMode="auto">
          <a:xfrm>
            <a:off x="1822450" y="5257800"/>
            <a:ext cx="1377950" cy="366713"/>
          </a:xfrm>
          <a:prstGeom prst="rect">
            <a:avLst/>
          </a:prstGeom>
          <a:noFill/>
          <a:ln w="9525">
            <a:noFill/>
            <a:miter lim="800000"/>
            <a:headEnd/>
            <a:tailEnd/>
          </a:ln>
        </p:spPr>
        <p:txBody>
          <a:bodyPr wrap="none">
            <a:spAutoFit/>
          </a:bodyPr>
          <a:lstStyle/>
          <a:p>
            <a:r>
              <a:rPr lang="en-US"/>
              <a:t>Generation, </a:t>
            </a:r>
            <a:r>
              <a:rPr lang="en-US" i="1"/>
              <a:t>t</a:t>
            </a:r>
            <a:endParaRPr lang="en-US"/>
          </a:p>
        </p:txBody>
      </p:sp>
      <p:sp>
        <p:nvSpPr>
          <p:cNvPr id="1030" name="Text Box 12"/>
          <p:cNvSpPr txBox="1">
            <a:spLocks noChangeArrowheads="1"/>
          </p:cNvSpPr>
          <p:nvPr/>
        </p:nvSpPr>
        <p:spPr bwMode="auto">
          <a:xfrm>
            <a:off x="317500" y="5943600"/>
            <a:ext cx="8191500" cy="641350"/>
          </a:xfrm>
          <a:prstGeom prst="rect">
            <a:avLst/>
          </a:prstGeom>
          <a:noFill/>
          <a:ln w="9525">
            <a:noFill/>
            <a:miter lim="800000"/>
            <a:headEnd/>
            <a:tailEnd/>
          </a:ln>
        </p:spPr>
        <p:txBody>
          <a:bodyPr wrap="none">
            <a:spAutoFit/>
          </a:bodyPr>
          <a:lstStyle/>
          <a:p>
            <a:r>
              <a:rPr lang="en-US" b="1" i="1"/>
              <a:t>H</a:t>
            </a:r>
            <a:r>
              <a:rPr lang="en-US" b="1" baseline="-25000"/>
              <a:t>t</a:t>
            </a:r>
            <a:r>
              <a:rPr lang="en-US" b="1"/>
              <a:t> is the heterozygosity of the population at time </a:t>
            </a:r>
            <a:r>
              <a:rPr lang="en-US" b="1" i="1"/>
              <a:t>t</a:t>
            </a:r>
            <a:r>
              <a:rPr lang="en-US" b="1"/>
              <a:t>  – The probability of drawing a </a:t>
            </a:r>
          </a:p>
          <a:p>
            <a:r>
              <a:rPr lang="en-US" b="1"/>
              <a:t>heterozygous individual at random from the population.</a:t>
            </a:r>
            <a:endParaRPr lang="en-US" b="1" i="1"/>
          </a:p>
        </p:txBody>
      </p:sp>
      <p:pic>
        <p:nvPicPr>
          <p:cNvPr id="1031" name="Picture 11"/>
          <p:cNvPicPr>
            <a:picLocks noChangeAspect="1" noChangeArrowheads="1"/>
          </p:cNvPicPr>
          <p:nvPr/>
        </p:nvPicPr>
        <p:blipFill>
          <a:blip r:embed="rId5" cstate="print"/>
          <a:srcRect/>
          <a:stretch>
            <a:fillRect/>
          </a:stretch>
        </p:blipFill>
        <p:spPr bwMode="auto">
          <a:xfrm>
            <a:off x="685800" y="3062288"/>
            <a:ext cx="3429000" cy="2266950"/>
          </a:xfrm>
          <a:prstGeom prst="rect">
            <a:avLst/>
          </a:prstGeom>
          <a:noFill/>
          <a:ln w="9525">
            <a:noFill/>
            <a:miter lim="800000"/>
            <a:headEnd/>
            <a:tailEnd/>
          </a:ln>
        </p:spPr>
      </p:pic>
      <p:pic>
        <p:nvPicPr>
          <p:cNvPr id="1032" name="Picture 12"/>
          <p:cNvPicPr>
            <a:picLocks noChangeAspect="1" noChangeArrowheads="1"/>
          </p:cNvPicPr>
          <p:nvPr/>
        </p:nvPicPr>
        <p:blipFill>
          <a:blip r:embed="rId6" cstate="print"/>
          <a:srcRect/>
          <a:stretch>
            <a:fillRect/>
          </a:stretch>
        </p:blipFill>
        <p:spPr bwMode="auto">
          <a:xfrm>
            <a:off x="5410200" y="3048000"/>
            <a:ext cx="3429000" cy="2266950"/>
          </a:xfrm>
          <a:prstGeom prst="rect">
            <a:avLst/>
          </a:prstGeom>
          <a:noFill/>
          <a:ln w="9525">
            <a:noFill/>
            <a:miter lim="800000"/>
            <a:headEnd/>
            <a:tailEnd/>
          </a:ln>
        </p:spPr>
      </p:pic>
      <p:sp>
        <p:nvSpPr>
          <p:cNvPr id="1033" name="Text Box 7"/>
          <p:cNvSpPr txBox="1">
            <a:spLocks noChangeArrowheads="1"/>
          </p:cNvSpPr>
          <p:nvPr/>
        </p:nvSpPr>
        <p:spPr bwMode="auto">
          <a:xfrm>
            <a:off x="4953000" y="3886200"/>
            <a:ext cx="392113" cy="366713"/>
          </a:xfrm>
          <a:prstGeom prst="rect">
            <a:avLst/>
          </a:prstGeom>
          <a:noFill/>
          <a:ln w="9525">
            <a:noFill/>
            <a:miter lim="800000"/>
            <a:headEnd/>
            <a:tailEnd/>
          </a:ln>
        </p:spPr>
        <p:txBody>
          <a:bodyPr wrap="none">
            <a:spAutoFit/>
          </a:bodyPr>
          <a:lstStyle/>
          <a:p>
            <a:r>
              <a:rPr lang="en-US" i="1"/>
              <a:t>H</a:t>
            </a:r>
            <a:r>
              <a:rPr lang="en-US" baseline="-25000"/>
              <a:t>t</a:t>
            </a:r>
            <a:endParaRPr lang="en-US"/>
          </a:p>
        </p:txBody>
      </p:sp>
      <p:sp>
        <p:nvSpPr>
          <p:cNvPr id="1034" name="Text Box 8"/>
          <p:cNvSpPr txBox="1">
            <a:spLocks noChangeArrowheads="1"/>
          </p:cNvSpPr>
          <p:nvPr/>
        </p:nvSpPr>
        <p:spPr bwMode="auto">
          <a:xfrm>
            <a:off x="6546850" y="5243513"/>
            <a:ext cx="1377950" cy="366712"/>
          </a:xfrm>
          <a:prstGeom prst="rect">
            <a:avLst/>
          </a:prstGeom>
          <a:noFill/>
          <a:ln w="9525">
            <a:noFill/>
            <a:miter lim="800000"/>
            <a:headEnd/>
            <a:tailEnd/>
          </a:ln>
        </p:spPr>
        <p:txBody>
          <a:bodyPr wrap="none">
            <a:spAutoFit/>
          </a:bodyPr>
          <a:lstStyle/>
          <a:p>
            <a:r>
              <a:rPr lang="en-US"/>
              <a:t>Generation, </a:t>
            </a:r>
            <a:r>
              <a:rPr lang="en-US" i="1"/>
              <a:t>t</a:t>
            </a:r>
            <a:endParaRPr lang="en-US"/>
          </a:p>
        </p:txBody>
      </p:sp>
      <p:sp>
        <p:nvSpPr>
          <p:cNvPr id="1035" name="TextBox 14"/>
          <p:cNvSpPr txBox="1">
            <a:spLocks noChangeArrowheads="1"/>
          </p:cNvSpPr>
          <p:nvPr/>
        </p:nvSpPr>
        <p:spPr bwMode="auto">
          <a:xfrm>
            <a:off x="1169988" y="2601913"/>
            <a:ext cx="2563812" cy="369887"/>
          </a:xfrm>
          <a:prstGeom prst="rect">
            <a:avLst/>
          </a:prstGeom>
          <a:noFill/>
          <a:ln w="9525">
            <a:noFill/>
            <a:miter lim="800000"/>
            <a:headEnd/>
            <a:tailEnd/>
          </a:ln>
        </p:spPr>
        <p:txBody>
          <a:bodyPr wrap="none">
            <a:spAutoFit/>
          </a:bodyPr>
          <a:lstStyle/>
          <a:p>
            <a:r>
              <a:rPr lang="en-US" b="1" u="sng"/>
              <a:t>Effect of population size</a:t>
            </a:r>
          </a:p>
        </p:txBody>
      </p:sp>
      <p:sp>
        <p:nvSpPr>
          <p:cNvPr id="1036" name="TextBox 15"/>
          <p:cNvSpPr txBox="1">
            <a:spLocks noChangeArrowheads="1"/>
          </p:cNvSpPr>
          <p:nvPr/>
        </p:nvSpPr>
        <p:spPr bwMode="auto">
          <a:xfrm>
            <a:off x="5702300" y="2601913"/>
            <a:ext cx="3136900" cy="369887"/>
          </a:xfrm>
          <a:prstGeom prst="rect">
            <a:avLst/>
          </a:prstGeom>
          <a:noFill/>
          <a:ln w="9525">
            <a:noFill/>
            <a:miter lim="800000"/>
            <a:headEnd/>
            <a:tailEnd/>
          </a:ln>
        </p:spPr>
        <p:txBody>
          <a:bodyPr wrap="none">
            <a:spAutoFit/>
          </a:bodyPr>
          <a:lstStyle/>
          <a:p>
            <a:r>
              <a:rPr lang="en-US" b="1" u="sng"/>
              <a:t>Effect of initial heterozygosity</a:t>
            </a:r>
          </a:p>
        </p:txBody>
      </p:sp>
      <p:sp>
        <p:nvSpPr>
          <p:cNvPr id="1037" name="TextBox 16"/>
          <p:cNvSpPr txBox="1">
            <a:spLocks noChangeArrowheads="1"/>
          </p:cNvSpPr>
          <p:nvPr/>
        </p:nvSpPr>
        <p:spPr bwMode="auto">
          <a:xfrm>
            <a:off x="2971800" y="3581400"/>
            <a:ext cx="819150" cy="307975"/>
          </a:xfrm>
          <a:prstGeom prst="rect">
            <a:avLst/>
          </a:prstGeom>
          <a:noFill/>
          <a:ln w="9525">
            <a:noFill/>
            <a:miter lim="800000"/>
            <a:headEnd/>
            <a:tailEnd/>
          </a:ln>
        </p:spPr>
        <p:txBody>
          <a:bodyPr wrap="none">
            <a:spAutoFit/>
          </a:bodyPr>
          <a:lstStyle/>
          <a:p>
            <a:r>
              <a:rPr lang="en-US" sz="1400"/>
              <a:t>N=1,000</a:t>
            </a:r>
          </a:p>
        </p:txBody>
      </p:sp>
      <p:sp>
        <p:nvSpPr>
          <p:cNvPr id="1038" name="TextBox 17"/>
          <p:cNvSpPr txBox="1">
            <a:spLocks noChangeArrowheads="1"/>
          </p:cNvSpPr>
          <p:nvPr/>
        </p:nvSpPr>
        <p:spPr bwMode="auto">
          <a:xfrm>
            <a:off x="2819400" y="4492625"/>
            <a:ext cx="684213" cy="307975"/>
          </a:xfrm>
          <a:prstGeom prst="rect">
            <a:avLst/>
          </a:prstGeom>
          <a:noFill/>
          <a:ln w="9525">
            <a:noFill/>
            <a:miter lim="800000"/>
            <a:headEnd/>
            <a:tailEnd/>
          </a:ln>
        </p:spPr>
        <p:txBody>
          <a:bodyPr wrap="none">
            <a:spAutoFit/>
          </a:bodyPr>
          <a:lstStyle/>
          <a:p>
            <a:r>
              <a:rPr lang="en-US" sz="1400"/>
              <a:t>N=100</a:t>
            </a:r>
          </a:p>
        </p:txBody>
      </p:sp>
      <p:sp>
        <p:nvSpPr>
          <p:cNvPr id="1039" name="TextBox 18"/>
          <p:cNvSpPr txBox="1">
            <a:spLocks noChangeArrowheads="1"/>
          </p:cNvSpPr>
          <p:nvPr/>
        </p:nvSpPr>
        <p:spPr bwMode="auto">
          <a:xfrm>
            <a:off x="1066800" y="4721225"/>
            <a:ext cx="595313" cy="307975"/>
          </a:xfrm>
          <a:prstGeom prst="rect">
            <a:avLst/>
          </a:prstGeom>
          <a:noFill/>
          <a:ln w="9525">
            <a:noFill/>
            <a:miter lim="800000"/>
            <a:headEnd/>
            <a:tailEnd/>
          </a:ln>
        </p:spPr>
        <p:txBody>
          <a:bodyPr wrap="none">
            <a:spAutoFit/>
          </a:bodyPr>
          <a:lstStyle/>
          <a:p>
            <a:r>
              <a:rPr lang="en-US" sz="1400"/>
              <a:t>N=10</a:t>
            </a:r>
          </a:p>
        </p:txBody>
      </p:sp>
      <p:sp>
        <p:nvSpPr>
          <p:cNvPr id="1040" name="TextBox 19"/>
          <p:cNvSpPr txBox="1">
            <a:spLocks noChangeArrowheads="1"/>
          </p:cNvSpPr>
          <p:nvPr/>
        </p:nvSpPr>
        <p:spPr bwMode="auto">
          <a:xfrm>
            <a:off x="6096000" y="3429000"/>
            <a:ext cx="879475" cy="307975"/>
          </a:xfrm>
          <a:prstGeom prst="rect">
            <a:avLst/>
          </a:prstGeom>
          <a:noFill/>
          <a:ln w="9525">
            <a:noFill/>
            <a:miter lim="800000"/>
            <a:headEnd/>
            <a:tailEnd/>
          </a:ln>
        </p:spPr>
        <p:txBody>
          <a:bodyPr wrap="none">
            <a:spAutoFit/>
          </a:bodyPr>
          <a:lstStyle/>
          <a:p>
            <a:r>
              <a:rPr lang="en-US" sz="1400" i="1"/>
              <a:t>H</a:t>
            </a:r>
            <a:r>
              <a:rPr lang="en-US" sz="1400" i="1" baseline="-25000"/>
              <a:t>0</a:t>
            </a:r>
            <a:r>
              <a:rPr lang="en-US" sz="1400"/>
              <a:t> = 0.50</a:t>
            </a:r>
          </a:p>
        </p:txBody>
      </p:sp>
      <p:sp>
        <p:nvSpPr>
          <p:cNvPr id="1041" name="TextBox 20"/>
          <p:cNvSpPr txBox="1">
            <a:spLocks noChangeArrowheads="1"/>
          </p:cNvSpPr>
          <p:nvPr/>
        </p:nvSpPr>
        <p:spPr bwMode="auto">
          <a:xfrm>
            <a:off x="6629400" y="3810000"/>
            <a:ext cx="879475" cy="307975"/>
          </a:xfrm>
          <a:prstGeom prst="rect">
            <a:avLst/>
          </a:prstGeom>
          <a:noFill/>
          <a:ln w="9525">
            <a:noFill/>
            <a:miter lim="800000"/>
            <a:headEnd/>
            <a:tailEnd/>
          </a:ln>
        </p:spPr>
        <p:txBody>
          <a:bodyPr wrap="none">
            <a:spAutoFit/>
          </a:bodyPr>
          <a:lstStyle/>
          <a:p>
            <a:r>
              <a:rPr lang="en-US" sz="1400" i="1"/>
              <a:t>H</a:t>
            </a:r>
            <a:r>
              <a:rPr lang="en-US" sz="1400" i="1" baseline="-25000"/>
              <a:t>0</a:t>
            </a:r>
            <a:r>
              <a:rPr lang="en-US" sz="1400"/>
              <a:t> = 0.25</a:t>
            </a:r>
          </a:p>
        </p:txBody>
      </p:sp>
      <p:sp>
        <p:nvSpPr>
          <p:cNvPr id="1042" name="TextBox 21"/>
          <p:cNvSpPr txBox="1">
            <a:spLocks noChangeArrowheads="1"/>
          </p:cNvSpPr>
          <p:nvPr/>
        </p:nvSpPr>
        <p:spPr bwMode="auto">
          <a:xfrm>
            <a:off x="7239000" y="4114800"/>
            <a:ext cx="879475" cy="307975"/>
          </a:xfrm>
          <a:prstGeom prst="rect">
            <a:avLst/>
          </a:prstGeom>
          <a:noFill/>
          <a:ln w="9525">
            <a:noFill/>
            <a:miter lim="800000"/>
            <a:headEnd/>
            <a:tailEnd/>
          </a:ln>
        </p:spPr>
        <p:txBody>
          <a:bodyPr wrap="none">
            <a:spAutoFit/>
          </a:bodyPr>
          <a:lstStyle/>
          <a:p>
            <a:r>
              <a:rPr lang="en-US" sz="1400" i="1"/>
              <a:t>H</a:t>
            </a:r>
            <a:r>
              <a:rPr lang="en-US" sz="1400" i="1" baseline="-25000"/>
              <a:t>0</a:t>
            </a:r>
            <a:r>
              <a:rPr lang="en-US" sz="1400"/>
              <a:t> = 0.10</a:t>
            </a:r>
          </a:p>
        </p:txBody>
      </p:sp>
      <p:cxnSp>
        <p:nvCxnSpPr>
          <p:cNvPr id="26" name="Straight Arrow Connector 25"/>
          <p:cNvCxnSpPr/>
          <p:nvPr/>
        </p:nvCxnSpPr>
        <p:spPr>
          <a:xfrm rot="5400000">
            <a:off x="6248400" y="3733800"/>
            <a:ext cx="228600" cy="2286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41" idx="2"/>
          </p:cNvCxnSpPr>
          <p:nvPr/>
        </p:nvCxnSpPr>
        <p:spPr>
          <a:xfrm rot="5400000">
            <a:off x="6507956" y="4087019"/>
            <a:ext cx="530225" cy="59213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6781800" y="4419600"/>
            <a:ext cx="685800" cy="53340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175" y="334963"/>
            <a:ext cx="9137650" cy="579437"/>
          </a:xfrm>
          <a:prstGeom prst="rect">
            <a:avLst/>
          </a:prstGeom>
          <a:noFill/>
          <a:ln w="9525">
            <a:noFill/>
            <a:miter lim="800000"/>
            <a:headEnd/>
            <a:tailEnd/>
          </a:ln>
        </p:spPr>
        <p:txBody>
          <a:bodyPr>
            <a:spAutoFit/>
          </a:bodyPr>
          <a:lstStyle/>
          <a:p>
            <a:pPr algn="ctr"/>
            <a:r>
              <a:rPr lang="en-US" sz="3200" b="1"/>
              <a:t>The rate of drift II: Allele frequencies</a:t>
            </a:r>
          </a:p>
        </p:txBody>
      </p:sp>
      <p:sp>
        <p:nvSpPr>
          <p:cNvPr id="18435" name="TextBox 13"/>
          <p:cNvSpPr txBox="1">
            <a:spLocks noChangeArrowheads="1"/>
          </p:cNvSpPr>
          <p:nvPr/>
        </p:nvSpPr>
        <p:spPr bwMode="auto">
          <a:xfrm>
            <a:off x="1246188" y="1295400"/>
            <a:ext cx="2563812" cy="369888"/>
          </a:xfrm>
          <a:prstGeom prst="rect">
            <a:avLst/>
          </a:prstGeom>
          <a:noFill/>
          <a:ln w="9525">
            <a:noFill/>
            <a:miter lim="800000"/>
            <a:headEnd/>
            <a:tailEnd/>
          </a:ln>
        </p:spPr>
        <p:txBody>
          <a:bodyPr wrap="none">
            <a:spAutoFit/>
          </a:bodyPr>
          <a:lstStyle/>
          <a:p>
            <a:r>
              <a:rPr lang="en-US" b="1" u="sng"/>
              <a:t>Effect of population size</a:t>
            </a:r>
          </a:p>
        </p:txBody>
      </p:sp>
      <p:sp>
        <p:nvSpPr>
          <p:cNvPr id="18436" name="TextBox 14"/>
          <p:cNvSpPr txBox="1">
            <a:spLocks noChangeArrowheads="1"/>
          </p:cNvSpPr>
          <p:nvPr/>
        </p:nvSpPr>
        <p:spPr bwMode="auto">
          <a:xfrm>
            <a:off x="5410200" y="1295400"/>
            <a:ext cx="3271838" cy="369888"/>
          </a:xfrm>
          <a:prstGeom prst="rect">
            <a:avLst/>
          </a:prstGeom>
          <a:noFill/>
          <a:ln w="9525">
            <a:noFill/>
            <a:miter lim="800000"/>
            <a:headEnd/>
            <a:tailEnd/>
          </a:ln>
        </p:spPr>
        <p:txBody>
          <a:bodyPr wrap="none">
            <a:spAutoFit/>
          </a:bodyPr>
          <a:lstStyle/>
          <a:p>
            <a:r>
              <a:rPr lang="en-US" b="1" u="sng"/>
              <a:t>Effect of initial allele frequency</a:t>
            </a:r>
          </a:p>
        </p:txBody>
      </p:sp>
      <p:pic>
        <p:nvPicPr>
          <p:cNvPr id="18437" name="Picture 17" descr="DriftMovieN20Phalf.gif"/>
          <p:cNvPicPr>
            <a:picLocks noChangeAspect="1"/>
          </p:cNvPicPr>
          <p:nvPr/>
        </p:nvPicPr>
        <p:blipFill>
          <a:blip r:embed="rId3" cstate="print"/>
          <a:srcRect/>
          <a:stretch>
            <a:fillRect/>
          </a:stretch>
        </p:blipFill>
        <p:spPr bwMode="auto">
          <a:xfrm>
            <a:off x="914400" y="1981200"/>
            <a:ext cx="3429000" cy="2238375"/>
          </a:xfrm>
          <a:prstGeom prst="rect">
            <a:avLst/>
          </a:prstGeom>
          <a:noFill/>
          <a:ln w="9525">
            <a:noFill/>
            <a:miter lim="800000"/>
            <a:headEnd/>
            <a:tailEnd/>
          </a:ln>
        </p:spPr>
      </p:pic>
      <p:sp>
        <p:nvSpPr>
          <p:cNvPr id="18438" name="Text Box 6"/>
          <p:cNvSpPr txBox="1">
            <a:spLocks noChangeArrowheads="1"/>
          </p:cNvSpPr>
          <p:nvPr/>
        </p:nvSpPr>
        <p:spPr bwMode="auto">
          <a:xfrm>
            <a:off x="1295400" y="2133600"/>
            <a:ext cx="750888" cy="523875"/>
          </a:xfrm>
          <a:prstGeom prst="rect">
            <a:avLst/>
          </a:prstGeom>
          <a:noFill/>
          <a:ln w="9525">
            <a:noFill/>
            <a:miter lim="800000"/>
            <a:headEnd/>
            <a:tailEnd/>
          </a:ln>
        </p:spPr>
        <p:txBody>
          <a:bodyPr wrap="none">
            <a:spAutoFit/>
          </a:bodyPr>
          <a:lstStyle/>
          <a:p>
            <a:r>
              <a:rPr lang="en-US" sz="1400" b="1" i="1"/>
              <a:t>N</a:t>
            </a:r>
            <a:r>
              <a:rPr lang="en-US" sz="1400" b="1"/>
              <a:t> = 20</a:t>
            </a:r>
          </a:p>
          <a:p>
            <a:r>
              <a:rPr lang="en-US" sz="1400" b="1" i="1"/>
              <a:t>p</a:t>
            </a:r>
            <a:r>
              <a:rPr lang="en-US" sz="1400" b="1" baseline="-25000"/>
              <a:t>0</a:t>
            </a:r>
            <a:r>
              <a:rPr lang="en-US" sz="1400" b="1"/>
              <a:t> = 0.5</a:t>
            </a:r>
            <a:endParaRPr lang="en-US" sz="1400" b="1" i="1"/>
          </a:p>
        </p:txBody>
      </p:sp>
      <p:pic>
        <p:nvPicPr>
          <p:cNvPr id="18439" name="Picture 19" descr="DriftMovieN200Phalf.gif"/>
          <p:cNvPicPr>
            <a:picLocks noChangeAspect="1"/>
          </p:cNvPicPr>
          <p:nvPr/>
        </p:nvPicPr>
        <p:blipFill>
          <a:blip r:embed="rId4" cstate="print"/>
          <a:srcRect/>
          <a:stretch>
            <a:fillRect/>
          </a:stretch>
        </p:blipFill>
        <p:spPr bwMode="auto">
          <a:xfrm>
            <a:off x="914400" y="4419600"/>
            <a:ext cx="3429000" cy="2238375"/>
          </a:xfrm>
          <a:prstGeom prst="rect">
            <a:avLst/>
          </a:prstGeom>
          <a:noFill/>
          <a:ln w="9525">
            <a:noFill/>
            <a:miter lim="800000"/>
            <a:headEnd/>
            <a:tailEnd/>
          </a:ln>
        </p:spPr>
      </p:pic>
      <p:sp>
        <p:nvSpPr>
          <p:cNvPr id="18440" name="Text Box 7"/>
          <p:cNvSpPr txBox="1">
            <a:spLocks noChangeArrowheads="1"/>
          </p:cNvSpPr>
          <p:nvPr/>
        </p:nvSpPr>
        <p:spPr bwMode="auto">
          <a:xfrm>
            <a:off x="1371600" y="4572000"/>
            <a:ext cx="776288" cy="523875"/>
          </a:xfrm>
          <a:prstGeom prst="rect">
            <a:avLst/>
          </a:prstGeom>
          <a:noFill/>
          <a:ln w="9525">
            <a:noFill/>
            <a:miter lim="800000"/>
            <a:headEnd/>
            <a:tailEnd/>
          </a:ln>
        </p:spPr>
        <p:txBody>
          <a:bodyPr wrap="none">
            <a:spAutoFit/>
          </a:bodyPr>
          <a:lstStyle/>
          <a:p>
            <a:r>
              <a:rPr lang="en-US" sz="1400" b="1" i="1"/>
              <a:t>N</a:t>
            </a:r>
            <a:r>
              <a:rPr lang="en-US" sz="1400" b="1"/>
              <a:t> = 200</a:t>
            </a:r>
          </a:p>
          <a:p>
            <a:r>
              <a:rPr lang="en-US" sz="1400" b="1" i="1"/>
              <a:t>p</a:t>
            </a:r>
            <a:r>
              <a:rPr lang="en-US" sz="1400" b="1" baseline="-25000"/>
              <a:t>0</a:t>
            </a:r>
            <a:r>
              <a:rPr lang="en-US" sz="1400" b="1"/>
              <a:t> = 0.5</a:t>
            </a:r>
            <a:endParaRPr lang="en-US" sz="1400" b="1" i="1"/>
          </a:p>
        </p:txBody>
      </p:sp>
      <p:pic>
        <p:nvPicPr>
          <p:cNvPr id="18441" name="Picture 22" descr="DriftMovieN200Phalf.gif"/>
          <p:cNvPicPr>
            <a:picLocks noChangeAspect="1"/>
          </p:cNvPicPr>
          <p:nvPr/>
        </p:nvPicPr>
        <p:blipFill>
          <a:blip r:embed="rId4" cstate="print"/>
          <a:srcRect/>
          <a:stretch>
            <a:fillRect/>
          </a:stretch>
        </p:blipFill>
        <p:spPr bwMode="auto">
          <a:xfrm>
            <a:off x="5410200" y="4495800"/>
            <a:ext cx="3429000" cy="2238375"/>
          </a:xfrm>
          <a:prstGeom prst="rect">
            <a:avLst/>
          </a:prstGeom>
          <a:noFill/>
          <a:ln w="9525">
            <a:noFill/>
            <a:miter lim="800000"/>
            <a:headEnd/>
            <a:tailEnd/>
          </a:ln>
        </p:spPr>
      </p:pic>
      <p:sp>
        <p:nvSpPr>
          <p:cNvPr id="18442" name="Text Box 7"/>
          <p:cNvSpPr txBox="1">
            <a:spLocks noChangeArrowheads="1"/>
          </p:cNvSpPr>
          <p:nvPr/>
        </p:nvSpPr>
        <p:spPr bwMode="auto">
          <a:xfrm>
            <a:off x="5791200" y="4724400"/>
            <a:ext cx="776288" cy="523875"/>
          </a:xfrm>
          <a:prstGeom prst="rect">
            <a:avLst/>
          </a:prstGeom>
          <a:noFill/>
          <a:ln w="9525">
            <a:noFill/>
            <a:miter lim="800000"/>
            <a:headEnd/>
            <a:tailEnd/>
          </a:ln>
        </p:spPr>
        <p:txBody>
          <a:bodyPr wrap="none">
            <a:spAutoFit/>
          </a:bodyPr>
          <a:lstStyle/>
          <a:p>
            <a:r>
              <a:rPr lang="en-US" sz="1400" b="1" i="1"/>
              <a:t>N</a:t>
            </a:r>
            <a:r>
              <a:rPr lang="en-US" sz="1400" b="1"/>
              <a:t> = 200</a:t>
            </a:r>
          </a:p>
          <a:p>
            <a:r>
              <a:rPr lang="en-US" sz="1400" b="1" i="1"/>
              <a:t>p</a:t>
            </a:r>
            <a:r>
              <a:rPr lang="en-US" sz="1400" b="1" baseline="-25000"/>
              <a:t>0</a:t>
            </a:r>
            <a:r>
              <a:rPr lang="en-US" sz="1400" b="1"/>
              <a:t> = 0.5</a:t>
            </a:r>
            <a:endParaRPr lang="en-US" sz="1400" b="1" i="1"/>
          </a:p>
        </p:txBody>
      </p:sp>
      <p:pic>
        <p:nvPicPr>
          <p:cNvPr id="18443" name="Picture 24" descr="DriftMovieN200Psmall.gif"/>
          <p:cNvPicPr>
            <a:picLocks noChangeAspect="1"/>
          </p:cNvPicPr>
          <p:nvPr/>
        </p:nvPicPr>
        <p:blipFill>
          <a:blip r:embed="rId5" cstate="print"/>
          <a:srcRect/>
          <a:stretch>
            <a:fillRect/>
          </a:stretch>
        </p:blipFill>
        <p:spPr bwMode="auto">
          <a:xfrm>
            <a:off x="5410200" y="2028825"/>
            <a:ext cx="3429000" cy="2238375"/>
          </a:xfrm>
          <a:prstGeom prst="rect">
            <a:avLst/>
          </a:prstGeom>
          <a:noFill/>
          <a:ln w="9525">
            <a:noFill/>
            <a:miter lim="800000"/>
            <a:headEnd/>
            <a:tailEnd/>
          </a:ln>
        </p:spPr>
      </p:pic>
      <p:sp>
        <p:nvSpPr>
          <p:cNvPr id="18444" name="Text Box 6"/>
          <p:cNvSpPr txBox="1">
            <a:spLocks noChangeArrowheads="1"/>
          </p:cNvSpPr>
          <p:nvPr/>
        </p:nvSpPr>
        <p:spPr bwMode="auto">
          <a:xfrm>
            <a:off x="5791200" y="2286000"/>
            <a:ext cx="839788" cy="523875"/>
          </a:xfrm>
          <a:prstGeom prst="rect">
            <a:avLst/>
          </a:prstGeom>
          <a:noFill/>
          <a:ln w="9525">
            <a:noFill/>
            <a:miter lim="800000"/>
            <a:headEnd/>
            <a:tailEnd/>
          </a:ln>
        </p:spPr>
        <p:txBody>
          <a:bodyPr wrap="none">
            <a:spAutoFit/>
          </a:bodyPr>
          <a:lstStyle/>
          <a:p>
            <a:r>
              <a:rPr lang="en-US" sz="1400" b="1" i="1"/>
              <a:t>N</a:t>
            </a:r>
            <a:r>
              <a:rPr lang="en-US" sz="1400" b="1"/>
              <a:t> = 200</a:t>
            </a:r>
          </a:p>
          <a:p>
            <a:r>
              <a:rPr lang="en-US" sz="1400" b="1" i="1"/>
              <a:t>p</a:t>
            </a:r>
            <a:r>
              <a:rPr lang="en-US" sz="1400" b="1" baseline="-25000"/>
              <a:t>0</a:t>
            </a:r>
            <a:r>
              <a:rPr lang="en-US" sz="1400" b="1"/>
              <a:t> = 0.05</a:t>
            </a:r>
            <a:endParaRPr lang="en-US" sz="1400" b="1"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9"/>
          <p:cNvSpPr txBox="1">
            <a:spLocks noChangeArrowheads="1"/>
          </p:cNvSpPr>
          <p:nvPr/>
        </p:nvSpPr>
        <p:spPr bwMode="auto">
          <a:xfrm>
            <a:off x="838200" y="1931988"/>
            <a:ext cx="7696200" cy="3478212"/>
          </a:xfrm>
          <a:prstGeom prst="rect">
            <a:avLst/>
          </a:prstGeom>
          <a:noFill/>
          <a:ln w="9525">
            <a:noFill/>
            <a:miter lim="800000"/>
            <a:headEnd/>
            <a:tailEnd/>
          </a:ln>
        </p:spPr>
        <p:txBody>
          <a:bodyPr>
            <a:spAutoFit/>
          </a:bodyPr>
          <a:lstStyle/>
          <a:p>
            <a:pPr marL="342900" indent="-342900">
              <a:buFontTx/>
              <a:buAutoNum type="arabicParenR"/>
              <a:defRPr/>
            </a:pPr>
            <a:r>
              <a:rPr lang="en-US" sz="2000" b="1" dirty="0"/>
              <a:t>The larger the population size, </a:t>
            </a:r>
            <a:r>
              <a:rPr lang="en-US" sz="2000" b="1" i="1" dirty="0"/>
              <a:t>N</a:t>
            </a:r>
            <a:r>
              <a:rPr lang="en-US" sz="2000" b="1" dirty="0"/>
              <a:t>, the longer polymorphism and   </a:t>
            </a:r>
          </a:p>
          <a:p>
            <a:pPr marL="342900" indent="-342900">
              <a:defRPr/>
            </a:pPr>
            <a:r>
              <a:rPr lang="en-US" sz="2000" b="1" dirty="0"/>
              <a:t>      </a:t>
            </a:r>
            <a:r>
              <a:rPr lang="en-US" sz="2000" b="1" dirty="0" err="1"/>
              <a:t>heterozygosity</a:t>
            </a:r>
            <a:r>
              <a:rPr lang="en-US" sz="2000" b="1" dirty="0"/>
              <a:t> will persist.</a:t>
            </a:r>
          </a:p>
          <a:p>
            <a:pPr marL="342900" indent="-342900">
              <a:defRPr/>
            </a:pPr>
            <a:endParaRPr lang="en-US" sz="2000" b="1" dirty="0"/>
          </a:p>
          <a:p>
            <a:pPr marL="342900" indent="-342900">
              <a:defRPr/>
            </a:pPr>
            <a:r>
              <a:rPr lang="en-US" sz="2000" b="1" dirty="0"/>
              <a:t>	</a:t>
            </a:r>
            <a:r>
              <a:rPr lang="en-US" sz="2000" b="1" dirty="0">
                <a:sym typeface="Wingdings" pitchFamily="2" charset="2"/>
              </a:rPr>
              <a:t> Genetic drift is weak in large populations</a:t>
            </a:r>
            <a:endParaRPr lang="en-US" sz="2000" b="1" dirty="0"/>
          </a:p>
          <a:p>
            <a:pPr>
              <a:buFontTx/>
              <a:buChar char="•"/>
              <a:defRPr/>
            </a:pPr>
            <a:endParaRPr lang="en-US" sz="2000" b="1" dirty="0"/>
          </a:p>
          <a:p>
            <a:pPr>
              <a:buFontTx/>
              <a:buChar char="•"/>
              <a:defRPr/>
            </a:pPr>
            <a:endParaRPr lang="en-US" sz="2000" b="1" dirty="0"/>
          </a:p>
          <a:p>
            <a:pPr>
              <a:buFontTx/>
              <a:buChar char="•"/>
              <a:defRPr/>
            </a:pPr>
            <a:endParaRPr lang="en-US" sz="2000" b="1" dirty="0"/>
          </a:p>
          <a:p>
            <a:pPr>
              <a:buFontTx/>
              <a:buChar char="•"/>
              <a:defRPr/>
            </a:pPr>
            <a:endParaRPr lang="en-US" sz="2000" b="1" dirty="0"/>
          </a:p>
          <a:p>
            <a:pPr marL="342900" indent="-342900">
              <a:buFontTx/>
              <a:buAutoNum type="arabicParenR" startAt="2"/>
              <a:defRPr/>
            </a:pPr>
            <a:r>
              <a:rPr lang="en-US" sz="2000" b="1" dirty="0"/>
              <a:t>The closer the initial allele frequency is to ½, the longer </a:t>
            </a:r>
            <a:r>
              <a:rPr lang="en-US" sz="2000" b="1" dirty="0" err="1"/>
              <a:t>heterozygosity</a:t>
            </a:r>
            <a:r>
              <a:rPr lang="en-US" sz="2000" b="1" dirty="0"/>
              <a:t> and polymorphism will persist.</a:t>
            </a:r>
          </a:p>
          <a:p>
            <a:pPr marL="342900" indent="-342900">
              <a:defRPr/>
            </a:pPr>
            <a:endParaRPr lang="en-US" sz="2000" b="1" dirty="0"/>
          </a:p>
        </p:txBody>
      </p:sp>
      <p:sp>
        <p:nvSpPr>
          <p:cNvPr id="19459"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Summary of drift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6"/>
          <p:cNvGraphicFramePr>
            <a:graphicFrameLocks noChangeAspect="1"/>
          </p:cNvGraphicFramePr>
          <p:nvPr/>
        </p:nvGraphicFramePr>
        <p:xfrm>
          <a:off x="1830388" y="1189038"/>
          <a:ext cx="5483225" cy="4481512"/>
        </p:xfrm>
        <a:graphic>
          <a:graphicData uri="http://schemas.openxmlformats.org/presentationml/2006/ole">
            <mc:AlternateContent xmlns:mc="http://schemas.openxmlformats.org/markup-compatibility/2006">
              <mc:Choice xmlns:v="urn:schemas-microsoft-com:vml" Requires="v">
                <p:oleObj spid="_x0000_s44052" name="Document" r:id="rId3" imgW="5483860" imgH="4481576" progId="Word.Document.12">
                  <p:embed/>
                </p:oleObj>
              </mc:Choice>
              <mc:Fallback>
                <p:oleObj name="Document" r:id="rId3" imgW="5483860" imgH="4481576" progId="Word.Document.1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88" y="1189038"/>
                        <a:ext cx="5483225"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Box 7"/>
          <p:cNvSpPr txBox="1">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dirty="0"/>
              <a:t>Practice Problem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3175" y="258763"/>
            <a:ext cx="9137650" cy="584200"/>
          </a:xfrm>
          <a:prstGeom prst="rect">
            <a:avLst/>
          </a:prstGeom>
          <a:noFill/>
          <a:ln w="9525">
            <a:noFill/>
            <a:miter lim="800000"/>
            <a:headEnd/>
            <a:tailEnd/>
          </a:ln>
        </p:spPr>
        <p:txBody>
          <a:bodyPr>
            <a:spAutoFit/>
          </a:bodyPr>
          <a:lstStyle/>
          <a:p>
            <a:pPr algn="ctr"/>
            <a:r>
              <a:rPr lang="en-US" sz="3200" b="1"/>
              <a:t>The interaction between drift and mutation</a:t>
            </a:r>
          </a:p>
        </p:txBody>
      </p:sp>
      <p:sp>
        <p:nvSpPr>
          <p:cNvPr id="2052" name="Text Box 10"/>
          <p:cNvSpPr txBox="1">
            <a:spLocks noChangeArrowheads="1"/>
          </p:cNvSpPr>
          <p:nvPr/>
        </p:nvSpPr>
        <p:spPr bwMode="auto">
          <a:xfrm>
            <a:off x="974725" y="1295400"/>
            <a:ext cx="7388225" cy="2289175"/>
          </a:xfrm>
          <a:prstGeom prst="rect">
            <a:avLst/>
          </a:prstGeom>
          <a:noFill/>
          <a:ln w="9525">
            <a:noFill/>
            <a:miter lim="800000"/>
            <a:headEnd/>
            <a:tailEnd/>
          </a:ln>
        </p:spPr>
        <p:txBody>
          <a:bodyPr wrap="none">
            <a:spAutoFit/>
          </a:bodyPr>
          <a:lstStyle/>
          <a:p>
            <a:pPr>
              <a:buFontTx/>
              <a:buChar char="•"/>
            </a:pPr>
            <a:r>
              <a:rPr lang="en-US" b="1"/>
              <a:t> Drift acts to remove polymorphism from a population</a:t>
            </a:r>
          </a:p>
          <a:p>
            <a:pPr>
              <a:buFontTx/>
              <a:buChar char="•"/>
            </a:pPr>
            <a:endParaRPr lang="en-US" b="1"/>
          </a:p>
          <a:p>
            <a:pPr>
              <a:buFontTx/>
              <a:buChar char="•"/>
            </a:pPr>
            <a:r>
              <a:rPr lang="en-US" b="1"/>
              <a:t> Mutation acts to regenerate polymorphism</a:t>
            </a:r>
          </a:p>
          <a:p>
            <a:endParaRPr lang="en-US" b="1"/>
          </a:p>
          <a:p>
            <a:pPr>
              <a:buFontTx/>
              <a:buChar char="•"/>
            </a:pPr>
            <a:r>
              <a:rPr lang="en-US" b="1"/>
              <a:t> In a large population, mutation introduces new alleles as rapidly as they </a:t>
            </a:r>
          </a:p>
          <a:p>
            <a:r>
              <a:rPr lang="en-US" b="1"/>
              <a:t>  are eliminated by genetic drift.</a:t>
            </a:r>
          </a:p>
          <a:p>
            <a:endParaRPr lang="en-US" b="1"/>
          </a:p>
          <a:p>
            <a:pPr>
              <a:buFontTx/>
              <a:buChar char="•"/>
            </a:pPr>
            <a:r>
              <a:rPr lang="en-US" b="1"/>
              <a:t> As a consequence, substantial genetic polymorphism can be maintained!</a:t>
            </a:r>
          </a:p>
        </p:txBody>
      </p:sp>
      <p:graphicFrame>
        <p:nvGraphicFramePr>
          <p:cNvPr id="2050" name="Object 11"/>
          <p:cNvGraphicFramePr>
            <a:graphicFrameLocks noChangeAspect="1"/>
          </p:cNvGraphicFramePr>
          <p:nvPr/>
        </p:nvGraphicFramePr>
        <p:xfrm>
          <a:off x="3581400" y="5105400"/>
          <a:ext cx="1905000" cy="952500"/>
        </p:xfrm>
        <a:graphic>
          <a:graphicData uri="http://schemas.openxmlformats.org/presentationml/2006/ole">
            <mc:AlternateContent xmlns:mc="http://schemas.openxmlformats.org/markup-compatibility/2006">
              <mc:Choice xmlns:v="urn:schemas-microsoft-com:vml" Requires="v">
                <p:oleObj spid="_x0000_s2068" name="Equation" r:id="rId3" imgW="838080" imgH="419040" progId="Equation.3">
                  <p:embed/>
                </p:oleObj>
              </mc:Choice>
              <mc:Fallback>
                <p:oleObj name="Equation" r:id="rId3" imgW="838080" imgH="41904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105400"/>
                        <a:ext cx="1905000" cy="9525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12"/>
          <p:cNvSpPr txBox="1">
            <a:spLocks noChangeArrowheads="1"/>
          </p:cNvSpPr>
          <p:nvPr/>
        </p:nvSpPr>
        <p:spPr bwMode="auto">
          <a:xfrm>
            <a:off x="0" y="4343400"/>
            <a:ext cx="9144000" cy="366713"/>
          </a:xfrm>
          <a:prstGeom prst="rect">
            <a:avLst/>
          </a:prstGeom>
          <a:noFill/>
          <a:ln w="9525">
            <a:noFill/>
            <a:miter lim="800000"/>
            <a:headEnd/>
            <a:tailEnd/>
          </a:ln>
        </p:spPr>
        <p:txBody>
          <a:bodyPr>
            <a:spAutoFit/>
          </a:bodyPr>
          <a:lstStyle/>
          <a:p>
            <a:pPr algn="ctr"/>
            <a:r>
              <a:rPr lang="en-US" b="1" u="sng"/>
              <a:t>More specifically, we expect the equilibrium heterozygosity at a locus to be:</a:t>
            </a:r>
          </a:p>
        </p:txBody>
      </p:sp>
      <p:sp>
        <p:nvSpPr>
          <p:cNvPr id="2054" name="Text Box 13"/>
          <p:cNvSpPr txBox="1">
            <a:spLocks noChangeArrowheads="1"/>
          </p:cNvSpPr>
          <p:nvPr/>
        </p:nvSpPr>
        <p:spPr bwMode="auto">
          <a:xfrm>
            <a:off x="0" y="6324600"/>
            <a:ext cx="9144000" cy="366713"/>
          </a:xfrm>
          <a:prstGeom prst="rect">
            <a:avLst/>
          </a:prstGeom>
          <a:noFill/>
          <a:ln w="9525">
            <a:noFill/>
            <a:miter lim="800000"/>
            <a:headEnd/>
            <a:tailEnd/>
          </a:ln>
        </p:spPr>
        <p:txBody>
          <a:bodyPr>
            <a:spAutoFit/>
          </a:bodyPr>
          <a:lstStyle/>
          <a:p>
            <a:pPr algn="ctr"/>
            <a:r>
              <a:rPr lang="en-US" b="1"/>
              <a:t>Where </a:t>
            </a:r>
            <a:r>
              <a:rPr lang="en-US" b="1" i="1"/>
              <a:t>N</a:t>
            </a:r>
            <a:r>
              <a:rPr lang="en-US" b="1"/>
              <a:t> is the population size, and </a:t>
            </a:r>
            <a:r>
              <a:rPr lang="el-GR" b="1" i="1">
                <a:cs typeface="Times New Roman" pitchFamily="18" charset="0"/>
              </a:rPr>
              <a:t>μ</a:t>
            </a:r>
            <a:r>
              <a:rPr lang="en-US" b="1">
                <a:cs typeface="Times New Roman" pitchFamily="18" charset="0"/>
              </a:rPr>
              <a:t> is the per locus mutation rate</a:t>
            </a:r>
            <a:endParaRPr lang="el-GR" b="1">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The balance between mutation and drift</a:t>
            </a:r>
          </a:p>
        </p:txBody>
      </p:sp>
      <p:graphicFrame>
        <p:nvGraphicFramePr>
          <p:cNvPr id="3074" name="Object 4"/>
          <p:cNvGraphicFramePr>
            <a:graphicFrameLocks noChangeAspect="1"/>
          </p:cNvGraphicFramePr>
          <p:nvPr/>
        </p:nvGraphicFramePr>
        <p:xfrm>
          <a:off x="3581400" y="1257300"/>
          <a:ext cx="1905000" cy="952500"/>
        </p:xfrm>
        <a:graphic>
          <a:graphicData uri="http://schemas.openxmlformats.org/presentationml/2006/ole">
            <mc:AlternateContent xmlns:mc="http://schemas.openxmlformats.org/markup-compatibility/2006">
              <mc:Choice xmlns:v="urn:schemas-microsoft-com:vml" Requires="v">
                <p:oleObj spid="_x0000_s3092" name="Equation" r:id="rId3" imgW="838080" imgH="419040" progId="Equation.3">
                  <p:embed/>
                </p:oleObj>
              </mc:Choice>
              <mc:Fallback>
                <p:oleObj name="Equation" r:id="rId3" imgW="83808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57300"/>
                        <a:ext cx="1905000" cy="9525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6" name="Picture 7"/>
          <p:cNvPicPr>
            <a:picLocks noChangeAspect="1" noChangeArrowheads="1"/>
          </p:cNvPicPr>
          <p:nvPr/>
        </p:nvPicPr>
        <p:blipFill>
          <a:blip r:embed="rId5" cstate="print"/>
          <a:srcRect/>
          <a:stretch>
            <a:fillRect/>
          </a:stretch>
        </p:blipFill>
        <p:spPr bwMode="auto">
          <a:xfrm>
            <a:off x="2514600" y="2743200"/>
            <a:ext cx="4105275" cy="2867025"/>
          </a:xfrm>
          <a:prstGeom prst="rect">
            <a:avLst/>
          </a:prstGeom>
          <a:noFill/>
          <a:ln w="9525">
            <a:noFill/>
            <a:miter lim="800000"/>
            <a:headEnd/>
            <a:tailEnd/>
          </a:ln>
        </p:spPr>
      </p:pic>
      <p:sp>
        <p:nvSpPr>
          <p:cNvPr id="3077" name="Text Box 8"/>
          <p:cNvSpPr txBox="1">
            <a:spLocks noChangeArrowheads="1"/>
          </p:cNvSpPr>
          <p:nvPr/>
        </p:nvSpPr>
        <p:spPr bwMode="auto">
          <a:xfrm>
            <a:off x="304800" y="6057900"/>
            <a:ext cx="8737600" cy="366713"/>
          </a:xfrm>
          <a:prstGeom prst="rect">
            <a:avLst/>
          </a:prstGeom>
          <a:noFill/>
          <a:ln w="9525">
            <a:noFill/>
            <a:miter lim="800000"/>
            <a:headEnd/>
            <a:tailEnd/>
          </a:ln>
        </p:spPr>
        <p:txBody>
          <a:bodyPr wrap="none">
            <a:spAutoFit/>
          </a:bodyPr>
          <a:lstStyle/>
          <a:p>
            <a:r>
              <a:rPr lang="en-US" b="1"/>
              <a:t>It doesn’t take a huge population to maintain substantial polymorphism/heterozygosity!</a:t>
            </a:r>
          </a:p>
        </p:txBody>
      </p:sp>
      <p:sp>
        <p:nvSpPr>
          <p:cNvPr id="3078" name="Text Box 9"/>
          <p:cNvSpPr txBox="1">
            <a:spLocks noChangeArrowheads="1"/>
          </p:cNvSpPr>
          <p:nvPr/>
        </p:nvSpPr>
        <p:spPr bwMode="auto">
          <a:xfrm>
            <a:off x="3733800" y="5410200"/>
            <a:ext cx="1663700" cy="366713"/>
          </a:xfrm>
          <a:prstGeom prst="rect">
            <a:avLst/>
          </a:prstGeom>
          <a:noFill/>
          <a:ln w="9525">
            <a:noFill/>
            <a:miter lim="800000"/>
            <a:headEnd/>
            <a:tailEnd/>
          </a:ln>
        </p:spPr>
        <p:txBody>
          <a:bodyPr wrap="none">
            <a:spAutoFit/>
          </a:bodyPr>
          <a:lstStyle/>
          <a:p>
            <a:r>
              <a:rPr lang="en-US" b="1"/>
              <a:t>Population size</a:t>
            </a:r>
          </a:p>
        </p:txBody>
      </p:sp>
      <p:sp>
        <p:nvSpPr>
          <p:cNvPr id="3079" name="Text Box 10"/>
          <p:cNvSpPr txBox="1">
            <a:spLocks noChangeArrowheads="1"/>
          </p:cNvSpPr>
          <p:nvPr/>
        </p:nvSpPr>
        <p:spPr bwMode="auto">
          <a:xfrm rot="-5400000">
            <a:off x="1418432" y="3915568"/>
            <a:ext cx="1644650" cy="366713"/>
          </a:xfrm>
          <a:prstGeom prst="rect">
            <a:avLst/>
          </a:prstGeom>
          <a:noFill/>
          <a:ln w="9525">
            <a:noFill/>
            <a:miter lim="800000"/>
            <a:headEnd/>
            <a:tailEnd/>
          </a:ln>
        </p:spPr>
        <p:txBody>
          <a:bodyPr wrap="none">
            <a:spAutoFit/>
          </a:bodyPr>
          <a:lstStyle/>
          <a:p>
            <a:r>
              <a:rPr lang="en-US" b="1"/>
              <a:t>Heterozygosity</a:t>
            </a:r>
          </a:p>
        </p:txBody>
      </p:sp>
      <p:sp>
        <p:nvSpPr>
          <p:cNvPr id="3080" name="Text Box 11"/>
          <p:cNvSpPr txBox="1">
            <a:spLocks noChangeArrowheads="1"/>
          </p:cNvSpPr>
          <p:nvPr/>
        </p:nvSpPr>
        <p:spPr bwMode="auto">
          <a:xfrm>
            <a:off x="5603875" y="1433513"/>
            <a:ext cx="2149475" cy="581025"/>
          </a:xfrm>
          <a:prstGeom prst="rect">
            <a:avLst/>
          </a:prstGeom>
          <a:noFill/>
          <a:ln w="9525">
            <a:noFill/>
            <a:miter lim="800000"/>
            <a:headEnd/>
            <a:tailEnd/>
          </a:ln>
        </p:spPr>
        <p:txBody>
          <a:bodyPr>
            <a:spAutoFit/>
          </a:bodyPr>
          <a:lstStyle/>
          <a:p>
            <a:pPr algn="ctr"/>
            <a:r>
              <a:rPr lang="en-US" sz="1600" b="1"/>
              <a:t>Based on an infinite alleles model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endParaRPr lang="en-US" sz="3200" b="1"/>
          </a:p>
        </p:txBody>
      </p:sp>
      <p:sp>
        <p:nvSpPr>
          <p:cNvPr id="20483" name="Text Box 3"/>
          <p:cNvSpPr txBox="1">
            <a:spLocks noChangeArrowheads="1"/>
          </p:cNvSpPr>
          <p:nvPr/>
        </p:nvSpPr>
        <p:spPr bwMode="auto">
          <a:xfrm>
            <a:off x="0" y="342900"/>
            <a:ext cx="9144000" cy="579438"/>
          </a:xfrm>
          <a:prstGeom prst="rect">
            <a:avLst/>
          </a:prstGeom>
          <a:noFill/>
          <a:ln w="9525">
            <a:noFill/>
            <a:miter lim="800000"/>
            <a:headEnd/>
            <a:tailEnd/>
          </a:ln>
        </p:spPr>
        <p:txBody>
          <a:bodyPr>
            <a:spAutoFit/>
          </a:bodyPr>
          <a:lstStyle/>
          <a:p>
            <a:pPr algn="ctr"/>
            <a:r>
              <a:rPr lang="en-US" sz="3200" b="1"/>
              <a:t>A quick historical refresher…</a:t>
            </a:r>
          </a:p>
        </p:txBody>
      </p:sp>
      <p:sp>
        <p:nvSpPr>
          <p:cNvPr id="20484" name="Text Box 7"/>
          <p:cNvSpPr txBox="1">
            <a:spLocks noChangeArrowheads="1"/>
          </p:cNvSpPr>
          <p:nvPr/>
        </p:nvSpPr>
        <p:spPr bwMode="auto">
          <a:xfrm>
            <a:off x="685800" y="1943100"/>
            <a:ext cx="8086725" cy="3937000"/>
          </a:xfrm>
          <a:prstGeom prst="rect">
            <a:avLst/>
          </a:prstGeom>
          <a:noFill/>
          <a:ln w="9525">
            <a:noFill/>
            <a:miter lim="800000"/>
            <a:headEnd/>
            <a:tailEnd/>
          </a:ln>
        </p:spPr>
        <p:txBody>
          <a:bodyPr wrap="none">
            <a:spAutoFit/>
          </a:bodyPr>
          <a:lstStyle/>
          <a:p>
            <a:pPr>
              <a:buFontTx/>
              <a:buChar char="•"/>
            </a:pPr>
            <a:r>
              <a:rPr lang="en-US" b="1" dirty="0"/>
              <a:t> Prior to 1966, the majority of evolutionary biologists believed that almost</a:t>
            </a:r>
          </a:p>
          <a:p>
            <a:r>
              <a:rPr lang="en-US" b="1" dirty="0"/>
              <a:t>   all alleles differed in their effects on an </a:t>
            </a:r>
            <a:r>
              <a:rPr lang="en-US" b="1" dirty="0" smtClean="0"/>
              <a:t>organism’s </a:t>
            </a:r>
            <a:r>
              <a:rPr lang="en-US" b="1" dirty="0"/>
              <a:t>fitness.</a:t>
            </a:r>
          </a:p>
          <a:p>
            <a:endParaRPr lang="en-US" b="1" dirty="0"/>
          </a:p>
          <a:p>
            <a:endParaRPr lang="en-US" b="1" dirty="0"/>
          </a:p>
          <a:p>
            <a:endParaRPr lang="en-US" b="1" dirty="0"/>
          </a:p>
          <a:p>
            <a:endParaRPr lang="en-US" b="1" dirty="0"/>
          </a:p>
          <a:p>
            <a:pPr>
              <a:buFontTx/>
              <a:buChar char="•"/>
            </a:pPr>
            <a:r>
              <a:rPr lang="en-US" b="1" dirty="0"/>
              <a:t> If this were the case, polymorphism would be quite rare since natural selection, </a:t>
            </a:r>
          </a:p>
          <a:p>
            <a:r>
              <a:rPr lang="en-US" b="1" dirty="0"/>
              <a:t>  acting in isolation, rapidly removes polymorphism and genetic variation.</a:t>
            </a:r>
          </a:p>
          <a:p>
            <a:endParaRPr lang="en-US" b="1" dirty="0"/>
          </a:p>
          <a:p>
            <a:endParaRPr lang="en-US" b="1" dirty="0"/>
          </a:p>
          <a:p>
            <a:endParaRPr lang="en-US" b="1" dirty="0"/>
          </a:p>
          <a:p>
            <a:pPr>
              <a:buFontTx/>
              <a:buChar char="•"/>
            </a:pPr>
            <a:r>
              <a:rPr lang="en-US" b="1" dirty="0"/>
              <a:t> Studies based on molecular data reported in 1966 and 1968 shattered this</a:t>
            </a:r>
          </a:p>
          <a:p>
            <a:r>
              <a:rPr lang="en-US" b="1" dirty="0"/>
              <a:t>  conventional view, suggesting that </a:t>
            </a:r>
            <a:r>
              <a:rPr lang="en-US" b="1" dirty="0">
                <a:solidFill>
                  <a:srgbClr val="FF0000"/>
                </a:solidFill>
              </a:rPr>
              <a:t>many alternative alleles may be neutral</a:t>
            </a:r>
          </a:p>
          <a:p>
            <a:r>
              <a:rPr lang="en-US" b="1" dirty="0">
                <a:solidFill>
                  <a:srgbClr val="FF0000"/>
                </a:solidFill>
              </a:rPr>
              <a:t>  with respect to an organisms fitness</a:t>
            </a:r>
            <a:r>
              <a:rPr lang="en-US" b="1"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Study 1: Lewontin and Hubby, 1966</a:t>
            </a:r>
          </a:p>
        </p:txBody>
      </p:sp>
      <p:pic>
        <p:nvPicPr>
          <p:cNvPr id="5124" name="Picture 5"/>
          <p:cNvPicPr>
            <a:picLocks noChangeAspect="1" noChangeArrowheads="1"/>
          </p:cNvPicPr>
          <p:nvPr/>
        </p:nvPicPr>
        <p:blipFill>
          <a:blip r:embed="rId3" cstate="print"/>
          <a:srcRect/>
          <a:stretch>
            <a:fillRect/>
          </a:stretch>
        </p:blipFill>
        <p:spPr bwMode="auto">
          <a:xfrm>
            <a:off x="790575" y="1843088"/>
            <a:ext cx="7562850" cy="3171825"/>
          </a:xfrm>
          <a:prstGeom prst="rect">
            <a:avLst/>
          </a:prstGeom>
          <a:noFill/>
          <a:ln w="9525">
            <a:noFill/>
            <a:miter lim="800000"/>
            <a:headEnd/>
            <a:tailEnd/>
          </a:ln>
        </p:spPr>
      </p:pic>
      <p:sp>
        <p:nvSpPr>
          <p:cNvPr id="5125" name="Rectangle 6"/>
          <p:cNvSpPr>
            <a:spLocks noChangeArrowheads="1"/>
          </p:cNvSpPr>
          <p:nvPr/>
        </p:nvSpPr>
        <p:spPr bwMode="auto">
          <a:xfrm>
            <a:off x="6934200" y="2057400"/>
            <a:ext cx="1066800" cy="2819400"/>
          </a:xfrm>
          <a:prstGeom prst="rect">
            <a:avLst/>
          </a:prstGeom>
          <a:noFill/>
          <a:ln w="19050">
            <a:solidFill>
              <a:srgbClr val="FF0000"/>
            </a:solidFill>
            <a:miter lim="800000"/>
            <a:headEnd/>
            <a:tailEnd/>
          </a:ln>
        </p:spPr>
        <p:txBody>
          <a:bodyPr wrap="none" anchor="ctr"/>
          <a:lstStyle/>
          <a:p>
            <a:endParaRPr lang="en-US"/>
          </a:p>
        </p:txBody>
      </p:sp>
      <p:graphicFrame>
        <p:nvGraphicFramePr>
          <p:cNvPr id="5122" name="Object 8"/>
          <p:cNvGraphicFramePr>
            <a:graphicFrameLocks noChangeAspect="1"/>
          </p:cNvGraphicFramePr>
          <p:nvPr/>
        </p:nvGraphicFramePr>
        <p:xfrm>
          <a:off x="6858000" y="5308600"/>
          <a:ext cx="1219200" cy="414338"/>
        </p:xfrm>
        <a:graphic>
          <a:graphicData uri="http://schemas.openxmlformats.org/presentationml/2006/ole">
            <mc:AlternateContent xmlns:mc="http://schemas.openxmlformats.org/markup-compatibility/2006">
              <mc:Choice xmlns:v="urn:schemas-microsoft-com:vml" Requires="v">
                <p:oleObj spid="_x0000_s5140" name="Equation" r:id="rId4" imgW="596880" imgH="203040" progId="Equation.3">
                  <p:embed/>
                </p:oleObj>
              </mc:Choice>
              <mc:Fallback>
                <p:oleObj name="Equation" r:id="rId4" imgW="596880" imgH="2030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308600"/>
                        <a:ext cx="1219200"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Text Box 9"/>
          <p:cNvSpPr txBox="1">
            <a:spLocks noChangeArrowheads="1"/>
          </p:cNvSpPr>
          <p:nvPr/>
        </p:nvSpPr>
        <p:spPr bwMode="auto">
          <a:xfrm>
            <a:off x="0" y="5943600"/>
            <a:ext cx="9144000" cy="641350"/>
          </a:xfrm>
          <a:prstGeom prst="rect">
            <a:avLst/>
          </a:prstGeom>
          <a:noFill/>
          <a:ln w="9525">
            <a:noFill/>
            <a:miter lim="800000"/>
            <a:headEnd/>
            <a:tailEnd/>
          </a:ln>
        </p:spPr>
        <p:txBody>
          <a:bodyPr>
            <a:spAutoFit/>
          </a:bodyPr>
          <a:lstStyle/>
          <a:p>
            <a:pPr algn="ctr"/>
            <a:r>
              <a:rPr lang="en-US" b="1" dirty="0"/>
              <a:t>Observed levels of polymorphism are too great to be compatible </a:t>
            </a:r>
          </a:p>
          <a:p>
            <a:pPr algn="ctr"/>
            <a:r>
              <a:rPr lang="en-US" b="1" dirty="0"/>
              <a:t>with fitness differences </a:t>
            </a:r>
            <a:r>
              <a:rPr lang="en-US" b="1" dirty="0" smtClean="0"/>
              <a:t>among </a:t>
            </a:r>
            <a:r>
              <a:rPr lang="en-US" b="1" dirty="0"/>
              <a:t>alleles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Study 2: Kimura, 1968</a:t>
            </a:r>
          </a:p>
        </p:txBody>
      </p:sp>
      <p:sp>
        <p:nvSpPr>
          <p:cNvPr id="21507" name="Text Box 7"/>
          <p:cNvSpPr txBox="1">
            <a:spLocks noChangeArrowheads="1"/>
          </p:cNvSpPr>
          <p:nvPr/>
        </p:nvSpPr>
        <p:spPr bwMode="auto">
          <a:xfrm>
            <a:off x="355600" y="1428750"/>
            <a:ext cx="1117600" cy="366713"/>
          </a:xfrm>
          <a:prstGeom prst="rect">
            <a:avLst/>
          </a:prstGeom>
          <a:noFill/>
          <a:ln w="9525">
            <a:noFill/>
            <a:miter lim="800000"/>
            <a:headEnd/>
            <a:tailEnd/>
          </a:ln>
        </p:spPr>
        <p:txBody>
          <a:bodyPr wrap="none">
            <a:spAutoFit/>
          </a:bodyPr>
          <a:lstStyle/>
          <a:p>
            <a:r>
              <a:rPr lang="en-US" b="1"/>
              <a:t>Species A</a:t>
            </a:r>
          </a:p>
        </p:txBody>
      </p:sp>
      <p:sp>
        <p:nvSpPr>
          <p:cNvPr id="21508" name="Text Box 8"/>
          <p:cNvSpPr txBox="1">
            <a:spLocks noChangeArrowheads="1"/>
          </p:cNvSpPr>
          <p:nvPr/>
        </p:nvSpPr>
        <p:spPr bwMode="auto">
          <a:xfrm>
            <a:off x="2032000" y="1428750"/>
            <a:ext cx="1104900" cy="366713"/>
          </a:xfrm>
          <a:prstGeom prst="rect">
            <a:avLst/>
          </a:prstGeom>
          <a:noFill/>
          <a:ln w="9525">
            <a:noFill/>
            <a:miter lim="800000"/>
            <a:headEnd/>
            <a:tailEnd/>
          </a:ln>
        </p:spPr>
        <p:txBody>
          <a:bodyPr wrap="none">
            <a:spAutoFit/>
          </a:bodyPr>
          <a:lstStyle/>
          <a:p>
            <a:r>
              <a:rPr lang="en-US" b="1"/>
              <a:t>Species B</a:t>
            </a:r>
          </a:p>
        </p:txBody>
      </p:sp>
      <p:sp>
        <p:nvSpPr>
          <p:cNvPr id="21509" name="Line 11"/>
          <p:cNvSpPr>
            <a:spLocks noChangeShapeType="1"/>
          </p:cNvSpPr>
          <p:nvPr/>
        </p:nvSpPr>
        <p:spPr bwMode="auto">
          <a:xfrm>
            <a:off x="965200" y="1828800"/>
            <a:ext cx="762000" cy="1371600"/>
          </a:xfrm>
          <a:prstGeom prst="line">
            <a:avLst/>
          </a:prstGeom>
          <a:noFill/>
          <a:ln w="38100">
            <a:solidFill>
              <a:schemeClr val="tx1"/>
            </a:solidFill>
            <a:round/>
            <a:headEnd/>
            <a:tailEnd/>
          </a:ln>
        </p:spPr>
        <p:txBody>
          <a:bodyPr/>
          <a:lstStyle/>
          <a:p>
            <a:endParaRPr lang="en-US"/>
          </a:p>
        </p:txBody>
      </p:sp>
      <p:sp>
        <p:nvSpPr>
          <p:cNvPr id="21510" name="Line 12"/>
          <p:cNvSpPr>
            <a:spLocks noChangeShapeType="1"/>
          </p:cNvSpPr>
          <p:nvPr/>
        </p:nvSpPr>
        <p:spPr bwMode="auto">
          <a:xfrm flipV="1">
            <a:off x="1727200" y="1828800"/>
            <a:ext cx="762000" cy="1371600"/>
          </a:xfrm>
          <a:prstGeom prst="line">
            <a:avLst/>
          </a:prstGeom>
          <a:noFill/>
          <a:ln w="38100">
            <a:solidFill>
              <a:schemeClr val="tx1"/>
            </a:solidFill>
            <a:round/>
            <a:headEnd/>
            <a:tailEnd/>
          </a:ln>
        </p:spPr>
        <p:txBody>
          <a:bodyPr/>
          <a:lstStyle/>
          <a:p>
            <a:endParaRPr lang="en-US"/>
          </a:p>
        </p:txBody>
      </p:sp>
      <p:sp>
        <p:nvSpPr>
          <p:cNvPr id="21511" name="Text Box 13"/>
          <p:cNvSpPr txBox="1">
            <a:spLocks noChangeArrowheads="1"/>
          </p:cNvSpPr>
          <p:nvPr/>
        </p:nvSpPr>
        <p:spPr bwMode="auto">
          <a:xfrm>
            <a:off x="279400" y="3290888"/>
            <a:ext cx="1117600" cy="366712"/>
          </a:xfrm>
          <a:prstGeom prst="rect">
            <a:avLst/>
          </a:prstGeom>
          <a:noFill/>
          <a:ln w="9525">
            <a:noFill/>
            <a:miter lim="800000"/>
            <a:headEnd/>
            <a:tailEnd/>
          </a:ln>
        </p:spPr>
        <p:txBody>
          <a:bodyPr wrap="none">
            <a:spAutoFit/>
          </a:bodyPr>
          <a:lstStyle/>
          <a:p>
            <a:r>
              <a:rPr lang="en-US" b="1"/>
              <a:t>Species C</a:t>
            </a:r>
          </a:p>
        </p:txBody>
      </p:sp>
      <p:sp>
        <p:nvSpPr>
          <p:cNvPr id="21512" name="Text Box 14"/>
          <p:cNvSpPr txBox="1">
            <a:spLocks noChangeArrowheads="1"/>
          </p:cNvSpPr>
          <p:nvPr/>
        </p:nvSpPr>
        <p:spPr bwMode="auto">
          <a:xfrm>
            <a:off x="1955800" y="3290888"/>
            <a:ext cx="1117600" cy="366712"/>
          </a:xfrm>
          <a:prstGeom prst="rect">
            <a:avLst/>
          </a:prstGeom>
          <a:noFill/>
          <a:ln w="9525">
            <a:noFill/>
            <a:miter lim="800000"/>
            <a:headEnd/>
            <a:tailEnd/>
          </a:ln>
        </p:spPr>
        <p:txBody>
          <a:bodyPr wrap="none">
            <a:spAutoFit/>
          </a:bodyPr>
          <a:lstStyle/>
          <a:p>
            <a:r>
              <a:rPr lang="en-US" b="1"/>
              <a:t>Species D</a:t>
            </a:r>
          </a:p>
        </p:txBody>
      </p:sp>
      <p:sp>
        <p:nvSpPr>
          <p:cNvPr id="21513" name="Line 15"/>
          <p:cNvSpPr>
            <a:spLocks noChangeShapeType="1"/>
          </p:cNvSpPr>
          <p:nvPr/>
        </p:nvSpPr>
        <p:spPr bwMode="auto">
          <a:xfrm>
            <a:off x="889000" y="3657600"/>
            <a:ext cx="762000" cy="1371600"/>
          </a:xfrm>
          <a:prstGeom prst="line">
            <a:avLst/>
          </a:prstGeom>
          <a:noFill/>
          <a:ln w="38100">
            <a:solidFill>
              <a:schemeClr val="tx1"/>
            </a:solidFill>
            <a:round/>
            <a:headEnd/>
            <a:tailEnd/>
          </a:ln>
        </p:spPr>
        <p:txBody>
          <a:bodyPr/>
          <a:lstStyle/>
          <a:p>
            <a:endParaRPr lang="en-US"/>
          </a:p>
        </p:txBody>
      </p:sp>
      <p:sp>
        <p:nvSpPr>
          <p:cNvPr id="21514" name="Line 16"/>
          <p:cNvSpPr>
            <a:spLocks noChangeShapeType="1"/>
          </p:cNvSpPr>
          <p:nvPr/>
        </p:nvSpPr>
        <p:spPr bwMode="auto">
          <a:xfrm flipV="1">
            <a:off x="1651000" y="3657600"/>
            <a:ext cx="762000" cy="1371600"/>
          </a:xfrm>
          <a:prstGeom prst="line">
            <a:avLst/>
          </a:prstGeom>
          <a:noFill/>
          <a:ln w="38100">
            <a:solidFill>
              <a:schemeClr val="tx1"/>
            </a:solidFill>
            <a:round/>
            <a:headEnd/>
            <a:tailEnd/>
          </a:ln>
        </p:spPr>
        <p:txBody>
          <a:bodyPr/>
          <a:lstStyle/>
          <a:p>
            <a:endParaRPr lang="en-US"/>
          </a:p>
        </p:txBody>
      </p:sp>
      <p:sp>
        <p:nvSpPr>
          <p:cNvPr id="21515" name="Text Box 17"/>
          <p:cNvSpPr txBox="1">
            <a:spLocks noChangeArrowheads="1"/>
          </p:cNvSpPr>
          <p:nvPr/>
        </p:nvSpPr>
        <p:spPr bwMode="auto">
          <a:xfrm>
            <a:off x="304800" y="5010150"/>
            <a:ext cx="1104900" cy="366713"/>
          </a:xfrm>
          <a:prstGeom prst="rect">
            <a:avLst/>
          </a:prstGeom>
          <a:noFill/>
          <a:ln w="9525">
            <a:noFill/>
            <a:miter lim="800000"/>
            <a:headEnd/>
            <a:tailEnd/>
          </a:ln>
        </p:spPr>
        <p:txBody>
          <a:bodyPr wrap="none">
            <a:spAutoFit/>
          </a:bodyPr>
          <a:lstStyle/>
          <a:p>
            <a:r>
              <a:rPr lang="en-US" b="1"/>
              <a:t>Species E</a:t>
            </a:r>
          </a:p>
        </p:txBody>
      </p:sp>
      <p:sp>
        <p:nvSpPr>
          <p:cNvPr id="21516" name="Text Box 18"/>
          <p:cNvSpPr txBox="1">
            <a:spLocks noChangeArrowheads="1"/>
          </p:cNvSpPr>
          <p:nvPr/>
        </p:nvSpPr>
        <p:spPr bwMode="auto">
          <a:xfrm>
            <a:off x="1981200" y="5010150"/>
            <a:ext cx="1092200" cy="366713"/>
          </a:xfrm>
          <a:prstGeom prst="rect">
            <a:avLst/>
          </a:prstGeom>
          <a:noFill/>
          <a:ln w="9525">
            <a:noFill/>
            <a:miter lim="800000"/>
            <a:headEnd/>
            <a:tailEnd/>
          </a:ln>
        </p:spPr>
        <p:txBody>
          <a:bodyPr wrap="none">
            <a:spAutoFit/>
          </a:bodyPr>
          <a:lstStyle/>
          <a:p>
            <a:r>
              <a:rPr lang="en-US" b="1"/>
              <a:t>Species F</a:t>
            </a:r>
          </a:p>
        </p:txBody>
      </p:sp>
      <p:sp>
        <p:nvSpPr>
          <p:cNvPr id="21517" name="Line 19"/>
          <p:cNvSpPr>
            <a:spLocks noChangeShapeType="1"/>
          </p:cNvSpPr>
          <p:nvPr/>
        </p:nvSpPr>
        <p:spPr bwMode="auto">
          <a:xfrm>
            <a:off x="914400" y="5410200"/>
            <a:ext cx="762000" cy="1371600"/>
          </a:xfrm>
          <a:prstGeom prst="line">
            <a:avLst/>
          </a:prstGeom>
          <a:noFill/>
          <a:ln w="38100">
            <a:solidFill>
              <a:schemeClr val="tx1"/>
            </a:solidFill>
            <a:round/>
            <a:headEnd/>
            <a:tailEnd/>
          </a:ln>
        </p:spPr>
        <p:txBody>
          <a:bodyPr/>
          <a:lstStyle/>
          <a:p>
            <a:endParaRPr lang="en-US"/>
          </a:p>
        </p:txBody>
      </p:sp>
      <p:sp>
        <p:nvSpPr>
          <p:cNvPr id="21518" name="Line 20"/>
          <p:cNvSpPr>
            <a:spLocks noChangeShapeType="1"/>
          </p:cNvSpPr>
          <p:nvPr/>
        </p:nvSpPr>
        <p:spPr bwMode="auto">
          <a:xfrm flipV="1">
            <a:off x="1676400" y="5410200"/>
            <a:ext cx="762000" cy="1371600"/>
          </a:xfrm>
          <a:prstGeom prst="line">
            <a:avLst/>
          </a:prstGeom>
          <a:noFill/>
          <a:ln w="38100">
            <a:solidFill>
              <a:schemeClr val="tx1"/>
            </a:solidFill>
            <a:round/>
            <a:headEnd/>
            <a:tailEnd/>
          </a:ln>
        </p:spPr>
        <p:txBody>
          <a:bodyPr/>
          <a:lstStyle/>
          <a:p>
            <a:endParaRPr lang="en-US"/>
          </a:p>
        </p:txBody>
      </p:sp>
      <p:sp>
        <p:nvSpPr>
          <p:cNvPr id="21519" name="Line 22"/>
          <p:cNvSpPr>
            <a:spLocks noChangeShapeType="1"/>
          </p:cNvSpPr>
          <p:nvPr/>
        </p:nvSpPr>
        <p:spPr bwMode="auto">
          <a:xfrm>
            <a:off x="3581400" y="1752600"/>
            <a:ext cx="0" cy="1447800"/>
          </a:xfrm>
          <a:prstGeom prst="line">
            <a:avLst/>
          </a:prstGeom>
          <a:noFill/>
          <a:ln w="28575">
            <a:solidFill>
              <a:schemeClr val="tx1"/>
            </a:solidFill>
            <a:round/>
            <a:headEnd type="triangle" w="med" len="med"/>
            <a:tailEnd type="triangle" w="med" len="med"/>
          </a:ln>
        </p:spPr>
        <p:txBody>
          <a:bodyPr/>
          <a:lstStyle/>
          <a:p>
            <a:endParaRPr lang="en-US"/>
          </a:p>
        </p:txBody>
      </p:sp>
      <p:sp>
        <p:nvSpPr>
          <p:cNvPr id="21520" name="Line 23"/>
          <p:cNvSpPr>
            <a:spLocks noChangeShapeType="1"/>
          </p:cNvSpPr>
          <p:nvPr/>
        </p:nvSpPr>
        <p:spPr bwMode="auto">
          <a:xfrm>
            <a:off x="3581400" y="3581400"/>
            <a:ext cx="0" cy="1447800"/>
          </a:xfrm>
          <a:prstGeom prst="line">
            <a:avLst/>
          </a:prstGeom>
          <a:noFill/>
          <a:ln w="28575">
            <a:solidFill>
              <a:schemeClr val="tx1"/>
            </a:solidFill>
            <a:round/>
            <a:headEnd type="triangle" w="med" len="med"/>
            <a:tailEnd type="triangle" w="med" len="med"/>
          </a:ln>
        </p:spPr>
        <p:txBody>
          <a:bodyPr/>
          <a:lstStyle/>
          <a:p>
            <a:endParaRPr lang="en-US"/>
          </a:p>
        </p:txBody>
      </p:sp>
      <p:sp>
        <p:nvSpPr>
          <p:cNvPr id="21521" name="Line 24"/>
          <p:cNvSpPr>
            <a:spLocks noChangeShapeType="1"/>
          </p:cNvSpPr>
          <p:nvPr/>
        </p:nvSpPr>
        <p:spPr bwMode="auto">
          <a:xfrm>
            <a:off x="3581400" y="5334000"/>
            <a:ext cx="0" cy="1447800"/>
          </a:xfrm>
          <a:prstGeom prst="line">
            <a:avLst/>
          </a:prstGeom>
          <a:noFill/>
          <a:ln w="28575">
            <a:solidFill>
              <a:schemeClr val="tx1"/>
            </a:solidFill>
            <a:round/>
            <a:headEnd type="triangle" w="med" len="med"/>
            <a:tailEnd type="triangle" w="med" len="med"/>
          </a:ln>
        </p:spPr>
        <p:txBody>
          <a:bodyPr/>
          <a:lstStyle/>
          <a:p>
            <a:endParaRPr lang="en-US"/>
          </a:p>
        </p:txBody>
      </p:sp>
      <p:sp>
        <p:nvSpPr>
          <p:cNvPr id="21522" name="Text Box 25"/>
          <p:cNvSpPr txBox="1">
            <a:spLocks noChangeArrowheads="1"/>
          </p:cNvSpPr>
          <p:nvPr/>
        </p:nvSpPr>
        <p:spPr bwMode="auto">
          <a:xfrm>
            <a:off x="3794125" y="2171700"/>
            <a:ext cx="1073150" cy="366713"/>
          </a:xfrm>
          <a:prstGeom prst="rect">
            <a:avLst/>
          </a:prstGeom>
          <a:noFill/>
          <a:ln w="9525">
            <a:noFill/>
            <a:miter lim="800000"/>
            <a:headEnd/>
            <a:tailEnd/>
          </a:ln>
        </p:spPr>
        <p:txBody>
          <a:bodyPr wrap="none">
            <a:spAutoFit/>
          </a:bodyPr>
          <a:lstStyle/>
          <a:p>
            <a:r>
              <a:rPr lang="en-US" b="1"/>
              <a:t>5.6 MYA</a:t>
            </a:r>
          </a:p>
        </p:txBody>
      </p:sp>
      <p:sp>
        <p:nvSpPr>
          <p:cNvPr id="21523" name="Text Box 26"/>
          <p:cNvSpPr txBox="1">
            <a:spLocks noChangeArrowheads="1"/>
          </p:cNvSpPr>
          <p:nvPr/>
        </p:nvSpPr>
        <p:spPr bwMode="auto">
          <a:xfrm>
            <a:off x="3810000" y="4114800"/>
            <a:ext cx="1187450" cy="366713"/>
          </a:xfrm>
          <a:prstGeom prst="rect">
            <a:avLst/>
          </a:prstGeom>
          <a:noFill/>
          <a:ln w="9525">
            <a:noFill/>
            <a:miter lim="800000"/>
            <a:headEnd/>
            <a:tailEnd/>
          </a:ln>
        </p:spPr>
        <p:txBody>
          <a:bodyPr wrap="none">
            <a:spAutoFit/>
          </a:bodyPr>
          <a:lstStyle/>
          <a:p>
            <a:r>
              <a:rPr lang="en-US" b="1"/>
              <a:t>10.2 MYA</a:t>
            </a:r>
          </a:p>
        </p:txBody>
      </p:sp>
      <p:sp>
        <p:nvSpPr>
          <p:cNvPr id="21524" name="Text Box 27"/>
          <p:cNvSpPr txBox="1">
            <a:spLocks noChangeArrowheads="1"/>
          </p:cNvSpPr>
          <p:nvPr/>
        </p:nvSpPr>
        <p:spPr bwMode="auto">
          <a:xfrm>
            <a:off x="3810000" y="5881688"/>
            <a:ext cx="1073150" cy="366712"/>
          </a:xfrm>
          <a:prstGeom prst="rect">
            <a:avLst/>
          </a:prstGeom>
          <a:noFill/>
          <a:ln w="9525">
            <a:noFill/>
            <a:miter lim="800000"/>
            <a:headEnd/>
            <a:tailEnd/>
          </a:ln>
        </p:spPr>
        <p:txBody>
          <a:bodyPr wrap="none">
            <a:spAutoFit/>
          </a:bodyPr>
          <a:lstStyle/>
          <a:p>
            <a:r>
              <a:rPr lang="en-US" b="1"/>
              <a:t>8.5 MYA</a:t>
            </a:r>
          </a:p>
        </p:txBody>
      </p:sp>
      <p:sp>
        <p:nvSpPr>
          <p:cNvPr id="21525" name="Text Box 28"/>
          <p:cNvSpPr txBox="1">
            <a:spLocks noChangeArrowheads="1"/>
          </p:cNvSpPr>
          <p:nvPr/>
        </p:nvSpPr>
        <p:spPr bwMode="auto">
          <a:xfrm>
            <a:off x="5181600" y="1714500"/>
            <a:ext cx="3954463" cy="4211638"/>
          </a:xfrm>
          <a:prstGeom prst="rect">
            <a:avLst/>
          </a:prstGeom>
          <a:noFill/>
          <a:ln w="9525">
            <a:noFill/>
            <a:miter lim="800000"/>
            <a:headEnd/>
            <a:tailEnd/>
          </a:ln>
        </p:spPr>
        <p:txBody>
          <a:bodyPr wrap="none">
            <a:spAutoFit/>
          </a:bodyPr>
          <a:lstStyle/>
          <a:p>
            <a:pPr>
              <a:buFontTx/>
              <a:buChar char="•"/>
            </a:pPr>
            <a:r>
              <a:rPr lang="en-US" b="1"/>
              <a:t> Estimated dates of divergence</a:t>
            </a:r>
          </a:p>
          <a:p>
            <a:r>
              <a:rPr lang="en-US" b="1"/>
              <a:t>   from the fossil record</a:t>
            </a:r>
          </a:p>
          <a:p>
            <a:endParaRPr lang="en-US" b="1"/>
          </a:p>
          <a:p>
            <a:endParaRPr lang="en-US" b="1"/>
          </a:p>
          <a:p>
            <a:pPr>
              <a:buFontTx/>
              <a:buChar char="•"/>
            </a:pPr>
            <a:r>
              <a:rPr lang="en-US" b="1"/>
              <a:t> Counted the number of amino</a:t>
            </a:r>
          </a:p>
          <a:p>
            <a:r>
              <a:rPr lang="en-US" b="1"/>
              <a:t>   acid differences between species</a:t>
            </a:r>
          </a:p>
          <a:p>
            <a:r>
              <a:rPr lang="en-US" b="1"/>
              <a:t>   for a given protein. </a:t>
            </a:r>
            <a:r>
              <a:rPr lang="en-US" b="1" i="1"/>
              <a:t>e.g.</a:t>
            </a:r>
            <a:r>
              <a:rPr lang="en-US" b="1"/>
              <a:t>, </a:t>
            </a:r>
            <a:r>
              <a:rPr lang="el-GR" b="1">
                <a:cs typeface="Times New Roman" pitchFamily="18" charset="0"/>
              </a:rPr>
              <a:t>γ</a:t>
            </a:r>
            <a:r>
              <a:rPr lang="en-US" b="1">
                <a:cs typeface="Times New Roman" pitchFamily="18" charset="0"/>
              </a:rPr>
              <a:t> interferon:</a:t>
            </a:r>
            <a:endParaRPr lang="el-GR" b="1">
              <a:cs typeface="Times New Roman" pitchFamily="18" charset="0"/>
            </a:endParaRPr>
          </a:p>
          <a:p>
            <a:endParaRPr lang="en-US" b="1"/>
          </a:p>
          <a:p>
            <a:r>
              <a:rPr lang="en-US" b="1"/>
              <a:t>   Human: Met </a:t>
            </a:r>
            <a:r>
              <a:rPr lang="en-US" b="1">
                <a:solidFill>
                  <a:srgbClr val="0066FF"/>
                </a:solidFill>
              </a:rPr>
              <a:t>Lys</a:t>
            </a:r>
            <a:r>
              <a:rPr lang="en-US" b="1"/>
              <a:t> </a:t>
            </a:r>
            <a:r>
              <a:rPr lang="en-US" b="1">
                <a:solidFill>
                  <a:srgbClr val="0066FF"/>
                </a:solidFill>
              </a:rPr>
              <a:t>Try</a:t>
            </a:r>
            <a:r>
              <a:rPr lang="en-US" b="1"/>
              <a:t> Thr </a:t>
            </a:r>
            <a:r>
              <a:rPr lang="en-US" b="1">
                <a:solidFill>
                  <a:srgbClr val="0066FF"/>
                </a:solidFill>
              </a:rPr>
              <a:t>Ser…</a:t>
            </a:r>
          </a:p>
          <a:p>
            <a:r>
              <a:rPr lang="en-US" b="1"/>
              <a:t>   Mouse:  Met </a:t>
            </a:r>
            <a:r>
              <a:rPr lang="en-US" b="1">
                <a:solidFill>
                  <a:srgbClr val="0066FF"/>
                </a:solidFill>
              </a:rPr>
              <a:t>Asn</a:t>
            </a:r>
            <a:r>
              <a:rPr lang="en-US" b="1"/>
              <a:t> </a:t>
            </a:r>
            <a:r>
              <a:rPr lang="en-US" b="1">
                <a:solidFill>
                  <a:srgbClr val="0066FF"/>
                </a:solidFill>
              </a:rPr>
              <a:t>Ala</a:t>
            </a:r>
            <a:r>
              <a:rPr lang="en-US" b="1"/>
              <a:t>  Thr </a:t>
            </a:r>
            <a:r>
              <a:rPr lang="en-US" b="1">
                <a:solidFill>
                  <a:srgbClr val="0066FF"/>
                </a:solidFill>
              </a:rPr>
              <a:t>His…</a:t>
            </a:r>
          </a:p>
          <a:p>
            <a:r>
              <a:rPr lang="en-US" b="1"/>
              <a:t>   </a:t>
            </a:r>
          </a:p>
          <a:p>
            <a:endParaRPr lang="en-US" b="1"/>
          </a:p>
          <a:p>
            <a:pPr>
              <a:buFontTx/>
              <a:buChar char="•"/>
            </a:pPr>
            <a:r>
              <a:rPr lang="en-US" b="1"/>
              <a:t> From this data, Kimura estimated</a:t>
            </a:r>
          </a:p>
          <a:p>
            <a:r>
              <a:rPr lang="en-US" b="1"/>
              <a:t>  evolutionary rates for each protein</a:t>
            </a:r>
          </a:p>
          <a:p>
            <a:r>
              <a:rPr lang="en-US" b="1"/>
              <a:t>  in the various lineages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175" y="228600"/>
            <a:ext cx="9137650" cy="584200"/>
          </a:xfrm>
          <a:prstGeom prst="rect">
            <a:avLst/>
          </a:prstGeom>
          <a:noFill/>
          <a:ln w="9525">
            <a:noFill/>
            <a:miter lim="800000"/>
            <a:headEnd/>
            <a:tailEnd/>
          </a:ln>
        </p:spPr>
        <p:txBody>
          <a:bodyPr>
            <a:spAutoFit/>
          </a:bodyPr>
          <a:lstStyle/>
          <a:p>
            <a:pPr algn="ctr"/>
            <a:r>
              <a:rPr lang="en-US" sz="3200" b="1"/>
              <a:t>Genetic Drift</a:t>
            </a:r>
          </a:p>
        </p:txBody>
      </p:sp>
      <p:sp>
        <p:nvSpPr>
          <p:cNvPr id="8195" name="Text Box 44"/>
          <p:cNvSpPr txBox="1">
            <a:spLocks noChangeArrowheads="1"/>
          </p:cNvSpPr>
          <p:nvPr/>
        </p:nvSpPr>
        <p:spPr bwMode="auto">
          <a:xfrm>
            <a:off x="790575" y="1676400"/>
            <a:ext cx="2235200" cy="396875"/>
          </a:xfrm>
          <a:prstGeom prst="rect">
            <a:avLst/>
          </a:prstGeom>
          <a:noFill/>
          <a:ln w="9525">
            <a:noFill/>
            <a:miter lim="800000"/>
            <a:headEnd/>
            <a:tailEnd/>
          </a:ln>
        </p:spPr>
        <p:txBody>
          <a:bodyPr wrap="none">
            <a:spAutoFit/>
          </a:bodyPr>
          <a:lstStyle/>
          <a:p>
            <a:r>
              <a:rPr lang="en-US" sz="2000" b="1" u="sng"/>
              <a:t>Adaptive evolution</a:t>
            </a:r>
          </a:p>
        </p:txBody>
      </p:sp>
      <p:sp>
        <p:nvSpPr>
          <p:cNvPr id="8196" name="Text Box 45"/>
          <p:cNvSpPr txBox="1">
            <a:spLocks noChangeArrowheads="1"/>
          </p:cNvSpPr>
          <p:nvPr/>
        </p:nvSpPr>
        <p:spPr bwMode="auto">
          <a:xfrm>
            <a:off x="5286375" y="1676400"/>
            <a:ext cx="2714625" cy="396875"/>
          </a:xfrm>
          <a:prstGeom prst="rect">
            <a:avLst/>
          </a:prstGeom>
          <a:noFill/>
          <a:ln w="9525">
            <a:noFill/>
            <a:miter lim="800000"/>
            <a:headEnd/>
            <a:tailEnd/>
          </a:ln>
        </p:spPr>
        <p:txBody>
          <a:bodyPr wrap="none">
            <a:spAutoFit/>
          </a:bodyPr>
          <a:lstStyle/>
          <a:p>
            <a:r>
              <a:rPr lang="en-US" sz="2000" b="1" u="sng"/>
              <a:t>Non-adaptive evolution</a:t>
            </a:r>
          </a:p>
        </p:txBody>
      </p:sp>
      <p:sp>
        <p:nvSpPr>
          <p:cNvPr id="8197" name="Text Box 46"/>
          <p:cNvSpPr txBox="1">
            <a:spLocks noChangeArrowheads="1"/>
          </p:cNvSpPr>
          <p:nvPr/>
        </p:nvSpPr>
        <p:spPr bwMode="auto">
          <a:xfrm>
            <a:off x="1905000" y="5867400"/>
            <a:ext cx="5105400" cy="708025"/>
          </a:xfrm>
          <a:prstGeom prst="rect">
            <a:avLst/>
          </a:prstGeom>
          <a:noFill/>
          <a:ln w="9525">
            <a:noFill/>
            <a:miter lim="800000"/>
            <a:headEnd/>
            <a:tailEnd/>
          </a:ln>
        </p:spPr>
        <p:txBody>
          <a:bodyPr>
            <a:spAutoFit/>
          </a:bodyPr>
          <a:lstStyle/>
          <a:p>
            <a:pPr algn="ctr"/>
            <a:r>
              <a:rPr lang="en-US" sz="2000" b="1"/>
              <a:t>What happened in the right-hand population?</a:t>
            </a:r>
          </a:p>
        </p:txBody>
      </p:sp>
      <p:sp>
        <p:nvSpPr>
          <p:cNvPr id="8198" name="Rectangle 27"/>
          <p:cNvSpPr>
            <a:spLocks noChangeArrowheads="1"/>
          </p:cNvSpPr>
          <p:nvPr/>
        </p:nvSpPr>
        <p:spPr bwMode="auto">
          <a:xfrm>
            <a:off x="0" y="4535488"/>
            <a:ext cx="9144000" cy="369887"/>
          </a:xfrm>
          <a:prstGeom prst="rect">
            <a:avLst/>
          </a:prstGeom>
          <a:noFill/>
          <a:ln w="9525">
            <a:noFill/>
            <a:miter lim="800000"/>
            <a:headEnd/>
            <a:tailEnd/>
          </a:ln>
        </p:spPr>
        <p:txBody>
          <a:bodyPr>
            <a:spAutoFit/>
          </a:bodyPr>
          <a:lstStyle/>
          <a:p>
            <a:pPr algn="ctr"/>
            <a:r>
              <a:rPr lang="en-US" b="1"/>
              <a:t>In both cases above, AA genotypes are favored by natural selection </a:t>
            </a:r>
            <a:endParaRPr lang="en-US"/>
          </a:p>
        </p:txBody>
      </p:sp>
      <p:pic>
        <p:nvPicPr>
          <p:cNvPr id="8199" name="Picture 30" descr="c:\Users\Nuismer\Documents\SelectionWins.Gif"/>
          <p:cNvPicPr>
            <a:picLocks noChangeAspect="1" noChangeArrowheads="1"/>
          </p:cNvPicPr>
          <p:nvPr/>
        </p:nvPicPr>
        <p:blipFill>
          <a:blip r:embed="rId2" cstate="print"/>
          <a:srcRect/>
          <a:stretch>
            <a:fillRect/>
          </a:stretch>
        </p:blipFill>
        <p:spPr bwMode="auto">
          <a:xfrm>
            <a:off x="838200" y="2438400"/>
            <a:ext cx="2857500" cy="1676400"/>
          </a:xfrm>
          <a:prstGeom prst="rect">
            <a:avLst/>
          </a:prstGeom>
          <a:noFill/>
          <a:ln w="9525">
            <a:noFill/>
            <a:miter lim="800000"/>
            <a:headEnd/>
            <a:tailEnd/>
          </a:ln>
        </p:spPr>
      </p:pic>
      <p:pic>
        <p:nvPicPr>
          <p:cNvPr id="8200" name="Picture 31" descr="c:\Users\Nuismer\Documents\DriftWins.Gif"/>
          <p:cNvPicPr>
            <a:picLocks noChangeAspect="1" noChangeArrowheads="1"/>
          </p:cNvPicPr>
          <p:nvPr/>
        </p:nvPicPr>
        <p:blipFill>
          <a:blip r:embed="rId3" cstate="print"/>
          <a:srcRect/>
          <a:stretch>
            <a:fillRect/>
          </a:stretch>
        </p:blipFill>
        <p:spPr bwMode="auto">
          <a:xfrm>
            <a:off x="5334000" y="2438400"/>
            <a:ext cx="28575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Study 2: Kimura, 1968</a:t>
            </a:r>
          </a:p>
        </p:txBody>
      </p:sp>
      <p:sp>
        <p:nvSpPr>
          <p:cNvPr id="22531" name="Text Box 22"/>
          <p:cNvSpPr txBox="1">
            <a:spLocks noChangeArrowheads="1"/>
          </p:cNvSpPr>
          <p:nvPr/>
        </p:nvSpPr>
        <p:spPr bwMode="auto">
          <a:xfrm>
            <a:off x="533400" y="1597025"/>
            <a:ext cx="8086725" cy="3662363"/>
          </a:xfrm>
          <a:prstGeom prst="rect">
            <a:avLst/>
          </a:prstGeom>
          <a:noFill/>
          <a:ln w="9525">
            <a:noFill/>
            <a:miter lim="800000"/>
            <a:headEnd/>
            <a:tailEnd/>
          </a:ln>
        </p:spPr>
        <p:txBody>
          <a:bodyPr wrap="none">
            <a:spAutoFit/>
          </a:bodyPr>
          <a:lstStyle/>
          <a:p>
            <a:pPr>
              <a:buFontTx/>
              <a:buChar char="•"/>
            </a:pPr>
            <a:r>
              <a:rPr lang="en-US" b="1"/>
              <a:t> Kimura found that a given protein evolved at a similar rate in different lineages</a:t>
            </a:r>
          </a:p>
          <a:p>
            <a:pPr>
              <a:buFontTx/>
              <a:buChar char="•"/>
            </a:pPr>
            <a:endParaRPr lang="en-US" b="1"/>
          </a:p>
          <a:p>
            <a:pPr>
              <a:buFontTx/>
              <a:buChar char="•"/>
            </a:pPr>
            <a:endParaRPr lang="en-US" b="1"/>
          </a:p>
          <a:p>
            <a:pPr>
              <a:buFontTx/>
              <a:buChar char="•"/>
            </a:pPr>
            <a:endParaRPr lang="en-US" b="1"/>
          </a:p>
          <a:p>
            <a:pPr>
              <a:buFontTx/>
              <a:buChar char="•"/>
            </a:pPr>
            <a:endParaRPr lang="en-US" b="1"/>
          </a:p>
          <a:p>
            <a:pPr>
              <a:buFontTx/>
              <a:buChar char="•"/>
            </a:pPr>
            <a:endParaRPr lang="en-US" b="1"/>
          </a:p>
          <a:p>
            <a:pPr>
              <a:buFontTx/>
              <a:buChar char="•"/>
            </a:pPr>
            <a:r>
              <a:rPr lang="en-US" b="1"/>
              <a:t> Kimura concluded that natural selection was an unlikely explanation</a:t>
            </a:r>
          </a:p>
          <a:p>
            <a:pPr>
              <a:buFontTx/>
              <a:buChar char="•"/>
            </a:pPr>
            <a:endParaRPr lang="en-US" b="1"/>
          </a:p>
          <a:p>
            <a:pPr>
              <a:buFontTx/>
              <a:buChar char="•"/>
            </a:pPr>
            <a:endParaRPr lang="en-US" b="1"/>
          </a:p>
          <a:p>
            <a:pPr>
              <a:buFontTx/>
              <a:buChar char="•"/>
            </a:pPr>
            <a:endParaRPr lang="en-US" b="1"/>
          </a:p>
          <a:p>
            <a:pPr>
              <a:buFontTx/>
              <a:buChar char="•"/>
            </a:pPr>
            <a:endParaRPr lang="en-US" b="1"/>
          </a:p>
          <a:p>
            <a:pPr>
              <a:buFontTx/>
              <a:buChar char="•"/>
            </a:pPr>
            <a:r>
              <a:rPr lang="en-US" b="1"/>
              <a:t> Instead, Kimura concluded that the data could be best explained by mutation</a:t>
            </a:r>
          </a:p>
          <a:p>
            <a:r>
              <a:rPr lang="en-US" b="1"/>
              <a:t>  and genetic drift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endParaRPr lang="en-US" sz="3200" b="1"/>
          </a:p>
        </p:txBody>
      </p:sp>
      <p:sp>
        <p:nvSpPr>
          <p:cNvPr id="23555" name="Text Box 10"/>
          <p:cNvSpPr txBox="1">
            <a:spLocks noChangeArrowheads="1"/>
          </p:cNvSpPr>
          <p:nvPr/>
        </p:nvSpPr>
        <p:spPr bwMode="auto">
          <a:xfrm>
            <a:off x="0" y="342900"/>
            <a:ext cx="9144000" cy="579438"/>
          </a:xfrm>
          <a:prstGeom prst="rect">
            <a:avLst/>
          </a:prstGeom>
          <a:noFill/>
          <a:ln w="9525">
            <a:noFill/>
            <a:miter lim="800000"/>
            <a:headEnd/>
            <a:tailEnd/>
          </a:ln>
        </p:spPr>
        <p:txBody>
          <a:bodyPr>
            <a:spAutoFit/>
          </a:bodyPr>
          <a:lstStyle/>
          <a:p>
            <a:pPr algn="ctr"/>
            <a:r>
              <a:rPr lang="en-US" sz="3200" b="1"/>
              <a:t>The neutral theory of molecular evolution</a:t>
            </a:r>
          </a:p>
        </p:txBody>
      </p:sp>
      <p:pic>
        <p:nvPicPr>
          <p:cNvPr id="23556" name="Picture 11" descr="Kimura_Motoo_md"/>
          <p:cNvPicPr>
            <a:picLocks noChangeAspect="1" noChangeArrowheads="1"/>
          </p:cNvPicPr>
          <p:nvPr/>
        </p:nvPicPr>
        <p:blipFill>
          <a:blip r:embed="rId2" cstate="print"/>
          <a:srcRect/>
          <a:stretch>
            <a:fillRect/>
          </a:stretch>
        </p:blipFill>
        <p:spPr bwMode="auto">
          <a:xfrm>
            <a:off x="676275" y="2376488"/>
            <a:ext cx="1381125" cy="2019300"/>
          </a:xfrm>
          <a:prstGeom prst="rect">
            <a:avLst/>
          </a:prstGeom>
          <a:noFill/>
          <a:ln w="9525">
            <a:noFill/>
            <a:miter lim="800000"/>
            <a:headEnd/>
            <a:tailEnd/>
          </a:ln>
        </p:spPr>
      </p:pic>
      <p:sp>
        <p:nvSpPr>
          <p:cNvPr id="23557" name="Text Box 12"/>
          <p:cNvSpPr txBox="1">
            <a:spLocks noChangeArrowheads="1"/>
          </p:cNvSpPr>
          <p:nvPr/>
        </p:nvSpPr>
        <p:spPr bwMode="auto">
          <a:xfrm>
            <a:off x="609600" y="4433888"/>
            <a:ext cx="1549400" cy="366712"/>
          </a:xfrm>
          <a:prstGeom prst="rect">
            <a:avLst/>
          </a:prstGeom>
          <a:noFill/>
          <a:ln w="9525">
            <a:noFill/>
            <a:miter lim="800000"/>
            <a:headEnd/>
            <a:tailEnd/>
          </a:ln>
        </p:spPr>
        <p:txBody>
          <a:bodyPr wrap="none">
            <a:spAutoFit/>
          </a:bodyPr>
          <a:lstStyle/>
          <a:p>
            <a:r>
              <a:rPr lang="en-US"/>
              <a:t>Motoo Kimura</a:t>
            </a:r>
          </a:p>
        </p:txBody>
      </p:sp>
      <p:sp>
        <p:nvSpPr>
          <p:cNvPr id="23558" name="Text Box 14"/>
          <p:cNvSpPr txBox="1">
            <a:spLocks noChangeArrowheads="1"/>
          </p:cNvSpPr>
          <p:nvPr/>
        </p:nvSpPr>
        <p:spPr bwMode="auto">
          <a:xfrm>
            <a:off x="3168650" y="2114550"/>
            <a:ext cx="5407025" cy="2838450"/>
          </a:xfrm>
          <a:prstGeom prst="rect">
            <a:avLst/>
          </a:prstGeom>
          <a:noFill/>
          <a:ln w="9525">
            <a:noFill/>
            <a:miter lim="800000"/>
            <a:headEnd/>
            <a:tailEnd/>
          </a:ln>
        </p:spPr>
        <p:txBody>
          <a:bodyPr wrap="none">
            <a:spAutoFit/>
          </a:bodyPr>
          <a:lstStyle/>
          <a:p>
            <a:pPr>
              <a:buFontTx/>
              <a:buChar char="•"/>
            </a:pPr>
            <a:r>
              <a:rPr lang="en-US"/>
              <a:t> Most mutations are selectively neutral</a:t>
            </a:r>
          </a:p>
          <a:p>
            <a:pPr>
              <a:buFontTx/>
              <a:buChar char="•"/>
            </a:pPr>
            <a:endParaRPr lang="en-US"/>
          </a:p>
          <a:p>
            <a:pPr>
              <a:buFontTx/>
              <a:buChar char="•"/>
            </a:pPr>
            <a:endParaRPr lang="en-US"/>
          </a:p>
          <a:p>
            <a:pPr>
              <a:buFontTx/>
              <a:buChar char="•"/>
            </a:pPr>
            <a:r>
              <a:rPr lang="en-US"/>
              <a:t> Fixation of these mutations occurs through genetic drift</a:t>
            </a:r>
          </a:p>
          <a:p>
            <a:r>
              <a:rPr lang="en-US"/>
              <a:t>   not selection</a:t>
            </a:r>
          </a:p>
          <a:p>
            <a:endParaRPr lang="en-US"/>
          </a:p>
          <a:p>
            <a:endParaRPr lang="en-US"/>
          </a:p>
          <a:p>
            <a:pPr>
              <a:buFontTx/>
              <a:buChar char="•"/>
            </a:pPr>
            <a:r>
              <a:rPr lang="en-US"/>
              <a:t> As a consequence, the substitution of alleles at the</a:t>
            </a:r>
          </a:p>
          <a:p>
            <a:r>
              <a:rPr lang="en-US"/>
              <a:t>  molecular level proceeds at a constant rate</a:t>
            </a:r>
          </a:p>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75" y="258763"/>
            <a:ext cx="9137650" cy="1066800"/>
          </a:xfrm>
          <a:prstGeom prst="rect">
            <a:avLst/>
          </a:prstGeom>
          <a:noFill/>
          <a:ln w="9525">
            <a:noFill/>
            <a:miter lim="800000"/>
            <a:headEnd/>
            <a:tailEnd/>
          </a:ln>
        </p:spPr>
        <p:txBody>
          <a:bodyPr>
            <a:spAutoFit/>
          </a:bodyPr>
          <a:lstStyle/>
          <a:p>
            <a:pPr algn="ctr"/>
            <a:r>
              <a:rPr lang="en-US" sz="3200" b="1"/>
              <a:t>The neutral theory predicts a constant rate of</a:t>
            </a:r>
          </a:p>
          <a:p>
            <a:pPr algn="ctr"/>
            <a:r>
              <a:rPr lang="en-US" sz="3200" b="1"/>
              <a:t>evolution at the molecular level</a:t>
            </a:r>
          </a:p>
        </p:txBody>
      </p:sp>
      <p:sp>
        <p:nvSpPr>
          <p:cNvPr id="24579" name="Text Box 14"/>
          <p:cNvSpPr txBox="1">
            <a:spLocks noChangeArrowheads="1"/>
          </p:cNvSpPr>
          <p:nvPr/>
        </p:nvSpPr>
        <p:spPr bwMode="auto">
          <a:xfrm>
            <a:off x="0" y="6248400"/>
            <a:ext cx="9144000" cy="396875"/>
          </a:xfrm>
          <a:prstGeom prst="rect">
            <a:avLst/>
          </a:prstGeom>
          <a:noFill/>
          <a:ln w="9525">
            <a:noFill/>
            <a:miter lim="800000"/>
            <a:headEnd/>
            <a:tailEnd/>
          </a:ln>
        </p:spPr>
        <p:txBody>
          <a:bodyPr>
            <a:spAutoFit/>
          </a:bodyPr>
          <a:lstStyle/>
          <a:p>
            <a:pPr algn="ctr"/>
            <a:r>
              <a:rPr lang="en-US" sz="2000" b="1"/>
              <a:t>This prediction suggests the existence of a ‘molecular clock’</a:t>
            </a:r>
          </a:p>
        </p:txBody>
      </p:sp>
      <p:sp>
        <p:nvSpPr>
          <p:cNvPr id="24580" name="Text Box 15"/>
          <p:cNvSpPr txBox="1">
            <a:spLocks noChangeArrowheads="1"/>
          </p:cNvSpPr>
          <p:nvPr/>
        </p:nvSpPr>
        <p:spPr bwMode="auto">
          <a:xfrm>
            <a:off x="685800" y="1658938"/>
            <a:ext cx="6899275" cy="1465262"/>
          </a:xfrm>
          <a:prstGeom prst="rect">
            <a:avLst/>
          </a:prstGeom>
          <a:noFill/>
          <a:ln w="9525">
            <a:noFill/>
            <a:miter lim="800000"/>
            <a:headEnd/>
            <a:tailEnd/>
          </a:ln>
        </p:spPr>
        <p:txBody>
          <a:bodyPr wrap="none">
            <a:spAutoFit/>
          </a:bodyPr>
          <a:lstStyle/>
          <a:p>
            <a:pPr>
              <a:buFontTx/>
              <a:buChar char="•"/>
            </a:pPr>
            <a:r>
              <a:rPr lang="en-US" b="1"/>
              <a:t> The frequency of a new mutation is 1/(2</a:t>
            </a:r>
            <a:r>
              <a:rPr lang="en-US" b="1" i="1"/>
              <a:t>N</a:t>
            </a:r>
            <a:r>
              <a:rPr lang="en-US" b="1"/>
              <a:t>)</a:t>
            </a:r>
          </a:p>
          <a:p>
            <a:pPr>
              <a:buFontTx/>
              <a:buChar char="•"/>
            </a:pPr>
            <a:endParaRPr lang="en-US" b="1"/>
          </a:p>
          <a:p>
            <a:pPr>
              <a:buFontTx/>
              <a:buChar char="•"/>
            </a:pPr>
            <a:r>
              <a:rPr lang="en-US" b="1"/>
              <a:t> The probability that a new mutation fixes due to drift is then 1/(2</a:t>
            </a:r>
            <a:r>
              <a:rPr lang="en-US" b="1" i="1"/>
              <a:t>N</a:t>
            </a:r>
            <a:r>
              <a:rPr lang="en-US" b="1"/>
              <a:t>)</a:t>
            </a:r>
          </a:p>
          <a:p>
            <a:pPr>
              <a:buFontTx/>
              <a:buChar char="•"/>
            </a:pPr>
            <a:endParaRPr lang="en-US" b="1"/>
          </a:p>
          <a:p>
            <a:pPr>
              <a:buFontTx/>
              <a:buChar char="•"/>
            </a:pPr>
            <a:r>
              <a:rPr lang="en-US" b="1"/>
              <a:t> In every generation we expect there to be 2</a:t>
            </a:r>
            <a:r>
              <a:rPr lang="en-US" b="1" i="1"/>
              <a:t>N</a:t>
            </a:r>
            <a:r>
              <a:rPr lang="el-GR" b="1" i="1">
                <a:cs typeface="Times New Roman" pitchFamily="18" charset="0"/>
              </a:rPr>
              <a:t>μ</a:t>
            </a:r>
            <a:r>
              <a:rPr lang="en-US" b="1">
                <a:cs typeface="Times New Roman" pitchFamily="18" charset="0"/>
              </a:rPr>
              <a:t> new mutations</a:t>
            </a:r>
            <a:endParaRPr lang="el-GR" b="1">
              <a:cs typeface="Times New Roman" pitchFamily="18" charset="0"/>
            </a:endParaRPr>
          </a:p>
        </p:txBody>
      </p:sp>
      <p:sp>
        <p:nvSpPr>
          <p:cNvPr id="24581" name="Text Box 16"/>
          <p:cNvSpPr txBox="1">
            <a:spLocks noChangeArrowheads="1"/>
          </p:cNvSpPr>
          <p:nvPr/>
        </p:nvSpPr>
        <p:spPr bwMode="auto">
          <a:xfrm>
            <a:off x="457200" y="4724400"/>
            <a:ext cx="8340725" cy="915988"/>
          </a:xfrm>
          <a:prstGeom prst="rect">
            <a:avLst/>
          </a:prstGeom>
          <a:noFill/>
          <a:ln w="9525">
            <a:noFill/>
            <a:miter lim="800000"/>
            <a:headEnd/>
            <a:tailEnd/>
          </a:ln>
        </p:spPr>
        <p:txBody>
          <a:bodyPr wrap="none">
            <a:spAutoFit/>
          </a:bodyPr>
          <a:lstStyle/>
          <a:p>
            <a:pPr algn="ctr"/>
            <a:r>
              <a:rPr lang="en-US" b="1"/>
              <a:t>Once a steady state is reached, we expect 2</a:t>
            </a:r>
            <a:r>
              <a:rPr lang="en-US" b="1" i="1"/>
              <a:t>N</a:t>
            </a:r>
            <a:r>
              <a:rPr lang="el-GR" b="1" i="1">
                <a:cs typeface="Times New Roman" pitchFamily="18" charset="0"/>
              </a:rPr>
              <a:t>μ</a:t>
            </a:r>
            <a:r>
              <a:rPr lang="en-US" b="1">
                <a:cs typeface="Times New Roman" pitchFamily="18" charset="0"/>
              </a:rPr>
              <a:t> [1/(2</a:t>
            </a:r>
            <a:r>
              <a:rPr lang="en-US" b="1" i="1">
                <a:cs typeface="Times New Roman" pitchFamily="18" charset="0"/>
              </a:rPr>
              <a:t>N</a:t>
            </a:r>
            <a:r>
              <a:rPr lang="en-US" b="1">
                <a:cs typeface="Times New Roman" pitchFamily="18" charset="0"/>
              </a:rPr>
              <a:t>)] = </a:t>
            </a:r>
            <a:r>
              <a:rPr lang="el-GR" b="1" i="1">
                <a:cs typeface="Times New Roman" pitchFamily="18" charset="0"/>
              </a:rPr>
              <a:t>μ</a:t>
            </a:r>
            <a:r>
              <a:rPr lang="en-US" b="1">
                <a:cs typeface="Times New Roman" pitchFamily="18" charset="0"/>
              </a:rPr>
              <a:t> new mutations to become</a:t>
            </a:r>
          </a:p>
          <a:p>
            <a:pPr algn="ctr"/>
            <a:r>
              <a:rPr lang="en-US" b="1">
                <a:cs typeface="Times New Roman" pitchFamily="18" charset="0"/>
              </a:rPr>
              <a:t>fixed in any generation. In other words, the rate of evolution at a locus is equal to </a:t>
            </a:r>
          </a:p>
          <a:p>
            <a:pPr algn="ctr"/>
            <a:r>
              <a:rPr lang="en-US" b="1">
                <a:cs typeface="Times New Roman" pitchFamily="18" charset="0"/>
              </a:rPr>
              <a:t>the mutation rate at that locus </a:t>
            </a:r>
            <a:endParaRPr lang="el-GR" b="1">
              <a:cs typeface="Times New Roman" pitchFamily="18" charset="0"/>
            </a:endParaRPr>
          </a:p>
        </p:txBody>
      </p:sp>
      <p:sp>
        <p:nvSpPr>
          <p:cNvPr id="24582" name="Text Box 17"/>
          <p:cNvSpPr txBox="1">
            <a:spLocks noChangeArrowheads="1"/>
          </p:cNvSpPr>
          <p:nvPr/>
        </p:nvSpPr>
        <p:spPr bwMode="auto">
          <a:xfrm>
            <a:off x="2362200" y="3962400"/>
            <a:ext cx="4451350" cy="366713"/>
          </a:xfrm>
          <a:prstGeom prst="rect">
            <a:avLst/>
          </a:prstGeom>
          <a:noFill/>
          <a:ln w="9525">
            <a:noFill/>
            <a:miter lim="800000"/>
            <a:headEnd/>
            <a:tailEnd/>
          </a:ln>
        </p:spPr>
        <p:txBody>
          <a:bodyPr wrap="none">
            <a:spAutoFit/>
          </a:bodyPr>
          <a:lstStyle/>
          <a:p>
            <a:r>
              <a:rPr lang="en-US" b="1" u="sng"/>
              <a:t>We can then draw the following conclusion: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Utility of the molecular clock</a:t>
            </a:r>
          </a:p>
        </p:txBody>
      </p:sp>
      <p:grpSp>
        <p:nvGrpSpPr>
          <p:cNvPr id="25603" name="Group 8"/>
          <p:cNvGrpSpPr>
            <a:grpSpLocks/>
          </p:cNvGrpSpPr>
          <p:nvPr/>
        </p:nvGrpSpPr>
        <p:grpSpPr bwMode="auto">
          <a:xfrm>
            <a:off x="815975" y="2133600"/>
            <a:ext cx="2514600" cy="2590800"/>
            <a:chOff x="1344" y="1008"/>
            <a:chExt cx="3264" cy="3168"/>
          </a:xfrm>
        </p:grpSpPr>
        <p:sp>
          <p:nvSpPr>
            <p:cNvPr id="25611" name="Line 5"/>
            <p:cNvSpPr>
              <a:spLocks noChangeShapeType="1"/>
            </p:cNvSpPr>
            <p:nvPr/>
          </p:nvSpPr>
          <p:spPr bwMode="auto">
            <a:xfrm flipH="1">
              <a:off x="2400" y="1008"/>
              <a:ext cx="2208" cy="3168"/>
            </a:xfrm>
            <a:prstGeom prst="line">
              <a:avLst/>
            </a:prstGeom>
            <a:noFill/>
            <a:ln w="38100">
              <a:solidFill>
                <a:schemeClr val="tx1"/>
              </a:solidFill>
              <a:round/>
              <a:headEnd/>
              <a:tailEnd/>
            </a:ln>
          </p:spPr>
          <p:txBody>
            <a:bodyPr/>
            <a:lstStyle/>
            <a:p>
              <a:endParaRPr lang="en-US"/>
            </a:p>
          </p:txBody>
        </p:sp>
        <p:sp>
          <p:nvSpPr>
            <p:cNvPr id="25612" name="Line 6"/>
            <p:cNvSpPr>
              <a:spLocks noChangeShapeType="1"/>
            </p:cNvSpPr>
            <p:nvPr/>
          </p:nvSpPr>
          <p:spPr bwMode="auto">
            <a:xfrm>
              <a:off x="1344" y="1008"/>
              <a:ext cx="1824" cy="2064"/>
            </a:xfrm>
            <a:prstGeom prst="line">
              <a:avLst/>
            </a:prstGeom>
            <a:noFill/>
            <a:ln w="38100">
              <a:solidFill>
                <a:schemeClr val="tx1"/>
              </a:solidFill>
              <a:round/>
              <a:headEnd/>
              <a:tailEnd/>
            </a:ln>
          </p:spPr>
          <p:txBody>
            <a:bodyPr/>
            <a:lstStyle/>
            <a:p>
              <a:endParaRPr lang="en-US"/>
            </a:p>
          </p:txBody>
        </p:sp>
        <p:sp>
          <p:nvSpPr>
            <p:cNvPr id="25613" name="Line 7"/>
            <p:cNvSpPr>
              <a:spLocks noChangeShapeType="1"/>
            </p:cNvSpPr>
            <p:nvPr/>
          </p:nvSpPr>
          <p:spPr bwMode="auto">
            <a:xfrm flipV="1">
              <a:off x="2256" y="1008"/>
              <a:ext cx="624" cy="1056"/>
            </a:xfrm>
            <a:prstGeom prst="line">
              <a:avLst/>
            </a:prstGeom>
            <a:noFill/>
            <a:ln w="38100">
              <a:solidFill>
                <a:schemeClr val="tx1"/>
              </a:solidFill>
              <a:round/>
              <a:headEnd/>
              <a:tailEnd/>
            </a:ln>
          </p:spPr>
          <p:txBody>
            <a:bodyPr/>
            <a:lstStyle/>
            <a:p>
              <a:endParaRPr lang="en-US"/>
            </a:p>
          </p:txBody>
        </p:sp>
      </p:grpSp>
      <p:sp>
        <p:nvSpPr>
          <p:cNvPr id="25604" name="Text Box 9"/>
          <p:cNvSpPr txBox="1">
            <a:spLocks noChangeArrowheads="1"/>
          </p:cNvSpPr>
          <p:nvPr/>
        </p:nvSpPr>
        <p:spPr bwMode="auto">
          <a:xfrm>
            <a:off x="206375" y="1752600"/>
            <a:ext cx="1117600" cy="366713"/>
          </a:xfrm>
          <a:prstGeom prst="rect">
            <a:avLst/>
          </a:prstGeom>
          <a:noFill/>
          <a:ln w="9525">
            <a:noFill/>
            <a:miter lim="800000"/>
            <a:headEnd/>
            <a:tailEnd/>
          </a:ln>
        </p:spPr>
        <p:txBody>
          <a:bodyPr wrap="none">
            <a:spAutoFit/>
          </a:bodyPr>
          <a:lstStyle/>
          <a:p>
            <a:r>
              <a:rPr lang="en-US" b="1"/>
              <a:t>Species A</a:t>
            </a:r>
          </a:p>
        </p:txBody>
      </p:sp>
      <p:sp>
        <p:nvSpPr>
          <p:cNvPr id="25605" name="Text Box 10"/>
          <p:cNvSpPr txBox="1">
            <a:spLocks noChangeArrowheads="1"/>
          </p:cNvSpPr>
          <p:nvPr/>
        </p:nvSpPr>
        <p:spPr bwMode="auto">
          <a:xfrm>
            <a:off x="1457325" y="1752600"/>
            <a:ext cx="1104900" cy="366713"/>
          </a:xfrm>
          <a:prstGeom prst="rect">
            <a:avLst/>
          </a:prstGeom>
          <a:noFill/>
          <a:ln w="9525">
            <a:noFill/>
            <a:miter lim="800000"/>
            <a:headEnd/>
            <a:tailEnd/>
          </a:ln>
        </p:spPr>
        <p:txBody>
          <a:bodyPr wrap="none">
            <a:spAutoFit/>
          </a:bodyPr>
          <a:lstStyle/>
          <a:p>
            <a:r>
              <a:rPr lang="en-US" b="1"/>
              <a:t>Species B</a:t>
            </a:r>
          </a:p>
        </p:txBody>
      </p:sp>
      <p:sp>
        <p:nvSpPr>
          <p:cNvPr id="25606" name="Text Box 11"/>
          <p:cNvSpPr txBox="1">
            <a:spLocks noChangeArrowheads="1"/>
          </p:cNvSpPr>
          <p:nvPr/>
        </p:nvSpPr>
        <p:spPr bwMode="auto">
          <a:xfrm>
            <a:off x="2768600" y="1752600"/>
            <a:ext cx="1117600" cy="366713"/>
          </a:xfrm>
          <a:prstGeom prst="rect">
            <a:avLst/>
          </a:prstGeom>
          <a:noFill/>
          <a:ln w="9525">
            <a:noFill/>
            <a:miter lim="800000"/>
            <a:headEnd/>
            <a:tailEnd/>
          </a:ln>
        </p:spPr>
        <p:txBody>
          <a:bodyPr wrap="none">
            <a:spAutoFit/>
          </a:bodyPr>
          <a:lstStyle/>
          <a:p>
            <a:r>
              <a:rPr lang="en-US" b="1"/>
              <a:t>Species C</a:t>
            </a:r>
          </a:p>
        </p:txBody>
      </p:sp>
      <p:sp>
        <p:nvSpPr>
          <p:cNvPr id="25607" name="Text Box 12"/>
          <p:cNvSpPr txBox="1">
            <a:spLocks noChangeArrowheads="1"/>
          </p:cNvSpPr>
          <p:nvPr/>
        </p:nvSpPr>
        <p:spPr bwMode="auto">
          <a:xfrm>
            <a:off x="4572000" y="2176463"/>
            <a:ext cx="4314825" cy="2014537"/>
          </a:xfrm>
          <a:prstGeom prst="rect">
            <a:avLst/>
          </a:prstGeom>
          <a:noFill/>
          <a:ln w="9525">
            <a:noFill/>
            <a:miter lim="800000"/>
            <a:headEnd/>
            <a:tailEnd/>
          </a:ln>
        </p:spPr>
        <p:txBody>
          <a:bodyPr wrap="none">
            <a:spAutoFit/>
          </a:bodyPr>
          <a:lstStyle/>
          <a:p>
            <a:pPr>
              <a:buFontTx/>
              <a:buChar char="•"/>
            </a:pPr>
            <a:r>
              <a:rPr lang="en-US" b="1"/>
              <a:t> Estimate the mutation rate, </a:t>
            </a:r>
            <a:r>
              <a:rPr lang="el-GR" b="1" i="1">
                <a:cs typeface="Times New Roman" pitchFamily="18" charset="0"/>
              </a:rPr>
              <a:t>μ</a:t>
            </a:r>
            <a:r>
              <a:rPr lang="en-US" b="1" i="1">
                <a:cs typeface="Times New Roman" pitchFamily="18" charset="0"/>
              </a:rPr>
              <a:t>, </a:t>
            </a:r>
            <a:r>
              <a:rPr lang="en-US" b="1">
                <a:cs typeface="Times New Roman" pitchFamily="18" charset="0"/>
              </a:rPr>
              <a:t>for a locus</a:t>
            </a:r>
            <a:endParaRPr lang="en-US" b="1" i="1">
              <a:cs typeface="Times New Roman" pitchFamily="18" charset="0"/>
            </a:endParaRPr>
          </a:p>
          <a:p>
            <a:pPr>
              <a:buFontTx/>
              <a:buChar char="•"/>
            </a:pPr>
            <a:endParaRPr lang="en-US" b="1" i="1">
              <a:cs typeface="Times New Roman" pitchFamily="18" charset="0"/>
            </a:endParaRPr>
          </a:p>
          <a:p>
            <a:pPr>
              <a:buFontTx/>
              <a:buChar char="•"/>
            </a:pPr>
            <a:r>
              <a:rPr lang="en-US" b="1" i="1">
                <a:cs typeface="Times New Roman" pitchFamily="18" charset="0"/>
              </a:rPr>
              <a:t> </a:t>
            </a:r>
            <a:r>
              <a:rPr lang="en-US" b="1">
                <a:cs typeface="Times New Roman" pitchFamily="18" charset="0"/>
              </a:rPr>
              <a:t>Estimate the # of allelic substitutions</a:t>
            </a:r>
          </a:p>
          <a:p>
            <a:r>
              <a:rPr lang="en-US" b="1">
                <a:cs typeface="Times New Roman" pitchFamily="18" charset="0"/>
              </a:rPr>
              <a:t>   at that locus between two species </a:t>
            </a:r>
          </a:p>
          <a:p>
            <a:endParaRPr lang="en-US" b="1">
              <a:cs typeface="Times New Roman" pitchFamily="18" charset="0"/>
            </a:endParaRPr>
          </a:p>
          <a:p>
            <a:pPr>
              <a:buFontTx/>
              <a:buChar char="•"/>
            </a:pPr>
            <a:r>
              <a:rPr lang="en-US" b="1" i="1">
                <a:cs typeface="Times New Roman" pitchFamily="18" charset="0"/>
              </a:rPr>
              <a:t> </a:t>
            </a:r>
            <a:r>
              <a:rPr lang="en-US" b="1">
                <a:cs typeface="Times New Roman" pitchFamily="18" charset="0"/>
              </a:rPr>
              <a:t>From this it is possible to estimate how </a:t>
            </a:r>
          </a:p>
          <a:p>
            <a:r>
              <a:rPr lang="en-US" b="1" i="1">
                <a:cs typeface="Times New Roman" pitchFamily="18" charset="0"/>
              </a:rPr>
              <a:t>   </a:t>
            </a:r>
            <a:r>
              <a:rPr lang="en-US" b="1">
                <a:cs typeface="Times New Roman" pitchFamily="18" charset="0"/>
              </a:rPr>
              <a:t>long ago the species diverged</a:t>
            </a:r>
            <a:endParaRPr lang="el-GR" b="1">
              <a:cs typeface="Times New Roman" pitchFamily="18" charset="0"/>
            </a:endParaRPr>
          </a:p>
        </p:txBody>
      </p:sp>
      <p:sp>
        <p:nvSpPr>
          <p:cNvPr id="25608" name="Line 14"/>
          <p:cNvSpPr>
            <a:spLocks noChangeShapeType="1"/>
          </p:cNvSpPr>
          <p:nvPr/>
        </p:nvSpPr>
        <p:spPr bwMode="auto">
          <a:xfrm>
            <a:off x="3810000" y="2133600"/>
            <a:ext cx="0" cy="1752600"/>
          </a:xfrm>
          <a:prstGeom prst="line">
            <a:avLst/>
          </a:prstGeom>
          <a:noFill/>
          <a:ln w="38100">
            <a:solidFill>
              <a:schemeClr val="tx1"/>
            </a:solidFill>
            <a:round/>
            <a:headEnd type="triangle" w="med" len="med"/>
            <a:tailEnd type="triangle" w="med" len="med"/>
          </a:ln>
        </p:spPr>
        <p:txBody>
          <a:bodyPr/>
          <a:lstStyle/>
          <a:p>
            <a:endParaRPr lang="en-US"/>
          </a:p>
        </p:txBody>
      </p:sp>
      <p:sp>
        <p:nvSpPr>
          <p:cNvPr id="25609" name="Text Box 15"/>
          <p:cNvSpPr txBox="1">
            <a:spLocks noChangeArrowheads="1"/>
          </p:cNvSpPr>
          <p:nvPr/>
        </p:nvSpPr>
        <p:spPr bwMode="auto">
          <a:xfrm>
            <a:off x="3879850" y="2733675"/>
            <a:ext cx="247650" cy="366713"/>
          </a:xfrm>
          <a:prstGeom prst="rect">
            <a:avLst/>
          </a:prstGeom>
          <a:noFill/>
          <a:ln w="9525">
            <a:noFill/>
            <a:miter lim="800000"/>
            <a:headEnd/>
            <a:tailEnd/>
          </a:ln>
        </p:spPr>
        <p:txBody>
          <a:bodyPr wrap="none">
            <a:spAutoFit/>
          </a:bodyPr>
          <a:lstStyle/>
          <a:p>
            <a:r>
              <a:rPr lang="en-US" i="1"/>
              <a:t>t</a:t>
            </a:r>
          </a:p>
        </p:txBody>
      </p:sp>
      <p:sp>
        <p:nvSpPr>
          <p:cNvPr id="25610" name="Text Box 16"/>
          <p:cNvSpPr txBox="1">
            <a:spLocks noChangeArrowheads="1"/>
          </p:cNvSpPr>
          <p:nvPr/>
        </p:nvSpPr>
        <p:spPr bwMode="auto">
          <a:xfrm>
            <a:off x="3336925" y="4887913"/>
            <a:ext cx="5638800" cy="1589087"/>
          </a:xfrm>
          <a:prstGeom prst="rect">
            <a:avLst/>
          </a:prstGeom>
          <a:noFill/>
          <a:ln w="9525">
            <a:noFill/>
            <a:miter lim="800000"/>
            <a:headEnd/>
            <a:tailEnd/>
          </a:ln>
        </p:spPr>
        <p:txBody>
          <a:bodyPr wrap="none">
            <a:spAutoFit/>
          </a:bodyPr>
          <a:lstStyle/>
          <a:p>
            <a:r>
              <a:rPr lang="en-US" b="1" u="sng"/>
              <a:t>Example:</a:t>
            </a:r>
            <a:r>
              <a:rPr lang="en-US" b="1"/>
              <a:t>                                                                               </a:t>
            </a:r>
          </a:p>
          <a:p>
            <a:r>
              <a:rPr lang="en-US" sz="1600" b="1"/>
              <a:t>Imagine there have been 42 allelic substitutions between</a:t>
            </a:r>
          </a:p>
          <a:p>
            <a:r>
              <a:rPr lang="en-US" sz="1600" b="1"/>
              <a:t>Species B and Species C, and that the mutation rate at this </a:t>
            </a:r>
          </a:p>
          <a:p>
            <a:r>
              <a:rPr lang="en-US" sz="1600" b="1"/>
              <a:t>locus has been independently estimated at 1X10</a:t>
            </a:r>
            <a:r>
              <a:rPr lang="en-US" sz="1600" b="1" baseline="30000"/>
              <a:t>-6</a:t>
            </a:r>
            <a:r>
              <a:rPr lang="en-US" sz="1600" b="1"/>
              <a:t>. We </a:t>
            </a:r>
          </a:p>
          <a:p>
            <a:r>
              <a:rPr lang="en-US" sz="1600" b="1"/>
              <a:t>could then estimate the date of species divergence, </a:t>
            </a:r>
            <a:r>
              <a:rPr lang="en-US" sz="1600" b="1" i="1"/>
              <a:t>t</a:t>
            </a:r>
            <a:r>
              <a:rPr lang="en-US" sz="1600" b="1"/>
              <a:t>, as </a:t>
            </a:r>
          </a:p>
          <a:p>
            <a:r>
              <a:rPr lang="en-US" sz="1600" b="1"/>
              <a:t>42/(2*1X10</a:t>
            </a:r>
            <a:r>
              <a:rPr lang="en-US" sz="1600" b="1" baseline="30000"/>
              <a:t>-6</a:t>
            </a:r>
            <a:r>
              <a:rPr lang="en-US" sz="1600" b="1"/>
              <a:t>) or 21 million years ago!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7"/>
          <p:cNvSpPr txBox="1">
            <a:spLocks noChangeArrowheads="1"/>
          </p:cNvSpPr>
          <p:nvPr/>
        </p:nvSpPr>
        <p:spPr bwMode="auto">
          <a:xfrm>
            <a:off x="0" y="228600"/>
            <a:ext cx="9144000" cy="461963"/>
          </a:xfrm>
          <a:prstGeom prst="rect">
            <a:avLst/>
          </a:prstGeom>
          <a:noFill/>
          <a:ln w="9525">
            <a:noFill/>
            <a:miter lim="800000"/>
            <a:headEnd/>
            <a:tailEnd/>
          </a:ln>
        </p:spPr>
        <p:txBody>
          <a:bodyPr>
            <a:spAutoFit/>
          </a:bodyPr>
          <a:lstStyle/>
          <a:p>
            <a:pPr algn="ctr"/>
            <a:r>
              <a:rPr lang="en-US" sz="2400"/>
              <a:t>Practice Problem</a:t>
            </a:r>
          </a:p>
        </p:txBody>
      </p:sp>
      <p:graphicFrame>
        <p:nvGraphicFramePr>
          <p:cNvPr id="56323" name="Object 3"/>
          <p:cNvGraphicFramePr>
            <a:graphicFrameLocks noChangeAspect="1"/>
          </p:cNvGraphicFramePr>
          <p:nvPr/>
        </p:nvGraphicFramePr>
        <p:xfrm>
          <a:off x="1724025" y="1666875"/>
          <a:ext cx="5572125" cy="771525"/>
        </p:xfrm>
        <a:graphic>
          <a:graphicData uri="http://schemas.openxmlformats.org/presentationml/2006/ole">
            <mc:AlternateContent xmlns:mc="http://schemas.openxmlformats.org/markup-compatibility/2006">
              <mc:Choice xmlns:v="urn:schemas-microsoft-com:vml" Requires="v">
                <p:oleObj spid="_x0000_s57364" name="Equation" r:id="rId3" imgW="1739880" imgH="241200" progId="Equation.3">
                  <p:embed/>
                </p:oleObj>
              </mc:Choice>
              <mc:Fallback>
                <p:oleObj name="Equation" r:id="rId3" imgW="1739880" imgH="241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666875"/>
                        <a:ext cx="5572125"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333500" y="3429000"/>
            <a:ext cx="6477000" cy="1815882"/>
          </a:xfrm>
          <a:prstGeom prst="rect">
            <a:avLst/>
          </a:prstGeom>
          <a:noFill/>
        </p:spPr>
        <p:txBody>
          <a:bodyPr wrap="square" rtlCol="0">
            <a:spAutoFit/>
          </a:bodyPr>
          <a:lstStyle/>
          <a:p>
            <a:pPr algn="ctr"/>
            <a:r>
              <a:rPr lang="en-US" sz="2800" smtClean="0"/>
              <a:t>Define each </a:t>
            </a:r>
            <a:r>
              <a:rPr lang="en-US" sz="2800" dirty="0" smtClean="0"/>
              <a:t>piece of the equation above means, how each might be measured, and why each is important for evolution by natural selection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But what about loci that are not ‘neutral’?</a:t>
            </a:r>
          </a:p>
        </p:txBody>
      </p:sp>
      <p:sp>
        <p:nvSpPr>
          <p:cNvPr id="26627" name="Text Box 3"/>
          <p:cNvSpPr txBox="1">
            <a:spLocks noChangeArrowheads="1"/>
          </p:cNvSpPr>
          <p:nvPr/>
        </p:nvSpPr>
        <p:spPr bwMode="auto">
          <a:xfrm>
            <a:off x="304800" y="1638300"/>
            <a:ext cx="8857297" cy="3416320"/>
          </a:xfrm>
          <a:prstGeom prst="rect">
            <a:avLst/>
          </a:prstGeom>
          <a:noFill/>
          <a:ln w="9525">
            <a:noFill/>
            <a:miter lim="800000"/>
            <a:headEnd/>
            <a:tailEnd/>
          </a:ln>
        </p:spPr>
        <p:txBody>
          <a:bodyPr wrap="none">
            <a:spAutoFit/>
          </a:bodyPr>
          <a:lstStyle/>
          <a:p>
            <a:pPr>
              <a:buFontTx/>
              <a:buChar char="•"/>
            </a:pPr>
            <a:r>
              <a:rPr lang="en-US" b="1" dirty="0"/>
              <a:t> We have already considered how mutation and drift interact in the absence of selection</a:t>
            </a:r>
          </a:p>
          <a:p>
            <a:pPr>
              <a:buFontTx/>
              <a:buChar char="•"/>
            </a:pPr>
            <a:endParaRPr lang="en-US" b="1" dirty="0"/>
          </a:p>
          <a:p>
            <a:pPr>
              <a:buFontTx/>
              <a:buChar char="•"/>
            </a:pPr>
            <a:endParaRPr lang="en-US" b="1" dirty="0"/>
          </a:p>
          <a:p>
            <a:pPr>
              <a:buFontTx/>
              <a:buChar char="•"/>
            </a:pPr>
            <a:endParaRPr lang="en-US" b="1" dirty="0"/>
          </a:p>
          <a:p>
            <a:pPr>
              <a:buFontTx/>
              <a:buChar char="•"/>
            </a:pPr>
            <a:r>
              <a:rPr lang="en-US" b="1" dirty="0"/>
              <a:t> We know, however, that many loci are not selectively neutral</a:t>
            </a:r>
          </a:p>
          <a:p>
            <a:pPr>
              <a:buFontTx/>
              <a:buChar char="•"/>
            </a:pPr>
            <a:endParaRPr lang="en-US" b="1" dirty="0"/>
          </a:p>
          <a:p>
            <a:pPr>
              <a:buFontTx/>
              <a:buChar char="•"/>
            </a:pPr>
            <a:endParaRPr lang="en-US" b="1" dirty="0"/>
          </a:p>
          <a:p>
            <a:pPr>
              <a:buFontTx/>
              <a:buChar char="•"/>
            </a:pPr>
            <a:endParaRPr lang="en-US" b="1" dirty="0"/>
          </a:p>
          <a:p>
            <a:pPr>
              <a:buFontTx/>
              <a:buChar char="•"/>
            </a:pPr>
            <a:r>
              <a:rPr lang="en-US" b="1" dirty="0"/>
              <a:t> As a consequence, </a:t>
            </a:r>
            <a:r>
              <a:rPr lang="en-US" b="1" dirty="0" smtClean="0"/>
              <a:t>at least in some cases, we </a:t>
            </a:r>
            <a:r>
              <a:rPr lang="en-US" b="1" dirty="0"/>
              <a:t>need to consider how drift and </a:t>
            </a:r>
            <a:endParaRPr lang="en-US" b="1" dirty="0" smtClean="0"/>
          </a:p>
          <a:p>
            <a:r>
              <a:rPr lang="en-US" b="1" dirty="0" smtClean="0"/>
              <a:t>  selection </a:t>
            </a:r>
            <a:r>
              <a:rPr lang="en-US" b="1" dirty="0"/>
              <a:t>interact</a:t>
            </a:r>
          </a:p>
          <a:p>
            <a:endParaRPr lang="en-US" b="1" dirty="0"/>
          </a:p>
          <a:p>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175" y="76200"/>
            <a:ext cx="9137650" cy="579438"/>
          </a:xfrm>
          <a:prstGeom prst="rect">
            <a:avLst/>
          </a:prstGeom>
          <a:noFill/>
          <a:ln w="9525">
            <a:noFill/>
            <a:miter lim="800000"/>
            <a:headEnd/>
            <a:tailEnd/>
          </a:ln>
        </p:spPr>
        <p:txBody>
          <a:bodyPr>
            <a:spAutoFit/>
          </a:bodyPr>
          <a:lstStyle/>
          <a:p>
            <a:pPr algn="ctr"/>
            <a:r>
              <a:rPr lang="en-US" sz="3200" b="1"/>
              <a:t>How do drift and selection measure up?</a:t>
            </a:r>
          </a:p>
        </p:txBody>
      </p:sp>
      <p:sp>
        <p:nvSpPr>
          <p:cNvPr id="27651" name="Text Box 5"/>
          <p:cNvSpPr txBox="1">
            <a:spLocks noChangeArrowheads="1"/>
          </p:cNvSpPr>
          <p:nvPr/>
        </p:nvSpPr>
        <p:spPr bwMode="auto">
          <a:xfrm>
            <a:off x="1889125" y="990600"/>
            <a:ext cx="2876550" cy="396875"/>
          </a:xfrm>
          <a:prstGeom prst="rect">
            <a:avLst/>
          </a:prstGeom>
          <a:noFill/>
          <a:ln w="9525">
            <a:noFill/>
            <a:miter lim="800000"/>
            <a:headEnd/>
            <a:tailEnd/>
          </a:ln>
        </p:spPr>
        <p:txBody>
          <a:bodyPr wrap="none">
            <a:spAutoFit/>
          </a:bodyPr>
          <a:lstStyle/>
          <a:p>
            <a:r>
              <a:rPr lang="en-US" sz="2000" b="1" u="sng"/>
              <a:t>A general rule of thumb:</a:t>
            </a:r>
          </a:p>
        </p:txBody>
      </p:sp>
      <p:sp>
        <p:nvSpPr>
          <p:cNvPr id="27652" name="Text Box 6"/>
          <p:cNvSpPr txBox="1">
            <a:spLocks noChangeArrowheads="1"/>
          </p:cNvSpPr>
          <p:nvPr/>
        </p:nvSpPr>
        <p:spPr bwMode="auto">
          <a:xfrm>
            <a:off x="1965325" y="1700213"/>
            <a:ext cx="5235575" cy="1190625"/>
          </a:xfrm>
          <a:prstGeom prst="rect">
            <a:avLst/>
          </a:prstGeom>
          <a:noFill/>
          <a:ln w="9525">
            <a:noFill/>
            <a:miter lim="800000"/>
            <a:headEnd/>
            <a:tailEnd/>
          </a:ln>
        </p:spPr>
        <p:txBody>
          <a:bodyPr wrap="none">
            <a:spAutoFit/>
          </a:bodyPr>
          <a:lstStyle/>
          <a:p>
            <a:pPr>
              <a:buFontTx/>
              <a:buChar char="•"/>
            </a:pPr>
            <a:r>
              <a:rPr lang="en-US" b="1"/>
              <a:t> If 2</a:t>
            </a:r>
            <a:r>
              <a:rPr lang="en-US" b="1" i="1"/>
              <a:t>Ns</a:t>
            </a:r>
            <a:r>
              <a:rPr lang="en-US" b="1"/>
              <a:t> &gt;&gt; 1 evolution is driven by natural selection</a:t>
            </a:r>
          </a:p>
          <a:p>
            <a:endParaRPr lang="en-US" b="1"/>
          </a:p>
          <a:p>
            <a:endParaRPr lang="en-US" b="1"/>
          </a:p>
          <a:p>
            <a:pPr>
              <a:buFontTx/>
              <a:buChar char="•"/>
            </a:pPr>
            <a:r>
              <a:rPr lang="en-US" b="1"/>
              <a:t> If 2</a:t>
            </a:r>
            <a:r>
              <a:rPr lang="en-US" b="1" i="1"/>
              <a:t>Ns</a:t>
            </a:r>
            <a:r>
              <a:rPr lang="en-US" b="1"/>
              <a:t> &lt;&lt; 1 evolution is driven by genetic drift</a:t>
            </a:r>
          </a:p>
        </p:txBody>
      </p:sp>
      <p:pic>
        <p:nvPicPr>
          <p:cNvPr id="27653" name="Picture 7"/>
          <p:cNvPicPr>
            <a:picLocks noChangeAspect="1" noChangeArrowheads="1"/>
          </p:cNvPicPr>
          <p:nvPr/>
        </p:nvPicPr>
        <p:blipFill>
          <a:blip r:embed="rId2" cstate="print"/>
          <a:srcRect/>
          <a:stretch>
            <a:fillRect/>
          </a:stretch>
        </p:blipFill>
        <p:spPr bwMode="auto">
          <a:xfrm>
            <a:off x="2381250" y="3276600"/>
            <a:ext cx="4171950" cy="2667000"/>
          </a:xfrm>
          <a:prstGeom prst="rect">
            <a:avLst/>
          </a:prstGeom>
          <a:noFill/>
          <a:ln w="9525">
            <a:noFill/>
            <a:miter lim="800000"/>
            <a:headEnd/>
            <a:tailEnd/>
          </a:ln>
        </p:spPr>
      </p:pic>
      <p:sp>
        <p:nvSpPr>
          <p:cNvPr id="27654" name="Text Box 8"/>
          <p:cNvSpPr txBox="1">
            <a:spLocks noChangeArrowheads="1"/>
          </p:cNvSpPr>
          <p:nvPr/>
        </p:nvSpPr>
        <p:spPr bwMode="auto">
          <a:xfrm>
            <a:off x="3581400" y="5715000"/>
            <a:ext cx="1943100" cy="366713"/>
          </a:xfrm>
          <a:prstGeom prst="rect">
            <a:avLst/>
          </a:prstGeom>
          <a:noFill/>
          <a:ln w="9525">
            <a:noFill/>
            <a:miter lim="800000"/>
            <a:headEnd/>
            <a:tailEnd/>
          </a:ln>
        </p:spPr>
        <p:txBody>
          <a:bodyPr wrap="none">
            <a:spAutoFit/>
          </a:bodyPr>
          <a:lstStyle/>
          <a:p>
            <a:r>
              <a:rPr lang="en-US" b="1"/>
              <a:t>Population size, </a:t>
            </a:r>
            <a:r>
              <a:rPr lang="en-US" b="1" i="1"/>
              <a:t>N</a:t>
            </a:r>
          </a:p>
        </p:txBody>
      </p:sp>
      <p:sp>
        <p:nvSpPr>
          <p:cNvPr id="27655" name="Text Box 9"/>
          <p:cNvSpPr txBox="1">
            <a:spLocks noChangeArrowheads="1"/>
          </p:cNvSpPr>
          <p:nvPr/>
        </p:nvSpPr>
        <p:spPr bwMode="auto">
          <a:xfrm>
            <a:off x="1752600" y="4343400"/>
            <a:ext cx="552450" cy="366713"/>
          </a:xfrm>
          <a:prstGeom prst="rect">
            <a:avLst/>
          </a:prstGeom>
          <a:noFill/>
          <a:ln w="9525">
            <a:noFill/>
            <a:miter lim="800000"/>
            <a:headEnd/>
            <a:tailEnd/>
          </a:ln>
        </p:spPr>
        <p:txBody>
          <a:bodyPr wrap="none">
            <a:spAutoFit/>
          </a:bodyPr>
          <a:lstStyle/>
          <a:p>
            <a:r>
              <a:rPr lang="en-US" b="1"/>
              <a:t>2</a:t>
            </a:r>
            <a:r>
              <a:rPr lang="en-US" b="1" i="1"/>
              <a:t>Ns</a:t>
            </a:r>
          </a:p>
        </p:txBody>
      </p:sp>
      <p:sp>
        <p:nvSpPr>
          <p:cNvPr id="27656" name="Line 10"/>
          <p:cNvSpPr>
            <a:spLocks noChangeShapeType="1"/>
          </p:cNvSpPr>
          <p:nvPr/>
        </p:nvSpPr>
        <p:spPr bwMode="auto">
          <a:xfrm>
            <a:off x="2814638" y="5243513"/>
            <a:ext cx="3514725" cy="0"/>
          </a:xfrm>
          <a:prstGeom prst="line">
            <a:avLst/>
          </a:prstGeom>
          <a:noFill/>
          <a:ln w="28575">
            <a:solidFill>
              <a:srgbClr val="FF0000"/>
            </a:solidFill>
            <a:prstDash val="sysDot"/>
            <a:round/>
            <a:headEnd/>
            <a:tailEnd/>
          </a:ln>
        </p:spPr>
        <p:txBody>
          <a:bodyPr/>
          <a:lstStyle/>
          <a:p>
            <a:endParaRPr lang="en-US"/>
          </a:p>
        </p:txBody>
      </p:sp>
      <p:sp>
        <p:nvSpPr>
          <p:cNvPr id="27657" name="Text Box 11"/>
          <p:cNvSpPr txBox="1">
            <a:spLocks noChangeArrowheads="1"/>
          </p:cNvSpPr>
          <p:nvPr/>
        </p:nvSpPr>
        <p:spPr bwMode="auto">
          <a:xfrm>
            <a:off x="6610350" y="3952875"/>
            <a:ext cx="1619250" cy="366713"/>
          </a:xfrm>
          <a:prstGeom prst="rect">
            <a:avLst/>
          </a:prstGeom>
          <a:noFill/>
          <a:ln w="9525">
            <a:noFill/>
            <a:miter lim="800000"/>
            <a:headEnd/>
            <a:tailEnd/>
          </a:ln>
        </p:spPr>
        <p:txBody>
          <a:bodyPr wrap="none">
            <a:spAutoFit/>
          </a:bodyPr>
          <a:lstStyle/>
          <a:p>
            <a:r>
              <a:rPr lang="en-US" sz="1600" b="1">
                <a:solidFill>
                  <a:schemeClr val="hlink"/>
                </a:solidFill>
              </a:rPr>
              <a:t>Selection</a:t>
            </a:r>
            <a:r>
              <a:rPr lang="en-US" b="1">
                <a:solidFill>
                  <a:schemeClr val="hlink"/>
                </a:solidFill>
              </a:rPr>
              <a:t> ‘wins’</a:t>
            </a:r>
          </a:p>
        </p:txBody>
      </p:sp>
      <p:sp>
        <p:nvSpPr>
          <p:cNvPr id="27658" name="Text Box 13"/>
          <p:cNvSpPr txBox="1">
            <a:spLocks noChangeArrowheads="1"/>
          </p:cNvSpPr>
          <p:nvPr/>
        </p:nvSpPr>
        <p:spPr bwMode="auto">
          <a:xfrm>
            <a:off x="6619875" y="5153025"/>
            <a:ext cx="1268413" cy="366713"/>
          </a:xfrm>
          <a:prstGeom prst="rect">
            <a:avLst/>
          </a:prstGeom>
          <a:noFill/>
          <a:ln w="9525">
            <a:noFill/>
            <a:miter lim="800000"/>
            <a:headEnd/>
            <a:tailEnd/>
          </a:ln>
        </p:spPr>
        <p:txBody>
          <a:bodyPr wrap="none">
            <a:spAutoFit/>
          </a:bodyPr>
          <a:lstStyle/>
          <a:p>
            <a:r>
              <a:rPr lang="en-US" sz="1600" b="1">
                <a:solidFill>
                  <a:srgbClr val="0066FF"/>
                </a:solidFill>
              </a:rPr>
              <a:t>Drift</a:t>
            </a:r>
            <a:r>
              <a:rPr lang="en-US" b="1">
                <a:solidFill>
                  <a:srgbClr val="0066FF"/>
                </a:solidFill>
              </a:rPr>
              <a:t> ‘wins’</a:t>
            </a:r>
          </a:p>
        </p:txBody>
      </p:sp>
      <p:sp>
        <p:nvSpPr>
          <p:cNvPr id="27659" name="AutoShape 14"/>
          <p:cNvSpPr>
            <a:spLocks/>
          </p:cNvSpPr>
          <p:nvPr/>
        </p:nvSpPr>
        <p:spPr bwMode="auto">
          <a:xfrm>
            <a:off x="6400800" y="3581400"/>
            <a:ext cx="74613" cy="1647825"/>
          </a:xfrm>
          <a:prstGeom prst="rightBrace">
            <a:avLst>
              <a:gd name="adj1" fmla="val 184041"/>
              <a:gd name="adj2" fmla="val 50000"/>
            </a:avLst>
          </a:prstGeom>
          <a:noFill/>
          <a:ln w="28575">
            <a:solidFill>
              <a:schemeClr val="hlink"/>
            </a:solidFill>
            <a:round/>
            <a:headEnd/>
            <a:tailEnd/>
          </a:ln>
        </p:spPr>
        <p:txBody>
          <a:bodyPr wrap="none" anchor="ctr"/>
          <a:lstStyle/>
          <a:p>
            <a:endParaRPr lang="en-US"/>
          </a:p>
        </p:txBody>
      </p:sp>
      <p:sp>
        <p:nvSpPr>
          <p:cNvPr id="27660" name="AutoShape 15"/>
          <p:cNvSpPr>
            <a:spLocks/>
          </p:cNvSpPr>
          <p:nvPr/>
        </p:nvSpPr>
        <p:spPr bwMode="auto">
          <a:xfrm>
            <a:off x="6400800" y="5257800"/>
            <a:ext cx="76200" cy="200025"/>
          </a:xfrm>
          <a:prstGeom prst="rightBrace">
            <a:avLst>
              <a:gd name="adj1" fmla="val 21875"/>
              <a:gd name="adj2" fmla="val 50000"/>
            </a:avLst>
          </a:prstGeom>
          <a:noFill/>
          <a:ln w="28575">
            <a:solidFill>
              <a:srgbClr val="0066FF"/>
            </a:solidFill>
            <a:round/>
            <a:headEnd/>
            <a:tailEnd/>
          </a:ln>
        </p:spPr>
        <p:txBody>
          <a:bodyPr wrap="none" anchor="ctr"/>
          <a:lstStyle/>
          <a:p>
            <a:endParaRPr lang="en-US"/>
          </a:p>
        </p:txBody>
      </p:sp>
      <p:sp>
        <p:nvSpPr>
          <p:cNvPr id="27661" name="Text Box 16"/>
          <p:cNvSpPr txBox="1">
            <a:spLocks noChangeArrowheads="1"/>
          </p:cNvSpPr>
          <p:nvPr/>
        </p:nvSpPr>
        <p:spPr bwMode="auto">
          <a:xfrm>
            <a:off x="152400" y="6248400"/>
            <a:ext cx="8851900" cy="366713"/>
          </a:xfrm>
          <a:prstGeom prst="rect">
            <a:avLst/>
          </a:prstGeom>
          <a:noFill/>
          <a:ln w="9525">
            <a:noFill/>
            <a:miter lim="800000"/>
            <a:headEnd/>
            <a:tailEnd/>
          </a:ln>
        </p:spPr>
        <p:txBody>
          <a:bodyPr wrap="none">
            <a:spAutoFit/>
          </a:bodyPr>
          <a:lstStyle/>
          <a:p>
            <a:r>
              <a:rPr lang="en-US" b="1"/>
              <a:t>For initially frequent alleles, selection dominates drift for all but the smallest populations</a:t>
            </a:r>
          </a:p>
        </p:txBody>
      </p:sp>
      <p:sp>
        <p:nvSpPr>
          <p:cNvPr id="27662" name="Rectangle 17"/>
          <p:cNvSpPr>
            <a:spLocks noChangeArrowheads="1"/>
          </p:cNvSpPr>
          <p:nvPr/>
        </p:nvSpPr>
        <p:spPr bwMode="auto">
          <a:xfrm>
            <a:off x="1828800" y="1014413"/>
            <a:ext cx="5486400" cy="2057400"/>
          </a:xfrm>
          <a:prstGeom prst="rect">
            <a:avLst/>
          </a:prstGeom>
          <a:noFill/>
          <a:ln w="38100" cmpd="dbl">
            <a:solidFill>
              <a:schemeClr val="tx1"/>
            </a:solidFill>
            <a:miter lim="800000"/>
            <a:headEnd/>
            <a:tailEnd/>
          </a:ln>
        </p:spPr>
        <p:txBody>
          <a:bodyPr wrap="none" anchor="ctr"/>
          <a:lstStyle/>
          <a:p>
            <a:endParaRPr lang="en-US"/>
          </a:p>
        </p:txBody>
      </p:sp>
      <p:sp>
        <p:nvSpPr>
          <p:cNvPr id="27663" name="Text Box 18"/>
          <p:cNvSpPr txBox="1">
            <a:spLocks noChangeArrowheads="1"/>
          </p:cNvSpPr>
          <p:nvPr/>
        </p:nvSpPr>
        <p:spPr bwMode="auto">
          <a:xfrm>
            <a:off x="5562600" y="4953000"/>
            <a:ext cx="666750" cy="304800"/>
          </a:xfrm>
          <a:prstGeom prst="rect">
            <a:avLst/>
          </a:prstGeom>
          <a:noFill/>
          <a:ln w="9525">
            <a:noFill/>
            <a:miter lim="800000"/>
            <a:headEnd/>
            <a:tailEnd/>
          </a:ln>
        </p:spPr>
        <p:txBody>
          <a:bodyPr wrap="none">
            <a:spAutoFit/>
          </a:bodyPr>
          <a:lstStyle/>
          <a:p>
            <a:r>
              <a:rPr lang="en-US" sz="1400" b="1" i="1">
                <a:solidFill>
                  <a:schemeClr val="accent2"/>
                </a:solidFill>
              </a:rPr>
              <a:t>s</a:t>
            </a:r>
            <a:r>
              <a:rPr lang="en-US" sz="1400" b="1">
                <a:solidFill>
                  <a:schemeClr val="accent2"/>
                </a:solidFill>
              </a:rPr>
              <a:t> = .01</a:t>
            </a:r>
            <a:endParaRPr lang="en-US" sz="1400" b="1" i="1">
              <a:solidFill>
                <a:schemeClr val="accent2"/>
              </a:solidFill>
            </a:endParaRPr>
          </a:p>
        </p:txBody>
      </p:sp>
      <p:sp>
        <p:nvSpPr>
          <p:cNvPr id="27664" name="Text Box 19"/>
          <p:cNvSpPr txBox="1">
            <a:spLocks noChangeArrowheads="1"/>
          </p:cNvSpPr>
          <p:nvPr/>
        </p:nvSpPr>
        <p:spPr bwMode="auto">
          <a:xfrm>
            <a:off x="5257800" y="4343400"/>
            <a:ext cx="666750" cy="304800"/>
          </a:xfrm>
          <a:prstGeom prst="rect">
            <a:avLst/>
          </a:prstGeom>
          <a:noFill/>
          <a:ln w="9525">
            <a:noFill/>
            <a:miter lim="800000"/>
            <a:headEnd/>
            <a:tailEnd/>
          </a:ln>
        </p:spPr>
        <p:txBody>
          <a:bodyPr wrap="none">
            <a:spAutoFit/>
          </a:bodyPr>
          <a:lstStyle/>
          <a:p>
            <a:r>
              <a:rPr lang="en-US" sz="1400" b="1" i="1">
                <a:solidFill>
                  <a:srgbClr val="006600"/>
                </a:solidFill>
              </a:rPr>
              <a:t>s</a:t>
            </a:r>
            <a:r>
              <a:rPr lang="en-US" sz="1400" b="1">
                <a:solidFill>
                  <a:srgbClr val="006600"/>
                </a:solidFill>
              </a:rPr>
              <a:t> = .05</a:t>
            </a:r>
            <a:endParaRPr lang="en-US" sz="1400" b="1" i="1">
              <a:solidFill>
                <a:srgbClr val="006600"/>
              </a:solidFill>
            </a:endParaRPr>
          </a:p>
        </p:txBody>
      </p:sp>
      <p:sp>
        <p:nvSpPr>
          <p:cNvPr id="27665" name="Text Box 20"/>
          <p:cNvSpPr txBox="1">
            <a:spLocks noChangeArrowheads="1"/>
          </p:cNvSpPr>
          <p:nvPr/>
        </p:nvSpPr>
        <p:spPr bwMode="auto">
          <a:xfrm>
            <a:off x="3581400" y="3657600"/>
            <a:ext cx="666750" cy="304800"/>
          </a:xfrm>
          <a:prstGeom prst="rect">
            <a:avLst/>
          </a:prstGeom>
          <a:noFill/>
          <a:ln w="9525">
            <a:noFill/>
            <a:miter lim="800000"/>
            <a:headEnd/>
            <a:tailEnd/>
          </a:ln>
        </p:spPr>
        <p:txBody>
          <a:bodyPr wrap="none">
            <a:spAutoFit/>
          </a:bodyPr>
          <a:lstStyle/>
          <a:p>
            <a:r>
              <a:rPr lang="en-US" sz="1400" b="1" i="1">
                <a:solidFill>
                  <a:srgbClr val="FF9900"/>
                </a:solidFill>
              </a:rPr>
              <a:t>s</a:t>
            </a:r>
            <a:r>
              <a:rPr lang="en-US" sz="1400" b="1">
                <a:solidFill>
                  <a:srgbClr val="FF9900"/>
                </a:solidFill>
              </a:rPr>
              <a:t> = .20</a:t>
            </a:r>
            <a:endParaRPr lang="en-US" sz="1400" b="1" i="1">
              <a:solidFill>
                <a:srgbClr val="FF99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r>
              <a:rPr lang="en-US" sz="3200" b="1"/>
              <a:t>An example of drift and selection</a:t>
            </a:r>
          </a:p>
        </p:txBody>
      </p:sp>
      <p:sp>
        <p:nvSpPr>
          <p:cNvPr id="28675" name="Text Box 17"/>
          <p:cNvSpPr txBox="1">
            <a:spLocks noChangeArrowheads="1"/>
          </p:cNvSpPr>
          <p:nvPr/>
        </p:nvSpPr>
        <p:spPr bwMode="auto">
          <a:xfrm>
            <a:off x="1295400" y="1981200"/>
            <a:ext cx="2697163" cy="369888"/>
          </a:xfrm>
          <a:prstGeom prst="rect">
            <a:avLst/>
          </a:prstGeom>
          <a:noFill/>
          <a:ln w="9525">
            <a:noFill/>
            <a:miter lim="800000"/>
            <a:headEnd/>
            <a:tailEnd/>
          </a:ln>
        </p:spPr>
        <p:txBody>
          <a:bodyPr wrap="none">
            <a:spAutoFit/>
          </a:bodyPr>
          <a:lstStyle/>
          <a:p>
            <a:r>
              <a:rPr lang="en-US" b="1"/>
              <a:t>2</a:t>
            </a:r>
            <a:r>
              <a:rPr lang="en-US" b="1" i="1"/>
              <a:t>Ns</a:t>
            </a:r>
            <a:r>
              <a:rPr lang="en-US" b="1"/>
              <a:t> </a:t>
            </a:r>
            <a:r>
              <a:rPr lang="en-US" b="1">
                <a:cs typeface="Times New Roman" pitchFamily="18" charset="0"/>
              </a:rPr>
              <a:t>≈</a:t>
            </a:r>
            <a:r>
              <a:rPr lang="en-US" b="1"/>
              <a:t> 2(500)(.05) = 50 &gt; 1</a:t>
            </a:r>
          </a:p>
        </p:txBody>
      </p:sp>
      <p:sp>
        <p:nvSpPr>
          <p:cNvPr id="28676" name="Text Box 20"/>
          <p:cNvSpPr txBox="1">
            <a:spLocks noChangeArrowheads="1"/>
          </p:cNvSpPr>
          <p:nvPr/>
        </p:nvSpPr>
        <p:spPr bwMode="auto">
          <a:xfrm>
            <a:off x="5715000" y="1981200"/>
            <a:ext cx="2408238" cy="369888"/>
          </a:xfrm>
          <a:prstGeom prst="rect">
            <a:avLst/>
          </a:prstGeom>
          <a:noFill/>
          <a:ln w="9525">
            <a:noFill/>
            <a:miter lim="800000"/>
            <a:headEnd/>
            <a:tailEnd/>
          </a:ln>
        </p:spPr>
        <p:txBody>
          <a:bodyPr wrap="none">
            <a:spAutoFit/>
          </a:bodyPr>
          <a:lstStyle/>
          <a:p>
            <a:r>
              <a:rPr lang="en-US" b="1"/>
              <a:t>2</a:t>
            </a:r>
            <a:r>
              <a:rPr lang="en-US" b="1" i="1"/>
              <a:t>Ns</a:t>
            </a:r>
            <a:r>
              <a:rPr lang="en-US" b="1"/>
              <a:t> </a:t>
            </a:r>
            <a:r>
              <a:rPr lang="en-US" b="1">
                <a:cs typeface="Times New Roman" pitchFamily="18" charset="0"/>
              </a:rPr>
              <a:t>≈</a:t>
            </a:r>
            <a:r>
              <a:rPr lang="en-US" b="1"/>
              <a:t> 2(5)(.05) = .5 &lt; 1</a:t>
            </a:r>
          </a:p>
        </p:txBody>
      </p:sp>
      <p:sp>
        <p:nvSpPr>
          <p:cNvPr id="28677" name="Text Box 23"/>
          <p:cNvSpPr txBox="1">
            <a:spLocks noChangeArrowheads="1"/>
          </p:cNvSpPr>
          <p:nvPr/>
        </p:nvSpPr>
        <p:spPr bwMode="auto">
          <a:xfrm>
            <a:off x="5029200" y="5486400"/>
            <a:ext cx="3938588" cy="369888"/>
          </a:xfrm>
          <a:prstGeom prst="rect">
            <a:avLst/>
          </a:prstGeom>
          <a:noFill/>
          <a:ln w="9525">
            <a:noFill/>
            <a:miter lim="800000"/>
            <a:headEnd/>
            <a:tailEnd/>
          </a:ln>
        </p:spPr>
        <p:txBody>
          <a:bodyPr wrap="none">
            <a:spAutoFit/>
          </a:bodyPr>
          <a:lstStyle/>
          <a:p>
            <a:r>
              <a:rPr lang="en-US" b="1">
                <a:solidFill>
                  <a:srgbClr val="00FF00"/>
                </a:solidFill>
              </a:rPr>
              <a:t>Here drift has caused ‘maladaptation’</a:t>
            </a:r>
          </a:p>
        </p:txBody>
      </p:sp>
      <p:pic>
        <p:nvPicPr>
          <p:cNvPr id="28678" name="Picture 9" descr="DriftMovieNSMore1.gif"/>
          <p:cNvPicPr>
            <a:picLocks noChangeAspect="1"/>
          </p:cNvPicPr>
          <p:nvPr/>
        </p:nvPicPr>
        <p:blipFill>
          <a:blip r:embed="rId2" cstate="print"/>
          <a:srcRect/>
          <a:stretch>
            <a:fillRect/>
          </a:stretch>
        </p:blipFill>
        <p:spPr bwMode="auto">
          <a:xfrm>
            <a:off x="838200" y="2743200"/>
            <a:ext cx="3429000" cy="2238375"/>
          </a:xfrm>
          <a:prstGeom prst="rect">
            <a:avLst/>
          </a:prstGeom>
          <a:noFill/>
          <a:ln w="9525">
            <a:noFill/>
            <a:miter lim="800000"/>
            <a:headEnd/>
            <a:tailEnd/>
          </a:ln>
        </p:spPr>
      </p:pic>
      <p:pic>
        <p:nvPicPr>
          <p:cNvPr id="28679" name="Picture 12" descr="DriftMovieNSMore1.gif"/>
          <p:cNvPicPr>
            <a:picLocks noChangeAspect="1"/>
          </p:cNvPicPr>
          <p:nvPr/>
        </p:nvPicPr>
        <p:blipFill>
          <a:blip r:embed="rId3" cstate="print"/>
          <a:srcRect/>
          <a:stretch>
            <a:fillRect/>
          </a:stretch>
        </p:blipFill>
        <p:spPr bwMode="auto">
          <a:xfrm>
            <a:off x="5257800" y="2743200"/>
            <a:ext cx="3429000" cy="2238375"/>
          </a:xfrm>
          <a:prstGeom prst="rect">
            <a:avLst/>
          </a:prstGeom>
          <a:noFill/>
          <a:ln w="9525">
            <a:noFill/>
            <a:miter lim="800000"/>
            <a:headEnd/>
            <a:tailEnd/>
          </a:ln>
        </p:spPr>
      </p:pic>
      <p:sp>
        <p:nvSpPr>
          <p:cNvPr id="28680" name="Line 24"/>
          <p:cNvSpPr>
            <a:spLocks noChangeShapeType="1"/>
          </p:cNvSpPr>
          <p:nvPr/>
        </p:nvSpPr>
        <p:spPr bwMode="auto">
          <a:xfrm flipV="1">
            <a:off x="7086600" y="4572000"/>
            <a:ext cx="533400" cy="990600"/>
          </a:xfrm>
          <a:prstGeom prst="line">
            <a:avLst/>
          </a:prstGeom>
          <a:noFill/>
          <a:ln w="28575">
            <a:solidFill>
              <a:srgbClr val="66FF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175" y="258763"/>
            <a:ext cx="9137650" cy="579437"/>
          </a:xfrm>
          <a:prstGeom prst="rect">
            <a:avLst/>
          </a:prstGeom>
          <a:noFill/>
          <a:ln w="9525">
            <a:noFill/>
            <a:miter lim="800000"/>
            <a:headEnd/>
            <a:tailEnd/>
          </a:ln>
        </p:spPr>
        <p:txBody>
          <a:bodyPr>
            <a:spAutoFit/>
          </a:bodyPr>
          <a:lstStyle/>
          <a:p>
            <a:pPr algn="ctr"/>
            <a:endParaRPr lang="en-US" sz="3200" b="1"/>
          </a:p>
        </p:txBody>
      </p:sp>
      <p:sp>
        <p:nvSpPr>
          <p:cNvPr id="29699" name="Rectangle 8"/>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t>How do drift and selection measure up?</a:t>
            </a:r>
          </a:p>
        </p:txBody>
      </p:sp>
      <p:sp>
        <p:nvSpPr>
          <p:cNvPr id="29700" name="Text Box 9"/>
          <p:cNvSpPr txBox="1">
            <a:spLocks noChangeArrowheads="1"/>
          </p:cNvSpPr>
          <p:nvPr/>
        </p:nvSpPr>
        <p:spPr bwMode="auto">
          <a:xfrm>
            <a:off x="304800" y="1562100"/>
            <a:ext cx="8694738" cy="3416300"/>
          </a:xfrm>
          <a:prstGeom prst="rect">
            <a:avLst/>
          </a:prstGeom>
          <a:noFill/>
          <a:ln w="9525">
            <a:noFill/>
            <a:miter lim="800000"/>
            <a:headEnd/>
            <a:tailEnd/>
          </a:ln>
        </p:spPr>
        <p:txBody>
          <a:bodyPr wrap="none">
            <a:spAutoFit/>
          </a:bodyPr>
          <a:lstStyle/>
          <a:p>
            <a:r>
              <a:rPr lang="en-US" sz="2400" b="1" dirty="0"/>
              <a:t>Drift is an important evolutionary force for selected loci only if:</a:t>
            </a:r>
          </a:p>
          <a:p>
            <a:pPr>
              <a:buFontTx/>
              <a:buChar char="•"/>
            </a:pPr>
            <a:endParaRPr lang="en-US" sz="2400" b="1" dirty="0"/>
          </a:p>
          <a:p>
            <a:pPr lvl="1"/>
            <a:r>
              <a:rPr lang="en-US" sz="2400" b="1" dirty="0"/>
              <a:t>	1. Population size is small</a:t>
            </a:r>
          </a:p>
          <a:p>
            <a:pPr lvl="1"/>
            <a:endParaRPr lang="en-US" sz="2400" b="1" dirty="0"/>
          </a:p>
          <a:p>
            <a:pPr lvl="1"/>
            <a:r>
              <a:rPr lang="en-US" sz="2400" b="1" dirty="0"/>
              <a:t>	2. Selection is weak</a:t>
            </a:r>
          </a:p>
          <a:p>
            <a:pPr lvl="1"/>
            <a:endParaRPr lang="en-US" sz="2400" b="1" dirty="0"/>
          </a:p>
          <a:p>
            <a:pPr lvl="1"/>
            <a:r>
              <a:rPr lang="en-US" sz="2400" b="1" dirty="0"/>
              <a:t>	or</a:t>
            </a:r>
          </a:p>
          <a:p>
            <a:pPr lvl="1"/>
            <a:endParaRPr lang="en-US" sz="2400" b="1" dirty="0"/>
          </a:p>
          <a:p>
            <a:pPr lvl="1"/>
            <a:r>
              <a:rPr lang="en-US" sz="2400" b="1" dirty="0"/>
              <a:t>	3. </a:t>
            </a:r>
            <a:r>
              <a:rPr lang="en-US" sz="2400" b="1" dirty="0">
                <a:solidFill>
                  <a:srgbClr val="FF0000"/>
                </a:solidFill>
              </a:rPr>
              <a:t>Alleles are very infrequent (e.g., new mutations)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3175" y="166688"/>
            <a:ext cx="9137650" cy="954107"/>
          </a:xfrm>
          <a:prstGeom prst="rect">
            <a:avLst/>
          </a:prstGeom>
          <a:noFill/>
          <a:ln w="9525">
            <a:noFill/>
            <a:miter lim="800000"/>
            <a:headEnd/>
            <a:tailEnd/>
          </a:ln>
        </p:spPr>
        <p:txBody>
          <a:bodyPr>
            <a:spAutoFit/>
          </a:bodyPr>
          <a:lstStyle/>
          <a:p>
            <a:pPr algn="ctr"/>
            <a:r>
              <a:rPr lang="en-US" sz="2800" b="1" dirty="0"/>
              <a:t>Drift can cause new beneficial mutations to be </a:t>
            </a:r>
            <a:r>
              <a:rPr lang="en-US" sz="2800" b="1" dirty="0" smtClean="0"/>
              <a:t>lost</a:t>
            </a:r>
          </a:p>
          <a:p>
            <a:pPr algn="ctr"/>
            <a:endParaRPr lang="en-US" sz="2800" b="1" dirty="0" smtClean="0">
              <a:solidFill>
                <a:srgbClr val="FF0000"/>
              </a:solidFill>
            </a:endParaRPr>
          </a:p>
        </p:txBody>
      </p:sp>
      <p:sp>
        <p:nvSpPr>
          <p:cNvPr id="6148" name="Text Box 3"/>
          <p:cNvSpPr txBox="1">
            <a:spLocks noChangeArrowheads="1"/>
          </p:cNvSpPr>
          <p:nvPr/>
        </p:nvSpPr>
        <p:spPr bwMode="auto">
          <a:xfrm>
            <a:off x="533400" y="1233487"/>
            <a:ext cx="8245475" cy="646331"/>
          </a:xfrm>
          <a:prstGeom prst="rect">
            <a:avLst/>
          </a:prstGeom>
          <a:noFill/>
          <a:ln w="9525">
            <a:noFill/>
            <a:miter lim="800000"/>
            <a:headEnd/>
            <a:tailEnd/>
          </a:ln>
        </p:spPr>
        <p:txBody>
          <a:bodyPr>
            <a:spAutoFit/>
          </a:bodyPr>
          <a:lstStyle/>
          <a:p>
            <a:pPr>
              <a:buFontTx/>
              <a:buChar char="•"/>
            </a:pPr>
            <a:r>
              <a:rPr lang="en-US" dirty="0"/>
              <a:t> The </a:t>
            </a:r>
            <a:r>
              <a:rPr lang="en-US" dirty="0" smtClean="0"/>
              <a:t>probability a </a:t>
            </a:r>
            <a:r>
              <a:rPr lang="en-US" dirty="0"/>
              <a:t>new beneficial mutation </a:t>
            </a:r>
            <a:r>
              <a:rPr lang="en-US" dirty="0" smtClean="0"/>
              <a:t>reaches fixation in an infinitely large </a:t>
            </a:r>
          </a:p>
          <a:p>
            <a:r>
              <a:rPr lang="en-US" dirty="0"/>
              <a:t> </a:t>
            </a:r>
            <a:r>
              <a:rPr lang="en-US" dirty="0" smtClean="0"/>
              <a:t>  population is only:</a:t>
            </a:r>
            <a:endParaRPr lang="en-US" dirty="0"/>
          </a:p>
        </p:txBody>
      </p:sp>
      <p:sp>
        <p:nvSpPr>
          <p:cNvPr id="6149" name="Text Box 5"/>
          <p:cNvSpPr txBox="1">
            <a:spLocks noChangeArrowheads="1"/>
          </p:cNvSpPr>
          <p:nvPr/>
        </p:nvSpPr>
        <p:spPr bwMode="auto">
          <a:xfrm>
            <a:off x="5791200" y="3149025"/>
            <a:ext cx="2301875" cy="584775"/>
          </a:xfrm>
          <a:prstGeom prst="rect">
            <a:avLst/>
          </a:prstGeom>
          <a:noFill/>
          <a:ln w="9525">
            <a:noFill/>
            <a:miter lim="800000"/>
            <a:headEnd/>
            <a:tailEnd/>
          </a:ln>
        </p:spPr>
        <p:txBody>
          <a:bodyPr>
            <a:spAutoFit/>
          </a:bodyPr>
          <a:lstStyle/>
          <a:p>
            <a:pPr algn="ctr"/>
            <a:r>
              <a:rPr lang="en-US" sz="1600" dirty="0" smtClean="0">
                <a:solidFill>
                  <a:srgbClr val="FF0000"/>
                </a:solidFill>
              </a:rPr>
              <a:t>The </a:t>
            </a:r>
            <a:r>
              <a:rPr lang="en-US" sz="1600" dirty="0">
                <a:solidFill>
                  <a:srgbClr val="FF0000"/>
                </a:solidFill>
              </a:rPr>
              <a:t>selective advantage of </a:t>
            </a:r>
            <a:r>
              <a:rPr lang="en-US" sz="1600" dirty="0" smtClean="0">
                <a:solidFill>
                  <a:srgbClr val="FF0000"/>
                </a:solidFill>
              </a:rPr>
              <a:t>the new </a:t>
            </a:r>
            <a:r>
              <a:rPr lang="en-US" sz="1600" dirty="0">
                <a:solidFill>
                  <a:srgbClr val="FF0000"/>
                </a:solidFill>
              </a:rPr>
              <a:t>mutation</a:t>
            </a:r>
          </a:p>
        </p:txBody>
      </p:sp>
      <p:sp>
        <p:nvSpPr>
          <p:cNvPr id="6154" name="Text Box 10"/>
          <p:cNvSpPr txBox="1">
            <a:spLocks noChangeArrowheads="1"/>
          </p:cNvSpPr>
          <p:nvPr/>
        </p:nvSpPr>
        <p:spPr bwMode="auto">
          <a:xfrm>
            <a:off x="441325" y="4343400"/>
            <a:ext cx="8604279" cy="2308324"/>
          </a:xfrm>
          <a:prstGeom prst="rect">
            <a:avLst/>
          </a:prstGeom>
          <a:noFill/>
          <a:ln w="9525">
            <a:noFill/>
            <a:miter lim="800000"/>
            <a:headEnd/>
            <a:tailEnd/>
          </a:ln>
        </p:spPr>
        <p:txBody>
          <a:bodyPr wrap="none">
            <a:spAutoFit/>
          </a:bodyPr>
          <a:lstStyle/>
          <a:p>
            <a:pPr>
              <a:buFontTx/>
              <a:buChar char="•"/>
            </a:pPr>
            <a:r>
              <a:rPr lang="en-US" dirty="0"/>
              <a:t> </a:t>
            </a:r>
            <a:r>
              <a:rPr lang="en-US" dirty="0" smtClean="0"/>
              <a:t>The probability </a:t>
            </a:r>
            <a:r>
              <a:rPr lang="en-US" dirty="0"/>
              <a:t>of fixation for new beneficial mutations is fairly small</a:t>
            </a:r>
          </a:p>
          <a:p>
            <a:pPr>
              <a:buFontTx/>
              <a:buChar char="•"/>
            </a:pPr>
            <a:endParaRPr lang="en-US" dirty="0"/>
          </a:p>
          <a:p>
            <a:pPr>
              <a:buFontTx/>
              <a:buChar char="•"/>
            </a:pPr>
            <a:endParaRPr lang="en-US" dirty="0"/>
          </a:p>
          <a:p>
            <a:pPr>
              <a:buFontTx/>
              <a:buChar char="•"/>
            </a:pPr>
            <a:r>
              <a:rPr lang="en-US" dirty="0"/>
              <a:t> The probability of </a:t>
            </a:r>
            <a:r>
              <a:rPr lang="en-US" dirty="0" smtClean="0"/>
              <a:t>fixation is greatest for beneficial mutations which are dominant (</a:t>
            </a:r>
            <a:r>
              <a:rPr lang="en-US" i="1" dirty="0" smtClean="0"/>
              <a:t>h</a:t>
            </a:r>
            <a:r>
              <a:rPr lang="en-US" dirty="0" smtClean="0"/>
              <a:t> = 1)</a:t>
            </a:r>
          </a:p>
          <a:p>
            <a:pPr>
              <a:buFontTx/>
              <a:buChar char="•"/>
            </a:pPr>
            <a:endParaRPr lang="en-US" dirty="0"/>
          </a:p>
          <a:p>
            <a:pPr>
              <a:buFontTx/>
              <a:buChar char="•"/>
            </a:pPr>
            <a:endParaRPr lang="en-US" dirty="0"/>
          </a:p>
          <a:p>
            <a:pPr>
              <a:buFontTx/>
              <a:buChar char="•"/>
            </a:pPr>
            <a:r>
              <a:rPr lang="en-US" dirty="0"/>
              <a:t> Many new and potentially beneficial mutations are lost by chance alone!</a:t>
            </a:r>
          </a:p>
          <a:p>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3236477" y="2182743"/>
                <a:ext cx="2021323" cy="564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tx1"/>
                              </a:solidFill>
                              <a:latin typeface="Cambria Math"/>
                              <a:ea typeface="Cambria Math"/>
                            </a:rPr>
                          </m:ctrlPr>
                        </m:sSubPr>
                        <m:e>
                          <m:r>
                            <a:rPr lang="en-US" sz="2800" b="1" i="1">
                              <a:solidFill>
                                <a:schemeClr val="tx1"/>
                              </a:solidFill>
                              <a:latin typeface="Cambria Math"/>
                              <a:ea typeface="Cambria Math"/>
                            </a:rPr>
                            <m:t>𝝅</m:t>
                          </m:r>
                        </m:e>
                        <m:sub>
                          <m:r>
                            <a:rPr lang="en-US" sz="2800" b="1" i="1" smtClean="0">
                              <a:solidFill>
                                <a:schemeClr val="tx1"/>
                              </a:solidFill>
                              <a:latin typeface="Cambria Math"/>
                              <a:ea typeface="Cambria Math"/>
                            </a:rPr>
                            <m:t>𝒇𝒊𝒙</m:t>
                          </m:r>
                        </m:sub>
                      </m:sSub>
                      <m:r>
                        <a:rPr lang="en-US" sz="2800" b="1" i="1" smtClean="0">
                          <a:solidFill>
                            <a:schemeClr val="tx1"/>
                          </a:solidFill>
                          <a:latin typeface="Cambria Math"/>
                          <a:ea typeface="Cambria Math"/>
                        </a:rPr>
                        <m:t>≈</m:t>
                      </m:r>
                      <m:r>
                        <a:rPr lang="en-US" sz="2800" b="1" i="1" smtClean="0">
                          <a:solidFill>
                            <a:schemeClr val="tx1"/>
                          </a:solidFill>
                          <a:latin typeface="Cambria Math"/>
                          <a:ea typeface="Cambria Math"/>
                        </a:rPr>
                        <m:t>𝟐</m:t>
                      </m:r>
                      <m:r>
                        <a:rPr lang="en-US" sz="2800" b="1" i="1" smtClean="0">
                          <a:solidFill>
                            <a:schemeClr val="accent2">
                              <a:lumMod val="60000"/>
                              <a:lumOff val="40000"/>
                            </a:schemeClr>
                          </a:solidFill>
                          <a:latin typeface="Cambria Math"/>
                          <a:ea typeface="Cambria Math"/>
                        </a:rPr>
                        <m:t>𝒉</m:t>
                      </m:r>
                      <m:r>
                        <a:rPr lang="en-US" sz="2800" b="1" i="1" smtClean="0">
                          <a:solidFill>
                            <a:srgbClr val="FF0000"/>
                          </a:solidFill>
                          <a:latin typeface="Cambria Math"/>
                          <a:ea typeface="Cambria Math"/>
                        </a:rPr>
                        <m:t>𝒔</m:t>
                      </m:r>
                    </m:oMath>
                  </m:oMathPara>
                </a14:m>
                <a:endParaRPr lang="en-US" sz="2800" b="1"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36477" y="2182743"/>
                <a:ext cx="2021323" cy="564065"/>
              </a:xfrm>
              <a:prstGeom prst="rect">
                <a:avLst/>
              </a:prstGeom>
              <a:blipFill rotWithShape="1">
                <a:blip r:embed="rId2"/>
                <a:stretch>
                  <a:fillRect/>
                </a:stretch>
              </a:blipFill>
            </p:spPr>
            <p:txBody>
              <a:bodyPr/>
              <a:lstStyle/>
              <a:p>
                <a:r>
                  <a:rPr lang="en-US">
                    <a:noFill/>
                  </a:rPr>
                  <a:t> </a:t>
                </a:r>
              </a:p>
            </p:txBody>
          </p:sp>
        </mc:Fallback>
      </mc:AlternateContent>
      <p:sp>
        <p:nvSpPr>
          <p:cNvPr id="9" name="Text Box 5"/>
          <p:cNvSpPr txBox="1">
            <a:spLocks noChangeArrowheads="1"/>
          </p:cNvSpPr>
          <p:nvPr/>
        </p:nvSpPr>
        <p:spPr bwMode="auto">
          <a:xfrm>
            <a:off x="2743200" y="3124200"/>
            <a:ext cx="2301875" cy="584775"/>
          </a:xfrm>
          <a:prstGeom prst="rect">
            <a:avLst/>
          </a:prstGeom>
          <a:noFill/>
          <a:ln w="9525">
            <a:noFill/>
            <a:miter lim="800000"/>
            <a:headEnd/>
            <a:tailEnd/>
          </a:ln>
        </p:spPr>
        <p:txBody>
          <a:bodyPr>
            <a:spAutoFit/>
          </a:bodyPr>
          <a:lstStyle/>
          <a:p>
            <a:pPr algn="ctr"/>
            <a:r>
              <a:rPr lang="en-US" sz="1600" dirty="0" smtClean="0">
                <a:solidFill>
                  <a:schemeClr val="accent2">
                    <a:lumMod val="60000"/>
                    <a:lumOff val="40000"/>
                  </a:schemeClr>
                </a:solidFill>
              </a:rPr>
              <a:t>The dominance coefficient</a:t>
            </a:r>
            <a:endParaRPr lang="en-US" sz="1600" dirty="0">
              <a:solidFill>
                <a:schemeClr val="accent2">
                  <a:lumMod val="60000"/>
                  <a:lumOff val="40000"/>
                </a:schemeClr>
              </a:solidFill>
            </a:endParaRPr>
          </a:p>
        </p:txBody>
      </p:sp>
      <p:sp>
        <p:nvSpPr>
          <p:cNvPr id="3" name="Freeform 2"/>
          <p:cNvSpPr/>
          <p:nvPr/>
        </p:nvSpPr>
        <p:spPr>
          <a:xfrm>
            <a:off x="4143339" y="2638425"/>
            <a:ext cx="733461" cy="590550"/>
          </a:xfrm>
          <a:custGeom>
            <a:avLst/>
            <a:gdLst>
              <a:gd name="connsiteX0" fmla="*/ 609636 w 733461"/>
              <a:gd name="connsiteY0" fmla="*/ 0 h 590550"/>
              <a:gd name="connsiteX1" fmla="*/ 723936 w 733461"/>
              <a:gd name="connsiteY1" fmla="*/ 38100 h 590550"/>
              <a:gd name="connsiteX2" fmla="*/ 733461 w 733461"/>
              <a:gd name="connsiteY2" fmla="*/ 66675 h 590550"/>
              <a:gd name="connsiteX3" fmla="*/ 704886 w 733461"/>
              <a:gd name="connsiteY3" fmla="*/ 76200 h 590550"/>
              <a:gd name="connsiteX4" fmla="*/ 638211 w 733461"/>
              <a:gd name="connsiteY4" fmla="*/ 85725 h 590550"/>
              <a:gd name="connsiteX5" fmla="*/ 647736 w 733461"/>
              <a:gd name="connsiteY5" fmla="*/ 114300 h 590550"/>
              <a:gd name="connsiteX6" fmla="*/ 695361 w 733461"/>
              <a:gd name="connsiteY6" fmla="*/ 161925 h 590550"/>
              <a:gd name="connsiteX7" fmla="*/ 695361 w 733461"/>
              <a:gd name="connsiteY7" fmla="*/ 238125 h 590550"/>
              <a:gd name="connsiteX8" fmla="*/ 666786 w 733461"/>
              <a:gd name="connsiteY8" fmla="*/ 247650 h 590550"/>
              <a:gd name="connsiteX9" fmla="*/ 628686 w 733461"/>
              <a:gd name="connsiteY9" fmla="*/ 257175 h 590550"/>
              <a:gd name="connsiteX10" fmla="*/ 571536 w 733461"/>
              <a:gd name="connsiteY10" fmla="*/ 276225 h 590550"/>
              <a:gd name="connsiteX11" fmla="*/ 428661 w 733461"/>
              <a:gd name="connsiteY11" fmla="*/ 323850 h 590550"/>
              <a:gd name="connsiteX12" fmla="*/ 390561 w 733461"/>
              <a:gd name="connsiteY12" fmla="*/ 333375 h 590550"/>
              <a:gd name="connsiteX13" fmla="*/ 304836 w 733461"/>
              <a:gd name="connsiteY13" fmla="*/ 361950 h 590550"/>
              <a:gd name="connsiteX14" fmla="*/ 276261 w 733461"/>
              <a:gd name="connsiteY14" fmla="*/ 371475 h 590550"/>
              <a:gd name="connsiteX15" fmla="*/ 190536 w 733461"/>
              <a:gd name="connsiteY15" fmla="*/ 419100 h 590550"/>
              <a:gd name="connsiteX16" fmla="*/ 152436 w 733461"/>
              <a:gd name="connsiteY16" fmla="*/ 447675 h 590550"/>
              <a:gd name="connsiteX17" fmla="*/ 95286 w 733461"/>
              <a:gd name="connsiteY17" fmla="*/ 485775 h 590550"/>
              <a:gd name="connsiteX18" fmla="*/ 76236 w 733461"/>
              <a:gd name="connsiteY18" fmla="*/ 514350 h 590550"/>
              <a:gd name="connsiteX19" fmla="*/ 19086 w 733461"/>
              <a:gd name="connsiteY19" fmla="*/ 552450 h 590550"/>
              <a:gd name="connsiteX20" fmla="*/ 36 w 733461"/>
              <a:gd name="connsiteY20"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3461" h="590550">
                <a:moveTo>
                  <a:pt x="609636" y="0"/>
                </a:moveTo>
                <a:cubicBezTo>
                  <a:pt x="689321" y="7968"/>
                  <a:pt x="696857" y="-16057"/>
                  <a:pt x="723936" y="38100"/>
                </a:cubicBezTo>
                <a:cubicBezTo>
                  <a:pt x="728426" y="47080"/>
                  <a:pt x="730286" y="57150"/>
                  <a:pt x="733461" y="66675"/>
                </a:cubicBezTo>
                <a:cubicBezTo>
                  <a:pt x="723936" y="69850"/>
                  <a:pt x="714731" y="74231"/>
                  <a:pt x="704886" y="76200"/>
                </a:cubicBezTo>
                <a:cubicBezTo>
                  <a:pt x="682871" y="80603"/>
                  <a:pt x="656891" y="73272"/>
                  <a:pt x="638211" y="85725"/>
                </a:cubicBezTo>
                <a:cubicBezTo>
                  <a:pt x="629857" y="91294"/>
                  <a:pt x="643246" y="105320"/>
                  <a:pt x="647736" y="114300"/>
                </a:cubicBezTo>
                <a:cubicBezTo>
                  <a:pt x="663611" y="146050"/>
                  <a:pt x="666786" y="142875"/>
                  <a:pt x="695361" y="161925"/>
                </a:cubicBezTo>
                <a:cubicBezTo>
                  <a:pt x="704461" y="189226"/>
                  <a:pt x="715795" y="207474"/>
                  <a:pt x="695361" y="238125"/>
                </a:cubicBezTo>
                <a:cubicBezTo>
                  <a:pt x="689792" y="246479"/>
                  <a:pt x="676440" y="244892"/>
                  <a:pt x="666786" y="247650"/>
                </a:cubicBezTo>
                <a:cubicBezTo>
                  <a:pt x="654199" y="251246"/>
                  <a:pt x="641225" y="253413"/>
                  <a:pt x="628686" y="257175"/>
                </a:cubicBezTo>
                <a:cubicBezTo>
                  <a:pt x="609452" y="262945"/>
                  <a:pt x="590586" y="269875"/>
                  <a:pt x="571536" y="276225"/>
                </a:cubicBezTo>
                <a:lnTo>
                  <a:pt x="428661" y="323850"/>
                </a:lnTo>
                <a:cubicBezTo>
                  <a:pt x="416242" y="327990"/>
                  <a:pt x="403100" y="329613"/>
                  <a:pt x="390561" y="333375"/>
                </a:cubicBezTo>
                <a:lnTo>
                  <a:pt x="304836" y="361950"/>
                </a:lnTo>
                <a:lnTo>
                  <a:pt x="276261" y="371475"/>
                </a:lnTo>
                <a:cubicBezTo>
                  <a:pt x="210757" y="415144"/>
                  <a:pt x="240831" y="402335"/>
                  <a:pt x="190536" y="419100"/>
                </a:cubicBezTo>
                <a:cubicBezTo>
                  <a:pt x="177836" y="428625"/>
                  <a:pt x="165441" y="438571"/>
                  <a:pt x="152436" y="447675"/>
                </a:cubicBezTo>
                <a:cubicBezTo>
                  <a:pt x="133679" y="460805"/>
                  <a:pt x="95286" y="485775"/>
                  <a:pt x="95286" y="485775"/>
                </a:cubicBezTo>
                <a:cubicBezTo>
                  <a:pt x="88936" y="495300"/>
                  <a:pt x="84851" y="506812"/>
                  <a:pt x="76236" y="514350"/>
                </a:cubicBezTo>
                <a:cubicBezTo>
                  <a:pt x="59006" y="529427"/>
                  <a:pt x="19086" y="552450"/>
                  <a:pt x="19086" y="552450"/>
                </a:cubicBezTo>
                <a:cubicBezTo>
                  <a:pt x="-1725" y="583667"/>
                  <a:pt x="36" y="569577"/>
                  <a:pt x="36" y="590550"/>
                </a:cubicBezTo>
              </a:path>
            </a:pathLst>
          </a:cu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943475" y="2646325"/>
            <a:ext cx="1019175" cy="659192"/>
          </a:xfrm>
          <a:custGeom>
            <a:avLst/>
            <a:gdLst>
              <a:gd name="connsiteX0" fmla="*/ 0 w 1019175"/>
              <a:gd name="connsiteY0" fmla="*/ 11150 h 659192"/>
              <a:gd name="connsiteX1" fmla="*/ 180975 w 1019175"/>
              <a:gd name="connsiteY1" fmla="*/ 1625 h 659192"/>
              <a:gd name="connsiteX2" fmla="*/ 190500 w 1019175"/>
              <a:gd name="connsiteY2" fmla="*/ 30200 h 659192"/>
              <a:gd name="connsiteX3" fmla="*/ 152400 w 1019175"/>
              <a:gd name="connsiteY3" fmla="*/ 49250 h 659192"/>
              <a:gd name="connsiteX4" fmla="*/ 95250 w 1019175"/>
              <a:gd name="connsiteY4" fmla="*/ 87350 h 659192"/>
              <a:gd name="connsiteX5" fmla="*/ 85725 w 1019175"/>
              <a:gd name="connsiteY5" fmla="*/ 115925 h 659192"/>
              <a:gd name="connsiteX6" fmla="*/ 142875 w 1019175"/>
              <a:gd name="connsiteY6" fmla="*/ 134975 h 659192"/>
              <a:gd name="connsiteX7" fmla="*/ 209550 w 1019175"/>
              <a:gd name="connsiteY7" fmla="*/ 163550 h 659192"/>
              <a:gd name="connsiteX8" fmla="*/ 209550 w 1019175"/>
              <a:gd name="connsiteY8" fmla="*/ 277850 h 659192"/>
              <a:gd name="connsiteX9" fmla="*/ 228600 w 1019175"/>
              <a:gd name="connsiteY9" fmla="*/ 354050 h 659192"/>
              <a:gd name="connsiteX10" fmla="*/ 285750 w 1019175"/>
              <a:gd name="connsiteY10" fmla="*/ 392150 h 659192"/>
              <a:gd name="connsiteX11" fmla="*/ 314325 w 1019175"/>
              <a:gd name="connsiteY11" fmla="*/ 411200 h 659192"/>
              <a:gd name="connsiteX12" fmla="*/ 342900 w 1019175"/>
              <a:gd name="connsiteY12" fmla="*/ 420725 h 659192"/>
              <a:gd name="connsiteX13" fmla="*/ 400050 w 1019175"/>
              <a:gd name="connsiteY13" fmla="*/ 458825 h 659192"/>
              <a:gd name="connsiteX14" fmla="*/ 504825 w 1019175"/>
              <a:gd name="connsiteY14" fmla="*/ 496925 h 659192"/>
              <a:gd name="connsiteX15" fmla="*/ 533400 w 1019175"/>
              <a:gd name="connsiteY15" fmla="*/ 506450 h 659192"/>
              <a:gd name="connsiteX16" fmla="*/ 571500 w 1019175"/>
              <a:gd name="connsiteY16" fmla="*/ 525500 h 659192"/>
              <a:gd name="connsiteX17" fmla="*/ 609600 w 1019175"/>
              <a:gd name="connsiteY17" fmla="*/ 535025 h 659192"/>
              <a:gd name="connsiteX18" fmla="*/ 638175 w 1019175"/>
              <a:gd name="connsiteY18" fmla="*/ 544550 h 659192"/>
              <a:gd name="connsiteX19" fmla="*/ 676275 w 1019175"/>
              <a:gd name="connsiteY19" fmla="*/ 554075 h 659192"/>
              <a:gd name="connsiteX20" fmla="*/ 733425 w 1019175"/>
              <a:gd name="connsiteY20" fmla="*/ 573125 h 659192"/>
              <a:gd name="connsiteX21" fmla="*/ 790575 w 1019175"/>
              <a:gd name="connsiteY21" fmla="*/ 592175 h 659192"/>
              <a:gd name="connsiteX22" fmla="*/ 819150 w 1019175"/>
              <a:gd name="connsiteY22" fmla="*/ 601700 h 659192"/>
              <a:gd name="connsiteX23" fmla="*/ 904875 w 1019175"/>
              <a:gd name="connsiteY23" fmla="*/ 620750 h 659192"/>
              <a:gd name="connsiteX24" fmla="*/ 952500 w 1019175"/>
              <a:gd name="connsiteY24" fmla="*/ 630275 h 659192"/>
              <a:gd name="connsiteX25" fmla="*/ 1009650 w 1019175"/>
              <a:gd name="connsiteY25" fmla="*/ 658850 h 659192"/>
              <a:gd name="connsiteX26" fmla="*/ 1019175 w 1019175"/>
              <a:gd name="connsiteY26" fmla="*/ 658850 h 65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9175" h="659192">
                <a:moveTo>
                  <a:pt x="0" y="11150"/>
                </a:moveTo>
                <a:cubicBezTo>
                  <a:pt x="60325" y="7975"/>
                  <a:pt x="120866" y="-4386"/>
                  <a:pt x="180975" y="1625"/>
                </a:cubicBezTo>
                <a:cubicBezTo>
                  <a:pt x="190965" y="2624"/>
                  <a:pt x="195666" y="21591"/>
                  <a:pt x="190500" y="30200"/>
                </a:cubicBezTo>
                <a:cubicBezTo>
                  <a:pt x="183195" y="42376"/>
                  <a:pt x="164576" y="41945"/>
                  <a:pt x="152400" y="49250"/>
                </a:cubicBezTo>
                <a:cubicBezTo>
                  <a:pt x="132767" y="61030"/>
                  <a:pt x="95250" y="87350"/>
                  <a:pt x="95250" y="87350"/>
                </a:cubicBezTo>
                <a:cubicBezTo>
                  <a:pt x="92075" y="96875"/>
                  <a:pt x="78625" y="108825"/>
                  <a:pt x="85725" y="115925"/>
                </a:cubicBezTo>
                <a:cubicBezTo>
                  <a:pt x="99924" y="130124"/>
                  <a:pt x="124914" y="125995"/>
                  <a:pt x="142875" y="134975"/>
                </a:cubicBezTo>
                <a:cubicBezTo>
                  <a:pt x="189955" y="158515"/>
                  <a:pt x="167505" y="149535"/>
                  <a:pt x="209550" y="163550"/>
                </a:cubicBezTo>
                <a:cubicBezTo>
                  <a:pt x="235063" y="240090"/>
                  <a:pt x="200435" y="122901"/>
                  <a:pt x="209550" y="277850"/>
                </a:cubicBezTo>
                <a:cubicBezTo>
                  <a:pt x="211087" y="303987"/>
                  <a:pt x="206815" y="339527"/>
                  <a:pt x="228600" y="354050"/>
                </a:cubicBezTo>
                <a:lnTo>
                  <a:pt x="285750" y="392150"/>
                </a:lnTo>
                <a:cubicBezTo>
                  <a:pt x="295275" y="398500"/>
                  <a:pt x="303465" y="407580"/>
                  <a:pt x="314325" y="411200"/>
                </a:cubicBezTo>
                <a:lnTo>
                  <a:pt x="342900" y="420725"/>
                </a:lnTo>
                <a:cubicBezTo>
                  <a:pt x="361950" y="433425"/>
                  <a:pt x="378330" y="451585"/>
                  <a:pt x="400050" y="458825"/>
                </a:cubicBezTo>
                <a:cubicBezTo>
                  <a:pt x="520118" y="498848"/>
                  <a:pt x="398794" y="457163"/>
                  <a:pt x="504825" y="496925"/>
                </a:cubicBezTo>
                <a:cubicBezTo>
                  <a:pt x="514226" y="500450"/>
                  <a:pt x="524172" y="502495"/>
                  <a:pt x="533400" y="506450"/>
                </a:cubicBezTo>
                <a:cubicBezTo>
                  <a:pt x="546451" y="512043"/>
                  <a:pt x="558205" y="520514"/>
                  <a:pt x="571500" y="525500"/>
                </a:cubicBezTo>
                <a:cubicBezTo>
                  <a:pt x="583757" y="530097"/>
                  <a:pt x="597013" y="531429"/>
                  <a:pt x="609600" y="535025"/>
                </a:cubicBezTo>
                <a:cubicBezTo>
                  <a:pt x="619254" y="537783"/>
                  <a:pt x="628521" y="541792"/>
                  <a:pt x="638175" y="544550"/>
                </a:cubicBezTo>
                <a:cubicBezTo>
                  <a:pt x="650762" y="548146"/>
                  <a:pt x="663736" y="550313"/>
                  <a:pt x="676275" y="554075"/>
                </a:cubicBezTo>
                <a:cubicBezTo>
                  <a:pt x="695509" y="559845"/>
                  <a:pt x="714375" y="566775"/>
                  <a:pt x="733425" y="573125"/>
                </a:cubicBezTo>
                <a:lnTo>
                  <a:pt x="790575" y="592175"/>
                </a:lnTo>
                <a:cubicBezTo>
                  <a:pt x="800100" y="595350"/>
                  <a:pt x="809305" y="599731"/>
                  <a:pt x="819150" y="601700"/>
                </a:cubicBezTo>
                <a:cubicBezTo>
                  <a:pt x="962789" y="630428"/>
                  <a:pt x="783811" y="593847"/>
                  <a:pt x="904875" y="620750"/>
                </a:cubicBezTo>
                <a:cubicBezTo>
                  <a:pt x="920679" y="624262"/>
                  <a:pt x="936625" y="627100"/>
                  <a:pt x="952500" y="630275"/>
                </a:cubicBezTo>
                <a:cubicBezTo>
                  <a:pt x="980436" y="648899"/>
                  <a:pt x="978102" y="650963"/>
                  <a:pt x="1009650" y="658850"/>
                </a:cubicBezTo>
                <a:cubicBezTo>
                  <a:pt x="1012730" y="659620"/>
                  <a:pt x="1016000" y="658850"/>
                  <a:pt x="1019175" y="65885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75" y="334963"/>
            <a:ext cx="9137650" cy="579437"/>
          </a:xfrm>
          <a:prstGeom prst="rect">
            <a:avLst/>
          </a:prstGeom>
          <a:noFill/>
          <a:ln w="9525">
            <a:noFill/>
            <a:miter lim="800000"/>
            <a:headEnd/>
            <a:tailEnd/>
          </a:ln>
        </p:spPr>
        <p:txBody>
          <a:bodyPr>
            <a:spAutoFit/>
          </a:bodyPr>
          <a:lstStyle/>
          <a:p>
            <a:pPr algn="ctr"/>
            <a:r>
              <a:rPr lang="en-US" sz="3200" b="1"/>
              <a:t>A classic experiment</a:t>
            </a:r>
          </a:p>
        </p:txBody>
      </p:sp>
      <p:pic>
        <p:nvPicPr>
          <p:cNvPr id="9219" name="Picture 6" descr="Drosphila"/>
          <p:cNvPicPr>
            <a:picLocks noChangeAspect="1" noChangeArrowheads="1"/>
          </p:cNvPicPr>
          <p:nvPr/>
        </p:nvPicPr>
        <p:blipFill>
          <a:blip r:embed="rId2" cstate="print"/>
          <a:srcRect/>
          <a:stretch>
            <a:fillRect/>
          </a:stretch>
        </p:blipFill>
        <p:spPr bwMode="auto">
          <a:xfrm>
            <a:off x="1524000" y="3581400"/>
            <a:ext cx="590550" cy="349250"/>
          </a:xfrm>
          <a:prstGeom prst="rect">
            <a:avLst/>
          </a:prstGeom>
          <a:noFill/>
          <a:ln w="9525">
            <a:noFill/>
            <a:miter lim="800000"/>
            <a:headEnd/>
            <a:tailEnd/>
          </a:ln>
        </p:spPr>
      </p:pic>
      <p:pic>
        <p:nvPicPr>
          <p:cNvPr id="9220" name="Picture 10" descr="Drosphila"/>
          <p:cNvPicPr>
            <a:picLocks noChangeAspect="1" noChangeArrowheads="1"/>
          </p:cNvPicPr>
          <p:nvPr/>
        </p:nvPicPr>
        <p:blipFill>
          <a:blip r:embed="rId2" cstate="print"/>
          <a:srcRect/>
          <a:stretch>
            <a:fillRect/>
          </a:stretch>
        </p:blipFill>
        <p:spPr bwMode="auto">
          <a:xfrm>
            <a:off x="1752600" y="3886200"/>
            <a:ext cx="590550" cy="349250"/>
          </a:xfrm>
          <a:prstGeom prst="rect">
            <a:avLst/>
          </a:prstGeom>
          <a:noFill/>
          <a:ln w="9525">
            <a:noFill/>
            <a:miter lim="800000"/>
            <a:headEnd/>
            <a:tailEnd/>
          </a:ln>
        </p:spPr>
      </p:pic>
      <p:pic>
        <p:nvPicPr>
          <p:cNvPr id="9221" name="Picture 11" descr="Drosphila"/>
          <p:cNvPicPr>
            <a:picLocks noChangeAspect="1" noChangeArrowheads="1"/>
          </p:cNvPicPr>
          <p:nvPr/>
        </p:nvPicPr>
        <p:blipFill>
          <a:blip r:embed="rId2" cstate="print"/>
          <a:srcRect/>
          <a:stretch>
            <a:fillRect/>
          </a:stretch>
        </p:blipFill>
        <p:spPr bwMode="auto">
          <a:xfrm>
            <a:off x="1371600" y="4114800"/>
            <a:ext cx="590550" cy="349250"/>
          </a:xfrm>
          <a:prstGeom prst="rect">
            <a:avLst/>
          </a:prstGeom>
          <a:noFill/>
          <a:ln w="9525">
            <a:noFill/>
            <a:miter lim="800000"/>
            <a:headEnd/>
            <a:tailEnd/>
          </a:ln>
        </p:spPr>
      </p:pic>
      <p:pic>
        <p:nvPicPr>
          <p:cNvPr id="9222" name="Picture 12" descr="Drosphila"/>
          <p:cNvPicPr>
            <a:picLocks noChangeAspect="1" noChangeArrowheads="1"/>
          </p:cNvPicPr>
          <p:nvPr/>
        </p:nvPicPr>
        <p:blipFill>
          <a:blip r:embed="rId2" cstate="print"/>
          <a:srcRect/>
          <a:stretch>
            <a:fillRect/>
          </a:stretch>
        </p:blipFill>
        <p:spPr bwMode="auto">
          <a:xfrm>
            <a:off x="838200" y="3962400"/>
            <a:ext cx="590550" cy="349250"/>
          </a:xfrm>
          <a:prstGeom prst="rect">
            <a:avLst/>
          </a:prstGeom>
          <a:noFill/>
          <a:ln w="9525">
            <a:noFill/>
            <a:miter lim="800000"/>
            <a:headEnd/>
            <a:tailEnd/>
          </a:ln>
        </p:spPr>
      </p:pic>
      <p:pic>
        <p:nvPicPr>
          <p:cNvPr id="9223" name="Picture 15" descr="Drosphila"/>
          <p:cNvPicPr>
            <a:picLocks noChangeAspect="1" noChangeArrowheads="1"/>
          </p:cNvPicPr>
          <p:nvPr/>
        </p:nvPicPr>
        <p:blipFill>
          <a:blip r:embed="rId2" cstate="print"/>
          <a:srcRect/>
          <a:stretch>
            <a:fillRect/>
          </a:stretch>
        </p:blipFill>
        <p:spPr bwMode="auto">
          <a:xfrm>
            <a:off x="1371600" y="2971800"/>
            <a:ext cx="590550" cy="349250"/>
          </a:xfrm>
          <a:prstGeom prst="rect">
            <a:avLst/>
          </a:prstGeom>
          <a:noFill/>
          <a:ln w="9525">
            <a:noFill/>
            <a:miter lim="800000"/>
            <a:headEnd/>
            <a:tailEnd/>
          </a:ln>
        </p:spPr>
      </p:pic>
      <p:pic>
        <p:nvPicPr>
          <p:cNvPr id="9224" name="Picture 16" descr="Drosphila"/>
          <p:cNvPicPr>
            <a:picLocks noChangeAspect="1" noChangeArrowheads="1"/>
          </p:cNvPicPr>
          <p:nvPr/>
        </p:nvPicPr>
        <p:blipFill>
          <a:blip r:embed="rId2" cstate="print"/>
          <a:srcRect/>
          <a:stretch>
            <a:fillRect/>
          </a:stretch>
        </p:blipFill>
        <p:spPr bwMode="auto">
          <a:xfrm>
            <a:off x="838200" y="3124200"/>
            <a:ext cx="590550" cy="349250"/>
          </a:xfrm>
          <a:prstGeom prst="rect">
            <a:avLst/>
          </a:prstGeom>
          <a:noFill/>
          <a:ln w="9525">
            <a:noFill/>
            <a:miter lim="800000"/>
            <a:headEnd/>
            <a:tailEnd/>
          </a:ln>
        </p:spPr>
      </p:pic>
      <p:pic>
        <p:nvPicPr>
          <p:cNvPr id="9225" name="Picture 18" descr="Drosphila"/>
          <p:cNvPicPr>
            <a:picLocks noChangeAspect="1" noChangeArrowheads="1"/>
          </p:cNvPicPr>
          <p:nvPr/>
        </p:nvPicPr>
        <p:blipFill>
          <a:blip r:embed="rId2" cstate="print"/>
          <a:srcRect/>
          <a:stretch>
            <a:fillRect/>
          </a:stretch>
        </p:blipFill>
        <p:spPr bwMode="auto">
          <a:xfrm>
            <a:off x="838200" y="3581400"/>
            <a:ext cx="590550" cy="349250"/>
          </a:xfrm>
          <a:prstGeom prst="rect">
            <a:avLst/>
          </a:prstGeom>
          <a:noFill/>
          <a:ln w="9525">
            <a:noFill/>
            <a:miter lim="800000"/>
            <a:headEnd/>
            <a:tailEnd/>
          </a:ln>
        </p:spPr>
      </p:pic>
      <p:pic>
        <p:nvPicPr>
          <p:cNvPr id="9226" name="Picture 19" descr="Drosphila"/>
          <p:cNvPicPr>
            <a:picLocks noChangeAspect="1" noChangeArrowheads="1"/>
          </p:cNvPicPr>
          <p:nvPr/>
        </p:nvPicPr>
        <p:blipFill>
          <a:blip r:embed="rId2" cstate="print"/>
          <a:srcRect/>
          <a:stretch>
            <a:fillRect/>
          </a:stretch>
        </p:blipFill>
        <p:spPr bwMode="auto">
          <a:xfrm>
            <a:off x="1752600" y="3200400"/>
            <a:ext cx="590550" cy="349250"/>
          </a:xfrm>
          <a:prstGeom prst="rect">
            <a:avLst/>
          </a:prstGeom>
          <a:noFill/>
          <a:ln w="9525">
            <a:noFill/>
            <a:miter lim="800000"/>
            <a:headEnd/>
            <a:tailEnd/>
          </a:ln>
        </p:spPr>
      </p:pic>
      <p:sp>
        <p:nvSpPr>
          <p:cNvPr id="9227" name="AutoShape 22"/>
          <p:cNvSpPr>
            <a:spLocks noChangeArrowheads="1"/>
          </p:cNvSpPr>
          <p:nvPr/>
        </p:nvSpPr>
        <p:spPr bwMode="auto">
          <a:xfrm>
            <a:off x="762000" y="2209800"/>
            <a:ext cx="1600200" cy="2286000"/>
          </a:xfrm>
          <a:prstGeom prst="can">
            <a:avLst>
              <a:gd name="adj" fmla="val 35714"/>
            </a:avLst>
          </a:prstGeom>
          <a:noFill/>
          <a:ln w="25400">
            <a:solidFill>
              <a:schemeClr val="tx1"/>
            </a:solidFill>
            <a:round/>
            <a:headEnd/>
            <a:tailEnd/>
          </a:ln>
        </p:spPr>
        <p:txBody>
          <a:bodyPr wrap="none" anchor="ctr"/>
          <a:lstStyle/>
          <a:p>
            <a:endParaRPr lang="en-US"/>
          </a:p>
        </p:txBody>
      </p:sp>
      <p:grpSp>
        <p:nvGrpSpPr>
          <p:cNvPr id="9228" name="Group 32"/>
          <p:cNvGrpSpPr>
            <a:grpSpLocks/>
          </p:cNvGrpSpPr>
          <p:nvPr/>
        </p:nvGrpSpPr>
        <p:grpSpPr bwMode="auto">
          <a:xfrm>
            <a:off x="6858000" y="2209800"/>
            <a:ext cx="1600200" cy="2286000"/>
            <a:chOff x="576" y="1488"/>
            <a:chExt cx="1008" cy="1440"/>
          </a:xfrm>
        </p:grpSpPr>
        <p:pic>
          <p:nvPicPr>
            <p:cNvPr id="9242" name="Picture 23"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9243" name="Picture 24"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9244" name="Picture 25"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9245" name="Picture 26"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9246" name="Picture 27"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9247" name="Picture 28"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9248" name="Picture 29"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9249" name="Picture 30"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9250" name="AutoShape 31"/>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9229" name="Text Box 33"/>
          <p:cNvSpPr txBox="1">
            <a:spLocks noChangeArrowheads="1"/>
          </p:cNvSpPr>
          <p:nvPr/>
        </p:nvSpPr>
        <p:spPr bwMode="auto">
          <a:xfrm>
            <a:off x="2787650" y="2940050"/>
            <a:ext cx="641350" cy="641350"/>
          </a:xfrm>
          <a:prstGeom prst="rect">
            <a:avLst/>
          </a:prstGeom>
          <a:noFill/>
          <a:ln w="9525">
            <a:noFill/>
            <a:miter lim="800000"/>
            <a:headEnd/>
            <a:tailEnd/>
          </a:ln>
        </p:spPr>
        <p:txBody>
          <a:bodyPr wrap="none">
            <a:spAutoFit/>
          </a:bodyPr>
          <a:lstStyle/>
          <a:p>
            <a:r>
              <a:rPr lang="en-US" sz="3600" b="1"/>
              <a:t>…</a:t>
            </a:r>
          </a:p>
        </p:txBody>
      </p:sp>
      <p:grpSp>
        <p:nvGrpSpPr>
          <p:cNvPr id="9230" name="Group 34"/>
          <p:cNvGrpSpPr>
            <a:grpSpLocks/>
          </p:cNvGrpSpPr>
          <p:nvPr/>
        </p:nvGrpSpPr>
        <p:grpSpPr bwMode="auto">
          <a:xfrm>
            <a:off x="3767138" y="2209800"/>
            <a:ext cx="1600200" cy="2286000"/>
            <a:chOff x="576" y="1488"/>
            <a:chExt cx="1008" cy="1440"/>
          </a:xfrm>
        </p:grpSpPr>
        <p:pic>
          <p:nvPicPr>
            <p:cNvPr id="9233" name="Picture 35"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9234" name="Picture 36"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9235" name="Picture 37"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9236" name="Picture 38"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9237" name="Picture 39"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9238" name="Picture 40"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9239" name="Picture 41"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9240" name="Picture 42"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9241" name="AutoShape 43"/>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9231" name="Text Box 44"/>
          <p:cNvSpPr txBox="1">
            <a:spLocks noChangeArrowheads="1"/>
          </p:cNvSpPr>
          <p:nvPr/>
        </p:nvSpPr>
        <p:spPr bwMode="auto">
          <a:xfrm>
            <a:off x="5683250" y="2940050"/>
            <a:ext cx="641350" cy="641350"/>
          </a:xfrm>
          <a:prstGeom prst="rect">
            <a:avLst/>
          </a:prstGeom>
          <a:noFill/>
          <a:ln w="9525">
            <a:noFill/>
            <a:miter lim="800000"/>
            <a:headEnd/>
            <a:tailEnd/>
          </a:ln>
        </p:spPr>
        <p:txBody>
          <a:bodyPr wrap="none">
            <a:spAutoFit/>
          </a:bodyPr>
          <a:lstStyle/>
          <a:p>
            <a:r>
              <a:rPr lang="en-US" sz="3600" b="1"/>
              <a:t>…</a:t>
            </a:r>
          </a:p>
        </p:txBody>
      </p:sp>
      <p:sp>
        <p:nvSpPr>
          <p:cNvPr id="9232" name="Text Box 45"/>
          <p:cNvSpPr txBox="1">
            <a:spLocks noChangeArrowheads="1"/>
          </p:cNvSpPr>
          <p:nvPr/>
        </p:nvSpPr>
        <p:spPr bwMode="auto">
          <a:xfrm>
            <a:off x="593725" y="5219700"/>
            <a:ext cx="7810500" cy="1190625"/>
          </a:xfrm>
          <a:prstGeom prst="rect">
            <a:avLst/>
          </a:prstGeom>
          <a:noFill/>
          <a:ln w="9525">
            <a:noFill/>
            <a:miter lim="800000"/>
            <a:headEnd/>
            <a:tailEnd/>
          </a:ln>
        </p:spPr>
        <p:txBody>
          <a:bodyPr wrap="none">
            <a:spAutoFit/>
          </a:bodyPr>
          <a:lstStyle/>
          <a:p>
            <a:pPr>
              <a:buFontTx/>
              <a:buChar char="•"/>
            </a:pPr>
            <a:r>
              <a:rPr lang="en-US" b="1"/>
              <a:t> Initiated 107 experimental populations of </a:t>
            </a:r>
            <a:r>
              <a:rPr lang="en-US" b="1" i="1"/>
              <a:t>Drosophila,</a:t>
            </a:r>
            <a:r>
              <a:rPr lang="en-US" b="1"/>
              <a:t> each with 8 males </a:t>
            </a:r>
          </a:p>
          <a:p>
            <a:r>
              <a:rPr lang="en-US" b="1"/>
              <a:t>   and 8 females heterozygous for the eye color alleles </a:t>
            </a:r>
            <a:r>
              <a:rPr lang="en-US" b="1" i="1"/>
              <a:t>bw</a:t>
            </a:r>
            <a:r>
              <a:rPr lang="en-US" b="1"/>
              <a:t> and </a:t>
            </a:r>
            <a:r>
              <a:rPr lang="en-US" b="1" i="1"/>
              <a:t>bw</a:t>
            </a:r>
            <a:r>
              <a:rPr lang="en-US" b="1" baseline="30000"/>
              <a:t>75 </a:t>
            </a:r>
            <a:r>
              <a:rPr lang="en-US" b="1"/>
              <a:t>(Buri, 1956).</a:t>
            </a:r>
          </a:p>
          <a:p>
            <a:r>
              <a:rPr lang="en-US" b="1"/>
              <a:t>   Since all individuals were heterozygous, the initial allele frequency of the</a:t>
            </a:r>
          </a:p>
          <a:p>
            <a:r>
              <a:rPr lang="en-US" b="1"/>
              <a:t>   </a:t>
            </a:r>
            <a:r>
              <a:rPr lang="en-US" b="1" i="1"/>
              <a:t>bw</a:t>
            </a:r>
            <a:r>
              <a:rPr lang="en-US" b="1"/>
              <a:t> allele was ½.</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175" y="76200"/>
            <a:ext cx="9137650" cy="579438"/>
          </a:xfrm>
          <a:prstGeom prst="rect">
            <a:avLst/>
          </a:prstGeom>
          <a:noFill/>
          <a:ln w="9525">
            <a:noFill/>
            <a:miter lim="800000"/>
            <a:headEnd/>
            <a:tailEnd/>
          </a:ln>
        </p:spPr>
        <p:txBody>
          <a:bodyPr>
            <a:spAutoFit/>
          </a:bodyPr>
          <a:lstStyle/>
          <a:p>
            <a:pPr algn="ctr"/>
            <a:r>
              <a:rPr lang="en-US" sz="3200" b="1"/>
              <a:t>A summary of genetic drift</a:t>
            </a:r>
          </a:p>
        </p:txBody>
      </p:sp>
      <p:sp>
        <p:nvSpPr>
          <p:cNvPr id="30723" name="Text Box 5"/>
          <p:cNvSpPr txBox="1">
            <a:spLocks noChangeArrowheads="1"/>
          </p:cNvSpPr>
          <p:nvPr/>
        </p:nvSpPr>
        <p:spPr bwMode="auto">
          <a:xfrm>
            <a:off x="822325" y="1066800"/>
            <a:ext cx="7712075" cy="6134100"/>
          </a:xfrm>
          <a:prstGeom prst="rect">
            <a:avLst/>
          </a:prstGeom>
          <a:noFill/>
          <a:ln w="9525">
            <a:noFill/>
            <a:miter lim="800000"/>
            <a:headEnd/>
            <a:tailEnd/>
          </a:ln>
        </p:spPr>
        <p:txBody>
          <a:bodyPr>
            <a:spAutoFit/>
          </a:bodyPr>
          <a:lstStyle/>
          <a:p>
            <a:pPr marL="342900" indent="-342900">
              <a:buFontTx/>
              <a:buAutoNum type="arabicPeriod"/>
            </a:pPr>
            <a:r>
              <a:rPr lang="en-US" b="1"/>
              <a:t>Genetic drift is the product of sampling error in finite populations</a:t>
            </a:r>
          </a:p>
          <a:p>
            <a:pPr marL="342900" indent="-342900">
              <a:buFontTx/>
              <a:buAutoNum type="arabicPeriod"/>
            </a:pPr>
            <a:endParaRPr lang="en-US" b="1"/>
          </a:p>
          <a:p>
            <a:pPr marL="342900" indent="-342900">
              <a:buFontTx/>
              <a:buAutoNum type="arabicPeriod"/>
            </a:pPr>
            <a:r>
              <a:rPr lang="en-US" b="1"/>
              <a:t>Genetic drift leads to the random fixation of alleles and the loss of polymorphism</a:t>
            </a:r>
          </a:p>
          <a:p>
            <a:pPr marL="342900" indent="-342900">
              <a:buFontTx/>
              <a:buAutoNum type="arabicPeriod"/>
            </a:pPr>
            <a:endParaRPr lang="en-US" b="1"/>
          </a:p>
          <a:p>
            <a:pPr marL="342900" indent="-342900">
              <a:buFontTx/>
              <a:buAutoNum type="arabicPeriod"/>
            </a:pPr>
            <a:r>
              <a:rPr lang="en-US" b="1"/>
              <a:t>Genetic drift reduces genetic variation within populations but increases genetic variation between populations</a:t>
            </a:r>
          </a:p>
          <a:p>
            <a:pPr marL="342900" indent="-342900">
              <a:buFontTx/>
              <a:buAutoNum type="arabicPeriod"/>
            </a:pPr>
            <a:endParaRPr lang="en-US" b="1"/>
          </a:p>
          <a:p>
            <a:pPr marL="342900" indent="-342900">
              <a:buFontTx/>
              <a:buAutoNum type="arabicPeriod"/>
            </a:pPr>
            <a:r>
              <a:rPr lang="en-US" b="1"/>
              <a:t>For selectively neutral loci, the interaction between drift and mutation can maintain substantial levels of heterozygosity and polymorphism</a:t>
            </a:r>
          </a:p>
          <a:p>
            <a:pPr marL="342900" indent="-342900">
              <a:buFontTx/>
              <a:buAutoNum type="arabicPeriod"/>
            </a:pPr>
            <a:endParaRPr lang="en-US" b="1"/>
          </a:p>
          <a:p>
            <a:pPr marL="342900" indent="-342900">
              <a:buFontTx/>
              <a:buAutoNum type="arabicPeriod"/>
            </a:pPr>
            <a:r>
              <a:rPr lang="en-US" b="1"/>
              <a:t>For selectively neutral loci, the interaction between drift and mutation leads to a constant rate of molecular evolution</a:t>
            </a:r>
          </a:p>
          <a:p>
            <a:pPr marL="342900" indent="-342900">
              <a:buFontTx/>
              <a:buAutoNum type="arabicPeriod"/>
            </a:pPr>
            <a:endParaRPr lang="en-US" b="1"/>
          </a:p>
          <a:p>
            <a:pPr marL="342900" indent="-342900">
              <a:buFontTx/>
              <a:buAutoNum type="arabicPeriod"/>
            </a:pPr>
            <a:r>
              <a:rPr lang="en-US" b="1"/>
              <a:t>For loci under selection, drift is only an important evolutionary force if:</a:t>
            </a:r>
          </a:p>
          <a:p>
            <a:pPr marL="800100" lvl="1" indent="-342900"/>
            <a:r>
              <a:rPr lang="en-US" b="1"/>
              <a:t>	- Population size is small</a:t>
            </a:r>
          </a:p>
          <a:p>
            <a:pPr marL="800100" lvl="1" indent="-342900"/>
            <a:r>
              <a:rPr lang="en-US" b="1"/>
              <a:t>	- Selection is weak</a:t>
            </a:r>
          </a:p>
          <a:p>
            <a:pPr marL="800100" lvl="1" indent="-342900"/>
            <a:r>
              <a:rPr lang="en-US" b="1"/>
              <a:t>	- Alleles are very rare (e.g., new mutations)</a:t>
            </a:r>
          </a:p>
          <a:p>
            <a:pPr marL="342900" indent="-342900">
              <a:buFontTx/>
              <a:buAutoNum type="arabicPeriod"/>
            </a:pPr>
            <a:endParaRPr lang="en-US" b="1"/>
          </a:p>
          <a:p>
            <a:pPr marL="342900" indent="-342900">
              <a:buFontTx/>
              <a:buAutoNum type="arabicPeriod"/>
            </a:pPr>
            <a:endParaRPr lang="en-US" b="1"/>
          </a:p>
          <a:p>
            <a:pPr marL="342900" indent="-342900">
              <a:buFontTx/>
              <a:buAutoNum type="arabicPeriod"/>
            </a:pPr>
            <a:endParaRPr lang="en-US" b="1"/>
          </a:p>
          <a:p>
            <a:pPr marL="342900" indent="-342900">
              <a:buFontTx/>
              <a:buAutoNum type="arabicPeriod"/>
            </a:pPr>
            <a:endParaRPr lang="en-US"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175" y="76200"/>
            <a:ext cx="9137650" cy="579438"/>
          </a:xfrm>
          <a:prstGeom prst="rect">
            <a:avLst/>
          </a:prstGeom>
          <a:noFill/>
          <a:ln w="9525">
            <a:noFill/>
            <a:miter lim="800000"/>
            <a:headEnd/>
            <a:tailEnd/>
          </a:ln>
        </p:spPr>
        <p:txBody>
          <a:bodyPr>
            <a:spAutoFit/>
          </a:bodyPr>
          <a:lstStyle/>
          <a:p>
            <a:pPr algn="ctr"/>
            <a:r>
              <a:rPr lang="en-US" sz="3200" b="1" dirty="0" smtClean="0"/>
              <a:t>Practice problem</a:t>
            </a:r>
            <a:endParaRPr lang="en-US" sz="3200" b="1" dirty="0"/>
          </a:p>
        </p:txBody>
      </p:sp>
      <p:sp>
        <p:nvSpPr>
          <p:cNvPr id="6" name="TextBox 5"/>
          <p:cNvSpPr txBox="1"/>
          <p:nvPr/>
        </p:nvSpPr>
        <p:spPr>
          <a:xfrm>
            <a:off x="685800" y="1295400"/>
            <a:ext cx="7239001" cy="4524315"/>
          </a:xfrm>
          <a:prstGeom prst="rect">
            <a:avLst/>
          </a:prstGeom>
          <a:noFill/>
        </p:spPr>
        <p:txBody>
          <a:bodyPr wrap="square" rtlCol="0">
            <a:spAutoFit/>
          </a:bodyPr>
          <a:lstStyle/>
          <a:p>
            <a:r>
              <a:rPr lang="en-US" dirty="0" smtClean="0"/>
              <a:t>You are studying a small population of the plant, </a:t>
            </a:r>
            <a:r>
              <a:rPr lang="en-US" i="1" dirty="0" err="1" smtClean="0"/>
              <a:t>Centaurea</a:t>
            </a:r>
            <a:r>
              <a:rPr lang="en-US" i="1" dirty="0" smtClean="0"/>
              <a:t> </a:t>
            </a:r>
            <a:r>
              <a:rPr lang="en-US" i="1" dirty="0" err="1" smtClean="0"/>
              <a:t>maculosa</a:t>
            </a:r>
            <a:r>
              <a:rPr lang="en-US" i="1" dirty="0" smtClean="0"/>
              <a:t>, </a:t>
            </a:r>
            <a:r>
              <a:rPr lang="en-US" dirty="0" smtClean="0"/>
              <a:t>to evaluate the potential for this population to become invasive on the Palouse. This population is currently composed of 1087 individual plants. Your research has revealed that an allele which confers increased competitive ability is segregating within this population and is favored by selection with an estimated s = 0.012. If this allele were to spread to fixation, this population would be a serious threat as an invader; if the allele were to be lost by chance, the population would not be a serious threat. </a:t>
            </a:r>
          </a:p>
          <a:p>
            <a:endParaRPr lang="en-US" dirty="0" smtClean="0"/>
          </a:p>
          <a:p>
            <a:pPr marL="342900" indent="-342900">
              <a:buAutoNum type="alphaUcPeriod"/>
            </a:pPr>
            <a:r>
              <a:rPr lang="en-US" dirty="0" smtClean="0"/>
              <a:t>If the initial allele frequency of the selectively favored allele is 0.34, does your data indicate the plant is a potential threat as an invader? Justify your response mathematically and verbally.</a:t>
            </a:r>
          </a:p>
          <a:p>
            <a:pPr marL="342900" indent="-342900">
              <a:buAutoNum type="alphaUcPeriod"/>
            </a:pPr>
            <a:endParaRPr lang="en-US" dirty="0" smtClean="0"/>
          </a:p>
          <a:p>
            <a:pPr marL="342900" indent="-342900">
              <a:buAutoNum type="alphaUcPeriod"/>
            </a:pPr>
            <a:endParaRPr lang="en-US" dirty="0" smtClean="0"/>
          </a:p>
          <a:p>
            <a:pPr marL="342900" indent="-342900">
              <a:buAutoNum type="alphaUcPeriod"/>
            </a:pPr>
            <a:r>
              <a:rPr lang="en-US" dirty="0" smtClean="0"/>
              <a:t>If, instead, the allele frequency of the selectively favored allele is only 1/1087, would you change your answer?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175" y="228600"/>
            <a:ext cx="9137650" cy="579438"/>
          </a:xfrm>
          <a:prstGeom prst="rect">
            <a:avLst/>
          </a:prstGeom>
          <a:noFill/>
          <a:ln w="9525">
            <a:noFill/>
            <a:miter lim="800000"/>
            <a:headEnd/>
            <a:tailEnd/>
          </a:ln>
        </p:spPr>
        <p:txBody>
          <a:bodyPr>
            <a:spAutoFit/>
          </a:bodyPr>
          <a:lstStyle/>
          <a:p>
            <a:pPr algn="ctr"/>
            <a:r>
              <a:rPr lang="en-US" sz="3200" b="1"/>
              <a:t>Propagated the 107 populations for 19 generations</a:t>
            </a:r>
          </a:p>
        </p:txBody>
      </p:sp>
      <p:sp>
        <p:nvSpPr>
          <p:cNvPr id="10243" name="Text Box 24"/>
          <p:cNvSpPr txBox="1">
            <a:spLocks noChangeArrowheads="1"/>
          </p:cNvSpPr>
          <p:nvPr/>
        </p:nvSpPr>
        <p:spPr bwMode="auto">
          <a:xfrm>
            <a:off x="3016250" y="1263650"/>
            <a:ext cx="641350" cy="641350"/>
          </a:xfrm>
          <a:prstGeom prst="rect">
            <a:avLst/>
          </a:prstGeom>
          <a:noFill/>
          <a:ln w="9525">
            <a:noFill/>
            <a:miter lim="800000"/>
            <a:headEnd/>
            <a:tailEnd/>
          </a:ln>
        </p:spPr>
        <p:txBody>
          <a:bodyPr wrap="none">
            <a:spAutoFit/>
          </a:bodyPr>
          <a:lstStyle/>
          <a:p>
            <a:r>
              <a:rPr lang="en-US" sz="3600" b="1"/>
              <a:t>…</a:t>
            </a:r>
          </a:p>
        </p:txBody>
      </p:sp>
      <p:grpSp>
        <p:nvGrpSpPr>
          <p:cNvPr id="10244" name="Group 25"/>
          <p:cNvGrpSpPr>
            <a:grpSpLocks/>
          </p:cNvGrpSpPr>
          <p:nvPr/>
        </p:nvGrpSpPr>
        <p:grpSpPr bwMode="auto">
          <a:xfrm>
            <a:off x="3995738" y="1066800"/>
            <a:ext cx="1033462" cy="1295400"/>
            <a:chOff x="576" y="1488"/>
            <a:chExt cx="1008" cy="1440"/>
          </a:xfrm>
        </p:grpSpPr>
        <p:pic>
          <p:nvPicPr>
            <p:cNvPr id="10337" name="Picture 26"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338" name="Picture 27"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339" name="Picture 28"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340" name="Picture 29"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341" name="Picture 30"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342" name="Picture 31"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343" name="Picture 32"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344" name="Picture 33"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345" name="AutoShape 34"/>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10245" name="Text Box 35"/>
          <p:cNvSpPr txBox="1">
            <a:spLocks noChangeArrowheads="1"/>
          </p:cNvSpPr>
          <p:nvPr/>
        </p:nvSpPr>
        <p:spPr bwMode="auto">
          <a:xfrm>
            <a:off x="5410200" y="1263650"/>
            <a:ext cx="641350" cy="641350"/>
          </a:xfrm>
          <a:prstGeom prst="rect">
            <a:avLst/>
          </a:prstGeom>
          <a:noFill/>
          <a:ln w="9525">
            <a:noFill/>
            <a:miter lim="800000"/>
            <a:headEnd/>
            <a:tailEnd/>
          </a:ln>
        </p:spPr>
        <p:txBody>
          <a:bodyPr wrap="none">
            <a:spAutoFit/>
          </a:bodyPr>
          <a:lstStyle/>
          <a:p>
            <a:r>
              <a:rPr lang="en-US" sz="3600" b="1"/>
              <a:t>…</a:t>
            </a:r>
          </a:p>
        </p:txBody>
      </p:sp>
      <p:grpSp>
        <p:nvGrpSpPr>
          <p:cNvPr id="10246" name="Group 36"/>
          <p:cNvGrpSpPr>
            <a:grpSpLocks/>
          </p:cNvGrpSpPr>
          <p:nvPr/>
        </p:nvGrpSpPr>
        <p:grpSpPr bwMode="auto">
          <a:xfrm>
            <a:off x="1676400" y="1066800"/>
            <a:ext cx="1033463" cy="1295400"/>
            <a:chOff x="576" y="1488"/>
            <a:chExt cx="1008" cy="1440"/>
          </a:xfrm>
        </p:grpSpPr>
        <p:pic>
          <p:nvPicPr>
            <p:cNvPr id="10328" name="Picture 37"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329" name="Picture 38"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330" name="Picture 39"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331" name="Picture 40"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332" name="Picture 41"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333" name="Picture 42"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334" name="Picture 43"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335" name="Picture 44"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336" name="AutoShape 45"/>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grpSp>
        <p:nvGrpSpPr>
          <p:cNvPr id="10247" name="Group 46"/>
          <p:cNvGrpSpPr>
            <a:grpSpLocks/>
          </p:cNvGrpSpPr>
          <p:nvPr/>
        </p:nvGrpSpPr>
        <p:grpSpPr bwMode="auto">
          <a:xfrm>
            <a:off x="6357938" y="1066800"/>
            <a:ext cx="1033462" cy="1295400"/>
            <a:chOff x="576" y="1488"/>
            <a:chExt cx="1008" cy="1440"/>
          </a:xfrm>
        </p:grpSpPr>
        <p:pic>
          <p:nvPicPr>
            <p:cNvPr id="10319" name="Picture 47"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320" name="Picture 48"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321" name="Picture 49"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322" name="Picture 50"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323" name="Picture 51"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324" name="Picture 52"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325" name="Picture 53"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326" name="Picture 54"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327" name="AutoShape 55"/>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10248" name="Line 56"/>
          <p:cNvSpPr>
            <a:spLocks noChangeShapeType="1"/>
          </p:cNvSpPr>
          <p:nvPr/>
        </p:nvSpPr>
        <p:spPr bwMode="auto">
          <a:xfrm>
            <a:off x="4495800" y="2362200"/>
            <a:ext cx="0" cy="685800"/>
          </a:xfrm>
          <a:prstGeom prst="line">
            <a:avLst/>
          </a:prstGeom>
          <a:noFill/>
          <a:ln w="38100">
            <a:solidFill>
              <a:schemeClr val="tx1"/>
            </a:solidFill>
            <a:round/>
            <a:headEnd/>
            <a:tailEnd type="triangle" w="med" len="med"/>
          </a:ln>
        </p:spPr>
        <p:txBody>
          <a:bodyPr/>
          <a:lstStyle/>
          <a:p>
            <a:endParaRPr lang="en-US"/>
          </a:p>
        </p:txBody>
      </p:sp>
      <p:sp>
        <p:nvSpPr>
          <p:cNvPr id="10249" name="Text Box 57"/>
          <p:cNvSpPr txBox="1">
            <a:spLocks noChangeArrowheads="1"/>
          </p:cNvSpPr>
          <p:nvPr/>
        </p:nvSpPr>
        <p:spPr bwMode="auto">
          <a:xfrm>
            <a:off x="3016250" y="3244850"/>
            <a:ext cx="641350" cy="641350"/>
          </a:xfrm>
          <a:prstGeom prst="rect">
            <a:avLst/>
          </a:prstGeom>
          <a:noFill/>
          <a:ln w="9525">
            <a:noFill/>
            <a:miter lim="800000"/>
            <a:headEnd/>
            <a:tailEnd/>
          </a:ln>
        </p:spPr>
        <p:txBody>
          <a:bodyPr wrap="none">
            <a:spAutoFit/>
          </a:bodyPr>
          <a:lstStyle/>
          <a:p>
            <a:r>
              <a:rPr lang="en-US" sz="3600" b="1"/>
              <a:t>…</a:t>
            </a:r>
          </a:p>
        </p:txBody>
      </p:sp>
      <p:grpSp>
        <p:nvGrpSpPr>
          <p:cNvPr id="10250" name="Group 58"/>
          <p:cNvGrpSpPr>
            <a:grpSpLocks/>
          </p:cNvGrpSpPr>
          <p:nvPr/>
        </p:nvGrpSpPr>
        <p:grpSpPr bwMode="auto">
          <a:xfrm>
            <a:off x="3995738" y="3048000"/>
            <a:ext cx="1033462" cy="1295400"/>
            <a:chOff x="576" y="1488"/>
            <a:chExt cx="1008" cy="1440"/>
          </a:xfrm>
        </p:grpSpPr>
        <p:pic>
          <p:nvPicPr>
            <p:cNvPr id="10310" name="Picture 59"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311" name="Picture 60"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312" name="Picture 61"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313" name="Picture 62"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314" name="Picture 63"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315" name="Picture 64"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316" name="Picture 65"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317" name="Picture 66"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318" name="AutoShape 67"/>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10251" name="Text Box 68"/>
          <p:cNvSpPr txBox="1">
            <a:spLocks noChangeArrowheads="1"/>
          </p:cNvSpPr>
          <p:nvPr/>
        </p:nvSpPr>
        <p:spPr bwMode="auto">
          <a:xfrm>
            <a:off x="5410200" y="3244850"/>
            <a:ext cx="641350" cy="641350"/>
          </a:xfrm>
          <a:prstGeom prst="rect">
            <a:avLst/>
          </a:prstGeom>
          <a:noFill/>
          <a:ln w="9525">
            <a:noFill/>
            <a:miter lim="800000"/>
            <a:headEnd/>
            <a:tailEnd/>
          </a:ln>
        </p:spPr>
        <p:txBody>
          <a:bodyPr wrap="none">
            <a:spAutoFit/>
          </a:bodyPr>
          <a:lstStyle/>
          <a:p>
            <a:r>
              <a:rPr lang="en-US" sz="3600" b="1"/>
              <a:t>…</a:t>
            </a:r>
          </a:p>
        </p:txBody>
      </p:sp>
      <p:grpSp>
        <p:nvGrpSpPr>
          <p:cNvPr id="10252" name="Group 69"/>
          <p:cNvGrpSpPr>
            <a:grpSpLocks/>
          </p:cNvGrpSpPr>
          <p:nvPr/>
        </p:nvGrpSpPr>
        <p:grpSpPr bwMode="auto">
          <a:xfrm>
            <a:off x="1676400" y="3048000"/>
            <a:ext cx="1033463" cy="1295400"/>
            <a:chOff x="576" y="1488"/>
            <a:chExt cx="1008" cy="1440"/>
          </a:xfrm>
        </p:grpSpPr>
        <p:pic>
          <p:nvPicPr>
            <p:cNvPr id="10301" name="Picture 70"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302" name="Picture 71"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303" name="Picture 72"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304" name="Picture 73"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305" name="Picture 74"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306" name="Picture 75"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307" name="Picture 76"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308" name="Picture 77"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309" name="AutoShape 78"/>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grpSp>
        <p:nvGrpSpPr>
          <p:cNvPr id="10253" name="Group 79"/>
          <p:cNvGrpSpPr>
            <a:grpSpLocks/>
          </p:cNvGrpSpPr>
          <p:nvPr/>
        </p:nvGrpSpPr>
        <p:grpSpPr bwMode="auto">
          <a:xfrm>
            <a:off x="6357938" y="3048000"/>
            <a:ext cx="1033462" cy="1295400"/>
            <a:chOff x="576" y="1488"/>
            <a:chExt cx="1008" cy="1440"/>
          </a:xfrm>
        </p:grpSpPr>
        <p:pic>
          <p:nvPicPr>
            <p:cNvPr id="10292" name="Picture 80"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293" name="Picture 81"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294" name="Picture 82"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295" name="Picture 83"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296" name="Picture 84"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297" name="Picture 85"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298" name="Picture 86"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299" name="Picture 87"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300" name="AutoShape 88"/>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10254" name="Text Box 89"/>
          <p:cNvSpPr txBox="1">
            <a:spLocks noChangeArrowheads="1"/>
          </p:cNvSpPr>
          <p:nvPr/>
        </p:nvSpPr>
        <p:spPr bwMode="auto">
          <a:xfrm>
            <a:off x="4572000" y="2514600"/>
            <a:ext cx="2667000" cy="366713"/>
          </a:xfrm>
          <a:prstGeom prst="rect">
            <a:avLst/>
          </a:prstGeom>
          <a:noFill/>
          <a:ln w="9525">
            <a:noFill/>
            <a:miter lim="800000"/>
            <a:headEnd/>
            <a:tailEnd/>
          </a:ln>
        </p:spPr>
        <p:txBody>
          <a:bodyPr wrap="none">
            <a:spAutoFit/>
          </a:bodyPr>
          <a:lstStyle/>
          <a:p>
            <a:r>
              <a:rPr lang="en-US" b="1"/>
              <a:t>Flies mate and reproduce</a:t>
            </a:r>
          </a:p>
        </p:txBody>
      </p:sp>
      <p:sp>
        <p:nvSpPr>
          <p:cNvPr id="10255" name="Line 90"/>
          <p:cNvSpPr>
            <a:spLocks noChangeShapeType="1"/>
          </p:cNvSpPr>
          <p:nvPr/>
        </p:nvSpPr>
        <p:spPr bwMode="auto">
          <a:xfrm>
            <a:off x="4495800" y="4343400"/>
            <a:ext cx="0" cy="685800"/>
          </a:xfrm>
          <a:prstGeom prst="line">
            <a:avLst/>
          </a:prstGeom>
          <a:noFill/>
          <a:ln w="38100">
            <a:solidFill>
              <a:schemeClr val="tx1"/>
            </a:solidFill>
            <a:round/>
            <a:headEnd/>
            <a:tailEnd type="triangle" w="med" len="med"/>
          </a:ln>
        </p:spPr>
        <p:txBody>
          <a:bodyPr/>
          <a:lstStyle/>
          <a:p>
            <a:endParaRPr lang="en-US"/>
          </a:p>
        </p:txBody>
      </p:sp>
      <p:sp>
        <p:nvSpPr>
          <p:cNvPr id="10256" name="Text Box 91"/>
          <p:cNvSpPr txBox="1">
            <a:spLocks noChangeArrowheads="1"/>
          </p:cNvSpPr>
          <p:nvPr/>
        </p:nvSpPr>
        <p:spPr bwMode="auto">
          <a:xfrm>
            <a:off x="3016250" y="5302250"/>
            <a:ext cx="641350" cy="641350"/>
          </a:xfrm>
          <a:prstGeom prst="rect">
            <a:avLst/>
          </a:prstGeom>
          <a:noFill/>
          <a:ln w="9525">
            <a:noFill/>
            <a:miter lim="800000"/>
            <a:headEnd/>
            <a:tailEnd/>
          </a:ln>
        </p:spPr>
        <p:txBody>
          <a:bodyPr wrap="none">
            <a:spAutoFit/>
          </a:bodyPr>
          <a:lstStyle/>
          <a:p>
            <a:r>
              <a:rPr lang="en-US" sz="3600" b="1"/>
              <a:t>…</a:t>
            </a:r>
          </a:p>
        </p:txBody>
      </p:sp>
      <p:grpSp>
        <p:nvGrpSpPr>
          <p:cNvPr id="10257" name="Group 92"/>
          <p:cNvGrpSpPr>
            <a:grpSpLocks/>
          </p:cNvGrpSpPr>
          <p:nvPr/>
        </p:nvGrpSpPr>
        <p:grpSpPr bwMode="auto">
          <a:xfrm>
            <a:off x="3995738" y="5105400"/>
            <a:ext cx="1033462" cy="1295400"/>
            <a:chOff x="576" y="1488"/>
            <a:chExt cx="1008" cy="1440"/>
          </a:xfrm>
        </p:grpSpPr>
        <p:pic>
          <p:nvPicPr>
            <p:cNvPr id="10283" name="Picture 93"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284" name="Picture 94"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285" name="Picture 95"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286" name="Picture 96"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287" name="Picture 97"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288" name="Picture 98"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289" name="Picture 99"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290" name="Picture 100"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291" name="AutoShape 101"/>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10258" name="Text Box 102"/>
          <p:cNvSpPr txBox="1">
            <a:spLocks noChangeArrowheads="1"/>
          </p:cNvSpPr>
          <p:nvPr/>
        </p:nvSpPr>
        <p:spPr bwMode="auto">
          <a:xfrm>
            <a:off x="5410200" y="5302250"/>
            <a:ext cx="641350" cy="641350"/>
          </a:xfrm>
          <a:prstGeom prst="rect">
            <a:avLst/>
          </a:prstGeom>
          <a:noFill/>
          <a:ln w="9525">
            <a:noFill/>
            <a:miter lim="800000"/>
            <a:headEnd/>
            <a:tailEnd/>
          </a:ln>
        </p:spPr>
        <p:txBody>
          <a:bodyPr wrap="none">
            <a:spAutoFit/>
          </a:bodyPr>
          <a:lstStyle/>
          <a:p>
            <a:r>
              <a:rPr lang="en-US" sz="3600" b="1"/>
              <a:t>…</a:t>
            </a:r>
          </a:p>
        </p:txBody>
      </p:sp>
      <p:grpSp>
        <p:nvGrpSpPr>
          <p:cNvPr id="10259" name="Group 103"/>
          <p:cNvGrpSpPr>
            <a:grpSpLocks/>
          </p:cNvGrpSpPr>
          <p:nvPr/>
        </p:nvGrpSpPr>
        <p:grpSpPr bwMode="auto">
          <a:xfrm>
            <a:off x="1676400" y="5105400"/>
            <a:ext cx="1033463" cy="1295400"/>
            <a:chOff x="576" y="1488"/>
            <a:chExt cx="1008" cy="1440"/>
          </a:xfrm>
        </p:grpSpPr>
        <p:pic>
          <p:nvPicPr>
            <p:cNvPr id="10274" name="Picture 104"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275" name="Picture 105"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276" name="Picture 106"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277" name="Picture 107"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278" name="Picture 108"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279" name="Picture 109"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280" name="Picture 110"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281" name="Picture 111"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282" name="AutoShape 112"/>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grpSp>
        <p:nvGrpSpPr>
          <p:cNvPr id="10260" name="Group 113"/>
          <p:cNvGrpSpPr>
            <a:grpSpLocks/>
          </p:cNvGrpSpPr>
          <p:nvPr/>
        </p:nvGrpSpPr>
        <p:grpSpPr bwMode="auto">
          <a:xfrm>
            <a:off x="6357938" y="5105400"/>
            <a:ext cx="1033462" cy="1295400"/>
            <a:chOff x="576" y="1488"/>
            <a:chExt cx="1008" cy="1440"/>
          </a:xfrm>
        </p:grpSpPr>
        <p:pic>
          <p:nvPicPr>
            <p:cNvPr id="10265" name="Picture 114" descr="Drosphila"/>
            <p:cNvPicPr>
              <a:picLocks noChangeAspect="1" noChangeArrowheads="1"/>
            </p:cNvPicPr>
            <p:nvPr/>
          </p:nvPicPr>
          <p:blipFill>
            <a:blip r:embed="rId2" cstate="print"/>
            <a:srcRect/>
            <a:stretch>
              <a:fillRect/>
            </a:stretch>
          </p:blipFill>
          <p:spPr bwMode="auto">
            <a:xfrm>
              <a:off x="1056" y="2352"/>
              <a:ext cx="372" cy="220"/>
            </a:xfrm>
            <a:prstGeom prst="rect">
              <a:avLst/>
            </a:prstGeom>
            <a:noFill/>
            <a:ln w="9525">
              <a:noFill/>
              <a:miter lim="800000"/>
              <a:headEnd/>
              <a:tailEnd/>
            </a:ln>
          </p:spPr>
        </p:pic>
        <p:pic>
          <p:nvPicPr>
            <p:cNvPr id="10266" name="Picture 115" descr="Drosphila"/>
            <p:cNvPicPr>
              <a:picLocks noChangeAspect="1" noChangeArrowheads="1"/>
            </p:cNvPicPr>
            <p:nvPr/>
          </p:nvPicPr>
          <p:blipFill>
            <a:blip r:embed="rId2" cstate="print"/>
            <a:srcRect/>
            <a:stretch>
              <a:fillRect/>
            </a:stretch>
          </p:blipFill>
          <p:spPr bwMode="auto">
            <a:xfrm>
              <a:off x="1200" y="2544"/>
              <a:ext cx="372" cy="220"/>
            </a:xfrm>
            <a:prstGeom prst="rect">
              <a:avLst/>
            </a:prstGeom>
            <a:noFill/>
            <a:ln w="9525">
              <a:noFill/>
              <a:miter lim="800000"/>
              <a:headEnd/>
              <a:tailEnd/>
            </a:ln>
          </p:spPr>
        </p:pic>
        <p:pic>
          <p:nvPicPr>
            <p:cNvPr id="10267" name="Picture 116" descr="Drosphila"/>
            <p:cNvPicPr>
              <a:picLocks noChangeAspect="1" noChangeArrowheads="1"/>
            </p:cNvPicPr>
            <p:nvPr/>
          </p:nvPicPr>
          <p:blipFill>
            <a:blip r:embed="rId2" cstate="print"/>
            <a:srcRect/>
            <a:stretch>
              <a:fillRect/>
            </a:stretch>
          </p:blipFill>
          <p:spPr bwMode="auto">
            <a:xfrm>
              <a:off x="960" y="2688"/>
              <a:ext cx="372" cy="220"/>
            </a:xfrm>
            <a:prstGeom prst="rect">
              <a:avLst/>
            </a:prstGeom>
            <a:noFill/>
            <a:ln w="9525">
              <a:noFill/>
              <a:miter lim="800000"/>
              <a:headEnd/>
              <a:tailEnd/>
            </a:ln>
          </p:spPr>
        </p:pic>
        <p:pic>
          <p:nvPicPr>
            <p:cNvPr id="10268" name="Picture 117" descr="Drosphila"/>
            <p:cNvPicPr>
              <a:picLocks noChangeAspect="1" noChangeArrowheads="1"/>
            </p:cNvPicPr>
            <p:nvPr/>
          </p:nvPicPr>
          <p:blipFill>
            <a:blip r:embed="rId2" cstate="print"/>
            <a:srcRect/>
            <a:stretch>
              <a:fillRect/>
            </a:stretch>
          </p:blipFill>
          <p:spPr bwMode="auto">
            <a:xfrm>
              <a:off x="624" y="2592"/>
              <a:ext cx="372" cy="220"/>
            </a:xfrm>
            <a:prstGeom prst="rect">
              <a:avLst/>
            </a:prstGeom>
            <a:noFill/>
            <a:ln w="9525">
              <a:noFill/>
              <a:miter lim="800000"/>
              <a:headEnd/>
              <a:tailEnd/>
            </a:ln>
          </p:spPr>
        </p:pic>
        <p:pic>
          <p:nvPicPr>
            <p:cNvPr id="10269" name="Picture 118" descr="Drosphila"/>
            <p:cNvPicPr>
              <a:picLocks noChangeAspect="1" noChangeArrowheads="1"/>
            </p:cNvPicPr>
            <p:nvPr/>
          </p:nvPicPr>
          <p:blipFill>
            <a:blip r:embed="rId2" cstate="print"/>
            <a:srcRect/>
            <a:stretch>
              <a:fillRect/>
            </a:stretch>
          </p:blipFill>
          <p:spPr bwMode="auto">
            <a:xfrm>
              <a:off x="960" y="1968"/>
              <a:ext cx="372" cy="220"/>
            </a:xfrm>
            <a:prstGeom prst="rect">
              <a:avLst/>
            </a:prstGeom>
            <a:noFill/>
            <a:ln w="9525">
              <a:noFill/>
              <a:miter lim="800000"/>
              <a:headEnd/>
              <a:tailEnd/>
            </a:ln>
          </p:spPr>
        </p:pic>
        <p:pic>
          <p:nvPicPr>
            <p:cNvPr id="10270" name="Picture 119" descr="Drosphila"/>
            <p:cNvPicPr>
              <a:picLocks noChangeAspect="1" noChangeArrowheads="1"/>
            </p:cNvPicPr>
            <p:nvPr/>
          </p:nvPicPr>
          <p:blipFill>
            <a:blip r:embed="rId2" cstate="print"/>
            <a:srcRect/>
            <a:stretch>
              <a:fillRect/>
            </a:stretch>
          </p:blipFill>
          <p:spPr bwMode="auto">
            <a:xfrm>
              <a:off x="624" y="2064"/>
              <a:ext cx="372" cy="220"/>
            </a:xfrm>
            <a:prstGeom prst="rect">
              <a:avLst/>
            </a:prstGeom>
            <a:noFill/>
            <a:ln w="9525">
              <a:noFill/>
              <a:miter lim="800000"/>
              <a:headEnd/>
              <a:tailEnd/>
            </a:ln>
          </p:spPr>
        </p:pic>
        <p:pic>
          <p:nvPicPr>
            <p:cNvPr id="10271" name="Picture 120" descr="Drosphila"/>
            <p:cNvPicPr>
              <a:picLocks noChangeAspect="1" noChangeArrowheads="1"/>
            </p:cNvPicPr>
            <p:nvPr/>
          </p:nvPicPr>
          <p:blipFill>
            <a:blip r:embed="rId2" cstate="print"/>
            <a:srcRect/>
            <a:stretch>
              <a:fillRect/>
            </a:stretch>
          </p:blipFill>
          <p:spPr bwMode="auto">
            <a:xfrm>
              <a:off x="624" y="2352"/>
              <a:ext cx="372" cy="220"/>
            </a:xfrm>
            <a:prstGeom prst="rect">
              <a:avLst/>
            </a:prstGeom>
            <a:noFill/>
            <a:ln w="9525">
              <a:noFill/>
              <a:miter lim="800000"/>
              <a:headEnd/>
              <a:tailEnd/>
            </a:ln>
          </p:spPr>
        </p:pic>
        <p:pic>
          <p:nvPicPr>
            <p:cNvPr id="10272" name="Picture 121" descr="Drosphila"/>
            <p:cNvPicPr>
              <a:picLocks noChangeAspect="1" noChangeArrowheads="1"/>
            </p:cNvPicPr>
            <p:nvPr/>
          </p:nvPicPr>
          <p:blipFill>
            <a:blip r:embed="rId2" cstate="print"/>
            <a:srcRect/>
            <a:stretch>
              <a:fillRect/>
            </a:stretch>
          </p:blipFill>
          <p:spPr bwMode="auto">
            <a:xfrm>
              <a:off x="1200" y="2112"/>
              <a:ext cx="372" cy="220"/>
            </a:xfrm>
            <a:prstGeom prst="rect">
              <a:avLst/>
            </a:prstGeom>
            <a:noFill/>
            <a:ln w="9525">
              <a:noFill/>
              <a:miter lim="800000"/>
              <a:headEnd/>
              <a:tailEnd/>
            </a:ln>
          </p:spPr>
        </p:pic>
        <p:sp>
          <p:nvSpPr>
            <p:cNvPr id="10273" name="AutoShape 122"/>
            <p:cNvSpPr>
              <a:spLocks noChangeArrowheads="1"/>
            </p:cNvSpPr>
            <p:nvPr/>
          </p:nvSpPr>
          <p:spPr bwMode="auto">
            <a:xfrm>
              <a:off x="576" y="1488"/>
              <a:ext cx="1008" cy="1440"/>
            </a:xfrm>
            <a:prstGeom prst="can">
              <a:avLst>
                <a:gd name="adj" fmla="val 35714"/>
              </a:avLst>
            </a:prstGeom>
            <a:noFill/>
            <a:ln w="25400">
              <a:solidFill>
                <a:schemeClr val="tx1"/>
              </a:solidFill>
              <a:round/>
              <a:headEnd/>
              <a:tailEnd/>
            </a:ln>
          </p:spPr>
          <p:txBody>
            <a:bodyPr wrap="none" anchor="ctr"/>
            <a:lstStyle/>
            <a:p>
              <a:endParaRPr lang="en-US"/>
            </a:p>
          </p:txBody>
        </p:sp>
      </p:grpSp>
      <p:sp>
        <p:nvSpPr>
          <p:cNvPr id="10261" name="Text Box 123"/>
          <p:cNvSpPr txBox="1">
            <a:spLocks noChangeArrowheads="1"/>
          </p:cNvSpPr>
          <p:nvPr/>
        </p:nvSpPr>
        <p:spPr bwMode="auto">
          <a:xfrm>
            <a:off x="4572000" y="4495800"/>
            <a:ext cx="4102100" cy="366713"/>
          </a:xfrm>
          <a:prstGeom prst="rect">
            <a:avLst/>
          </a:prstGeom>
          <a:noFill/>
          <a:ln w="9525">
            <a:noFill/>
            <a:miter lim="800000"/>
            <a:headEnd/>
            <a:tailEnd/>
          </a:ln>
        </p:spPr>
        <p:txBody>
          <a:bodyPr wrap="none">
            <a:spAutoFit/>
          </a:bodyPr>
          <a:lstStyle/>
          <a:p>
            <a:r>
              <a:rPr lang="en-US" b="1"/>
              <a:t>8 males and 8 females chosen at random</a:t>
            </a:r>
          </a:p>
        </p:txBody>
      </p:sp>
      <p:sp>
        <p:nvSpPr>
          <p:cNvPr id="10262" name="Text Box 134"/>
          <p:cNvSpPr txBox="1">
            <a:spLocks noChangeArrowheads="1"/>
          </p:cNvSpPr>
          <p:nvPr/>
        </p:nvSpPr>
        <p:spPr bwMode="auto">
          <a:xfrm>
            <a:off x="92075" y="1333500"/>
            <a:ext cx="1339850" cy="671513"/>
          </a:xfrm>
          <a:prstGeom prst="rect">
            <a:avLst/>
          </a:prstGeom>
          <a:noFill/>
          <a:ln w="9525">
            <a:noFill/>
            <a:miter lim="800000"/>
            <a:headEnd/>
            <a:tailEnd/>
          </a:ln>
        </p:spPr>
        <p:txBody>
          <a:bodyPr wrap="none">
            <a:spAutoFit/>
          </a:bodyPr>
          <a:lstStyle/>
          <a:p>
            <a:pPr algn="ctr"/>
            <a:r>
              <a:rPr lang="en-US" b="1"/>
              <a:t>Start with 8</a:t>
            </a:r>
          </a:p>
          <a:p>
            <a:pPr algn="ctr"/>
            <a:r>
              <a:rPr lang="en-US" sz="2000">
                <a:cs typeface="Times New Roman" pitchFamily="18" charset="0"/>
              </a:rPr>
              <a:t>♂</a:t>
            </a:r>
            <a:r>
              <a:rPr lang="en-US" b="1"/>
              <a:t> and 8 </a:t>
            </a:r>
            <a:r>
              <a:rPr lang="en-US">
                <a:cs typeface="Times New Roman" pitchFamily="18" charset="0"/>
              </a:rPr>
              <a:t>♀</a:t>
            </a:r>
          </a:p>
        </p:txBody>
      </p:sp>
      <p:sp>
        <p:nvSpPr>
          <p:cNvPr id="10263" name="Text Box 135"/>
          <p:cNvSpPr txBox="1">
            <a:spLocks noChangeArrowheads="1"/>
          </p:cNvSpPr>
          <p:nvPr/>
        </p:nvSpPr>
        <p:spPr bwMode="auto">
          <a:xfrm>
            <a:off x="138113" y="3367088"/>
            <a:ext cx="1216025" cy="641350"/>
          </a:xfrm>
          <a:prstGeom prst="rect">
            <a:avLst/>
          </a:prstGeom>
          <a:noFill/>
          <a:ln w="9525">
            <a:noFill/>
            <a:miter lim="800000"/>
            <a:headEnd/>
            <a:tailEnd/>
          </a:ln>
        </p:spPr>
        <p:txBody>
          <a:bodyPr wrap="none">
            <a:spAutoFit/>
          </a:bodyPr>
          <a:lstStyle/>
          <a:p>
            <a:pPr algn="ctr"/>
            <a:r>
              <a:rPr lang="en-US" b="1"/>
              <a:t>Now &gt; 8 </a:t>
            </a:r>
            <a:r>
              <a:rPr lang="en-US"/>
              <a:t>♂</a:t>
            </a:r>
            <a:endParaRPr lang="en-US" b="1"/>
          </a:p>
          <a:p>
            <a:pPr algn="ctr"/>
            <a:r>
              <a:rPr lang="en-US" b="1"/>
              <a:t>and &gt; 8 </a:t>
            </a:r>
            <a:r>
              <a:rPr lang="en-US">
                <a:cs typeface="Times New Roman" pitchFamily="18" charset="0"/>
              </a:rPr>
              <a:t>♀</a:t>
            </a:r>
          </a:p>
        </p:txBody>
      </p:sp>
      <p:sp>
        <p:nvSpPr>
          <p:cNvPr id="10264" name="Text Box 136"/>
          <p:cNvSpPr txBox="1">
            <a:spLocks noChangeArrowheads="1"/>
          </p:cNvSpPr>
          <p:nvPr/>
        </p:nvSpPr>
        <p:spPr bwMode="auto">
          <a:xfrm>
            <a:off x="398463" y="5410200"/>
            <a:ext cx="1028700" cy="641350"/>
          </a:xfrm>
          <a:prstGeom prst="rect">
            <a:avLst/>
          </a:prstGeom>
          <a:noFill/>
          <a:ln w="9525">
            <a:noFill/>
            <a:miter lim="800000"/>
            <a:headEnd/>
            <a:tailEnd/>
          </a:ln>
        </p:spPr>
        <p:txBody>
          <a:bodyPr wrap="none">
            <a:spAutoFit/>
          </a:bodyPr>
          <a:lstStyle/>
          <a:p>
            <a:pPr algn="ctr"/>
            <a:r>
              <a:rPr lang="en-US" b="1"/>
              <a:t>Now 8 </a:t>
            </a:r>
            <a:r>
              <a:rPr lang="en-US"/>
              <a:t>♂</a:t>
            </a:r>
            <a:endParaRPr lang="en-US" b="1"/>
          </a:p>
          <a:p>
            <a:pPr algn="ctr"/>
            <a:r>
              <a:rPr lang="en-US" b="1"/>
              <a:t>and 8 </a:t>
            </a:r>
            <a:r>
              <a:rPr lang="en-US">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75" y="152400"/>
            <a:ext cx="9137650" cy="579438"/>
          </a:xfrm>
          <a:prstGeom prst="rect">
            <a:avLst/>
          </a:prstGeom>
          <a:noFill/>
          <a:ln w="9525">
            <a:noFill/>
            <a:miter lim="800000"/>
            <a:headEnd/>
            <a:tailEnd/>
          </a:ln>
        </p:spPr>
        <p:txBody>
          <a:bodyPr>
            <a:spAutoFit/>
          </a:bodyPr>
          <a:lstStyle/>
          <a:p>
            <a:pPr algn="ctr"/>
            <a:r>
              <a:rPr lang="en-US" sz="3200" b="1"/>
              <a:t>What happened?</a:t>
            </a:r>
          </a:p>
        </p:txBody>
      </p:sp>
      <p:pic>
        <p:nvPicPr>
          <p:cNvPr id="11267" name="Picture 4" descr="drift"/>
          <p:cNvPicPr>
            <a:picLocks noChangeAspect="1" noChangeArrowheads="1"/>
          </p:cNvPicPr>
          <p:nvPr/>
        </p:nvPicPr>
        <p:blipFill>
          <a:blip r:embed="rId2" cstate="print"/>
          <a:srcRect/>
          <a:stretch>
            <a:fillRect/>
          </a:stretch>
        </p:blipFill>
        <p:spPr bwMode="auto">
          <a:xfrm>
            <a:off x="1905000" y="884238"/>
            <a:ext cx="5410200" cy="4967287"/>
          </a:xfrm>
          <a:prstGeom prst="rect">
            <a:avLst/>
          </a:prstGeom>
          <a:noFill/>
          <a:ln w="9525">
            <a:noFill/>
            <a:miter lim="800000"/>
            <a:headEnd/>
            <a:tailEnd/>
          </a:ln>
        </p:spPr>
      </p:pic>
      <p:sp>
        <p:nvSpPr>
          <p:cNvPr id="11268" name="Text Box 5"/>
          <p:cNvSpPr txBox="1">
            <a:spLocks noChangeArrowheads="1"/>
          </p:cNvSpPr>
          <p:nvPr/>
        </p:nvSpPr>
        <p:spPr bwMode="auto">
          <a:xfrm>
            <a:off x="0" y="6286500"/>
            <a:ext cx="9144000" cy="396875"/>
          </a:xfrm>
          <a:prstGeom prst="rect">
            <a:avLst/>
          </a:prstGeom>
          <a:noFill/>
          <a:ln w="9525">
            <a:noFill/>
            <a:miter lim="800000"/>
            <a:headEnd/>
            <a:tailEnd/>
          </a:ln>
        </p:spPr>
        <p:txBody>
          <a:bodyPr>
            <a:spAutoFit/>
          </a:bodyPr>
          <a:lstStyle/>
          <a:p>
            <a:pPr algn="ctr"/>
            <a:r>
              <a:rPr lang="en-US" sz="2000" b="1"/>
              <a:t>Almost all of the populations became fixed for one of the two alleles!</a:t>
            </a:r>
          </a:p>
        </p:txBody>
      </p:sp>
      <p:sp>
        <p:nvSpPr>
          <p:cNvPr id="11269" name="Text Box 6"/>
          <p:cNvSpPr txBox="1">
            <a:spLocks noChangeArrowheads="1"/>
          </p:cNvSpPr>
          <p:nvPr/>
        </p:nvSpPr>
        <p:spPr bwMode="auto">
          <a:xfrm>
            <a:off x="7499350" y="3571875"/>
            <a:ext cx="1539875" cy="641350"/>
          </a:xfrm>
          <a:prstGeom prst="rect">
            <a:avLst/>
          </a:prstGeom>
          <a:noFill/>
          <a:ln w="9525">
            <a:noFill/>
            <a:miter lim="800000"/>
            <a:headEnd/>
            <a:tailEnd/>
          </a:ln>
        </p:spPr>
        <p:txBody>
          <a:bodyPr>
            <a:spAutoFit/>
          </a:bodyPr>
          <a:lstStyle/>
          <a:p>
            <a:pPr algn="ctr"/>
            <a:r>
              <a:rPr lang="en-US" b="1"/>
              <a:t>Populations fixed for bw</a:t>
            </a:r>
            <a:r>
              <a:rPr lang="en-US" b="1" baseline="30000"/>
              <a:t>75</a:t>
            </a:r>
            <a:endParaRPr lang="en-US" b="1"/>
          </a:p>
        </p:txBody>
      </p:sp>
      <p:sp>
        <p:nvSpPr>
          <p:cNvPr id="11270" name="Line 8"/>
          <p:cNvSpPr>
            <a:spLocks noChangeShapeType="1"/>
          </p:cNvSpPr>
          <p:nvPr/>
        </p:nvSpPr>
        <p:spPr bwMode="auto">
          <a:xfrm flipH="1">
            <a:off x="7029450" y="4114800"/>
            <a:ext cx="514350" cy="200025"/>
          </a:xfrm>
          <a:prstGeom prst="line">
            <a:avLst/>
          </a:prstGeom>
          <a:noFill/>
          <a:ln w="28575">
            <a:solidFill>
              <a:srgbClr val="FF0000"/>
            </a:solidFill>
            <a:round/>
            <a:headEnd/>
            <a:tailEnd type="triangle" w="med" len="med"/>
          </a:ln>
        </p:spPr>
        <p:txBody>
          <a:bodyPr/>
          <a:lstStyle/>
          <a:p>
            <a:endParaRPr lang="en-US"/>
          </a:p>
        </p:txBody>
      </p:sp>
      <p:sp>
        <p:nvSpPr>
          <p:cNvPr id="11271" name="Text Box 9"/>
          <p:cNvSpPr txBox="1">
            <a:spLocks noChangeArrowheads="1"/>
          </p:cNvSpPr>
          <p:nvPr/>
        </p:nvSpPr>
        <p:spPr bwMode="auto">
          <a:xfrm>
            <a:off x="7489825" y="5229225"/>
            <a:ext cx="1539875" cy="641350"/>
          </a:xfrm>
          <a:prstGeom prst="rect">
            <a:avLst/>
          </a:prstGeom>
          <a:noFill/>
          <a:ln w="9525">
            <a:noFill/>
            <a:miter lim="800000"/>
            <a:headEnd/>
            <a:tailEnd/>
          </a:ln>
        </p:spPr>
        <p:txBody>
          <a:bodyPr>
            <a:spAutoFit/>
          </a:bodyPr>
          <a:lstStyle/>
          <a:p>
            <a:pPr algn="ctr"/>
            <a:r>
              <a:rPr lang="en-US" b="1"/>
              <a:t>Populations fixed for bw</a:t>
            </a:r>
          </a:p>
        </p:txBody>
      </p:sp>
      <p:sp>
        <p:nvSpPr>
          <p:cNvPr id="11272" name="Freeform 11"/>
          <p:cNvSpPr>
            <a:spLocks/>
          </p:cNvSpPr>
          <p:nvPr/>
        </p:nvSpPr>
        <p:spPr bwMode="auto">
          <a:xfrm>
            <a:off x="5638800" y="5562600"/>
            <a:ext cx="1905000" cy="635000"/>
          </a:xfrm>
          <a:custGeom>
            <a:avLst/>
            <a:gdLst>
              <a:gd name="T0" fmla="*/ 2147483647 w 1200"/>
              <a:gd name="T1" fmla="*/ 0 h 400"/>
              <a:gd name="T2" fmla="*/ 2147483647 w 1200"/>
              <a:gd name="T3" fmla="*/ 2147483647 h 400"/>
              <a:gd name="T4" fmla="*/ 0 w 1200"/>
              <a:gd name="T5" fmla="*/ 2147483647 h 400"/>
              <a:gd name="T6" fmla="*/ 0 60000 65536"/>
              <a:gd name="T7" fmla="*/ 0 60000 65536"/>
              <a:gd name="T8" fmla="*/ 0 60000 65536"/>
              <a:gd name="T9" fmla="*/ 0 w 1200"/>
              <a:gd name="T10" fmla="*/ 0 h 400"/>
              <a:gd name="T11" fmla="*/ 1200 w 1200"/>
              <a:gd name="T12" fmla="*/ 400 h 400"/>
            </a:gdLst>
            <a:ahLst/>
            <a:cxnLst>
              <a:cxn ang="T6">
                <a:pos x="T0" y="T1"/>
              </a:cxn>
              <a:cxn ang="T7">
                <a:pos x="T2" y="T3"/>
              </a:cxn>
              <a:cxn ang="T8">
                <a:pos x="T4" y="T5"/>
              </a:cxn>
            </a:cxnLst>
            <a:rect l="T9" t="T10" r="T11" b="T12"/>
            <a:pathLst>
              <a:path w="1200" h="400">
                <a:moveTo>
                  <a:pt x="1200" y="0"/>
                </a:moveTo>
                <a:cubicBezTo>
                  <a:pt x="916" y="184"/>
                  <a:pt x="632" y="368"/>
                  <a:pt x="432" y="384"/>
                </a:cubicBezTo>
                <a:cubicBezTo>
                  <a:pt x="232" y="400"/>
                  <a:pt x="116" y="248"/>
                  <a:pt x="0" y="96"/>
                </a:cubicBezTo>
              </a:path>
            </a:pathLst>
          </a:custGeom>
          <a:noFill/>
          <a:ln w="2857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175" y="334963"/>
            <a:ext cx="9137650" cy="579437"/>
          </a:xfrm>
          <a:prstGeom prst="rect">
            <a:avLst/>
          </a:prstGeom>
          <a:noFill/>
          <a:ln w="9525">
            <a:noFill/>
            <a:miter lim="800000"/>
            <a:headEnd/>
            <a:tailEnd/>
          </a:ln>
        </p:spPr>
        <p:txBody>
          <a:bodyPr>
            <a:spAutoFit/>
          </a:bodyPr>
          <a:lstStyle/>
          <a:p>
            <a:pPr algn="ctr"/>
            <a:r>
              <a:rPr lang="en-US" sz="3200" b="1"/>
              <a:t>What happened to Hardy-Weinberg?</a:t>
            </a:r>
          </a:p>
        </p:txBody>
      </p:sp>
      <p:pic>
        <p:nvPicPr>
          <p:cNvPr id="12291" name="Picture 5" descr="drift"/>
          <p:cNvPicPr>
            <a:picLocks noChangeAspect="1" noChangeArrowheads="1"/>
          </p:cNvPicPr>
          <p:nvPr/>
        </p:nvPicPr>
        <p:blipFill>
          <a:blip r:embed="rId2" cstate="print"/>
          <a:srcRect/>
          <a:stretch>
            <a:fillRect/>
          </a:stretch>
        </p:blipFill>
        <p:spPr bwMode="auto">
          <a:xfrm>
            <a:off x="5105400" y="2514600"/>
            <a:ext cx="2743200" cy="2519363"/>
          </a:xfrm>
          <a:prstGeom prst="rect">
            <a:avLst/>
          </a:prstGeom>
          <a:noFill/>
          <a:ln w="9525">
            <a:noFill/>
            <a:miter lim="800000"/>
            <a:headEnd/>
            <a:tailEnd/>
          </a:ln>
        </p:spPr>
      </p:pic>
      <p:pic>
        <p:nvPicPr>
          <p:cNvPr id="12292" name="Picture 6"/>
          <p:cNvPicPr>
            <a:picLocks noChangeAspect="1" noChangeArrowheads="1"/>
          </p:cNvPicPr>
          <p:nvPr/>
        </p:nvPicPr>
        <p:blipFill>
          <a:blip r:embed="rId3" cstate="print"/>
          <a:srcRect/>
          <a:stretch>
            <a:fillRect/>
          </a:stretch>
        </p:blipFill>
        <p:spPr bwMode="auto">
          <a:xfrm>
            <a:off x="371475" y="2057400"/>
            <a:ext cx="3971925" cy="3105150"/>
          </a:xfrm>
          <a:prstGeom prst="rect">
            <a:avLst/>
          </a:prstGeom>
          <a:noFill/>
          <a:ln w="9525">
            <a:noFill/>
            <a:miter lim="800000"/>
            <a:headEnd/>
            <a:tailEnd/>
          </a:ln>
        </p:spPr>
      </p:pic>
      <p:sp>
        <p:nvSpPr>
          <p:cNvPr id="12293" name="Text Box 7"/>
          <p:cNvSpPr txBox="1">
            <a:spLocks noChangeArrowheads="1"/>
          </p:cNvSpPr>
          <p:nvPr/>
        </p:nvSpPr>
        <p:spPr bwMode="auto">
          <a:xfrm>
            <a:off x="730250" y="1981200"/>
            <a:ext cx="3460750" cy="366713"/>
          </a:xfrm>
          <a:prstGeom prst="rect">
            <a:avLst/>
          </a:prstGeom>
          <a:noFill/>
          <a:ln w="9525">
            <a:noFill/>
            <a:miter lim="800000"/>
            <a:headEnd/>
            <a:tailEnd/>
          </a:ln>
        </p:spPr>
        <p:txBody>
          <a:bodyPr wrap="none">
            <a:spAutoFit/>
          </a:bodyPr>
          <a:lstStyle/>
          <a:p>
            <a:r>
              <a:rPr lang="en-US" b="1"/>
              <a:t>Expected under Hardy-Weinberg</a:t>
            </a:r>
          </a:p>
        </p:txBody>
      </p:sp>
      <p:sp>
        <p:nvSpPr>
          <p:cNvPr id="12294" name="Text Box 8"/>
          <p:cNvSpPr txBox="1">
            <a:spLocks noChangeArrowheads="1"/>
          </p:cNvSpPr>
          <p:nvPr/>
        </p:nvSpPr>
        <p:spPr bwMode="auto">
          <a:xfrm>
            <a:off x="5257800" y="1981200"/>
            <a:ext cx="2419350" cy="366713"/>
          </a:xfrm>
          <a:prstGeom prst="rect">
            <a:avLst/>
          </a:prstGeom>
          <a:noFill/>
          <a:ln w="9525">
            <a:noFill/>
            <a:miter lim="800000"/>
            <a:headEnd/>
            <a:tailEnd/>
          </a:ln>
        </p:spPr>
        <p:txBody>
          <a:bodyPr wrap="none">
            <a:spAutoFit/>
          </a:bodyPr>
          <a:lstStyle/>
          <a:p>
            <a:r>
              <a:rPr lang="en-US" b="1"/>
              <a:t>Data actually observed</a:t>
            </a:r>
          </a:p>
        </p:txBody>
      </p:sp>
      <p:sp>
        <p:nvSpPr>
          <p:cNvPr id="12295" name="Text Box 9"/>
          <p:cNvSpPr txBox="1">
            <a:spLocks noChangeArrowheads="1"/>
          </p:cNvSpPr>
          <p:nvPr/>
        </p:nvSpPr>
        <p:spPr bwMode="auto">
          <a:xfrm rot="997072">
            <a:off x="1219200" y="4800600"/>
            <a:ext cx="922338" cy="274638"/>
          </a:xfrm>
          <a:prstGeom prst="rect">
            <a:avLst/>
          </a:prstGeom>
          <a:noFill/>
          <a:ln w="9525">
            <a:noFill/>
            <a:miter lim="800000"/>
            <a:headEnd/>
            <a:tailEnd/>
          </a:ln>
        </p:spPr>
        <p:txBody>
          <a:bodyPr wrap="none">
            <a:spAutoFit/>
          </a:bodyPr>
          <a:lstStyle/>
          <a:p>
            <a:r>
              <a:rPr lang="en-US" sz="1200" b="1"/>
              <a:t>Generation</a:t>
            </a:r>
          </a:p>
        </p:txBody>
      </p:sp>
      <p:sp>
        <p:nvSpPr>
          <p:cNvPr id="12296" name="Text Box 10"/>
          <p:cNvSpPr txBox="1">
            <a:spLocks noChangeArrowheads="1"/>
          </p:cNvSpPr>
          <p:nvPr/>
        </p:nvSpPr>
        <p:spPr bwMode="auto">
          <a:xfrm rot="-2529096">
            <a:off x="3036888" y="4670425"/>
            <a:ext cx="1181100" cy="274638"/>
          </a:xfrm>
          <a:prstGeom prst="rect">
            <a:avLst/>
          </a:prstGeom>
          <a:noFill/>
          <a:ln w="9525">
            <a:noFill/>
            <a:miter lim="800000"/>
            <a:headEnd/>
            <a:tailEnd/>
          </a:ln>
        </p:spPr>
        <p:txBody>
          <a:bodyPr wrap="none">
            <a:spAutoFit/>
          </a:bodyPr>
          <a:lstStyle/>
          <a:p>
            <a:r>
              <a:rPr lang="en-US" sz="1200" b="1"/>
              <a:t># of </a:t>
            </a:r>
            <a:r>
              <a:rPr lang="en-US" sz="1200" b="1" i="1"/>
              <a:t>bw</a:t>
            </a:r>
            <a:r>
              <a:rPr lang="en-US" sz="1200" b="1" baseline="30000"/>
              <a:t>75</a:t>
            </a:r>
            <a:r>
              <a:rPr lang="en-US" sz="1200" b="1"/>
              <a:t> alleles</a:t>
            </a:r>
          </a:p>
        </p:txBody>
      </p:sp>
      <p:sp>
        <p:nvSpPr>
          <p:cNvPr id="12297" name="Text Box 11"/>
          <p:cNvSpPr txBox="1">
            <a:spLocks noChangeArrowheads="1"/>
          </p:cNvSpPr>
          <p:nvPr/>
        </p:nvSpPr>
        <p:spPr bwMode="auto">
          <a:xfrm rot="-5400000">
            <a:off x="88900" y="3446463"/>
            <a:ext cx="1223963" cy="274637"/>
          </a:xfrm>
          <a:prstGeom prst="rect">
            <a:avLst/>
          </a:prstGeom>
          <a:noFill/>
          <a:ln w="9525">
            <a:noFill/>
            <a:miter lim="800000"/>
            <a:headEnd/>
            <a:tailEnd/>
          </a:ln>
        </p:spPr>
        <p:txBody>
          <a:bodyPr wrap="none">
            <a:spAutoFit/>
          </a:bodyPr>
          <a:lstStyle/>
          <a:p>
            <a:r>
              <a:rPr lang="en-US" sz="1200" b="1"/>
              <a:t># of populations</a:t>
            </a:r>
          </a:p>
        </p:txBody>
      </p:sp>
      <p:sp>
        <p:nvSpPr>
          <p:cNvPr id="12298" name="Text Box 12"/>
          <p:cNvSpPr txBox="1">
            <a:spLocks noChangeArrowheads="1"/>
          </p:cNvSpPr>
          <p:nvPr/>
        </p:nvSpPr>
        <p:spPr bwMode="auto">
          <a:xfrm>
            <a:off x="3962400" y="6024563"/>
            <a:ext cx="1200150" cy="396875"/>
          </a:xfrm>
          <a:prstGeom prst="rect">
            <a:avLst/>
          </a:prstGeom>
          <a:noFill/>
          <a:ln w="9525">
            <a:noFill/>
            <a:miter lim="800000"/>
            <a:headEnd/>
            <a:tailEnd/>
          </a:ln>
        </p:spPr>
        <p:txBody>
          <a:bodyPr wrap="none">
            <a:spAutoFit/>
          </a:bodyPr>
          <a:lstStyle/>
          <a:p>
            <a:r>
              <a:rPr lang="en-US" sz="2000" b="1"/>
              <a:t>WHY???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175" y="334963"/>
            <a:ext cx="9137650" cy="579437"/>
          </a:xfrm>
          <a:prstGeom prst="rect">
            <a:avLst/>
          </a:prstGeom>
          <a:noFill/>
          <a:ln w="9525">
            <a:noFill/>
            <a:miter lim="800000"/>
            <a:headEnd/>
            <a:tailEnd/>
          </a:ln>
        </p:spPr>
        <p:txBody>
          <a:bodyPr>
            <a:spAutoFit/>
          </a:bodyPr>
          <a:lstStyle/>
          <a:p>
            <a:pPr algn="ctr"/>
            <a:r>
              <a:rPr lang="en-US" sz="3200" b="1"/>
              <a:t>What happened to Hardy-Weinberg?</a:t>
            </a:r>
          </a:p>
        </p:txBody>
      </p:sp>
      <p:sp>
        <p:nvSpPr>
          <p:cNvPr id="13315" name="Text Box 3"/>
          <p:cNvSpPr txBox="1">
            <a:spLocks noChangeArrowheads="1"/>
          </p:cNvSpPr>
          <p:nvPr/>
        </p:nvSpPr>
        <p:spPr bwMode="auto">
          <a:xfrm>
            <a:off x="1143000" y="1524000"/>
            <a:ext cx="5334000" cy="4108450"/>
          </a:xfrm>
          <a:prstGeom prst="rect">
            <a:avLst/>
          </a:prstGeom>
          <a:noFill/>
          <a:ln w="9525">
            <a:noFill/>
            <a:miter lim="800000"/>
            <a:headEnd/>
            <a:tailEnd/>
          </a:ln>
        </p:spPr>
        <p:txBody>
          <a:bodyPr>
            <a:spAutoFit/>
          </a:bodyPr>
          <a:lstStyle/>
          <a:p>
            <a:endParaRPr lang="en-US" sz="2400" b="1"/>
          </a:p>
          <a:p>
            <a:pPr>
              <a:buFontTx/>
              <a:buChar char="•"/>
            </a:pPr>
            <a:r>
              <a:rPr lang="en-US" sz="2400" b="1"/>
              <a:t> Random mating  </a:t>
            </a:r>
          </a:p>
          <a:p>
            <a:endParaRPr lang="en-US" sz="2400" b="1"/>
          </a:p>
          <a:p>
            <a:pPr>
              <a:buFontTx/>
              <a:buChar char="•"/>
            </a:pPr>
            <a:r>
              <a:rPr lang="en-US" sz="2400" b="1"/>
              <a:t> No selection</a:t>
            </a:r>
          </a:p>
          <a:p>
            <a:endParaRPr lang="en-US" sz="2400" b="1"/>
          </a:p>
          <a:p>
            <a:pPr>
              <a:buFontTx/>
              <a:buChar char="•"/>
            </a:pPr>
            <a:r>
              <a:rPr lang="en-US" sz="2400" b="1"/>
              <a:t> </a:t>
            </a:r>
            <a:r>
              <a:rPr lang="en-US" sz="2400" b="1">
                <a:solidFill>
                  <a:srgbClr val="0066FF"/>
                </a:solidFill>
              </a:rPr>
              <a:t>Infinitely large population </a:t>
            </a:r>
          </a:p>
          <a:p>
            <a:pPr>
              <a:buFontTx/>
              <a:buChar char="•"/>
            </a:pPr>
            <a:endParaRPr lang="en-US" sz="2400" b="1"/>
          </a:p>
          <a:p>
            <a:pPr>
              <a:buFontTx/>
              <a:buChar char="•"/>
            </a:pPr>
            <a:r>
              <a:rPr lang="en-US" sz="2400" b="1"/>
              <a:t> No gene flow</a:t>
            </a:r>
          </a:p>
          <a:p>
            <a:pPr>
              <a:buFontTx/>
              <a:buChar char="•"/>
            </a:pPr>
            <a:endParaRPr lang="en-US" sz="2400" b="1"/>
          </a:p>
          <a:p>
            <a:pPr>
              <a:buFontTx/>
              <a:buChar char="•"/>
            </a:pPr>
            <a:r>
              <a:rPr lang="en-US" sz="2400" b="1"/>
              <a:t> No mutation</a:t>
            </a:r>
          </a:p>
          <a:p>
            <a:pPr>
              <a:buFontTx/>
              <a:buChar char="•"/>
            </a:pPr>
            <a:endParaRPr lang="en-US" sz="2400" b="1"/>
          </a:p>
        </p:txBody>
      </p:sp>
      <p:grpSp>
        <p:nvGrpSpPr>
          <p:cNvPr id="13316" name="Group 6"/>
          <p:cNvGrpSpPr>
            <a:grpSpLocks/>
          </p:cNvGrpSpPr>
          <p:nvPr/>
        </p:nvGrpSpPr>
        <p:grpSpPr bwMode="auto">
          <a:xfrm>
            <a:off x="3686175" y="2000250"/>
            <a:ext cx="152400" cy="228600"/>
            <a:chOff x="4560" y="1920"/>
            <a:chExt cx="144" cy="240"/>
          </a:xfrm>
        </p:grpSpPr>
        <p:sp>
          <p:nvSpPr>
            <p:cNvPr id="13326" name="Line 4"/>
            <p:cNvSpPr>
              <a:spLocks noChangeShapeType="1"/>
            </p:cNvSpPr>
            <p:nvPr/>
          </p:nvSpPr>
          <p:spPr bwMode="auto">
            <a:xfrm>
              <a:off x="4560" y="2064"/>
              <a:ext cx="48" cy="96"/>
            </a:xfrm>
            <a:prstGeom prst="line">
              <a:avLst/>
            </a:prstGeom>
            <a:noFill/>
            <a:ln w="38100">
              <a:solidFill>
                <a:srgbClr val="FF0000"/>
              </a:solidFill>
              <a:round/>
              <a:headEnd/>
              <a:tailEnd/>
            </a:ln>
          </p:spPr>
          <p:txBody>
            <a:bodyPr/>
            <a:lstStyle/>
            <a:p>
              <a:endParaRPr lang="en-US"/>
            </a:p>
          </p:txBody>
        </p:sp>
        <p:sp>
          <p:nvSpPr>
            <p:cNvPr id="13327" name="Line 5"/>
            <p:cNvSpPr>
              <a:spLocks noChangeShapeType="1"/>
            </p:cNvSpPr>
            <p:nvPr/>
          </p:nvSpPr>
          <p:spPr bwMode="auto">
            <a:xfrm flipV="1">
              <a:off x="4608" y="1920"/>
              <a:ext cx="96" cy="240"/>
            </a:xfrm>
            <a:prstGeom prst="line">
              <a:avLst/>
            </a:prstGeom>
            <a:noFill/>
            <a:ln w="38100">
              <a:solidFill>
                <a:srgbClr val="FF0000"/>
              </a:solidFill>
              <a:round/>
              <a:headEnd/>
              <a:tailEnd/>
            </a:ln>
          </p:spPr>
          <p:txBody>
            <a:bodyPr/>
            <a:lstStyle/>
            <a:p>
              <a:endParaRPr lang="en-US"/>
            </a:p>
          </p:txBody>
        </p:sp>
      </p:grpSp>
      <p:grpSp>
        <p:nvGrpSpPr>
          <p:cNvPr id="13317" name="Group 7"/>
          <p:cNvGrpSpPr>
            <a:grpSpLocks/>
          </p:cNvGrpSpPr>
          <p:nvPr/>
        </p:nvGrpSpPr>
        <p:grpSpPr bwMode="auto">
          <a:xfrm>
            <a:off x="3124200" y="2743200"/>
            <a:ext cx="152400" cy="228600"/>
            <a:chOff x="4560" y="1920"/>
            <a:chExt cx="144" cy="240"/>
          </a:xfrm>
        </p:grpSpPr>
        <p:sp>
          <p:nvSpPr>
            <p:cNvPr id="13324" name="Line 8"/>
            <p:cNvSpPr>
              <a:spLocks noChangeShapeType="1"/>
            </p:cNvSpPr>
            <p:nvPr/>
          </p:nvSpPr>
          <p:spPr bwMode="auto">
            <a:xfrm>
              <a:off x="4560" y="2064"/>
              <a:ext cx="48" cy="96"/>
            </a:xfrm>
            <a:prstGeom prst="line">
              <a:avLst/>
            </a:prstGeom>
            <a:noFill/>
            <a:ln w="38100">
              <a:solidFill>
                <a:srgbClr val="FF0000"/>
              </a:solidFill>
              <a:round/>
              <a:headEnd/>
              <a:tailEnd/>
            </a:ln>
          </p:spPr>
          <p:txBody>
            <a:bodyPr/>
            <a:lstStyle/>
            <a:p>
              <a:endParaRPr lang="en-US"/>
            </a:p>
          </p:txBody>
        </p:sp>
        <p:sp>
          <p:nvSpPr>
            <p:cNvPr id="13325" name="Line 9"/>
            <p:cNvSpPr>
              <a:spLocks noChangeShapeType="1"/>
            </p:cNvSpPr>
            <p:nvPr/>
          </p:nvSpPr>
          <p:spPr bwMode="auto">
            <a:xfrm flipV="1">
              <a:off x="4608" y="1920"/>
              <a:ext cx="96" cy="240"/>
            </a:xfrm>
            <a:prstGeom prst="line">
              <a:avLst/>
            </a:prstGeom>
            <a:noFill/>
            <a:ln w="38100">
              <a:solidFill>
                <a:srgbClr val="FF0000"/>
              </a:solidFill>
              <a:round/>
              <a:headEnd/>
              <a:tailEnd/>
            </a:ln>
          </p:spPr>
          <p:txBody>
            <a:bodyPr/>
            <a:lstStyle/>
            <a:p>
              <a:endParaRPr lang="en-US"/>
            </a:p>
          </p:txBody>
        </p:sp>
      </p:grpSp>
      <p:grpSp>
        <p:nvGrpSpPr>
          <p:cNvPr id="13318" name="Group 10"/>
          <p:cNvGrpSpPr>
            <a:grpSpLocks/>
          </p:cNvGrpSpPr>
          <p:nvPr/>
        </p:nvGrpSpPr>
        <p:grpSpPr bwMode="auto">
          <a:xfrm>
            <a:off x="3228975" y="4191000"/>
            <a:ext cx="152400" cy="228600"/>
            <a:chOff x="4560" y="1920"/>
            <a:chExt cx="144" cy="240"/>
          </a:xfrm>
        </p:grpSpPr>
        <p:sp>
          <p:nvSpPr>
            <p:cNvPr id="13322" name="Line 11"/>
            <p:cNvSpPr>
              <a:spLocks noChangeShapeType="1"/>
            </p:cNvSpPr>
            <p:nvPr/>
          </p:nvSpPr>
          <p:spPr bwMode="auto">
            <a:xfrm>
              <a:off x="4560" y="2064"/>
              <a:ext cx="48" cy="96"/>
            </a:xfrm>
            <a:prstGeom prst="line">
              <a:avLst/>
            </a:prstGeom>
            <a:noFill/>
            <a:ln w="38100">
              <a:solidFill>
                <a:srgbClr val="FF0000"/>
              </a:solidFill>
              <a:round/>
              <a:headEnd/>
              <a:tailEnd/>
            </a:ln>
          </p:spPr>
          <p:txBody>
            <a:bodyPr/>
            <a:lstStyle/>
            <a:p>
              <a:endParaRPr lang="en-US"/>
            </a:p>
          </p:txBody>
        </p:sp>
        <p:sp>
          <p:nvSpPr>
            <p:cNvPr id="13323" name="Line 12"/>
            <p:cNvSpPr>
              <a:spLocks noChangeShapeType="1"/>
            </p:cNvSpPr>
            <p:nvPr/>
          </p:nvSpPr>
          <p:spPr bwMode="auto">
            <a:xfrm flipV="1">
              <a:off x="4608" y="1920"/>
              <a:ext cx="96" cy="240"/>
            </a:xfrm>
            <a:prstGeom prst="line">
              <a:avLst/>
            </a:prstGeom>
            <a:noFill/>
            <a:ln w="38100">
              <a:solidFill>
                <a:srgbClr val="FF0000"/>
              </a:solidFill>
              <a:round/>
              <a:headEnd/>
              <a:tailEnd/>
            </a:ln>
          </p:spPr>
          <p:txBody>
            <a:bodyPr/>
            <a:lstStyle/>
            <a:p>
              <a:endParaRPr lang="en-US"/>
            </a:p>
          </p:txBody>
        </p:sp>
      </p:grpSp>
      <p:grpSp>
        <p:nvGrpSpPr>
          <p:cNvPr id="13319" name="Group 13"/>
          <p:cNvGrpSpPr>
            <a:grpSpLocks/>
          </p:cNvGrpSpPr>
          <p:nvPr/>
        </p:nvGrpSpPr>
        <p:grpSpPr bwMode="auto">
          <a:xfrm>
            <a:off x="3181350" y="4924425"/>
            <a:ext cx="152400" cy="228600"/>
            <a:chOff x="4560" y="1920"/>
            <a:chExt cx="144" cy="240"/>
          </a:xfrm>
        </p:grpSpPr>
        <p:sp>
          <p:nvSpPr>
            <p:cNvPr id="13320" name="Line 14"/>
            <p:cNvSpPr>
              <a:spLocks noChangeShapeType="1"/>
            </p:cNvSpPr>
            <p:nvPr/>
          </p:nvSpPr>
          <p:spPr bwMode="auto">
            <a:xfrm>
              <a:off x="4560" y="2064"/>
              <a:ext cx="48" cy="96"/>
            </a:xfrm>
            <a:prstGeom prst="line">
              <a:avLst/>
            </a:prstGeom>
            <a:noFill/>
            <a:ln w="38100">
              <a:solidFill>
                <a:srgbClr val="FF0000"/>
              </a:solidFill>
              <a:round/>
              <a:headEnd/>
              <a:tailEnd/>
            </a:ln>
          </p:spPr>
          <p:txBody>
            <a:bodyPr/>
            <a:lstStyle/>
            <a:p>
              <a:endParaRPr lang="en-US"/>
            </a:p>
          </p:txBody>
        </p:sp>
        <p:sp>
          <p:nvSpPr>
            <p:cNvPr id="13321" name="Line 15"/>
            <p:cNvSpPr>
              <a:spLocks noChangeShapeType="1"/>
            </p:cNvSpPr>
            <p:nvPr/>
          </p:nvSpPr>
          <p:spPr bwMode="auto">
            <a:xfrm flipV="1">
              <a:off x="4608" y="1920"/>
              <a:ext cx="96" cy="24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75" y="334963"/>
            <a:ext cx="9137650" cy="579437"/>
          </a:xfrm>
          <a:prstGeom prst="rect">
            <a:avLst/>
          </a:prstGeom>
          <a:noFill/>
          <a:ln w="9525">
            <a:noFill/>
            <a:miter lim="800000"/>
            <a:headEnd/>
            <a:tailEnd/>
          </a:ln>
        </p:spPr>
        <p:txBody>
          <a:bodyPr>
            <a:spAutoFit/>
          </a:bodyPr>
          <a:lstStyle/>
          <a:p>
            <a:pPr algn="ctr"/>
            <a:r>
              <a:rPr lang="en-US" sz="3200" b="1"/>
              <a:t>Why does violating this assumption matter? </a:t>
            </a:r>
          </a:p>
        </p:txBody>
      </p:sp>
      <p:sp>
        <p:nvSpPr>
          <p:cNvPr id="14339" name="Text Box 35"/>
          <p:cNvSpPr txBox="1">
            <a:spLocks noChangeArrowheads="1"/>
          </p:cNvSpPr>
          <p:nvPr/>
        </p:nvSpPr>
        <p:spPr bwMode="auto">
          <a:xfrm>
            <a:off x="228600" y="1981200"/>
            <a:ext cx="8836025" cy="2838450"/>
          </a:xfrm>
          <a:prstGeom prst="rect">
            <a:avLst/>
          </a:prstGeom>
          <a:noFill/>
          <a:ln w="9525">
            <a:noFill/>
            <a:miter lim="800000"/>
            <a:headEnd/>
            <a:tailEnd/>
          </a:ln>
        </p:spPr>
        <p:txBody>
          <a:bodyPr wrap="none">
            <a:spAutoFit/>
          </a:bodyPr>
          <a:lstStyle/>
          <a:p>
            <a:pPr>
              <a:buFontTx/>
              <a:buChar char="•"/>
            </a:pPr>
            <a:r>
              <a:rPr lang="en-US" b="1"/>
              <a:t> In a finite population, the alleles present in the next generation are a random sample</a:t>
            </a:r>
          </a:p>
          <a:p>
            <a:pPr>
              <a:buFontTx/>
              <a:buChar char="•"/>
            </a:pPr>
            <a:endParaRPr lang="en-US" b="1"/>
          </a:p>
          <a:p>
            <a:pPr>
              <a:buFontTx/>
              <a:buChar char="•"/>
            </a:pPr>
            <a:endParaRPr lang="en-US" b="1"/>
          </a:p>
          <a:p>
            <a:pPr>
              <a:buFontTx/>
              <a:buChar char="•"/>
            </a:pPr>
            <a:endParaRPr lang="en-US" b="1"/>
          </a:p>
          <a:p>
            <a:pPr>
              <a:buFontTx/>
              <a:buChar char="•"/>
            </a:pPr>
            <a:r>
              <a:rPr lang="en-US" b="1"/>
              <a:t> This random sampling causes deviations from the population mean</a:t>
            </a:r>
          </a:p>
          <a:p>
            <a:pPr>
              <a:buFontTx/>
              <a:buChar char="•"/>
            </a:pPr>
            <a:endParaRPr lang="en-US" b="1"/>
          </a:p>
          <a:p>
            <a:pPr>
              <a:buFontTx/>
              <a:buChar char="•"/>
            </a:pPr>
            <a:endParaRPr lang="en-US" b="1"/>
          </a:p>
          <a:p>
            <a:pPr>
              <a:buFontTx/>
              <a:buChar char="•"/>
            </a:pPr>
            <a:endParaRPr lang="en-US" b="1"/>
          </a:p>
          <a:p>
            <a:pPr>
              <a:buFontTx/>
              <a:buChar char="•"/>
            </a:pPr>
            <a:r>
              <a:rPr lang="en-US" b="1"/>
              <a:t> It is this </a:t>
            </a:r>
            <a:r>
              <a:rPr lang="en-US" b="1" i="1"/>
              <a:t>sampling error </a:t>
            </a:r>
            <a:r>
              <a:rPr lang="en-US" b="1"/>
              <a:t>that causes GENETIC DRIFT</a:t>
            </a:r>
          </a:p>
          <a:p>
            <a:endParaRPr lang="en-US" b="1"/>
          </a:p>
        </p:txBody>
      </p:sp>
      <p:sp>
        <p:nvSpPr>
          <p:cNvPr id="14340" name="Text Box 36"/>
          <p:cNvSpPr txBox="1">
            <a:spLocks noChangeArrowheads="1"/>
          </p:cNvSpPr>
          <p:nvPr/>
        </p:nvSpPr>
        <p:spPr bwMode="auto">
          <a:xfrm>
            <a:off x="381000" y="5622925"/>
            <a:ext cx="8350250" cy="1006475"/>
          </a:xfrm>
          <a:prstGeom prst="rect">
            <a:avLst/>
          </a:prstGeom>
          <a:noFill/>
          <a:ln w="9525">
            <a:noFill/>
            <a:miter lim="800000"/>
            <a:headEnd/>
            <a:tailEnd/>
          </a:ln>
        </p:spPr>
        <p:txBody>
          <a:bodyPr wrap="none">
            <a:spAutoFit/>
          </a:bodyPr>
          <a:lstStyle/>
          <a:p>
            <a:r>
              <a:rPr lang="en-US" sz="2000" b="1"/>
              <a:t>Genetic drift – Random changes in the frequencies of two or more alleles or</a:t>
            </a:r>
          </a:p>
          <a:p>
            <a:r>
              <a:rPr lang="en-US" sz="2000" b="1"/>
              <a:t>	            genotypes within a population </a:t>
            </a:r>
          </a:p>
          <a:p>
            <a:endParaRPr lang="en-US" sz="20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75" y="334963"/>
            <a:ext cx="9137650" cy="579437"/>
          </a:xfrm>
          <a:prstGeom prst="rect">
            <a:avLst/>
          </a:prstGeom>
          <a:noFill/>
          <a:ln w="9525">
            <a:noFill/>
            <a:miter lim="800000"/>
            <a:headEnd/>
            <a:tailEnd/>
          </a:ln>
        </p:spPr>
        <p:txBody>
          <a:bodyPr>
            <a:spAutoFit/>
          </a:bodyPr>
          <a:lstStyle/>
          <a:p>
            <a:pPr algn="ctr"/>
            <a:r>
              <a:rPr lang="en-US" sz="3200" b="1"/>
              <a:t>A simple example of drift in a diploid population</a:t>
            </a:r>
          </a:p>
        </p:txBody>
      </p:sp>
      <p:sp>
        <p:nvSpPr>
          <p:cNvPr id="15363" name="Text Box 35"/>
          <p:cNvSpPr txBox="1">
            <a:spLocks noChangeArrowheads="1"/>
          </p:cNvSpPr>
          <p:nvPr/>
        </p:nvSpPr>
        <p:spPr bwMode="auto">
          <a:xfrm>
            <a:off x="0" y="990600"/>
            <a:ext cx="9144000" cy="646331"/>
          </a:xfrm>
          <a:prstGeom prst="rect">
            <a:avLst/>
          </a:prstGeom>
          <a:noFill/>
          <a:ln w="9525">
            <a:noFill/>
            <a:miter lim="800000"/>
            <a:headEnd/>
            <a:tailEnd/>
          </a:ln>
        </p:spPr>
        <p:txBody>
          <a:bodyPr>
            <a:spAutoFit/>
          </a:bodyPr>
          <a:lstStyle/>
          <a:p>
            <a:pPr algn="ctr"/>
            <a:r>
              <a:rPr lang="en-US" b="1" dirty="0"/>
              <a:t>Imagine a </a:t>
            </a:r>
            <a:r>
              <a:rPr lang="en-US" b="1" dirty="0" smtClean="0"/>
              <a:t>diploid population with a constant size of two individuals. If the population is initially composed of two heterozygous individuals:</a:t>
            </a:r>
            <a:endParaRPr lang="en-US" b="1" dirty="0"/>
          </a:p>
        </p:txBody>
      </p:sp>
      <p:grpSp>
        <p:nvGrpSpPr>
          <p:cNvPr id="15364" name="Group 42"/>
          <p:cNvGrpSpPr>
            <a:grpSpLocks/>
          </p:cNvGrpSpPr>
          <p:nvPr/>
        </p:nvGrpSpPr>
        <p:grpSpPr bwMode="auto">
          <a:xfrm>
            <a:off x="3505200" y="1804987"/>
            <a:ext cx="762000" cy="876300"/>
            <a:chOff x="1680" y="984"/>
            <a:chExt cx="480" cy="552"/>
          </a:xfrm>
        </p:grpSpPr>
        <p:sp>
          <p:nvSpPr>
            <p:cNvPr id="15414" name="Oval 38"/>
            <p:cNvSpPr>
              <a:spLocks noChangeArrowheads="1"/>
            </p:cNvSpPr>
            <p:nvPr/>
          </p:nvSpPr>
          <p:spPr bwMode="auto">
            <a:xfrm rot="-3358839">
              <a:off x="1773" y="1359"/>
              <a:ext cx="75" cy="262"/>
            </a:xfrm>
            <a:prstGeom prst="ellipse">
              <a:avLst/>
            </a:prstGeom>
            <a:solidFill>
              <a:srgbClr val="006600"/>
            </a:solidFill>
            <a:ln w="9525">
              <a:noFill/>
              <a:round/>
              <a:headEnd/>
              <a:tailEnd/>
            </a:ln>
          </p:spPr>
          <p:txBody>
            <a:bodyPr wrap="none" anchor="ctr"/>
            <a:lstStyle/>
            <a:p>
              <a:endParaRPr lang="en-US"/>
            </a:p>
          </p:txBody>
        </p:sp>
        <p:sp>
          <p:nvSpPr>
            <p:cNvPr id="15415" name="Oval 39"/>
            <p:cNvSpPr>
              <a:spLocks noChangeArrowheads="1"/>
            </p:cNvSpPr>
            <p:nvPr/>
          </p:nvSpPr>
          <p:spPr bwMode="auto">
            <a:xfrm rot="3358083">
              <a:off x="1991" y="1359"/>
              <a:ext cx="75" cy="262"/>
            </a:xfrm>
            <a:prstGeom prst="ellipse">
              <a:avLst/>
            </a:prstGeom>
            <a:solidFill>
              <a:srgbClr val="006600"/>
            </a:solidFill>
            <a:ln w="9525">
              <a:noFill/>
              <a:round/>
              <a:headEnd/>
              <a:tailEnd/>
            </a:ln>
          </p:spPr>
          <p:txBody>
            <a:bodyPr wrap="none" anchor="ctr"/>
            <a:lstStyle/>
            <a:p>
              <a:endParaRPr lang="en-US"/>
            </a:p>
          </p:txBody>
        </p:sp>
        <p:sp>
          <p:nvSpPr>
            <p:cNvPr id="15416" name="Line 40"/>
            <p:cNvSpPr>
              <a:spLocks noChangeShapeType="1"/>
            </p:cNvSpPr>
            <p:nvPr/>
          </p:nvSpPr>
          <p:spPr bwMode="auto">
            <a:xfrm>
              <a:off x="1920" y="1198"/>
              <a:ext cx="0" cy="338"/>
            </a:xfrm>
            <a:prstGeom prst="line">
              <a:avLst/>
            </a:prstGeom>
            <a:noFill/>
            <a:ln w="38100">
              <a:solidFill>
                <a:srgbClr val="006600"/>
              </a:solidFill>
              <a:round/>
              <a:headEnd/>
              <a:tailEnd/>
            </a:ln>
          </p:spPr>
          <p:txBody>
            <a:bodyPr/>
            <a:lstStyle/>
            <a:p>
              <a:endParaRPr lang="en-US"/>
            </a:p>
          </p:txBody>
        </p:sp>
        <p:sp>
          <p:nvSpPr>
            <p:cNvPr id="15417" name="AutoShape 41"/>
            <p:cNvSpPr>
              <a:spLocks noChangeArrowheads="1"/>
            </p:cNvSpPr>
            <p:nvPr/>
          </p:nvSpPr>
          <p:spPr bwMode="auto">
            <a:xfrm>
              <a:off x="1746" y="984"/>
              <a:ext cx="345" cy="384"/>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15365" name="Text Box 43"/>
          <p:cNvSpPr txBox="1">
            <a:spLocks noChangeArrowheads="1"/>
          </p:cNvSpPr>
          <p:nvPr/>
        </p:nvSpPr>
        <p:spPr bwMode="auto">
          <a:xfrm>
            <a:off x="3638550" y="1890712"/>
            <a:ext cx="463550" cy="366713"/>
          </a:xfrm>
          <a:prstGeom prst="rect">
            <a:avLst/>
          </a:prstGeom>
          <a:noFill/>
          <a:ln w="9525">
            <a:noFill/>
            <a:miter lim="800000"/>
            <a:headEnd/>
            <a:tailEnd/>
          </a:ln>
        </p:spPr>
        <p:txBody>
          <a:bodyPr wrap="none">
            <a:spAutoFit/>
          </a:bodyPr>
          <a:lstStyle/>
          <a:p>
            <a:r>
              <a:rPr lang="en-US" b="1"/>
              <a:t>Aa</a:t>
            </a:r>
          </a:p>
        </p:txBody>
      </p:sp>
      <p:grpSp>
        <p:nvGrpSpPr>
          <p:cNvPr id="15366" name="Group 44"/>
          <p:cNvGrpSpPr>
            <a:grpSpLocks/>
          </p:cNvGrpSpPr>
          <p:nvPr/>
        </p:nvGrpSpPr>
        <p:grpSpPr bwMode="auto">
          <a:xfrm>
            <a:off x="4800600" y="1804987"/>
            <a:ext cx="762000" cy="876300"/>
            <a:chOff x="1680" y="984"/>
            <a:chExt cx="480" cy="552"/>
          </a:xfrm>
        </p:grpSpPr>
        <p:sp>
          <p:nvSpPr>
            <p:cNvPr id="15410" name="Oval 45"/>
            <p:cNvSpPr>
              <a:spLocks noChangeArrowheads="1"/>
            </p:cNvSpPr>
            <p:nvPr/>
          </p:nvSpPr>
          <p:spPr bwMode="auto">
            <a:xfrm rot="-3358839">
              <a:off x="1773" y="1359"/>
              <a:ext cx="75" cy="262"/>
            </a:xfrm>
            <a:prstGeom prst="ellipse">
              <a:avLst/>
            </a:prstGeom>
            <a:solidFill>
              <a:srgbClr val="006600"/>
            </a:solidFill>
            <a:ln w="9525">
              <a:noFill/>
              <a:round/>
              <a:headEnd/>
              <a:tailEnd/>
            </a:ln>
          </p:spPr>
          <p:txBody>
            <a:bodyPr wrap="none" anchor="ctr"/>
            <a:lstStyle/>
            <a:p>
              <a:endParaRPr lang="en-US"/>
            </a:p>
          </p:txBody>
        </p:sp>
        <p:sp>
          <p:nvSpPr>
            <p:cNvPr id="15411" name="Oval 46"/>
            <p:cNvSpPr>
              <a:spLocks noChangeArrowheads="1"/>
            </p:cNvSpPr>
            <p:nvPr/>
          </p:nvSpPr>
          <p:spPr bwMode="auto">
            <a:xfrm rot="3358083">
              <a:off x="1991" y="1359"/>
              <a:ext cx="75" cy="262"/>
            </a:xfrm>
            <a:prstGeom prst="ellipse">
              <a:avLst/>
            </a:prstGeom>
            <a:solidFill>
              <a:srgbClr val="006600"/>
            </a:solidFill>
            <a:ln w="9525">
              <a:noFill/>
              <a:round/>
              <a:headEnd/>
              <a:tailEnd/>
            </a:ln>
          </p:spPr>
          <p:txBody>
            <a:bodyPr wrap="none" anchor="ctr"/>
            <a:lstStyle/>
            <a:p>
              <a:endParaRPr lang="en-US"/>
            </a:p>
          </p:txBody>
        </p:sp>
        <p:sp>
          <p:nvSpPr>
            <p:cNvPr id="15412" name="Line 47"/>
            <p:cNvSpPr>
              <a:spLocks noChangeShapeType="1"/>
            </p:cNvSpPr>
            <p:nvPr/>
          </p:nvSpPr>
          <p:spPr bwMode="auto">
            <a:xfrm>
              <a:off x="1920" y="1198"/>
              <a:ext cx="0" cy="338"/>
            </a:xfrm>
            <a:prstGeom prst="line">
              <a:avLst/>
            </a:prstGeom>
            <a:noFill/>
            <a:ln w="38100">
              <a:solidFill>
                <a:srgbClr val="006600"/>
              </a:solidFill>
              <a:round/>
              <a:headEnd/>
              <a:tailEnd/>
            </a:ln>
          </p:spPr>
          <p:txBody>
            <a:bodyPr/>
            <a:lstStyle/>
            <a:p>
              <a:endParaRPr lang="en-US"/>
            </a:p>
          </p:txBody>
        </p:sp>
        <p:sp>
          <p:nvSpPr>
            <p:cNvPr id="15413" name="AutoShape 48"/>
            <p:cNvSpPr>
              <a:spLocks noChangeArrowheads="1"/>
            </p:cNvSpPr>
            <p:nvPr/>
          </p:nvSpPr>
          <p:spPr bwMode="auto">
            <a:xfrm>
              <a:off x="1746" y="984"/>
              <a:ext cx="345" cy="384"/>
            </a:xfrm>
            <a:prstGeom prst="irregularSeal1">
              <a:avLst/>
            </a:prstGeom>
            <a:solidFill>
              <a:srgbClr val="FFFF00"/>
            </a:solidFill>
            <a:ln w="9525">
              <a:solidFill>
                <a:srgbClr val="FFCC00"/>
              </a:solidFill>
              <a:miter lim="800000"/>
              <a:headEnd/>
              <a:tailEnd/>
            </a:ln>
          </p:spPr>
          <p:txBody>
            <a:bodyPr wrap="none" anchor="ctr"/>
            <a:lstStyle/>
            <a:p>
              <a:pPr algn="ctr"/>
              <a:endParaRPr lang="en-US"/>
            </a:p>
          </p:txBody>
        </p:sp>
      </p:grpSp>
      <p:sp>
        <p:nvSpPr>
          <p:cNvPr id="15367" name="Text Box 49"/>
          <p:cNvSpPr txBox="1">
            <a:spLocks noChangeArrowheads="1"/>
          </p:cNvSpPr>
          <p:nvPr/>
        </p:nvSpPr>
        <p:spPr bwMode="auto">
          <a:xfrm>
            <a:off x="4933950" y="1890712"/>
            <a:ext cx="463550" cy="366713"/>
          </a:xfrm>
          <a:prstGeom prst="rect">
            <a:avLst/>
          </a:prstGeom>
          <a:noFill/>
          <a:ln w="9525">
            <a:noFill/>
            <a:miter lim="800000"/>
            <a:headEnd/>
            <a:tailEnd/>
          </a:ln>
        </p:spPr>
        <p:txBody>
          <a:bodyPr wrap="none">
            <a:spAutoFit/>
          </a:bodyPr>
          <a:lstStyle/>
          <a:p>
            <a:r>
              <a:rPr lang="en-US" b="1"/>
              <a:t>Aa</a:t>
            </a:r>
          </a:p>
        </p:txBody>
      </p:sp>
      <p:sp>
        <p:nvSpPr>
          <p:cNvPr id="15368" name="Text Box 50"/>
          <p:cNvSpPr txBox="1">
            <a:spLocks noChangeArrowheads="1"/>
          </p:cNvSpPr>
          <p:nvPr/>
        </p:nvSpPr>
        <p:spPr bwMode="auto">
          <a:xfrm>
            <a:off x="152400" y="1995487"/>
            <a:ext cx="2936875" cy="366713"/>
          </a:xfrm>
          <a:prstGeom prst="rect">
            <a:avLst/>
          </a:prstGeom>
          <a:noFill/>
          <a:ln w="9525">
            <a:noFill/>
            <a:miter lim="800000"/>
            <a:headEnd/>
            <a:tailEnd/>
          </a:ln>
        </p:spPr>
        <p:txBody>
          <a:bodyPr wrap="none">
            <a:spAutoFit/>
          </a:bodyPr>
          <a:lstStyle/>
          <a:p>
            <a:r>
              <a:rPr lang="en-US" b="1"/>
              <a:t>Parental generation (</a:t>
            </a:r>
            <a:r>
              <a:rPr lang="en-US" b="1" i="1"/>
              <a:t>p</a:t>
            </a:r>
            <a:r>
              <a:rPr lang="en-US" b="1"/>
              <a:t> =.5): </a:t>
            </a:r>
          </a:p>
        </p:txBody>
      </p:sp>
      <p:sp>
        <p:nvSpPr>
          <p:cNvPr id="15369" name="Text Box 52"/>
          <p:cNvSpPr txBox="1">
            <a:spLocks noChangeArrowheads="1"/>
          </p:cNvSpPr>
          <p:nvPr/>
        </p:nvSpPr>
        <p:spPr bwMode="auto">
          <a:xfrm>
            <a:off x="152400" y="3062287"/>
            <a:ext cx="1111250" cy="366713"/>
          </a:xfrm>
          <a:prstGeom prst="rect">
            <a:avLst/>
          </a:prstGeom>
          <a:noFill/>
          <a:ln w="9525">
            <a:noFill/>
            <a:miter lim="800000"/>
            <a:headEnd/>
            <a:tailEnd/>
          </a:ln>
        </p:spPr>
        <p:txBody>
          <a:bodyPr wrap="none">
            <a:spAutoFit/>
          </a:bodyPr>
          <a:lstStyle/>
          <a:p>
            <a:r>
              <a:rPr lang="en-US" b="1"/>
              <a:t>Gametes:</a:t>
            </a:r>
          </a:p>
        </p:txBody>
      </p:sp>
      <p:grpSp>
        <p:nvGrpSpPr>
          <p:cNvPr id="15370" name="Group 59"/>
          <p:cNvGrpSpPr>
            <a:grpSpLocks/>
          </p:cNvGrpSpPr>
          <p:nvPr/>
        </p:nvGrpSpPr>
        <p:grpSpPr bwMode="auto">
          <a:xfrm>
            <a:off x="3733800" y="3105150"/>
            <a:ext cx="381000" cy="390525"/>
            <a:chOff x="2352" y="2058"/>
            <a:chExt cx="240" cy="246"/>
          </a:xfrm>
        </p:grpSpPr>
        <p:sp>
          <p:nvSpPr>
            <p:cNvPr id="15408" name="Oval 54"/>
            <p:cNvSpPr>
              <a:spLocks noChangeArrowheads="1"/>
            </p:cNvSpPr>
            <p:nvPr/>
          </p:nvSpPr>
          <p:spPr bwMode="auto">
            <a:xfrm>
              <a:off x="2352" y="2064"/>
              <a:ext cx="240" cy="240"/>
            </a:xfrm>
            <a:prstGeom prst="ellipse">
              <a:avLst/>
            </a:prstGeom>
            <a:noFill/>
            <a:ln w="25400">
              <a:solidFill>
                <a:schemeClr val="tx1"/>
              </a:solidFill>
              <a:round/>
              <a:headEnd/>
              <a:tailEnd/>
            </a:ln>
          </p:spPr>
          <p:txBody>
            <a:bodyPr wrap="none" anchor="ctr"/>
            <a:lstStyle/>
            <a:p>
              <a:endParaRPr lang="en-US"/>
            </a:p>
          </p:txBody>
        </p:sp>
        <p:sp>
          <p:nvSpPr>
            <p:cNvPr id="15409" name="Text Box 56"/>
            <p:cNvSpPr txBox="1">
              <a:spLocks noChangeArrowheads="1"/>
            </p:cNvSpPr>
            <p:nvPr/>
          </p:nvSpPr>
          <p:spPr bwMode="auto">
            <a:xfrm>
              <a:off x="2366" y="2058"/>
              <a:ext cx="220" cy="231"/>
            </a:xfrm>
            <a:prstGeom prst="rect">
              <a:avLst/>
            </a:prstGeom>
            <a:noFill/>
            <a:ln w="9525">
              <a:noFill/>
              <a:miter lim="800000"/>
              <a:headEnd/>
              <a:tailEnd/>
            </a:ln>
          </p:spPr>
          <p:txBody>
            <a:bodyPr wrap="none">
              <a:spAutoFit/>
            </a:bodyPr>
            <a:lstStyle/>
            <a:p>
              <a:r>
                <a:rPr lang="en-US" b="1"/>
                <a:t>A</a:t>
              </a:r>
            </a:p>
          </p:txBody>
        </p:sp>
      </p:grpSp>
      <p:grpSp>
        <p:nvGrpSpPr>
          <p:cNvPr id="15371" name="Group 58"/>
          <p:cNvGrpSpPr>
            <a:grpSpLocks/>
          </p:cNvGrpSpPr>
          <p:nvPr/>
        </p:nvGrpSpPr>
        <p:grpSpPr bwMode="auto">
          <a:xfrm>
            <a:off x="4953000" y="3105150"/>
            <a:ext cx="381000" cy="400050"/>
            <a:chOff x="3120" y="2052"/>
            <a:chExt cx="240" cy="252"/>
          </a:xfrm>
        </p:grpSpPr>
        <p:sp>
          <p:nvSpPr>
            <p:cNvPr id="15406" name="Oval 55"/>
            <p:cNvSpPr>
              <a:spLocks noChangeArrowheads="1"/>
            </p:cNvSpPr>
            <p:nvPr/>
          </p:nvSpPr>
          <p:spPr bwMode="auto">
            <a:xfrm>
              <a:off x="3120" y="2064"/>
              <a:ext cx="240" cy="240"/>
            </a:xfrm>
            <a:prstGeom prst="ellipse">
              <a:avLst/>
            </a:prstGeom>
            <a:noFill/>
            <a:ln w="25400">
              <a:solidFill>
                <a:schemeClr val="tx1"/>
              </a:solidFill>
              <a:round/>
              <a:headEnd/>
              <a:tailEnd/>
            </a:ln>
          </p:spPr>
          <p:txBody>
            <a:bodyPr wrap="none" anchor="ctr"/>
            <a:lstStyle/>
            <a:p>
              <a:endParaRPr lang="en-US"/>
            </a:p>
          </p:txBody>
        </p:sp>
        <p:sp>
          <p:nvSpPr>
            <p:cNvPr id="15407" name="Text Box 57"/>
            <p:cNvSpPr txBox="1">
              <a:spLocks noChangeArrowheads="1"/>
            </p:cNvSpPr>
            <p:nvPr/>
          </p:nvSpPr>
          <p:spPr bwMode="auto">
            <a:xfrm>
              <a:off x="3144" y="2052"/>
              <a:ext cx="188" cy="231"/>
            </a:xfrm>
            <a:prstGeom prst="rect">
              <a:avLst/>
            </a:prstGeom>
            <a:noFill/>
            <a:ln w="9525">
              <a:noFill/>
              <a:miter lim="800000"/>
              <a:headEnd/>
              <a:tailEnd/>
            </a:ln>
          </p:spPr>
          <p:txBody>
            <a:bodyPr wrap="none">
              <a:spAutoFit/>
            </a:bodyPr>
            <a:lstStyle/>
            <a:p>
              <a:r>
                <a:rPr lang="en-US" b="1"/>
                <a:t>a</a:t>
              </a:r>
            </a:p>
          </p:txBody>
        </p:sp>
      </p:grpSp>
      <p:sp>
        <p:nvSpPr>
          <p:cNvPr id="15372" name="Text Box 60"/>
          <p:cNvSpPr txBox="1">
            <a:spLocks noChangeArrowheads="1"/>
          </p:cNvSpPr>
          <p:nvPr/>
        </p:nvSpPr>
        <p:spPr bwMode="auto">
          <a:xfrm>
            <a:off x="3746500" y="3454400"/>
            <a:ext cx="355600" cy="641350"/>
          </a:xfrm>
          <a:prstGeom prst="rect">
            <a:avLst/>
          </a:prstGeom>
          <a:noFill/>
          <a:ln w="9525">
            <a:noFill/>
            <a:miter lim="800000"/>
            <a:headEnd/>
            <a:tailEnd/>
          </a:ln>
        </p:spPr>
        <p:txBody>
          <a:bodyPr wrap="none">
            <a:spAutoFit/>
          </a:bodyPr>
          <a:lstStyle/>
          <a:p>
            <a:r>
              <a:rPr lang="en-US" dirty="0"/>
              <a:t>½</a:t>
            </a:r>
          </a:p>
          <a:p>
            <a:endParaRPr lang="en-US" dirty="0"/>
          </a:p>
        </p:txBody>
      </p:sp>
      <p:sp>
        <p:nvSpPr>
          <p:cNvPr id="15373" name="Text Box 61"/>
          <p:cNvSpPr txBox="1">
            <a:spLocks noChangeArrowheads="1"/>
          </p:cNvSpPr>
          <p:nvPr/>
        </p:nvSpPr>
        <p:spPr bwMode="auto">
          <a:xfrm>
            <a:off x="4953000" y="3473450"/>
            <a:ext cx="355600" cy="641350"/>
          </a:xfrm>
          <a:prstGeom prst="rect">
            <a:avLst/>
          </a:prstGeom>
          <a:noFill/>
          <a:ln w="9525">
            <a:noFill/>
            <a:miter lim="800000"/>
            <a:headEnd/>
            <a:tailEnd/>
          </a:ln>
        </p:spPr>
        <p:txBody>
          <a:bodyPr wrap="none">
            <a:spAutoFit/>
          </a:bodyPr>
          <a:lstStyle/>
          <a:p>
            <a:r>
              <a:rPr lang="en-US"/>
              <a:t>½</a:t>
            </a:r>
          </a:p>
          <a:p>
            <a:endParaRPr lang="en-US"/>
          </a:p>
        </p:txBody>
      </p:sp>
      <p:sp>
        <p:nvSpPr>
          <p:cNvPr id="15374" name="Text Box 62"/>
          <p:cNvSpPr txBox="1">
            <a:spLocks noChangeArrowheads="1"/>
          </p:cNvSpPr>
          <p:nvPr/>
        </p:nvSpPr>
        <p:spPr bwMode="auto">
          <a:xfrm>
            <a:off x="152400" y="3733800"/>
            <a:ext cx="2311400" cy="366713"/>
          </a:xfrm>
          <a:prstGeom prst="rect">
            <a:avLst/>
          </a:prstGeom>
          <a:noFill/>
          <a:ln w="9525">
            <a:noFill/>
            <a:miter lim="800000"/>
            <a:headEnd/>
            <a:tailEnd/>
          </a:ln>
        </p:spPr>
        <p:txBody>
          <a:bodyPr wrap="none">
            <a:spAutoFit/>
          </a:bodyPr>
          <a:lstStyle/>
          <a:p>
            <a:r>
              <a:rPr lang="en-US" b="1" dirty="0"/>
              <a:t>Offspring generation:</a:t>
            </a:r>
          </a:p>
        </p:txBody>
      </p:sp>
      <p:graphicFrame>
        <p:nvGraphicFramePr>
          <p:cNvPr id="17569" name="Group 161"/>
          <p:cNvGraphicFramePr>
            <a:graphicFrameLocks noGrp="1"/>
          </p:cNvGraphicFramePr>
          <p:nvPr/>
        </p:nvGraphicFramePr>
        <p:xfrm>
          <a:off x="1676400" y="4252913"/>
          <a:ext cx="5715000" cy="2011680"/>
        </p:xfrm>
        <a:graphic>
          <a:graphicData uri="http://schemas.openxmlformats.org/drawingml/2006/table">
            <a:tbl>
              <a:tblPr/>
              <a:tblGrid>
                <a:gridCol w="1447800"/>
                <a:gridCol w="1828800"/>
                <a:gridCol w="2438400"/>
              </a:tblGrid>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 of A 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Allele frequency, </a:t>
                      </a:r>
                      <a:r>
                        <a:rPr kumimoji="0" lang="en-US" sz="1600" b="1" i="1" u="none" strike="noStrike" cap="none" normalizeH="0" baseline="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Probability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(1-1/2)</a:t>
                      </a:r>
                      <a:r>
                        <a:rPr kumimoji="0" lang="en-US" sz="1600" b="0" i="0" u="none" strike="noStrike" cap="none" normalizeH="0" baseline="3000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rPr>
                        <a:t> = .0625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4(1/2)(1-1/2)</a:t>
                      </a:r>
                      <a:r>
                        <a:rPr kumimoji="0" lang="en-US" sz="1600" b="0" i="0" u="none" strike="noStrike" cap="none" normalizeH="0" baseline="3000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6(1/2)</a:t>
                      </a:r>
                      <a:r>
                        <a:rPr kumimoji="0" lang="en-US" sz="1600" b="0" i="0" u="none" strike="noStrike" cap="none" normalizeH="0" baseline="30000" smtClean="0">
                          <a:ln>
                            <a:noFill/>
                          </a:ln>
                          <a:solidFill>
                            <a:schemeClr val="tx1"/>
                          </a:solidFill>
                          <a:effectLst/>
                          <a:latin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rPr>
                        <a:t>(1-1/2)</a:t>
                      </a:r>
                      <a:r>
                        <a:rPr kumimoji="0" lang="en-US" sz="1600" b="0" i="0" u="none" strike="noStrike" cap="none" normalizeH="0" baseline="30000" smtClean="0">
                          <a:ln>
                            <a:noFill/>
                          </a:ln>
                          <a:solidFill>
                            <a:schemeClr val="tx1"/>
                          </a:solidFill>
                          <a:effectLst/>
                          <a:latin typeface="Times New Roman" pitchFamily="18" charset="0"/>
                        </a:rPr>
                        <a:t>2</a:t>
                      </a:r>
                      <a:r>
                        <a:rPr kumimoji="0" lang="en-US" sz="1600" b="0" i="0" u="none" strike="noStrike" cap="none" normalizeH="0" baseline="0" smtClean="0">
                          <a:ln>
                            <a:noFill/>
                          </a:ln>
                          <a:solidFill>
                            <a:schemeClr val="tx1"/>
                          </a:solidFill>
                          <a:effectLst/>
                          <a:latin typeface="Times New Roman" pitchFamily="18" charset="0"/>
                        </a:rPr>
                        <a:t> = .375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4(1/2)</a:t>
                      </a:r>
                      <a:r>
                        <a:rPr kumimoji="0" lang="en-US" sz="1600" b="0" i="0" u="none" strike="noStrike" cap="none" normalizeH="0" baseline="30000" smtClean="0">
                          <a:ln>
                            <a:noFill/>
                          </a:ln>
                          <a:solidFill>
                            <a:schemeClr val="tx1"/>
                          </a:solidFill>
                          <a:effectLst/>
                          <a:latin typeface="Times New Roman" pitchFamily="18" charset="0"/>
                        </a:rPr>
                        <a:t>3</a:t>
                      </a:r>
                      <a:r>
                        <a:rPr kumimoji="0" lang="en-US" sz="1600" b="0" i="0" u="none" strike="noStrike" cap="none" normalizeH="0" baseline="0" smtClean="0">
                          <a:ln>
                            <a:noFill/>
                          </a:ln>
                          <a:solidFill>
                            <a:schemeClr val="tx1"/>
                          </a:solidFill>
                          <a:effectLst/>
                          <a:latin typeface="Times New Roman" pitchFamily="18" charset="0"/>
                        </a:rPr>
                        <a:t>(1-1/2)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(1/2)</a:t>
                      </a:r>
                      <a:r>
                        <a:rPr kumimoji="0" lang="en-US" sz="1600" b="0" i="0" u="none" strike="noStrike" cap="none" normalizeH="0" baseline="30000" smtClean="0">
                          <a:ln>
                            <a:noFill/>
                          </a:ln>
                          <a:solidFill>
                            <a:schemeClr val="tx1"/>
                          </a:solidFill>
                          <a:effectLst/>
                          <a:latin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rPr>
                        <a:t> = .0625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5" name="Text Box 162"/>
          <p:cNvSpPr txBox="1">
            <a:spLocks noChangeArrowheads="1"/>
          </p:cNvSpPr>
          <p:nvPr/>
        </p:nvSpPr>
        <p:spPr bwMode="auto">
          <a:xfrm>
            <a:off x="0" y="6362700"/>
            <a:ext cx="9144000" cy="366713"/>
          </a:xfrm>
          <a:prstGeom prst="rect">
            <a:avLst/>
          </a:prstGeom>
          <a:noFill/>
          <a:ln w="9525">
            <a:noFill/>
            <a:miter lim="800000"/>
            <a:headEnd/>
            <a:tailEnd/>
          </a:ln>
        </p:spPr>
        <p:txBody>
          <a:bodyPr>
            <a:spAutoFit/>
          </a:bodyPr>
          <a:lstStyle/>
          <a:p>
            <a:pPr algn="ctr"/>
            <a:r>
              <a:rPr lang="en-US" b="1"/>
              <a:t>The probability of becoming fixed for the A or the a allele is .125 in a single generation!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1734</Words>
  <Application>Microsoft Office PowerPoint</Application>
  <PresentationFormat>On-screen Show (4:3)</PresentationFormat>
  <Paragraphs>353</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Default Design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Nuismer</dc:creator>
  <cp:lastModifiedBy>Nuismer</cp:lastModifiedBy>
  <cp:revision>213</cp:revision>
  <dcterms:created xsi:type="dcterms:W3CDTF">2004-01-29T20:06:26Z</dcterms:created>
  <dcterms:modified xsi:type="dcterms:W3CDTF">2015-02-02T17:43:55Z</dcterms:modified>
</cp:coreProperties>
</file>