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4" r:id="rId2"/>
    <p:sldId id="295" r:id="rId3"/>
    <p:sldId id="292" r:id="rId4"/>
    <p:sldId id="306" r:id="rId5"/>
    <p:sldId id="307" r:id="rId6"/>
    <p:sldId id="308" r:id="rId7"/>
    <p:sldId id="296" r:id="rId8"/>
    <p:sldId id="260" r:id="rId9"/>
    <p:sldId id="261" r:id="rId10"/>
    <p:sldId id="262" r:id="rId11"/>
    <p:sldId id="301" r:id="rId12"/>
    <p:sldId id="263" r:id="rId13"/>
    <p:sldId id="300" r:id="rId14"/>
    <p:sldId id="264" r:id="rId15"/>
    <p:sldId id="302" r:id="rId16"/>
    <p:sldId id="303" r:id="rId17"/>
    <p:sldId id="304" r:id="rId18"/>
    <p:sldId id="266" r:id="rId19"/>
    <p:sldId id="267" r:id="rId20"/>
    <p:sldId id="305" r:id="rId21"/>
    <p:sldId id="268" r:id="rId22"/>
    <p:sldId id="321" r:id="rId23"/>
    <p:sldId id="322" r:id="rId24"/>
    <p:sldId id="323" r:id="rId25"/>
    <p:sldId id="324" r:id="rId26"/>
    <p:sldId id="325" r:id="rId27"/>
    <p:sldId id="270" r:id="rId28"/>
    <p:sldId id="326" r:id="rId29"/>
    <p:sldId id="333" r:id="rId30"/>
    <p:sldId id="328" r:id="rId31"/>
    <p:sldId id="332" r:id="rId3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9900"/>
    <a:srgbClr val="0066FF"/>
    <a:srgbClr val="FFFF00"/>
    <a:srgbClr val="00FF00"/>
    <a:srgbClr val="FF0000"/>
    <a:srgbClr val="00FFFF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860" y="-5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A10F53-2830-4B3F-BC63-D803976C33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0672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EF29F1-6562-4ED9-A5D4-3DE61620CE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899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37D2A3-8017-4064-9DE1-004C506CBF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5230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20790A-883D-4A7C-8122-2D9851DD3C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0517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3BEF9C-A98E-4399-9CD1-816FF8271C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8227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DC2219-809E-4C47-8C87-196394008F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5078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AF080C-567B-48C2-80C7-6CD07ECED5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7287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C1C50A-4C0E-4A92-ACD5-2478A8FA22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7995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654A10-12F2-4C53-85CF-FE2660C0D9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4878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23E341-A7EA-4922-BE7D-6AAADFE348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8034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D951DB-9862-47EB-AFF6-23A9819AA9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0796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FACB3FDD-B26E-4D9D-A0D2-154C6ECA56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1.wmf"/><Relationship Id="rId4" Type="http://schemas.openxmlformats.org/officeDocument/2006/relationships/image" Target="../media/image10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0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9.wmf"/><Relationship Id="rId4" Type="http://schemas.openxmlformats.org/officeDocument/2006/relationships/image" Target="../media/image18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wmf"/><Relationship Id="rId4" Type="http://schemas.openxmlformats.org/officeDocument/2006/relationships/image" Target="../media/image20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22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6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8.wmf"/><Relationship Id="rId4" Type="http://schemas.openxmlformats.org/officeDocument/2006/relationships/oleObject" Target="../embeddings/oleObject3.bin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0" y="342900"/>
            <a:ext cx="9144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3200" b="1"/>
              <a:t>Gene flow and genetic differentiation</a:t>
            </a:r>
          </a:p>
        </p:txBody>
      </p:sp>
      <p:sp>
        <p:nvSpPr>
          <p:cNvPr id="3075" name="TextBox 3"/>
          <p:cNvSpPr txBox="1">
            <a:spLocks noChangeArrowheads="1"/>
          </p:cNvSpPr>
          <p:nvPr/>
        </p:nvSpPr>
        <p:spPr bwMode="auto">
          <a:xfrm>
            <a:off x="762000" y="2144713"/>
            <a:ext cx="35052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/>
              <a:t>This population is composed of only 20 individuals</a:t>
            </a:r>
          </a:p>
        </p:txBody>
      </p:sp>
      <p:sp>
        <p:nvSpPr>
          <p:cNvPr id="3076" name="TextBox 4"/>
          <p:cNvSpPr txBox="1">
            <a:spLocks noChangeArrowheads="1"/>
          </p:cNvSpPr>
          <p:nvPr/>
        </p:nvSpPr>
        <p:spPr bwMode="auto">
          <a:xfrm>
            <a:off x="5105400" y="2133600"/>
            <a:ext cx="35052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/>
              <a:t>In this population, selection favors the AA genotype by 10%</a:t>
            </a:r>
          </a:p>
        </p:txBody>
      </p:sp>
      <p:pic>
        <p:nvPicPr>
          <p:cNvPr id="3077" name="Picture 5" descr="DriftMovieN200Psmall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3048000"/>
            <a:ext cx="3429000" cy="223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 descr="DriftMovieN200Psmall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048000"/>
            <a:ext cx="3429000" cy="223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0" y="342900"/>
            <a:ext cx="9144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2800" b="1"/>
              <a:t>Gene flow and drift</a:t>
            </a:r>
          </a:p>
        </p:txBody>
      </p:sp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457200" y="2465388"/>
            <a:ext cx="7966075" cy="2563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altLang="en-US" b="1"/>
              <a:t> In finite populations, drift should cause populations to differentiate genetically</a:t>
            </a:r>
          </a:p>
          <a:p>
            <a:pPr eaLnBrk="1" hangingPunct="1">
              <a:buFontTx/>
              <a:buChar char="•"/>
            </a:pPr>
            <a:endParaRPr lang="en-US" altLang="en-US" b="1"/>
          </a:p>
          <a:p>
            <a:pPr eaLnBrk="1" hangingPunct="1">
              <a:buFontTx/>
              <a:buChar char="•"/>
            </a:pPr>
            <a:endParaRPr lang="en-US" altLang="en-US" b="1"/>
          </a:p>
          <a:p>
            <a:pPr eaLnBrk="1" hangingPunct="1">
              <a:buFontTx/>
              <a:buChar char="•"/>
            </a:pPr>
            <a:endParaRPr lang="en-US" altLang="en-US" b="1"/>
          </a:p>
          <a:p>
            <a:pPr eaLnBrk="1" hangingPunct="1">
              <a:buFontTx/>
              <a:buChar char="•"/>
            </a:pPr>
            <a:r>
              <a:rPr lang="en-US" altLang="en-US" b="1"/>
              <a:t> Gene flow will cause these same populations to become homogenized</a:t>
            </a:r>
          </a:p>
          <a:p>
            <a:pPr eaLnBrk="1" hangingPunct="1">
              <a:buFontTx/>
              <a:buChar char="•"/>
            </a:pPr>
            <a:endParaRPr lang="en-US" altLang="en-US" b="1"/>
          </a:p>
          <a:p>
            <a:pPr eaLnBrk="1" hangingPunct="1">
              <a:buFontTx/>
              <a:buChar char="•"/>
            </a:pPr>
            <a:endParaRPr lang="en-US" altLang="en-US" b="1"/>
          </a:p>
          <a:p>
            <a:pPr eaLnBrk="1" hangingPunct="1">
              <a:buFontTx/>
              <a:buChar char="•"/>
            </a:pPr>
            <a:endParaRPr lang="en-US" altLang="en-US" b="1"/>
          </a:p>
          <a:p>
            <a:pPr eaLnBrk="1" hangingPunct="1">
              <a:buFontTx/>
              <a:buChar char="•"/>
            </a:pPr>
            <a:r>
              <a:rPr lang="en-US" altLang="en-US" b="1"/>
              <a:t> How will these opposing forces balance out?</a:t>
            </a:r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517525" y="1676400"/>
            <a:ext cx="72628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2000" b="1" u="sng"/>
              <a:t>Lets start by ignoring selection and consider ‘neutral’ genetic loci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0" y="334963"/>
            <a:ext cx="91440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3200"/>
              <a:t>A ‘mainland-island’ model</a:t>
            </a:r>
          </a:p>
        </p:txBody>
      </p:sp>
      <p:sp>
        <p:nvSpPr>
          <p:cNvPr id="14339" name="Oval 3"/>
          <p:cNvSpPr>
            <a:spLocks noChangeArrowheads="1"/>
          </p:cNvSpPr>
          <p:nvPr/>
        </p:nvSpPr>
        <p:spPr bwMode="auto">
          <a:xfrm>
            <a:off x="609600" y="1828800"/>
            <a:ext cx="3505200" cy="35814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340" name="Oval 4"/>
          <p:cNvSpPr>
            <a:spLocks noChangeArrowheads="1"/>
          </p:cNvSpPr>
          <p:nvPr/>
        </p:nvSpPr>
        <p:spPr bwMode="auto">
          <a:xfrm>
            <a:off x="6781800" y="3124200"/>
            <a:ext cx="685800" cy="6858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341" name="Line 5"/>
          <p:cNvSpPr>
            <a:spLocks noChangeShapeType="1"/>
          </p:cNvSpPr>
          <p:nvPr/>
        </p:nvSpPr>
        <p:spPr bwMode="auto">
          <a:xfrm>
            <a:off x="4572000" y="3429000"/>
            <a:ext cx="1828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42" name="Text Box 6"/>
          <p:cNvSpPr txBox="1">
            <a:spLocks noChangeArrowheads="1"/>
          </p:cNvSpPr>
          <p:nvPr/>
        </p:nvSpPr>
        <p:spPr bwMode="auto">
          <a:xfrm>
            <a:off x="5276850" y="3505200"/>
            <a:ext cx="3619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b="1" i="1"/>
              <a:t>m</a:t>
            </a:r>
          </a:p>
        </p:txBody>
      </p:sp>
      <p:sp>
        <p:nvSpPr>
          <p:cNvPr id="14343" name="Text Box 7"/>
          <p:cNvSpPr txBox="1">
            <a:spLocks noChangeArrowheads="1"/>
          </p:cNvSpPr>
          <p:nvPr/>
        </p:nvSpPr>
        <p:spPr bwMode="auto">
          <a:xfrm>
            <a:off x="6934200" y="3824288"/>
            <a:ext cx="3492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b="1" i="1"/>
              <a:t>N</a:t>
            </a:r>
          </a:p>
        </p:txBody>
      </p:sp>
      <p:sp>
        <p:nvSpPr>
          <p:cNvPr id="14344" name="Text Box 8"/>
          <p:cNvSpPr txBox="1">
            <a:spLocks noChangeArrowheads="1"/>
          </p:cNvSpPr>
          <p:nvPr/>
        </p:nvSpPr>
        <p:spPr bwMode="auto">
          <a:xfrm>
            <a:off x="1200150" y="3200400"/>
            <a:ext cx="2381250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b="1" u="sng"/>
              <a:t>Mainland</a:t>
            </a:r>
            <a:r>
              <a:rPr lang="en-US" altLang="en-US"/>
              <a:t> </a:t>
            </a:r>
          </a:p>
          <a:p>
            <a:pPr algn="ctr" eaLnBrk="1" hangingPunct="1">
              <a:buFontTx/>
              <a:buChar char="-"/>
            </a:pPr>
            <a:r>
              <a:rPr lang="en-US" altLang="en-US"/>
              <a:t>Infinite population size</a:t>
            </a:r>
          </a:p>
          <a:p>
            <a:pPr algn="ctr" eaLnBrk="1" hangingPunct="1">
              <a:buFontTx/>
              <a:buChar char="-"/>
            </a:pPr>
            <a:r>
              <a:rPr lang="en-US" altLang="en-US"/>
              <a:t>Infinite # of alleles</a:t>
            </a:r>
          </a:p>
        </p:txBody>
      </p:sp>
      <p:sp>
        <p:nvSpPr>
          <p:cNvPr id="14345" name="Text Box 9"/>
          <p:cNvSpPr txBox="1">
            <a:spLocks noChangeArrowheads="1"/>
          </p:cNvSpPr>
          <p:nvPr/>
        </p:nvSpPr>
        <p:spPr bwMode="auto">
          <a:xfrm>
            <a:off x="6013450" y="4495800"/>
            <a:ext cx="22415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b="1" u="sng"/>
              <a:t>Island</a:t>
            </a:r>
            <a:endParaRPr lang="en-US" altLang="en-US"/>
          </a:p>
          <a:p>
            <a:pPr algn="ctr" eaLnBrk="1" hangingPunct="1">
              <a:buFontTx/>
              <a:buChar char="-"/>
            </a:pPr>
            <a:r>
              <a:rPr lang="en-US" altLang="en-US"/>
              <a:t>Finite population size</a:t>
            </a:r>
          </a:p>
        </p:txBody>
      </p:sp>
      <p:sp>
        <p:nvSpPr>
          <p:cNvPr id="14346" name="Text Box 10"/>
          <p:cNvSpPr txBox="1">
            <a:spLocks noChangeArrowheads="1"/>
          </p:cNvSpPr>
          <p:nvPr/>
        </p:nvSpPr>
        <p:spPr bwMode="auto">
          <a:xfrm>
            <a:off x="457200" y="6210300"/>
            <a:ext cx="83375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b="1"/>
              <a:t>How much polymorphism will be maintained by gene flow in the island population?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0" y="342900"/>
            <a:ext cx="9144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3200"/>
              <a:t>The balance between gene flow and drift</a:t>
            </a:r>
          </a:p>
        </p:txBody>
      </p:sp>
      <p:graphicFrame>
        <p:nvGraphicFramePr>
          <p:cNvPr id="15363" name="Object 3"/>
          <p:cNvGraphicFramePr>
            <a:graphicFrameLocks noChangeAspect="1"/>
          </p:cNvGraphicFramePr>
          <p:nvPr/>
        </p:nvGraphicFramePr>
        <p:xfrm>
          <a:off x="3810000" y="1219200"/>
          <a:ext cx="1524000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83" name="Equation" r:id="rId3" imgW="837836" imgH="393529" progId="Equation.3">
                  <p:embed/>
                </p:oleObj>
              </mc:Choice>
              <mc:Fallback>
                <p:oleObj name="Equation" r:id="rId3" imgW="837836" imgH="393529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0" y="1219200"/>
                        <a:ext cx="1524000" cy="714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36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9325" y="2257425"/>
            <a:ext cx="4705350" cy="300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5" name="Text Box 7"/>
          <p:cNvSpPr txBox="1">
            <a:spLocks noChangeArrowheads="1"/>
          </p:cNvSpPr>
          <p:nvPr/>
        </p:nvSpPr>
        <p:spPr bwMode="auto">
          <a:xfrm>
            <a:off x="3843338" y="5105400"/>
            <a:ext cx="17192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1400" b="1"/>
              <a:t>Rate of gene flow, </a:t>
            </a:r>
            <a:r>
              <a:rPr lang="en-US" altLang="en-US" sz="1400" b="1" i="1"/>
              <a:t>m</a:t>
            </a:r>
            <a:endParaRPr lang="en-US" altLang="en-US" sz="1400" b="1"/>
          </a:p>
        </p:txBody>
      </p:sp>
      <p:sp>
        <p:nvSpPr>
          <p:cNvPr id="15366" name="Text Box 8"/>
          <p:cNvSpPr txBox="1">
            <a:spLocks noChangeArrowheads="1"/>
          </p:cNvSpPr>
          <p:nvPr/>
        </p:nvSpPr>
        <p:spPr bwMode="auto">
          <a:xfrm rot="-5400000">
            <a:off x="1002506" y="3493294"/>
            <a:ext cx="22621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1400" b="1"/>
              <a:t>Equilibrium heterozygosity</a:t>
            </a:r>
          </a:p>
        </p:txBody>
      </p:sp>
      <p:sp>
        <p:nvSpPr>
          <p:cNvPr id="15367" name="Text Box 9"/>
          <p:cNvSpPr txBox="1">
            <a:spLocks noChangeArrowheads="1"/>
          </p:cNvSpPr>
          <p:nvPr/>
        </p:nvSpPr>
        <p:spPr bwMode="auto">
          <a:xfrm>
            <a:off x="4098925" y="3554413"/>
            <a:ext cx="18430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1400" b="1" u="sng">
                <a:solidFill>
                  <a:srgbClr val="FF0000"/>
                </a:solidFill>
              </a:rPr>
              <a:t>Island population size</a:t>
            </a:r>
          </a:p>
        </p:txBody>
      </p:sp>
      <p:sp>
        <p:nvSpPr>
          <p:cNvPr id="15368" name="Text Box 10"/>
          <p:cNvSpPr txBox="1">
            <a:spLocks noChangeArrowheads="1"/>
          </p:cNvSpPr>
          <p:nvPr/>
        </p:nvSpPr>
        <p:spPr bwMode="auto">
          <a:xfrm>
            <a:off x="4114800" y="3821113"/>
            <a:ext cx="68103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1400" b="1">
                <a:solidFill>
                  <a:srgbClr val="00FFFF"/>
                </a:solidFill>
              </a:rPr>
              <a:t>N = 50</a:t>
            </a:r>
          </a:p>
        </p:txBody>
      </p:sp>
      <p:sp>
        <p:nvSpPr>
          <p:cNvPr id="15369" name="Text Box 11"/>
          <p:cNvSpPr txBox="1">
            <a:spLocks noChangeArrowheads="1"/>
          </p:cNvSpPr>
          <p:nvPr/>
        </p:nvSpPr>
        <p:spPr bwMode="auto">
          <a:xfrm>
            <a:off x="4114800" y="4083050"/>
            <a:ext cx="76993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1400" b="1">
                <a:solidFill>
                  <a:srgbClr val="FFFF00"/>
                </a:solidFill>
              </a:rPr>
              <a:t>N = 500</a:t>
            </a:r>
          </a:p>
        </p:txBody>
      </p:sp>
      <p:sp>
        <p:nvSpPr>
          <p:cNvPr id="15370" name="Text Box 12"/>
          <p:cNvSpPr txBox="1">
            <a:spLocks noChangeArrowheads="1"/>
          </p:cNvSpPr>
          <p:nvPr/>
        </p:nvSpPr>
        <p:spPr bwMode="auto">
          <a:xfrm>
            <a:off x="4114800" y="4343400"/>
            <a:ext cx="85883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1400" b="1">
                <a:solidFill>
                  <a:srgbClr val="00FF00"/>
                </a:solidFill>
              </a:rPr>
              <a:t>N = 5000</a:t>
            </a:r>
          </a:p>
        </p:txBody>
      </p:sp>
      <p:sp>
        <p:nvSpPr>
          <p:cNvPr id="15371" name="Line 13"/>
          <p:cNvSpPr>
            <a:spLocks noChangeShapeType="1"/>
          </p:cNvSpPr>
          <p:nvPr/>
        </p:nvSpPr>
        <p:spPr bwMode="auto">
          <a:xfrm flipH="1" flipV="1">
            <a:off x="3627438" y="3259138"/>
            <a:ext cx="563562" cy="703262"/>
          </a:xfrm>
          <a:prstGeom prst="line">
            <a:avLst/>
          </a:prstGeom>
          <a:noFill/>
          <a:ln w="38100">
            <a:solidFill>
              <a:srgbClr val="00FF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72" name="Line 14"/>
          <p:cNvSpPr>
            <a:spLocks noChangeShapeType="1"/>
          </p:cNvSpPr>
          <p:nvPr/>
        </p:nvSpPr>
        <p:spPr bwMode="auto">
          <a:xfrm flipH="1" flipV="1">
            <a:off x="3105150" y="2825750"/>
            <a:ext cx="1085850" cy="136525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73" name="Line 15"/>
          <p:cNvSpPr>
            <a:spLocks noChangeShapeType="1"/>
          </p:cNvSpPr>
          <p:nvPr/>
        </p:nvSpPr>
        <p:spPr bwMode="auto">
          <a:xfrm flipH="1" flipV="1">
            <a:off x="2857500" y="2830513"/>
            <a:ext cx="1257300" cy="1589087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74" name="Text Box 16"/>
          <p:cNvSpPr txBox="1">
            <a:spLocks noChangeArrowheads="1"/>
          </p:cNvSpPr>
          <p:nvPr/>
        </p:nvSpPr>
        <p:spPr bwMode="auto">
          <a:xfrm>
            <a:off x="0" y="6210300"/>
            <a:ext cx="9144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2000" b="1"/>
              <a:t>It takes very little gene flow to overwhelm the effects of drift!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0" y="242888"/>
            <a:ext cx="91440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2800" b="1"/>
              <a:t>A ‘demic’ model of gene flow and drift</a:t>
            </a:r>
          </a:p>
        </p:txBody>
      </p:sp>
      <p:sp>
        <p:nvSpPr>
          <p:cNvPr id="16387" name="Oval 9"/>
          <p:cNvSpPr>
            <a:spLocks noChangeArrowheads="1"/>
          </p:cNvSpPr>
          <p:nvPr/>
        </p:nvSpPr>
        <p:spPr bwMode="auto">
          <a:xfrm>
            <a:off x="533400" y="2362200"/>
            <a:ext cx="685800" cy="6858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6388" name="Oval 10"/>
          <p:cNvSpPr>
            <a:spLocks noChangeArrowheads="1"/>
          </p:cNvSpPr>
          <p:nvPr/>
        </p:nvSpPr>
        <p:spPr bwMode="auto">
          <a:xfrm>
            <a:off x="1752600" y="4572000"/>
            <a:ext cx="685800" cy="6858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6389" name="Oval 11"/>
          <p:cNvSpPr>
            <a:spLocks noChangeArrowheads="1"/>
          </p:cNvSpPr>
          <p:nvPr/>
        </p:nvSpPr>
        <p:spPr bwMode="auto">
          <a:xfrm>
            <a:off x="2971800" y="2286000"/>
            <a:ext cx="685800" cy="6858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6390" name="Oval 12"/>
          <p:cNvSpPr>
            <a:spLocks noChangeArrowheads="1"/>
          </p:cNvSpPr>
          <p:nvPr/>
        </p:nvSpPr>
        <p:spPr bwMode="auto">
          <a:xfrm>
            <a:off x="1676400" y="3429000"/>
            <a:ext cx="685800" cy="6858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6391" name="Oval 13"/>
          <p:cNvSpPr>
            <a:spLocks noChangeArrowheads="1"/>
          </p:cNvSpPr>
          <p:nvPr/>
        </p:nvSpPr>
        <p:spPr bwMode="auto">
          <a:xfrm>
            <a:off x="3200400" y="3581400"/>
            <a:ext cx="685800" cy="6858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6392" name="Oval 14"/>
          <p:cNvSpPr>
            <a:spLocks noChangeArrowheads="1"/>
          </p:cNvSpPr>
          <p:nvPr/>
        </p:nvSpPr>
        <p:spPr bwMode="auto">
          <a:xfrm>
            <a:off x="381000" y="3886200"/>
            <a:ext cx="685800" cy="6858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6393" name="Line 15"/>
          <p:cNvSpPr>
            <a:spLocks noChangeShapeType="1"/>
          </p:cNvSpPr>
          <p:nvPr/>
        </p:nvSpPr>
        <p:spPr bwMode="auto">
          <a:xfrm flipV="1">
            <a:off x="2438400" y="4114800"/>
            <a:ext cx="685800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4" name="Line 16"/>
          <p:cNvSpPr>
            <a:spLocks noChangeShapeType="1"/>
          </p:cNvSpPr>
          <p:nvPr/>
        </p:nvSpPr>
        <p:spPr bwMode="auto">
          <a:xfrm flipV="1">
            <a:off x="1295400" y="2667000"/>
            <a:ext cx="1600200" cy="76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5" name="Line 17"/>
          <p:cNvSpPr>
            <a:spLocks noChangeShapeType="1"/>
          </p:cNvSpPr>
          <p:nvPr/>
        </p:nvSpPr>
        <p:spPr bwMode="auto">
          <a:xfrm>
            <a:off x="1143000" y="3048000"/>
            <a:ext cx="53340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6" name="Line 18"/>
          <p:cNvSpPr>
            <a:spLocks noChangeShapeType="1"/>
          </p:cNvSpPr>
          <p:nvPr/>
        </p:nvSpPr>
        <p:spPr bwMode="auto">
          <a:xfrm>
            <a:off x="1219200" y="2895600"/>
            <a:ext cx="1981200" cy="762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7" name="Line 19"/>
          <p:cNvSpPr>
            <a:spLocks noChangeShapeType="1"/>
          </p:cNvSpPr>
          <p:nvPr/>
        </p:nvSpPr>
        <p:spPr bwMode="auto">
          <a:xfrm>
            <a:off x="2438400" y="3810000"/>
            <a:ext cx="685800" cy="76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8" name="Line 20"/>
          <p:cNvSpPr>
            <a:spLocks noChangeShapeType="1"/>
          </p:cNvSpPr>
          <p:nvPr/>
        </p:nvSpPr>
        <p:spPr bwMode="auto">
          <a:xfrm flipV="1">
            <a:off x="1143000" y="3962400"/>
            <a:ext cx="457200" cy="152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9" name="Line 21"/>
          <p:cNvSpPr>
            <a:spLocks noChangeShapeType="1"/>
          </p:cNvSpPr>
          <p:nvPr/>
        </p:nvSpPr>
        <p:spPr bwMode="auto">
          <a:xfrm>
            <a:off x="2057400" y="4191000"/>
            <a:ext cx="38100" cy="2936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00" name="Line 22"/>
          <p:cNvSpPr>
            <a:spLocks noChangeShapeType="1"/>
          </p:cNvSpPr>
          <p:nvPr/>
        </p:nvSpPr>
        <p:spPr bwMode="auto">
          <a:xfrm>
            <a:off x="762000" y="3124200"/>
            <a:ext cx="0" cy="685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01" name="Line 23"/>
          <p:cNvSpPr>
            <a:spLocks noChangeShapeType="1"/>
          </p:cNvSpPr>
          <p:nvPr/>
        </p:nvSpPr>
        <p:spPr bwMode="auto">
          <a:xfrm>
            <a:off x="1066800" y="4495800"/>
            <a:ext cx="60960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02" name="Line 24"/>
          <p:cNvSpPr>
            <a:spLocks noChangeShapeType="1"/>
          </p:cNvSpPr>
          <p:nvPr/>
        </p:nvSpPr>
        <p:spPr bwMode="auto">
          <a:xfrm>
            <a:off x="3352800" y="3048000"/>
            <a:ext cx="152400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03" name="Text Box 25"/>
          <p:cNvSpPr txBox="1">
            <a:spLocks noChangeArrowheads="1"/>
          </p:cNvSpPr>
          <p:nvPr/>
        </p:nvSpPr>
        <p:spPr bwMode="auto">
          <a:xfrm>
            <a:off x="4953000" y="1371600"/>
            <a:ext cx="3784600" cy="228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Tx/>
              <a:buChar char="-"/>
            </a:pPr>
            <a:r>
              <a:rPr lang="en-US" altLang="en-US" b="1"/>
              <a:t>A set of finite populations</a:t>
            </a:r>
          </a:p>
          <a:p>
            <a:pPr eaLnBrk="1" hangingPunct="1">
              <a:buFontTx/>
              <a:buChar char="-"/>
            </a:pPr>
            <a:endParaRPr lang="en-US" altLang="en-US" b="1"/>
          </a:p>
          <a:p>
            <a:pPr eaLnBrk="1" hangingPunct="1">
              <a:buFontTx/>
              <a:buChar char="-"/>
            </a:pPr>
            <a:r>
              <a:rPr lang="en-US" altLang="en-US" b="1"/>
              <a:t>Connected by gene flow</a:t>
            </a:r>
          </a:p>
          <a:p>
            <a:pPr eaLnBrk="1" hangingPunct="1">
              <a:buFontTx/>
              <a:buChar char="-"/>
            </a:pPr>
            <a:endParaRPr lang="en-US" altLang="en-US" b="1"/>
          </a:p>
          <a:p>
            <a:pPr eaLnBrk="1" hangingPunct="1">
              <a:buFontTx/>
              <a:buChar char="-"/>
            </a:pPr>
            <a:r>
              <a:rPr lang="en-US" altLang="en-US" b="1"/>
              <a:t>As the number of populations</a:t>
            </a:r>
          </a:p>
          <a:p>
            <a:pPr eaLnBrk="1" hangingPunct="1"/>
            <a:r>
              <a:rPr lang="en-US" altLang="en-US" b="1"/>
              <a:t> increases to infinity, this model</a:t>
            </a:r>
          </a:p>
          <a:p>
            <a:pPr eaLnBrk="1" hangingPunct="1"/>
            <a:r>
              <a:rPr lang="en-US" altLang="en-US" b="1"/>
              <a:t> becomes the mainland-island model </a:t>
            </a:r>
          </a:p>
          <a:p>
            <a:pPr eaLnBrk="1" hangingPunct="1"/>
            <a:r>
              <a:rPr lang="en-US" altLang="en-US" b="1"/>
              <a:t> and we expect: </a:t>
            </a:r>
            <a:r>
              <a:rPr lang="en-US" altLang="en-US" b="1" i="1"/>
              <a:t> </a:t>
            </a:r>
            <a:endParaRPr lang="en-US" altLang="en-US" b="1"/>
          </a:p>
        </p:txBody>
      </p:sp>
      <p:sp>
        <p:nvSpPr>
          <p:cNvPr id="16404" name="Text Box 26"/>
          <p:cNvSpPr txBox="1">
            <a:spLocks noChangeArrowheads="1"/>
          </p:cNvSpPr>
          <p:nvPr/>
        </p:nvSpPr>
        <p:spPr bwMode="auto">
          <a:xfrm>
            <a:off x="1889125" y="2362200"/>
            <a:ext cx="3619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b="1" i="1"/>
              <a:t>m</a:t>
            </a:r>
          </a:p>
        </p:txBody>
      </p:sp>
      <p:sp>
        <p:nvSpPr>
          <p:cNvPr id="16405" name="Text Box 27"/>
          <p:cNvSpPr txBox="1">
            <a:spLocks noChangeArrowheads="1"/>
          </p:cNvSpPr>
          <p:nvPr/>
        </p:nvSpPr>
        <p:spPr bwMode="auto">
          <a:xfrm>
            <a:off x="2228850" y="3030538"/>
            <a:ext cx="3619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b="1" i="1"/>
              <a:t>m</a:t>
            </a:r>
          </a:p>
        </p:txBody>
      </p:sp>
      <p:sp>
        <p:nvSpPr>
          <p:cNvPr id="16406" name="Text Box 28"/>
          <p:cNvSpPr txBox="1">
            <a:spLocks noChangeArrowheads="1"/>
          </p:cNvSpPr>
          <p:nvPr/>
        </p:nvSpPr>
        <p:spPr bwMode="auto">
          <a:xfrm>
            <a:off x="3408363" y="3051175"/>
            <a:ext cx="3619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b="1" i="1"/>
              <a:t>m</a:t>
            </a:r>
          </a:p>
        </p:txBody>
      </p:sp>
      <p:sp>
        <p:nvSpPr>
          <p:cNvPr id="16407" name="Text Box 29"/>
          <p:cNvSpPr txBox="1">
            <a:spLocks noChangeArrowheads="1"/>
          </p:cNvSpPr>
          <p:nvPr/>
        </p:nvSpPr>
        <p:spPr bwMode="auto">
          <a:xfrm>
            <a:off x="2590800" y="3505200"/>
            <a:ext cx="3619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b="1" i="1"/>
              <a:t>m</a:t>
            </a:r>
          </a:p>
        </p:txBody>
      </p:sp>
      <p:sp>
        <p:nvSpPr>
          <p:cNvPr id="16408" name="Text Box 30"/>
          <p:cNvSpPr txBox="1">
            <a:spLocks noChangeArrowheads="1"/>
          </p:cNvSpPr>
          <p:nvPr/>
        </p:nvSpPr>
        <p:spPr bwMode="auto">
          <a:xfrm>
            <a:off x="2509838" y="4003675"/>
            <a:ext cx="3619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b="1" i="1"/>
              <a:t>m</a:t>
            </a:r>
          </a:p>
        </p:txBody>
      </p:sp>
      <p:sp>
        <p:nvSpPr>
          <p:cNvPr id="16409" name="Text Box 31"/>
          <p:cNvSpPr txBox="1">
            <a:spLocks noChangeArrowheads="1"/>
          </p:cNvSpPr>
          <p:nvPr/>
        </p:nvSpPr>
        <p:spPr bwMode="auto">
          <a:xfrm>
            <a:off x="2066925" y="4143375"/>
            <a:ext cx="3619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b="1" i="1"/>
              <a:t>m</a:t>
            </a:r>
          </a:p>
        </p:txBody>
      </p:sp>
      <p:sp>
        <p:nvSpPr>
          <p:cNvPr id="16410" name="Text Box 32"/>
          <p:cNvSpPr txBox="1">
            <a:spLocks noChangeArrowheads="1"/>
          </p:cNvSpPr>
          <p:nvPr/>
        </p:nvSpPr>
        <p:spPr bwMode="auto">
          <a:xfrm>
            <a:off x="1295400" y="4343400"/>
            <a:ext cx="3619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b="1" i="1"/>
              <a:t>m</a:t>
            </a:r>
          </a:p>
        </p:txBody>
      </p:sp>
      <p:sp>
        <p:nvSpPr>
          <p:cNvPr id="16411" name="Text Box 33"/>
          <p:cNvSpPr txBox="1">
            <a:spLocks noChangeArrowheads="1"/>
          </p:cNvSpPr>
          <p:nvPr/>
        </p:nvSpPr>
        <p:spPr bwMode="auto">
          <a:xfrm>
            <a:off x="1143000" y="3657600"/>
            <a:ext cx="3619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b="1" i="1"/>
              <a:t>m</a:t>
            </a:r>
          </a:p>
        </p:txBody>
      </p:sp>
      <p:sp>
        <p:nvSpPr>
          <p:cNvPr id="16412" name="Text Box 34"/>
          <p:cNvSpPr txBox="1">
            <a:spLocks noChangeArrowheads="1"/>
          </p:cNvSpPr>
          <p:nvPr/>
        </p:nvSpPr>
        <p:spPr bwMode="auto">
          <a:xfrm>
            <a:off x="762000" y="3276600"/>
            <a:ext cx="3619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b="1" i="1"/>
              <a:t>m</a:t>
            </a:r>
          </a:p>
        </p:txBody>
      </p:sp>
      <p:sp>
        <p:nvSpPr>
          <p:cNvPr id="16413" name="Text Box 35"/>
          <p:cNvSpPr txBox="1">
            <a:spLocks noChangeArrowheads="1"/>
          </p:cNvSpPr>
          <p:nvPr/>
        </p:nvSpPr>
        <p:spPr bwMode="auto">
          <a:xfrm>
            <a:off x="1143000" y="3200400"/>
            <a:ext cx="3619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b="1" i="1"/>
              <a:t>m</a:t>
            </a:r>
          </a:p>
        </p:txBody>
      </p:sp>
      <p:graphicFrame>
        <p:nvGraphicFramePr>
          <p:cNvPr id="16414" name="Object 36"/>
          <p:cNvGraphicFramePr>
            <a:graphicFrameLocks noChangeAspect="1"/>
          </p:cNvGraphicFramePr>
          <p:nvPr/>
        </p:nvGraphicFramePr>
        <p:xfrm>
          <a:off x="5715000" y="3886200"/>
          <a:ext cx="1524000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25" name="Equation" r:id="rId3" imgW="837836" imgH="393529" progId="Equation.3">
                  <p:embed/>
                </p:oleObj>
              </mc:Choice>
              <mc:Fallback>
                <p:oleObj name="Equation" r:id="rId3" imgW="837836" imgH="393529" progId="Equation.3">
                  <p:embed/>
                  <p:pic>
                    <p:nvPicPr>
                      <p:cNvPr id="0" name="Object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0" y="3886200"/>
                        <a:ext cx="1524000" cy="714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415" name="Text Box 37"/>
          <p:cNvSpPr txBox="1">
            <a:spLocks noChangeArrowheads="1"/>
          </p:cNvSpPr>
          <p:nvPr/>
        </p:nvSpPr>
        <p:spPr bwMode="auto">
          <a:xfrm>
            <a:off x="5029200" y="4738688"/>
            <a:ext cx="2133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b="1"/>
              <a:t>in every population.</a:t>
            </a:r>
          </a:p>
        </p:txBody>
      </p:sp>
      <p:sp>
        <p:nvSpPr>
          <p:cNvPr id="16416" name="Text Box 38"/>
          <p:cNvSpPr txBox="1">
            <a:spLocks noChangeArrowheads="1"/>
          </p:cNvSpPr>
          <p:nvPr/>
        </p:nvSpPr>
        <p:spPr bwMode="auto">
          <a:xfrm>
            <a:off x="1063625" y="5562600"/>
            <a:ext cx="6937375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b="1" u="sng"/>
              <a:t>A general rule of thumb</a:t>
            </a:r>
          </a:p>
          <a:p>
            <a:pPr algn="ctr" eaLnBrk="1" hangingPunct="1"/>
            <a:r>
              <a:rPr lang="en-US" altLang="en-US"/>
              <a:t>If </a:t>
            </a:r>
            <a:r>
              <a:rPr lang="en-US" altLang="en-US" i="1"/>
              <a:t>Nm</a:t>
            </a:r>
            <a:r>
              <a:rPr lang="en-US" altLang="en-US"/>
              <a:t> &gt;&gt; 1 drift does not lead to the genetic differentiation of populations</a:t>
            </a:r>
          </a:p>
          <a:p>
            <a:pPr algn="ctr" eaLnBrk="1" hangingPunct="1"/>
            <a:r>
              <a:rPr lang="en-US" altLang="en-US"/>
              <a:t>If </a:t>
            </a:r>
            <a:r>
              <a:rPr lang="en-US" altLang="en-US" i="1"/>
              <a:t>Nm</a:t>
            </a:r>
            <a:r>
              <a:rPr lang="en-US" altLang="en-US"/>
              <a:t> &lt; 1 drift leads to the genetic differentiation of populations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0" y="76200"/>
            <a:ext cx="9144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3200"/>
              <a:t>Simulations from the ‘demic’ model</a:t>
            </a:r>
          </a:p>
        </p:txBody>
      </p:sp>
      <p:pic>
        <p:nvPicPr>
          <p:cNvPr id="17411" name="Picture 3" descr="Structure m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831850"/>
            <a:ext cx="4095750" cy="183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4" descr="Strcuture0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816225"/>
            <a:ext cx="4092575" cy="183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5" descr="structure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4800600"/>
            <a:ext cx="4089400" cy="183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76200" y="1538288"/>
            <a:ext cx="10064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b="1" i="1"/>
              <a:t>m</a:t>
            </a:r>
            <a:r>
              <a:rPr lang="en-US" altLang="en-US" b="1"/>
              <a:t> = 0.00</a:t>
            </a:r>
          </a:p>
          <a:p>
            <a:pPr algn="ctr" eaLnBrk="1" hangingPunct="1"/>
            <a:r>
              <a:rPr lang="en-US" altLang="en-US" b="1" i="1">
                <a:solidFill>
                  <a:srgbClr val="FF0000"/>
                </a:solidFill>
              </a:rPr>
              <a:t>Nm</a:t>
            </a:r>
            <a:r>
              <a:rPr lang="en-US" altLang="en-US" b="1">
                <a:solidFill>
                  <a:srgbClr val="FF0000"/>
                </a:solidFill>
              </a:rPr>
              <a:t> = 0</a:t>
            </a:r>
            <a:endParaRPr lang="en-US" altLang="en-US" b="1" i="1">
              <a:solidFill>
                <a:srgbClr val="FF0000"/>
              </a:solidFill>
            </a:endParaRPr>
          </a:p>
        </p:txBody>
      </p:sp>
      <p:sp>
        <p:nvSpPr>
          <p:cNvPr id="17415" name="Text Box 7"/>
          <p:cNvSpPr txBox="1">
            <a:spLocks noChangeArrowheads="1"/>
          </p:cNvSpPr>
          <p:nvPr/>
        </p:nvSpPr>
        <p:spPr bwMode="auto">
          <a:xfrm>
            <a:off x="76200" y="3454400"/>
            <a:ext cx="10064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b="1" i="1"/>
              <a:t>m</a:t>
            </a:r>
            <a:r>
              <a:rPr lang="en-US" altLang="en-US" b="1"/>
              <a:t> = 0.05</a:t>
            </a:r>
          </a:p>
          <a:p>
            <a:pPr eaLnBrk="1" hangingPunct="1"/>
            <a:r>
              <a:rPr lang="en-US" altLang="en-US" b="1" i="1">
                <a:solidFill>
                  <a:srgbClr val="FF0000"/>
                </a:solidFill>
              </a:rPr>
              <a:t>Nm</a:t>
            </a:r>
            <a:r>
              <a:rPr lang="en-US" altLang="en-US" b="1">
                <a:solidFill>
                  <a:srgbClr val="FF0000"/>
                </a:solidFill>
              </a:rPr>
              <a:t> = 1</a:t>
            </a:r>
          </a:p>
        </p:txBody>
      </p:sp>
      <p:sp>
        <p:nvSpPr>
          <p:cNvPr id="17416" name="Text Box 8"/>
          <p:cNvSpPr txBox="1">
            <a:spLocks noChangeArrowheads="1"/>
          </p:cNvSpPr>
          <p:nvPr/>
        </p:nvSpPr>
        <p:spPr bwMode="auto">
          <a:xfrm>
            <a:off x="76200" y="5500688"/>
            <a:ext cx="10064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b="1" i="1"/>
              <a:t>m</a:t>
            </a:r>
            <a:r>
              <a:rPr lang="en-US" altLang="en-US" b="1"/>
              <a:t> = 0.50</a:t>
            </a:r>
          </a:p>
          <a:p>
            <a:pPr eaLnBrk="1" hangingPunct="1"/>
            <a:r>
              <a:rPr lang="en-US" altLang="en-US" b="1" i="1">
                <a:solidFill>
                  <a:srgbClr val="FF0000"/>
                </a:solidFill>
              </a:rPr>
              <a:t>Nm</a:t>
            </a:r>
            <a:r>
              <a:rPr lang="en-US" altLang="en-US" b="1">
                <a:solidFill>
                  <a:srgbClr val="FF0000"/>
                </a:solidFill>
              </a:rPr>
              <a:t> = 10</a:t>
            </a:r>
          </a:p>
        </p:txBody>
      </p:sp>
      <p:sp>
        <p:nvSpPr>
          <p:cNvPr id="17417" name="Text Box 9"/>
          <p:cNvSpPr txBox="1">
            <a:spLocks noChangeArrowheads="1"/>
          </p:cNvSpPr>
          <p:nvPr/>
        </p:nvSpPr>
        <p:spPr bwMode="auto">
          <a:xfrm>
            <a:off x="5791200" y="1143000"/>
            <a:ext cx="3124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b="1"/>
              <a:t>10 populations, each containing 20 individuals.</a:t>
            </a:r>
          </a:p>
        </p:txBody>
      </p:sp>
      <p:sp>
        <p:nvSpPr>
          <p:cNvPr id="17418" name="Text Box 10"/>
          <p:cNvSpPr txBox="1">
            <a:spLocks noChangeArrowheads="1"/>
          </p:cNvSpPr>
          <p:nvPr/>
        </p:nvSpPr>
        <p:spPr bwMode="auto">
          <a:xfrm>
            <a:off x="5715000" y="3581400"/>
            <a:ext cx="3244850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altLang="en-US"/>
              <a:t> Increased gene flow</a:t>
            </a:r>
          </a:p>
          <a:p>
            <a:pPr lvl="1" eaLnBrk="1" hangingPunct="1"/>
            <a:r>
              <a:rPr lang="en-US" altLang="en-US"/>
              <a:t>A) Maintains polymorphism</a:t>
            </a:r>
          </a:p>
          <a:p>
            <a:pPr lvl="1" eaLnBrk="1" hangingPunct="1"/>
            <a:r>
              <a:rPr lang="en-US" altLang="en-US"/>
              <a:t>B) Prevents differentiation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0" y="228600"/>
            <a:ext cx="9144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3200" b="1"/>
              <a:t>Estimates of </a:t>
            </a:r>
            <a:r>
              <a:rPr lang="en-US" altLang="en-US" sz="3200" b="1" i="1"/>
              <a:t>Nm</a:t>
            </a:r>
            <a:r>
              <a:rPr lang="en-US" altLang="en-US" sz="3200" b="1"/>
              <a:t> from a real population</a:t>
            </a:r>
          </a:p>
        </p:txBody>
      </p:sp>
      <p:pic>
        <p:nvPicPr>
          <p:cNvPr id="18435" name="Picture 3" descr="Black tailed prairie do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219200"/>
            <a:ext cx="2822575" cy="343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768350" y="4686300"/>
            <a:ext cx="23558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/>
              <a:t>Black-tailed prairie dog</a:t>
            </a:r>
          </a:p>
        </p:txBody>
      </p:sp>
      <p:graphicFrame>
        <p:nvGraphicFramePr>
          <p:cNvPr id="51276" name="Group 76"/>
          <p:cNvGraphicFramePr>
            <a:graphicFrameLocks noGrp="1"/>
          </p:cNvGraphicFramePr>
          <p:nvPr/>
        </p:nvGraphicFramePr>
        <p:xfrm>
          <a:off x="4114800" y="1828800"/>
          <a:ext cx="3962400" cy="2281237"/>
        </p:xfrm>
        <a:graphic>
          <a:graphicData uri="http://schemas.openxmlformats.org/drawingml/2006/table">
            <a:tbl>
              <a:tblPr/>
              <a:tblGrid>
                <a:gridCol w="2667000"/>
                <a:gridCol w="685800"/>
                <a:gridCol w="609600"/>
              </a:tblGrid>
              <a:tr h="3556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Level of comparison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Locus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Nm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5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Among 12 populations in one region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Ada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14.63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5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Gdh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4.00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5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Got-2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2.84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5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Np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3.38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943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6-Pgd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3.71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5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Pgm-2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4.40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5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Average across loci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4.86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8475" name="Text Box 77"/>
          <p:cNvSpPr txBox="1">
            <a:spLocks noChangeArrowheads="1"/>
          </p:cNvSpPr>
          <p:nvPr/>
        </p:nvSpPr>
        <p:spPr bwMode="auto">
          <a:xfrm>
            <a:off x="5359400" y="4191000"/>
            <a:ext cx="1574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/>
              <a:t>Chesser (1983)</a:t>
            </a:r>
          </a:p>
        </p:txBody>
      </p:sp>
      <p:sp>
        <p:nvSpPr>
          <p:cNvPr id="18476" name="Text Box 79"/>
          <p:cNvSpPr txBox="1">
            <a:spLocks noChangeArrowheads="1"/>
          </p:cNvSpPr>
          <p:nvPr/>
        </p:nvSpPr>
        <p:spPr bwMode="auto">
          <a:xfrm>
            <a:off x="317500" y="6248400"/>
            <a:ext cx="85217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b="1"/>
              <a:t>Gene flow is sufficiently low that populations are somewhat genetically differentiated </a:t>
            </a:r>
          </a:p>
        </p:txBody>
      </p:sp>
      <p:sp>
        <p:nvSpPr>
          <p:cNvPr id="18477" name="Text Box 80"/>
          <p:cNvSpPr txBox="1">
            <a:spLocks noChangeArrowheads="1"/>
          </p:cNvSpPr>
          <p:nvPr/>
        </p:nvSpPr>
        <p:spPr bwMode="auto">
          <a:xfrm>
            <a:off x="3390900" y="5073650"/>
            <a:ext cx="56705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b="1"/>
              <a:t>Data from a study of molecular variation estimates that:</a:t>
            </a:r>
          </a:p>
          <a:p>
            <a:pPr algn="ctr" eaLnBrk="1" hangingPunct="1"/>
            <a:r>
              <a:rPr lang="en-US" altLang="en-US" b="1" i="1"/>
              <a:t>Nm</a:t>
            </a:r>
            <a:r>
              <a:rPr lang="en-US" altLang="en-US" b="1"/>
              <a:t> = 4.86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0" y="342900"/>
            <a:ext cx="9144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3200"/>
              <a:t>Gene flow and Drift: Summary</a:t>
            </a:r>
          </a:p>
        </p:txBody>
      </p:sp>
      <p:sp>
        <p:nvSpPr>
          <p:cNvPr id="19459" name="Text Box 4"/>
          <p:cNvSpPr txBox="1">
            <a:spLocks noChangeArrowheads="1"/>
          </p:cNvSpPr>
          <p:nvPr/>
        </p:nvSpPr>
        <p:spPr bwMode="auto">
          <a:xfrm>
            <a:off x="1431925" y="1600200"/>
            <a:ext cx="6569075" cy="366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altLang="en-US" b="1"/>
              <a:t> Drift acts to differentiate populations genetically</a:t>
            </a:r>
            <a:r>
              <a:rPr lang="en-US" altLang="en-US"/>
              <a:t> </a:t>
            </a:r>
            <a:endParaRPr lang="en-US" altLang="en-US" b="1"/>
          </a:p>
          <a:p>
            <a:pPr eaLnBrk="1" hangingPunct="1">
              <a:buFontTx/>
              <a:buChar char="•"/>
            </a:pPr>
            <a:endParaRPr lang="en-US" altLang="en-US" b="1"/>
          </a:p>
          <a:p>
            <a:pPr eaLnBrk="1" hangingPunct="1">
              <a:buFontTx/>
              <a:buChar char="•"/>
            </a:pPr>
            <a:endParaRPr lang="en-US" altLang="en-US" b="1"/>
          </a:p>
          <a:p>
            <a:pPr eaLnBrk="1" hangingPunct="1">
              <a:buFontTx/>
              <a:buChar char="•"/>
            </a:pPr>
            <a:r>
              <a:rPr lang="en-US" altLang="en-US" b="1"/>
              <a:t> Gene flow acts to homogenize populations genetically</a:t>
            </a:r>
            <a:r>
              <a:rPr lang="en-US" altLang="en-US"/>
              <a:t> </a:t>
            </a:r>
            <a:endParaRPr lang="en-US" altLang="en-US" b="1"/>
          </a:p>
          <a:p>
            <a:pPr eaLnBrk="1" hangingPunct="1">
              <a:buFontTx/>
              <a:buChar char="•"/>
            </a:pPr>
            <a:endParaRPr lang="en-US" altLang="en-US" b="1"/>
          </a:p>
          <a:p>
            <a:pPr eaLnBrk="1" hangingPunct="1">
              <a:buFontTx/>
              <a:buChar char="•"/>
            </a:pPr>
            <a:endParaRPr lang="en-US" altLang="en-US" b="1"/>
          </a:p>
          <a:p>
            <a:pPr eaLnBrk="1" hangingPunct="1">
              <a:buFontTx/>
              <a:buChar char="•"/>
            </a:pPr>
            <a:r>
              <a:rPr lang="en-US" altLang="en-US" b="1"/>
              <a:t> Mathematical results suggest that it should take very little gene flow to overpower genetic drift</a:t>
            </a:r>
          </a:p>
          <a:p>
            <a:pPr eaLnBrk="1" hangingPunct="1">
              <a:buFontTx/>
              <a:buChar char="•"/>
            </a:pPr>
            <a:endParaRPr lang="en-US" altLang="en-US" b="1"/>
          </a:p>
          <a:p>
            <a:pPr eaLnBrk="1" hangingPunct="1">
              <a:buFontTx/>
              <a:buChar char="•"/>
            </a:pPr>
            <a:endParaRPr lang="en-US" altLang="en-US" b="1"/>
          </a:p>
          <a:p>
            <a:pPr eaLnBrk="1" hangingPunct="1">
              <a:buFontTx/>
              <a:buChar char="•"/>
            </a:pPr>
            <a:r>
              <a:rPr lang="en-US" altLang="en-US" b="1"/>
              <a:t> Studies of real organisms suggest, however, that levels of gene flow often fall below these critical levels, allowing drift to generate substantial ‘population genetic structure’.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0" y="342900"/>
            <a:ext cx="9144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3200"/>
              <a:t>Gene flow and selection</a:t>
            </a:r>
          </a:p>
        </p:txBody>
      </p:sp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457200" y="2465388"/>
            <a:ext cx="8077200" cy="3113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altLang="en-US" b="1"/>
              <a:t> Natural selection causes populations to diverge genetically as individual populations adapt to local ecological conditions</a:t>
            </a:r>
          </a:p>
          <a:p>
            <a:pPr eaLnBrk="1" hangingPunct="1">
              <a:buFontTx/>
              <a:buChar char="•"/>
            </a:pPr>
            <a:endParaRPr lang="en-US" altLang="en-US" b="1"/>
          </a:p>
          <a:p>
            <a:pPr eaLnBrk="1" hangingPunct="1">
              <a:buFontTx/>
              <a:buChar char="•"/>
            </a:pPr>
            <a:endParaRPr lang="en-US" altLang="en-US" b="1"/>
          </a:p>
          <a:p>
            <a:pPr eaLnBrk="1" hangingPunct="1">
              <a:buFontTx/>
              <a:buChar char="•"/>
            </a:pPr>
            <a:endParaRPr lang="en-US" altLang="en-US" b="1"/>
          </a:p>
          <a:p>
            <a:pPr eaLnBrk="1" hangingPunct="1">
              <a:buFontTx/>
              <a:buChar char="•"/>
            </a:pPr>
            <a:r>
              <a:rPr lang="en-US" altLang="en-US" b="1"/>
              <a:t> Gene flow will cause these same populations to become homogenized, impeding local adaptation through natural selection</a:t>
            </a:r>
          </a:p>
          <a:p>
            <a:pPr eaLnBrk="1" hangingPunct="1">
              <a:buFontTx/>
              <a:buChar char="•"/>
            </a:pPr>
            <a:endParaRPr lang="en-US" altLang="en-US" b="1"/>
          </a:p>
          <a:p>
            <a:pPr eaLnBrk="1" hangingPunct="1">
              <a:buFontTx/>
              <a:buChar char="•"/>
            </a:pPr>
            <a:endParaRPr lang="en-US" altLang="en-US" b="1"/>
          </a:p>
          <a:p>
            <a:pPr eaLnBrk="1" hangingPunct="1">
              <a:buFontTx/>
              <a:buChar char="•"/>
            </a:pPr>
            <a:endParaRPr lang="en-US" altLang="en-US" b="1"/>
          </a:p>
          <a:p>
            <a:pPr eaLnBrk="1" hangingPunct="1">
              <a:buFontTx/>
              <a:buChar char="•"/>
            </a:pPr>
            <a:r>
              <a:rPr lang="en-US" altLang="en-US" b="1"/>
              <a:t> How will these opposing forces balance out?</a:t>
            </a:r>
          </a:p>
        </p:txBody>
      </p:sp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517525" y="1676400"/>
            <a:ext cx="65611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2000" b="1" u="sng"/>
              <a:t>Lets now consider loci that are exposed to natural selection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2"/>
          <p:cNvSpPr txBox="1">
            <a:spLocks noChangeArrowheads="1"/>
          </p:cNvSpPr>
          <p:nvPr/>
        </p:nvSpPr>
        <p:spPr bwMode="auto">
          <a:xfrm>
            <a:off x="0" y="342900"/>
            <a:ext cx="9144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3200" b="1"/>
              <a:t>A simple ‘mainland-island’ model</a:t>
            </a:r>
          </a:p>
        </p:txBody>
      </p:sp>
      <p:sp>
        <p:nvSpPr>
          <p:cNvPr id="22531" name="Oval 4"/>
          <p:cNvSpPr>
            <a:spLocks noChangeArrowheads="1"/>
          </p:cNvSpPr>
          <p:nvPr/>
        </p:nvSpPr>
        <p:spPr bwMode="auto">
          <a:xfrm>
            <a:off x="914400" y="1676400"/>
            <a:ext cx="2895600" cy="25146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2532" name="Oval 5"/>
          <p:cNvSpPr>
            <a:spLocks noChangeArrowheads="1"/>
          </p:cNvSpPr>
          <p:nvPr/>
        </p:nvSpPr>
        <p:spPr bwMode="auto">
          <a:xfrm>
            <a:off x="6781800" y="2362200"/>
            <a:ext cx="685800" cy="6858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2533" name="Line 6"/>
          <p:cNvSpPr>
            <a:spLocks noChangeShapeType="1"/>
          </p:cNvSpPr>
          <p:nvPr/>
        </p:nvSpPr>
        <p:spPr bwMode="auto">
          <a:xfrm>
            <a:off x="4419600" y="2667000"/>
            <a:ext cx="1828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34" name="Text Box 7"/>
          <p:cNvSpPr txBox="1">
            <a:spLocks noChangeArrowheads="1"/>
          </p:cNvSpPr>
          <p:nvPr/>
        </p:nvSpPr>
        <p:spPr bwMode="auto">
          <a:xfrm>
            <a:off x="5124450" y="2743200"/>
            <a:ext cx="3619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b="1" i="1"/>
              <a:t>m</a:t>
            </a:r>
          </a:p>
        </p:txBody>
      </p:sp>
      <p:sp>
        <p:nvSpPr>
          <p:cNvPr id="22535" name="Text Box 9"/>
          <p:cNvSpPr txBox="1">
            <a:spLocks noChangeArrowheads="1"/>
          </p:cNvSpPr>
          <p:nvPr/>
        </p:nvSpPr>
        <p:spPr bwMode="auto">
          <a:xfrm>
            <a:off x="1076325" y="2438400"/>
            <a:ext cx="2628900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b="1" u="sng"/>
              <a:t>Mainland</a:t>
            </a:r>
            <a:r>
              <a:rPr lang="en-US" altLang="en-US"/>
              <a:t> </a:t>
            </a:r>
          </a:p>
          <a:p>
            <a:pPr algn="ctr" eaLnBrk="1" hangingPunct="1"/>
            <a:r>
              <a:rPr lang="en-US" altLang="en-US"/>
              <a:t>-aa individuals are favored</a:t>
            </a:r>
          </a:p>
          <a:p>
            <a:pPr algn="ctr" eaLnBrk="1" hangingPunct="1"/>
            <a:r>
              <a:rPr lang="en-US" altLang="en-US"/>
              <a:t>-As a result, </a:t>
            </a:r>
            <a:r>
              <a:rPr lang="en-US" altLang="en-US" i="1"/>
              <a:t>p</a:t>
            </a:r>
            <a:r>
              <a:rPr lang="en-US" altLang="en-US"/>
              <a:t> = 0</a:t>
            </a:r>
          </a:p>
        </p:txBody>
      </p:sp>
      <p:sp>
        <p:nvSpPr>
          <p:cNvPr id="22536" name="Text Box 10"/>
          <p:cNvSpPr txBox="1">
            <a:spLocks noChangeArrowheads="1"/>
          </p:cNvSpPr>
          <p:nvPr/>
        </p:nvSpPr>
        <p:spPr bwMode="auto">
          <a:xfrm>
            <a:off x="5756275" y="3429000"/>
            <a:ext cx="27559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b="1" u="sng"/>
              <a:t>Island</a:t>
            </a:r>
            <a:endParaRPr lang="en-US" altLang="en-US"/>
          </a:p>
          <a:p>
            <a:pPr algn="ctr" eaLnBrk="1" hangingPunct="1">
              <a:buFontTx/>
              <a:buChar char="-"/>
            </a:pPr>
            <a:r>
              <a:rPr lang="en-US" altLang="en-US"/>
              <a:t>AA individuals are favored</a:t>
            </a:r>
          </a:p>
        </p:txBody>
      </p:sp>
      <p:sp>
        <p:nvSpPr>
          <p:cNvPr id="22537" name="Text Box 14"/>
          <p:cNvSpPr txBox="1">
            <a:spLocks noChangeArrowheads="1"/>
          </p:cNvSpPr>
          <p:nvPr/>
        </p:nvSpPr>
        <p:spPr bwMode="auto">
          <a:xfrm rot="-5400000">
            <a:off x="5006182" y="4976018"/>
            <a:ext cx="8699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b="1"/>
              <a:t>Fitness</a:t>
            </a:r>
          </a:p>
        </p:txBody>
      </p:sp>
      <p:sp>
        <p:nvSpPr>
          <p:cNvPr id="22538" name="Text Box 15"/>
          <p:cNvSpPr txBox="1">
            <a:spLocks noChangeArrowheads="1"/>
          </p:cNvSpPr>
          <p:nvPr/>
        </p:nvSpPr>
        <p:spPr bwMode="auto">
          <a:xfrm rot="-5400000">
            <a:off x="281782" y="4976018"/>
            <a:ext cx="8699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b="1"/>
              <a:t>Fitness</a:t>
            </a:r>
          </a:p>
        </p:txBody>
      </p:sp>
      <p:sp>
        <p:nvSpPr>
          <p:cNvPr id="22539" name="Text Box 16"/>
          <p:cNvSpPr txBox="1">
            <a:spLocks noChangeArrowheads="1"/>
          </p:cNvSpPr>
          <p:nvPr/>
        </p:nvSpPr>
        <p:spPr bwMode="auto">
          <a:xfrm>
            <a:off x="0" y="6286500"/>
            <a:ext cx="9144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b="1"/>
              <a:t>How much polymorphism will gene flow maintain on the island? </a:t>
            </a:r>
          </a:p>
        </p:txBody>
      </p:sp>
      <p:pic>
        <p:nvPicPr>
          <p:cNvPr id="22540" name="Picture 1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4210050"/>
            <a:ext cx="2857500" cy="203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1" name="Picture 1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200525"/>
            <a:ext cx="2867025" cy="220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42" name="Line 20"/>
          <p:cNvSpPr>
            <a:spLocks noChangeShapeType="1"/>
          </p:cNvSpPr>
          <p:nvPr/>
        </p:nvSpPr>
        <p:spPr bwMode="auto">
          <a:xfrm flipH="1">
            <a:off x="7843838" y="4467225"/>
            <a:ext cx="4762" cy="3190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43" name="Text Box 21"/>
          <p:cNvSpPr txBox="1">
            <a:spLocks noChangeArrowheads="1"/>
          </p:cNvSpPr>
          <p:nvPr/>
        </p:nvSpPr>
        <p:spPr bwMode="auto">
          <a:xfrm>
            <a:off x="7827963" y="4464050"/>
            <a:ext cx="40163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1400" b="1"/>
              <a:t>1-s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0" y="228600"/>
            <a:ext cx="9144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3200" b="1"/>
              <a:t>How much polymorphism can gene flow maintain?</a:t>
            </a:r>
          </a:p>
        </p:txBody>
      </p:sp>
      <p:graphicFrame>
        <p:nvGraphicFramePr>
          <p:cNvPr id="23555" name="Object 3"/>
          <p:cNvGraphicFramePr>
            <a:graphicFrameLocks noChangeAspect="1"/>
          </p:cNvGraphicFramePr>
          <p:nvPr/>
        </p:nvGraphicFramePr>
        <p:xfrm>
          <a:off x="3733800" y="954088"/>
          <a:ext cx="1708150" cy="798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73" name="Equation" r:id="rId3" imgW="977900" imgH="457200" progId="Equation.3">
                  <p:embed/>
                </p:oleObj>
              </mc:Choice>
              <mc:Fallback>
                <p:oleObj name="Equation" r:id="rId3" imgW="977900" imgH="4572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954088"/>
                        <a:ext cx="1708150" cy="798512"/>
                      </a:xfrm>
                      <a:prstGeom prst="rect">
                        <a:avLst/>
                      </a:prstGeom>
                      <a:noFill/>
                      <a:ln w="1905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3556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033588"/>
            <a:ext cx="4705350" cy="301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7" name="Text Box 7"/>
          <p:cNvSpPr txBox="1">
            <a:spLocks noChangeArrowheads="1"/>
          </p:cNvSpPr>
          <p:nvPr/>
        </p:nvSpPr>
        <p:spPr bwMode="auto">
          <a:xfrm>
            <a:off x="3505200" y="4891088"/>
            <a:ext cx="2159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b="1"/>
              <a:t>Rate of gene flow, </a:t>
            </a:r>
            <a:r>
              <a:rPr lang="en-US" altLang="en-US" b="1" i="1"/>
              <a:t>m</a:t>
            </a:r>
            <a:endParaRPr lang="en-US" altLang="en-US" b="1"/>
          </a:p>
        </p:txBody>
      </p:sp>
      <p:sp>
        <p:nvSpPr>
          <p:cNvPr id="23558" name="Text Box 8"/>
          <p:cNvSpPr txBox="1">
            <a:spLocks noChangeArrowheads="1"/>
          </p:cNvSpPr>
          <p:nvPr/>
        </p:nvSpPr>
        <p:spPr bwMode="auto">
          <a:xfrm rot="-5400000">
            <a:off x="654050" y="3176588"/>
            <a:ext cx="23177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b="1"/>
              <a:t>Frequency of A allele </a:t>
            </a:r>
          </a:p>
          <a:p>
            <a:pPr algn="ctr" eaLnBrk="1" hangingPunct="1"/>
            <a:r>
              <a:rPr lang="en-US" altLang="en-US" b="1"/>
              <a:t>on island, </a:t>
            </a:r>
            <a:r>
              <a:rPr lang="en-US" altLang="en-US" b="1" i="1"/>
              <a:t>p</a:t>
            </a:r>
            <a:endParaRPr lang="en-US" altLang="en-US" b="1"/>
          </a:p>
        </p:txBody>
      </p:sp>
      <p:grpSp>
        <p:nvGrpSpPr>
          <p:cNvPr id="23559" name="Group 13"/>
          <p:cNvGrpSpPr>
            <a:grpSpLocks/>
          </p:cNvGrpSpPr>
          <p:nvPr/>
        </p:nvGrpSpPr>
        <p:grpSpPr bwMode="auto">
          <a:xfrm>
            <a:off x="4706938" y="2909888"/>
            <a:ext cx="931862" cy="1028700"/>
            <a:chOff x="2726" y="1416"/>
            <a:chExt cx="587" cy="648"/>
          </a:xfrm>
        </p:grpSpPr>
        <p:sp>
          <p:nvSpPr>
            <p:cNvPr id="23562" name="Text Box 9"/>
            <p:cNvSpPr txBox="1">
              <a:spLocks noChangeArrowheads="1"/>
            </p:cNvSpPr>
            <p:nvPr/>
          </p:nvSpPr>
          <p:spPr bwMode="auto">
            <a:xfrm>
              <a:off x="2726" y="1416"/>
              <a:ext cx="50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altLang="en-US" b="1" i="1">
                  <a:solidFill>
                    <a:srgbClr val="FFFF00"/>
                  </a:solidFill>
                </a:rPr>
                <a:t>s</a:t>
              </a:r>
              <a:r>
                <a:rPr lang="en-US" altLang="en-US" b="1">
                  <a:solidFill>
                    <a:srgbClr val="FFFF00"/>
                  </a:solidFill>
                </a:rPr>
                <a:t> = .05</a:t>
              </a:r>
              <a:endParaRPr lang="en-US" altLang="en-US" b="1" i="1">
                <a:solidFill>
                  <a:srgbClr val="FFFF00"/>
                </a:solidFill>
              </a:endParaRPr>
            </a:p>
          </p:txBody>
        </p:sp>
        <p:sp>
          <p:nvSpPr>
            <p:cNvPr id="23563" name="Text Box 10"/>
            <p:cNvSpPr txBox="1">
              <a:spLocks noChangeArrowheads="1"/>
            </p:cNvSpPr>
            <p:nvPr/>
          </p:nvSpPr>
          <p:spPr bwMode="auto">
            <a:xfrm>
              <a:off x="2736" y="1632"/>
              <a:ext cx="50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altLang="en-US" b="1" i="1">
                  <a:solidFill>
                    <a:srgbClr val="00FF00"/>
                  </a:solidFill>
                </a:rPr>
                <a:t>s</a:t>
              </a:r>
              <a:r>
                <a:rPr lang="en-US" altLang="en-US" b="1">
                  <a:solidFill>
                    <a:srgbClr val="00FF00"/>
                  </a:solidFill>
                </a:rPr>
                <a:t> = .02</a:t>
              </a:r>
              <a:endParaRPr lang="en-US" altLang="en-US" b="1" i="1">
                <a:solidFill>
                  <a:srgbClr val="00FF00"/>
                </a:solidFill>
              </a:endParaRPr>
            </a:p>
          </p:txBody>
        </p:sp>
        <p:sp>
          <p:nvSpPr>
            <p:cNvPr id="23564" name="Text Box 11"/>
            <p:cNvSpPr txBox="1">
              <a:spLocks noChangeArrowheads="1"/>
            </p:cNvSpPr>
            <p:nvPr/>
          </p:nvSpPr>
          <p:spPr bwMode="auto">
            <a:xfrm>
              <a:off x="2736" y="1833"/>
              <a:ext cx="577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altLang="en-US" b="1" i="1">
                  <a:solidFill>
                    <a:srgbClr val="00FFFF"/>
                  </a:solidFill>
                </a:rPr>
                <a:t>s</a:t>
              </a:r>
              <a:r>
                <a:rPr lang="en-US" altLang="en-US" b="1">
                  <a:solidFill>
                    <a:srgbClr val="00FFFF"/>
                  </a:solidFill>
                </a:rPr>
                <a:t> = .005</a:t>
              </a:r>
              <a:endParaRPr lang="en-US" altLang="en-US" b="1" i="1">
                <a:solidFill>
                  <a:srgbClr val="00FFFF"/>
                </a:solidFill>
              </a:endParaRPr>
            </a:p>
          </p:txBody>
        </p:sp>
      </p:grpSp>
      <p:sp>
        <p:nvSpPr>
          <p:cNvPr id="23560" name="Text Box 12"/>
          <p:cNvSpPr txBox="1">
            <a:spLocks noChangeArrowheads="1"/>
          </p:cNvSpPr>
          <p:nvPr/>
        </p:nvSpPr>
        <p:spPr bwMode="auto">
          <a:xfrm>
            <a:off x="3657600" y="2306638"/>
            <a:ext cx="2921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b="1">
                <a:solidFill>
                  <a:srgbClr val="FF0000"/>
                </a:solidFill>
              </a:rPr>
              <a:t>Strength of selection </a:t>
            </a:r>
          </a:p>
          <a:p>
            <a:pPr algn="ctr" eaLnBrk="1" hangingPunct="1"/>
            <a:r>
              <a:rPr lang="en-US" altLang="en-US" b="1" u="sng">
                <a:solidFill>
                  <a:srgbClr val="FF0000"/>
                </a:solidFill>
              </a:rPr>
              <a:t>against the a allele on island</a:t>
            </a:r>
          </a:p>
        </p:txBody>
      </p:sp>
      <p:sp>
        <p:nvSpPr>
          <p:cNvPr id="23561" name="Text Box 14"/>
          <p:cNvSpPr txBox="1">
            <a:spLocks noChangeArrowheads="1"/>
          </p:cNvSpPr>
          <p:nvPr/>
        </p:nvSpPr>
        <p:spPr bwMode="auto">
          <a:xfrm>
            <a:off x="1920875" y="5867400"/>
            <a:ext cx="53467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b="1"/>
              <a:t>The greater the strength of local selection, </a:t>
            </a:r>
          </a:p>
          <a:p>
            <a:pPr algn="ctr" eaLnBrk="1" hangingPunct="1"/>
            <a:r>
              <a:rPr lang="en-US" altLang="en-US" b="1"/>
              <a:t>the less likely gene flow is to prevent local adaptation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3"/>
          <p:cNvSpPr txBox="1">
            <a:spLocks noChangeArrowheads="1"/>
          </p:cNvSpPr>
          <p:nvPr/>
        </p:nvSpPr>
        <p:spPr bwMode="auto">
          <a:xfrm>
            <a:off x="304800" y="1828800"/>
            <a:ext cx="4821238" cy="397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Tx/>
              <a:buAutoNum type="arabicPeriod"/>
            </a:pPr>
            <a:r>
              <a:rPr lang="en-US" altLang="en-US" b="1"/>
              <a:t>Gene flow in isolation</a:t>
            </a:r>
          </a:p>
          <a:p>
            <a:pPr eaLnBrk="1" hangingPunct="1">
              <a:buFontTx/>
              <a:buAutoNum type="arabicPeriod"/>
            </a:pPr>
            <a:endParaRPr lang="en-US" altLang="en-US" b="1"/>
          </a:p>
          <a:p>
            <a:pPr eaLnBrk="1" hangingPunct="1">
              <a:buFontTx/>
              <a:buAutoNum type="arabicPeriod"/>
            </a:pPr>
            <a:endParaRPr lang="en-US" altLang="en-US" b="1"/>
          </a:p>
          <a:p>
            <a:pPr eaLnBrk="1" hangingPunct="1">
              <a:buFontTx/>
              <a:buAutoNum type="arabicPeriod"/>
            </a:pPr>
            <a:endParaRPr lang="en-US" altLang="en-US" b="1"/>
          </a:p>
          <a:p>
            <a:pPr eaLnBrk="1" hangingPunct="1">
              <a:buFontTx/>
              <a:buAutoNum type="arabicPeriod"/>
            </a:pPr>
            <a:endParaRPr lang="en-US" altLang="en-US" b="1"/>
          </a:p>
          <a:p>
            <a:pPr eaLnBrk="1" hangingPunct="1">
              <a:buFontTx/>
              <a:buAutoNum type="arabicPeriod"/>
            </a:pPr>
            <a:r>
              <a:rPr lang="en-US" altLang="en-US" b="1"/>
              <a:t>Interaction between gene flow and drift</a:t>
            </a:r>
          </a:p>
          <a:p>
            <a:pPr eaLnBrk="1" hangingPunct="1">
              <a:buFontTx/>
              <a:buAutoNum type="arabicPeriod"/>
            </a:pPr>
            <a:endParaRPr lang="en-US" altLang="en-US" b="1"/>
          </a:p>
          <a:p>
            <a:pPr eaLnBrk="1" hangingPunct="1">
              <a:buFontTx/>
              <a:buAutoNum type="arabicPeriod"/>
            </a:pPr>
            <a:endParaRPr lang="en-US" altLang="en-US" b="1"/>
          </a:p>
          <a:p>
            <a:pPr eaLnBrk="1" hangingPunct="1">
              <a:buFontTx/>
              <a:buAutoNum type="arabicPeriod"/>
            </a:pPr>
            <a:endParaRPr lang="en-US" altLang="en-US" b="1"/>
          </a:p>
          <a:p>
            <a:pPr eaLnBrk="1" hangingPunct="1">
              <a:buFontTx/>
              <a:buAutoNum type="arabicPeriod"/>
            </a:pPr>
            <a:endParaRPr lang="en-US" altLang="en-US" b="1"/>
          </a:p>
          <a:p>
            <a:pPr eaLnBrk="1" hangingPunct="1">
              <a:buFontTx/>
              <a:buAutoNum type="arabicPeriod"/>
            </a:pPr>
            <a:r>
              <a:rPr lang="en-US" altLang="en-US" b="1"/>
              <a:t>Interaction between gene flow and selection</a:t>
            </a:r>
          </a:p>
          <a:p>
            <a:pPr eaLnBrk="1" hangingPunct="1">
              <a:buFontTx/>
              <a:buAutoNum type="arabicPeriod"/>
            </a:pPr>
            <a:endParaRPr lang="en-US" altLang="en-US" b="1"/>
          </a:p>
          <a:p>
            <a:pPr eaLnBrk="1" hangingPunct="1">
              <a:buFontTx/>
              <a:buAutoNum type="arabicPeriod"/>
            </a:pPr>
            <a:endParaRPr lang="en-US" altLang="en-US" b="1"/>
          </a:p>
          <a:p>
            <a:pPr eaLnBrk="1" hangingPunct="1"/>
            <a:endParaRPr lang="en-US" altLang="en-US" b="1"/>
          </a:p>
        </p:txBody>
      </p:sp>
      <p:sp>
        <p:nvSpPr>
          <p:cNvPr id="4099" name="Oval 4"/>
          <p:cNvSpPr>
            <a:spLocks noChangeArrowheads="1"/>
          </p:cNvSpPr>
          <p:nvPr/>
        </p:nvSpPr>
        <p:spPr bwMode="auto">
          <a:xfrm>
            <a:off x="5791200" y="1447800"/>
            <a:ext cx="1066800" cy="10668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100" name="Oval 5"/>
          <p:cNvSpPr>
            <a:spLocks noChangeArrowheads="1"/>
          </p:cNvSpPr>
          <p:nvPr/>
        </p:nvSpPr>
        <p:spPr bwMode="auto">
          <a:xfrm>
            <a:off x="7620000" y="1447800"/>
            <a:ext cx="1066800" cy="10668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101" name="Oval 6"/>
          <p:cNvSpPr>
            <a:spLocks noChangeArrowheads="1"/>
          </p:cNvSpPr>
          <p:nvPr/>
        </p:nvSpPr>
        <p:spPr bwMode="auto">
          <a:xfrm>
            <a:off x="5791200" y="3429000"/>
            <a:ext cx="1066800" cy="10668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102" name="Oval 7"/>
          <p:cNvSpPr>
            <a:spLocks noChangeArrowheads="1"/>
          </p:cNvSpPr>
          <p:nvPr/>
        </p:nvSpPr>
        <p:spPr bwMode="auto">
          <a:xfrm>
            <a:off x="7620000" y="3429000"/>
            <a:ext cx="1066800" cy="10668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103" name="Oval 8"/>
          <p:cNvSpPr>
            <a:spLocks noChangeArrowheads="1"/>
          </p:cNvSpPr>
          <p:nvPr/>
        </p:nvSpPr>
        <p:spPr bwMode="auto">
          <a:xfrm>
            <a:off x="5791200" y="5410200"/>
            <a:ext cx="1066800" cy="10668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104" name="Oval 9"/>
          <p:cNvSpPr>
            <a:spLocks noChangeArrowheads="1"/>
          </p:cNvSpPr>
          <p:nvPr/>
        </p:nvSpPr>
        <p:spPr bwMode="auto">
          <a:xfrm>
            <a:off x="7620000" y="5410200"/>
            <a:ext cx="1066800" cy="10668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105" name="Text Box 10"/>
          <p:cNvSpPr txBox="1">
            <a:spLocks noChangeArrowheads="1"/>
          </p:cNvSpPr>
          <p:nvPr/>
        </p:nvSpPr>
        <p:spPr bwMode="auto">
          <a:xfrm>
            <a:off x="6080125" y="1562100"/>
            <a:ext cx="4508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/>
              <a:t>Aa</a:t>
            </a:r>
          </a:p>
        </p:txBody>
      </p:sp>
      <p:sp>
        <p:nvSpPr>
          <p:cNvPr id="4106" name="Text Box 11"/>
          <p:cNvSpPr txBox="1">
            <a:spLocks noChangeArrowheads="1"/>
          </p:cNvSpPr>
          <p:nvPr/>
        </p:nvSpPr>
        <p:spPr bwMode="auto">
          <a:xfrm>
            <a:off x="6156325" y="1766888"/>
            <a:ext cx="4508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/>
              <a:t>Aa</a:t>
            </a:r>
          </a:p>
        </p:txBody>
      </p:sp>
      <p:sp>
        <p:nvSpPr>
          <p:cNvPr id="4107" name="Text Box 12"/>
          <p:cNvSpPr txBox="1">
            <a:spLocks noChangeArrowheads="1"/>
          </p:cNvSpPr>
          <p:nvPr/>
        </p:nvSpPr>
        <p:spPr bwMode="auto">
          <a:xfrm>
            <a:off x="5943600" y="2071688"/>
            <a:ext cx="5143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/>
              <a:t>AA</a:t>
            </a:r>
          </a:p>
        </p:txBody>
      </p:sp>
      <p:sp>
        <p:nvSpPr>
          <p:cNvPr id="4108" name="Text Box 13"/>
          <p:cNvSpPr txBox="1">
            <a:spLocks noChangeArrowheads="1"/>
          </p:cNvSpPr>
          <p:nvPr/>
        </p:nvSpPr>
        <p:spPr bwMode="auto">
          <a:xfrm>
            <a:off x="5867400" y="1828800"/>
            <a:ext cx="4508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/>
              <a:t>Aa</a:t>
            </a:r>
          </a:p>
        </p:txBody>
      </p:sp>
      <p:sp>
        <p:nvSpPr>
          <p:cNvPr id="4109" name="Text Box 14"/>
          <p:cNvSpPr txBox="1">
            <a:spLocks noChangeArrowheads="1"/>
          </p:cNvSpPr>
          <p:nvPr/>
        </p:nvSpPr>
        <p:spPr bwMode="auto">
          <a:xfrm>
            <a:off x="6343650" y="2057400"/>
            <a:ext cx="3873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/>
              <a:t>aa</a:t>
            </a:r>
          </a:p>
        </p:txBody>
      </p:sp>
      <p:sp>
        <p:nvSpPr>
          <p:cNvPr id="4110" name="Text Box 15"/>
          <p:cNvSpPr txBox="1">
            <a:spLocks noChangeArrowheads="1"/>
          </p:cNvSpPr>
          <p:nvPr/>
        </p:nvSpPr>
        <p:spPr bwMode="auto">
          <a:xfrm>
            <a:off x="7883525" y="1524000"/>
            <a:ext cx="4508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/>
              <a:t>Aa</a:t>
            </a:r>
          </a:p>
        </p:txBody>
      </p:sp>
      <p:sp>
        <p:nvSpPr>
          <p:cNvPr id="4111" name="Text Box 16"/>
          <p:cNvSpPr txBox="1">
            <a:spLocks noChangeArrowheads="1"/>
          </p:cNvSpPr>
          <p:nvPr/>
        </p:nvSpPr>
        <p:spPr bwMode="auto">
          <a:xfrm>
            <a:off x="7959725" y="1728788"/>
            <a:ext cx="4508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/>
              <a:t>Aa</a:t>
            </a:r>
          </a:p>
        </p:txBody>
      </p:sp>
      <p:sp>
        <p:nvSpPr>
          <p:cNvPr id="4112" name="Text Box 17"/>
          <p:cNvSpPr txBox="1">
            <a:spLocks noChangeArrowheads="1"/>
          </p:cNvSpPr>
          <p:nvPr/>
        </p:nvSpPr>
        <p:spPr bwMode="auto">
          <a:xfrm>
            <a:off x="7747000" y="2033588"/>
            <a:ext cx="5143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/>
              <a:t>AA</a:t>
            </a:r>
          </a:p>
        </p:txBody>
      </p:sp>
      <p:sp>
        <p:nvSpPr>
          <p:cNvPr id="4113" name="Text Box 18"/>
          <p:cNvSpPr txBox="1">
            <a:spLocks noChangeArrowheads="1"/>
          </p:cNvSpPr>
          <p:nvPr/>
        </p:nvSpPr>
        <p:spPr bwMode="auto">
          <a:xfrm>
            <a:off x="7670800" y="1790700"/>
            <a:ext cx="4508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/>
              <a:t>Aa</a:t>
            </a:r>
          </a:p>
        </p:txBody>
      </p:sp>
      <p:sp>
        <p:nvSpPr>
          <p:cNvPr id="4114" name="Text Box 19"/>
          <p:cNvSpPr txBox="1">
            <a:spLocks noChangeArrowheads="1"/>
          </p:cNvSpPr>
          <p:nvPr/>
        </p:nvSpPr>
        <p:spPr bwMode="auto">
          <a:xfrm>
            <a:off x="8147050" y="2019300"/>
            <a:ext cx="3873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/>
              <a:t>aa</a:t>
            </a:r>
          </a:p>
        </p:txBody>
      </p:sp>
      <p:sp>
        <p:nvSpPr>
          <p:cNvPr id="4115" name="Text Box 20"/>
          <p:cNvSpPr txBox="1">
            <a:spLocks noChangeArrowheads="1"/>
          </p:cNvSpPr>
          <p:nvPr/>
        </p:nvSpPr>
        <p:spPr bwMode="auto">
          <a:xfrm>
            <a:off x="6080125" y="5448300"/>
            <a:ext cx="4508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/>
              <a:t>Aa</a:t>
            </a:r>
          </a:p>
        </p:txBody>
      </p:sp>
      <p:sp>
        <p:nvSpPr>
          <p:cNvPr id="4116" name="Text Box 21"/>
          <p:cNvSpPr txBox="1">
            <a:spLocks noChangeArrowheads="1"/>
          </p:cNvSpPr>
          <p:nvPr/>
        </p:nvSpPr>
        <p:spPr bwMode="auto">
          <a:xfrm>
            <a:off x="6156325" y="5653088"/>
            <a:ext cx="4508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/>
              <a:t>Aa</a:t>
            </a:r>
          </a:p>
        </p:txBody>
      </p:sp>
      <p:sp>
        <p:nvSpPr>
          <p:cNvPr id="4117" name="Text Box 22"/>
          <p:cNvSpPr txBox="1">
            <a:spLocks noChangeArrowheads="1"/>
          </p:cNvSpPr>
          <p:nvPr/>
        </p:nvSpPr>
        <p:spPr bwMode="auto">
          <a:xfrm>
            <a:off x="5943600" y="5957888"/>
            <a:ext cx="5143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/>
              <a:t>AA</a:t>
            </a:r>
          </a:p>
        </p:txBody>
      </p:sp>
      <p:sp>
        <p:nvSpPr>
          <p:cNvPr id="4118" name="Text Box 23"/>
          <p:cNvSpPr txBox="1">
            <a:spLocks noChangeArrowheads="1"/>
          </p:cNvSpPr>
          <p:nvPr/>
        </p:nvSpPr>
        <p:spPr bwMode="auto">
          <a:xfrm>
            <a:off x="5867400" y="5715000"/>
            <a:ext cx="4508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/>
              <a:t>Aa</a:t>
            </a:r>
          </a:p>
        </p:txBody>
      </p:sp>
      <p:sp>
        <p:nvSpPr>
          <p:cNvPr id="4119" name="Text Box 24"/>
          <p:cNvSpPr txBox="1">
            <a:spLocks noChangeArrowheads="1"/>
          </p:cNvSpPr>
          <p:nvPr/>
        </p:nvSpPr>
        <p:spPr bwMode="auto">
          <a:xfrm>
            <a:off x="6343650" y="5943600"/>
            <a:ext cx="3873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/>
              <a:t>aa</a:t>
            </a:r>
          </a:p>
        </p:txBody>
      </p:sp>
      <p:sp>
        <p:nvSpPr>
          <p:cNvPr id="4120" name="Text Box 25"/>
          <p:cNvSpPr txBox="1">
            <a:spLocks noChangeArrowheads="1"/>
          </p:cNvSpPr>
          <p:nvPr/>
        </p:nvSpPr>
        <p:spPr bwMode="auto">
          <a:xfrm>
            <a:off x="7883525" y="5410200"/>
            <a:ext cx="4508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/>
              <a:t>Aa</a:t>
            </a:r>
          </a:p>
        </p:txBody>
      </p:sp>
      <p:sp>
        <p:nvSpPr>
          <p:cNvPr id="4121" name="Text Box 26"/>
          <p:cNvSpPr txBox="1">
            <a:spLocks noChangeArrowheads="1"/>
          </p:cNvSpPr>
          <p:nvPr/>
        </p:nvSpPr>
        <p:spPr bwMode="auto">
          <a:xfrm>
            <a:off x="7959725" y="5614988"/>
            <a:ext cx="4508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/>
              <a:t>Aa</a:t>
            </a:r>
          </a:p>
        </p:txBody>
      </p:sp>
      <p:sp>
        <p:nvSpPr>
          <p:cNvPr id="4122" name="Text Box 27"/>
          <p:cNvSpPr txBox="1">
            <a:spLocks noChangeArrowheads="1"/>
          </p:cNvSpPr>
          <p:nvPr/>
        </p:nvSpPr>
        <p:spPr bwMode="auto">
          <a:xfrm>
            <a:off x="7747000" y="5919788"/>
            <a:ext cx="5143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/>
              <a:t>AA</a:t>
            </a:r>
          </a:p>
        </p:txBody>
      </p:sp>
      <p:sp>
        <p:nvSpPr>
          <p:cNvPr id="4123" name="Text Box 28"/>
          <p:cNvSpPr txBox="1">
            <a:spLocks noChangeArrowheads="1"/>
          </p:cNvSpPr>
          <p:nvPr/>
        </p:nvSpPr>
        <p:spPr bwMode="auto">
          <a:xfrm>
            <a:off x="7670800" y="5676900"/>
            <a:ext cx="4508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/>
              <a:t>Aa</a:t>
            </a:r>
          </a:p>
        </p:txBody>
      </p:sp>
      <p:sp>
        <p:nvSpPr>
          <p:cNvPr id="4124" name="Text Box 29"/>
          <p:cNvSpPr txBox="1">
            <a:spLocks noChangeArrowheads="1"/>
          </p:cNvSpPr>
          <p:nvPr/>
        </p:nvSpPr>
        <p:spPr bwMode="auto">
          <a:xfrm>
            <a:off x="8147050" y="5905500"/>
            <a:ext cx="3873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/>
              <a:t>aa</a:t>
            </a:r>
          </a:p>
        </p:txBody>
      </p:sp>
      <p:sp>
        <p:nvSpPr>
          <p:cNvPr id="4125" name="Text Box 30"/>
          <p:cNvSpPr txBox="1">
            <a:spLocks noChangeArrowheads="1"/>
          </p:cNvSpPr>
          <p:nvPr/>
        </p:nvSpPr>
        <p:spPr bwMode="auto">
          <a:xfrm>
            <a:off x="7756525" y="3467100"/>
            <a:ext cx="5143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/>
              <a:t>AA</a:t>
            </a:r>
          </a:p>
        </p:txBody>
      </p:sp>
      <p:sp>
        <p:nvSpPr>
          <p:cNvPr id="4126" name="Text Box 31"/>
          <p:cNvSpPr txBox="1">
            <a:spLocks noChangeArrowheads="1"/>
          </p:cNvSpPr>
          <p:nvPr/>
        </p:nvSpPr>
        <p:spPr bwMode="auto">
          <a:xfrm>
            <a:off x="8093075" y="3724275"/>
            <a:ext cx="5143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/>
              <a:t>AA</a:t>
            </a:r>
          </a:p>
        </p:txBody>
      </p:sp>
      <p:sp>
        <p:nvSpPr>
          <p:cNvPr id="4127" name="Text Box 32"/>
          <p:cNvSpPr txBox="1">
            <a:spLocks noChangeArrowheads="1"/>
          </p:cNvSpPr>
          <p:nvPr/>
        </p:nvSpPr>
        <p:spPr bwMode="auto">
          <a:xfrm>
            <a:off x="8077200" y="4038600"/>
            <a:ext cx="5143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/>
              <a:t>AA</a:t>
            </a:r>
          </a:p>
        </p:txBody>
      </p:sp>
      <p:sp>
        <p:nvSpPr>
          <p:cNvPr id="4128" name="Text Box 33"/>
          <p:cNvSpPr txBox="1">
            <a:spLocks noChangeArrowheads="1"/>
          </p:cNvSpPr>
          <p:nvPr/>
        </p:nvSpPr>
        <p:spPr bwMode="auto">
          <a:xfrm>
            <a:off x="7696200" y="3962400"/>
            <a:ext cx="5143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/>
              <a:t>AA</a:t>
            </a:r>
          </a:p>
        </p:txBody>
      </p:sp>
      <p:sp>
        <p:nvSpPr>
          <p:cNvPr id="4129" name="Text Box 34"/>
          <p:cNvSpPr txBox="1">
            <a:spLocks noChangeArrowheads="1"/>
          </p:cNvSpPr>
          <p:nvPr/>
        </p:nvSpPr>
        <p:spPr bwMode="auto">
          <a:xfrm>
            <a:off x="7696200" y="3733800"/>
            <a:ext cx="5143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/>
              <a:t>AA</a:t>
            </a:r>
          </a:p>
        </p:txBody>
      </p:sp>
      <p:sp>
        <p:nvSpPr>
          <p:cNvPr id="4130" name="Text Box 35"/>
          <p:cNvSpPr txBox="1">
            <a:spLocks noChangeArrowheads="1"/>
          </p:cNvSpPr>
          <p:nvPr/>
        </p:nvSpPr>
        <p:spPr bwMode="auto">
          <a:xfrm>
            <a:off x="5927725" y="3467100"/>
            <a:ext cx="3873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/>
              <a:t>aa</a:t>
            </a:r>
          </a:p>
        </p:txBody>
      </p:sp>
      <p:sp>
        <p:nvSpPr>
          <p:cNvPr id="4131" name="Text Box 36"/>
          <p:cNvSpPr txBox="1">
            <a:spLocks noChangeArrowheads="1"/>
          </p:cNvSpPr>
          <p:nvPr/>
        </p:nvSpPr>
        <p:spPr bwMode="auto">
          <a:xfrm>
            <a:off x="6080125" y="3619500"/>
            <a:ext cx="3873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/>
              <a:t>aa</a:t>
            </a:r>
          </a:p>
        </p:txBody>
      </p:sp>
      <p:sp>
        <p:nvSpPr>
          <p:cNvPr id="4132" name="Text Box 37"/>
          <p:cNvSpPr txBox="1">
            <a:spLocks noChangeArrowheads="1"/>
          </p:cNvSpPr>
          <p:nvPr/>
        </p:nvSpPr>
        <p:spPr bwMode="auto">
          <a:xfrm>
            <a:off x="6172200" y="3962400"/>
            <a:ext cx="3873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/>
              <a:t>aa</a:t>
            </a:r>
          </a:p>
        </p:txBody>
      </p:sp>
      <p:sp>
        <p:nvSpPr>
          <p:cNvPr id="4133" name="Text Box 38"/>
          <p:cNvSpPr txBox="1">
            <a:spLocks noChangeArrowheads="1"/>
          </p:cNvSpPr>
          <p:nvPr/>
        </p:nvSpPr>
        <p:spPr bwMode="auto">
          <a:xfrm>
            <a:off x="6324600" y="3657600"/>
            <a:ext cx="3873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/>
              <a:t>aa</a:t>
            </a:r>
          </a:p>
        </p:txBody>
      </p:sp>
      <p:sp>
        <p:nvSpPr>
          <p:cNvPr id="4134" name="Text Box 39"/>
          <p:cNvSpPr txBox="1">
            <a:spLocks noChangeArrowheads="1"/>
          </p:cNvSpPr>
          <p:nvPr/>
        </p:nvSpPr>
        <p:spPr bwMode="auto">
          <a:xfrm>
            <a:off x="5867400" y="3810000"/>
            <a:ext cx="3873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/>
              <a:t>aa</a:t>
            </a:r>
          </a:p>
        </p:txBody>
      </p:sp>
      <p:sp>
        <p:nvSpPr>
          <p:cNvPr id="4135" name="Line 40"/>
          <p:cNvSpPr>
            <a:spLocks noChangeShapeType="1"/>
          </p:cNvSpPr>
          <p:nvPr/>
        </p:nvSpPr>
        <p:spPr bwMode="auto">
          <a:xfrm>
            <a:off x="7239000" y="2362200"/>
            <a:ext cx="0" cy="12192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36" name="Text Box 41"/>
          <p:cNvSpPr txBox="1">
            <a:spLocks noChangeArrowheads="1"/>
          </p:cNvSpPr>
          <p:nvPr/>
        </p:nvSpPr>
        <p:spPr bwMode="auto">
          <a:xfrm>
            <a:off x="6457950" y="2743200"/>
            <a:ext cx="1543050" cy="3667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/>
              <a:t>Selection/Drift</a:t>
            </a:r>
          </a:p>
        </p:txBody>
      </p:sp>
      <p:sp>
        <p:nvSpPr>
          <p:cNvPr id="4137" name="Line 42"/>
          <p:cNvSpPr>
            <a:spLocks noChangeShapeType="1"/>
          </p:cNvSpPr>
          <p:nvPr/>
        </p:nvSpPr>
        <p:spPr bwMode="auto">
          <a:xfrm>
            <a:off x="7239000" y="4419600"/>
            <a:ext cx="0" cy="12192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38" name="Text Box 43"/>
          <p:cNvSpPr txBox="1">
            <a:spLocks noChangeArrowheads="1"/>
          </p:cNvSpPr>
          <p:nvPr/>
        </p:nvSpPr>
        <p:spPr bwMode="auto">
          <a:xfrm>
            <a:off x="6629400" y="4800600"/>
            <a:ext cx="1143000" cy="3667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/>
              <a:t>Gene flow</a:t>
            </a:r>
          </a:p>
        </p:txBody>
      </p:sp>
      <p:sp>
        <p:nvSpPr>
          <p:cNvPr id="4139" name="Text Box 44"/>
          <p:cNvSpPr txBox="1">
            <a:spLocks noChangeArrowheads="1"/>
          </p:cNvSpPr>
          <p:nvPr/>
        </p:nvSpPr>
        <p:spPr bwMode="auto">
          <a:xfrm>
            <a:off x="593725" y="1257300"/>
            <a:ext cx="26828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b="1" u="sng"/>
              <a:t>Outline</a:t>
            </a:r>
          </a:p>
        </p:txBody>
      </p:sp>
      <p:sp>
        <p:nvSpPr>
          <p:cNvPr id="4140" name="Text Box 45"/>
          <p:cNvSpPr txBox="1">
            <a:spLocks noChangeArrowheads="1"/>
          </p:cNvSpPr>
          <p:nvPr/>
        </p:nvSpPr>
        <p:spPr bwMode="auto">
          <a:xfrm>
            <a:off x="0" y="342900"/>
            <a:ext cx="9144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3200" b="1"/>
              <a:t>Gene flow, differentiation and speciation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2"/>
          <p:cNvSpPr txBox="1">
            <a:spLocks noChangeArrowheads="1"/>
          </p:cNvSpPr>
          <p:nvPr/>
        </p:nvSpPr>
        <p:spPr bwMode="auto">
          <a:xfrm>
            <a:off x="0" y="152400"/>
            <a:ext cx="9144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3200" b="1"/>
              <a:t>A hypothetical example</a:t>
            </a:r>
          </a:p>
        </p:txBody>
      </p:sp>
      <p:sp>
        <p:nvSpPr>
          <p:cNvPr id="24579" name="Rectangle 5" descr="Dark upward diagonal"/>
          <p:cNvSpPr>
            <a:spLocks noChangeArrowheads="1"/>
          </p:cNvSpPr>
          <p:nvPr/>
        </p:nvSpPr>
        <p:spPr bwMode="auto">
          <a:xfrm>
            <a:off x="5791200" y="1219200"/>
            <a:ext cx="1219200" cy="838200"/>
          </a:xfrm>
          <a:prstGeom prst="rect">
            <a:avLst/>
          </a:prstGeom>
          <a:pattFill prst="dkUpDiag">
            <a:fgClr>
              <a:srgbClr val="008000"/>
            </a:fgClr>
            <a:bgClr>
              <a:srgbClr val="FFFF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4580" name="Rectangle 8"/>
          <p:cNvSpPr>
            <a:spLocks noChangeArrowheads="1"/>
          </p:cNvSpPr>
          <p:nvPr/>
        </p:nvSpPr>
        <p:spPr bwMode="auto">
          <a:xfrm>
            <a:off x="2133600" y="1219200"/>
            <a:ext cx="1219200" cy="838200"/>
          </a:xfrm>
          <a:prstGeom prst="rect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4581" name="Text Box 12"/>
          <p:cNvSpPr txBox="1">
            <a:spLocks noChangeArrowheads="1"/>
          </p:cNvSpPr>
          <p:nvPr/>
        </p:nvSpPr>
        <p:spPr bwMode="auto">
          <a:xfrm>
            <a:off x="5838825" y="1362075"/>
            <a:ext cx="1112838" cy="5810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1600" b="1"/>
              <a:t>Insecticide</a:t>
            </a:r>
          </a:p>
          <a:p>
            <a:pPr algn="ctr" eaLnBrk="1" hangingPunct="1"/>
            <a:r>
              <a:rPr lang="en-US" altLang="en-US" sz="1600" b="1"/>
              <a:t>used</a:t>
            </a:r>
          </a:p>
        </p:txBody>
      </p:sp>
      <p:sp>
        <p:nvSpPr>
          <p:cNvPr id="24582" name="Text Box 22"/>
          <p:cNvSpPr txBox="1">
            <a:spLocks noChangeArrowheads="1"/>
          </p:cNvSpPr>
          <p:nvPr/>
        </p:nvSpPr>
        <p:spPr bwMode="auto">
          <a:xfrm>
            <a:off x="2209800" y="1371600"/>
            <a:ext cx="1112838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1600" b="1"/>
              <a:t>Insecticide</a:t>
            </a:r>
          </a:p>
          <a:p>
            <a:pPr algn="ctr" eaLnBrk="1" hangingPunct="1"/>
            <a:r>
              <a:rPr lang="en-US" altLang="en-US" sz="1600" b="1"/>
              <a:t>not used</a:t>
            </a:r>
          </a:p>
        </p:txBody>
      </p:sp>
      <p:sp>
        <p:nvSpPr>
          <p:cNvPr id="24583" name="Text Box 23"/>
          <p:cNvSpPr txBox="1">
            <a:spLocks noChangeArrowheads="1"/>
          </p:cNvSpPr>
          <p:nvPr/>
        </p:nvSpPr>
        <p:spPr bwMode="auto">
          <a:xfrm rot="-5400000">
            <a:off x="662782" y="2877343"/>
            <a:ext cx="8699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b="1"/>
              <a:t>Fitness</a:t>
            </a:r>
          </a:p>
        </p:txBody>
      </p:sp>
      <p:pic>
        <p:nvPicPr>
          <p:cNvPr id="24584" name="Picture 2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133600"/>
            <a:ext cx="2867025" cy="220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5" name="Text Box 25"/>
          <p:cNvSpPr txBox="1">
            <a:spLocks noChangeArrowheads="1"/>
          </p:cNvSpPr>
          <p:nvPr/>
        </p:nvSpPr>
        <p:spPr bwMode="auto">
          <a:xfrm rot="-5400000">
            <a:off x="4320382" y="2963068"/>
            <a:ext cx="8699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b="1"/>
              <a:t>Fitness</a:t>
            </a:r>
          </a:p>
        </p:txBody>
      </p:sp>
      <p:pic>
        <p:nvPicPr>
          <p:cNvPr id="24586" name="Picture 2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228850"/>
            <a:ext cx="2857500" cy="203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7" name="Line 27"/>
          <p:cNvSpPr>
            <a:spLocks noChangeShapeType="1"/>
          </p:cNvSpPr>
          <p:nvPr/>
        </p:nvSpPr>
        <p:spPr bwMode="auto">
          <a:xfrm flipH="1">
            <a:off x="7158038" y="2454275"/>
            <a:ext cx="4762" cy="3190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88" name="Text Box 28"/>
          <p:cNvSpPr txBox="1">
            <a:spLocks noChangeArrowheads="1"/>
          </p:cNvSpPr>
          <p:nvPr/>
        </p:nvSpPr>
        <p:spPr bwMode="auto">
          <a:xfrm>
            <a:off x="7142163" y="2451100"/>
            <a:ext cx="40163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1400" b="1"/>
              <a:t>1-s</a:t>
            </a:r>
          </a:p>
        </p:txBody>
      </p:sp>
      <p:sp>
        <p:nvSpPr>
          <p:cNvPr id="24589" name="Text Box 29"/>
          <p:cNvSpPr txBox="1">
            <a:spLocks noChangeArrowheads="1"/>
          </p:cNvSpPr>
          <p:nvPr/>
        </p:nvSpPr>
        <p:spPr bwMode="auto">
          <a:xfrm>
            <a:off x="2027238" y="2397125"/>
            <a:ext cx="40163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1400" b="1"/>
              <a:t>1-s</a:t>
            </a:r>
          </a:p>
        </p:txBody>
      </p:sp>
      <p:sp>
        <p:nvSpPr>
          <p:cNvPr id="24590" name="Line 30"/>
          <p:cNvSpPr>
            <a:spLocks noChangeShapeType="1"/>
          </p:cNvSpPr>
          <p:nvPr/>
        </p:nvSpPr>
        <p:spPr bwMode="auto">
          <a:xfrm flipH="1">
            <a:off x="2057400" y="2392363"/>
            <a:ext cx="4763" cy="3190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91" name="Line 31"/>
          <p:cNvSpPr>
            <a:spLocks noChangeShapeType="1"/>
          </p:cNvSpPr>
          <p:nvPr/>
        </p:nvSpPr>
        <p:spPr bwMode="auto">
          <a:xfrm flipH="1">
            <a:off x="2771775" y="2406650"/>
            <a:ext cx="4763" cy="3190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92" name="Text Box 32"/>
          <p:cNvSpPr txBox="1">
            <a:spLocks noChangeArrowheads="1"/>
          </p:cNvSpPr>
          <p:nvPr/>
        </p:nvSpPr>
        <p:spPr bwMode="auto">
          <a:xfrm>
            <a:off x="2743200" y="2406650"/>
            <a:ext cx="40163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1400" b="1"/>
              <a:t>1-s</a:t>
            </a:r>
          </a:p>
        </p:txBody>
      </p:sp>
      <p:pic>
        <p:nvPicPr>
          <p:cNvPr id="24593" name="Picture 3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2025" y="4648200"/>
            <a:ext cx="3209925" cy="201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94" name="Picture 3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4648200"/>
            <a:ext cx="3209925" cy="201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95" name="Text Box 36"/>
          <p:cNvSpPr txBox="1">
            <a:spLocks noChangeArrowheads="1"/>
          </p:cNvSpPr>
          <p:nvPr/>
        </p:nvSpPr>
        <p:spPr bwMode="auto">
          <a:xfrm rot="-5400000">
            <a:off x="165100" y="5392738"/>
            <a:ext cx="15271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1600" b="1"/>
              <a:t>Frequency of A</a:t>
            </a:r>
          </a:p>
        </p:txBody>
      </p:sp>
      <p:sp>
        <p:nvSpPr>
          <p:cNvPr id="24596" name="Text Box 37"/>
          <p:cNvSpPr txBox="1">
            <a:spLocks noChangeArrowheads="1"/>
          </p:cNvSpPr>
          <p:nvPr/>
        </p:nvSpPr>
        <p:spPr bwMode="auto">
          <a:xfrm rot="-5400000">
            <a:off x="3900487" y="5395913"/>
            <a:ext cx="15271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1600" b="1"/>
              <a:t>Frequency of A</a:t>
            </a:r>
          </a:p>
        </p:txBody>
      </p:sp>
      <p:sp>
        <p:nvSpPr>
          <p:cNvPr id="24597" name="Text Box 38"/>
          <p:cNvSpPr txBox="1">
            <a:spLocks noChangeArrowheads="1"/>
          </p:cNvSpPr>
          <p:nvPr/>
        </p:nvSpPr>
        <p:spPr bwMode="auto">
          <a:xfrm>
            <a:off x="2108200" y="6462713"/>
            <a:ext cx="11684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1600" b="1"/>
              <a:t>Generation</a:t>
            </a:r>
          </a:p>
        </p:txBody>
      </p:sp>
      <p:sp>
        <p:nvSpPr>
          <p:cNvPr id="24598" name="Text Box 39"/>
          <p:cNvSpPr txBox="1">
            <a:spLocks noChangeArrowheads="1"/>
          </p:cNvSpPr>
          <p:nvPr/>
        </p:nvSpPr>
        <p:spPr bwMode="auto">
          <a:xfrm>
            <a:off x="5842000" y="6424613"/>
            <a:ext cx="11684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1600" b="1"/>
              <a:t>Generation</a:t>
            </a:r>
          </a:p>
        </p:txBody>
      </p:sp>
      <p:sp>
        <p:nvSpPr>
          <p:cNvPr id="24599" name="Text Box 40"/>
          <p:cNvSpPr txBox="1">
            <a:spLocks noChangeArrowheads="1"/>
          </p:cNvSpPr>
          <p:nvPr/>
        </p:nvSpPr>
        <p:spPr bwMode="auto">
          <a:xfrm>
            <a:off x="5715000" y="5378450"/>
            <a:ext cx="19685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b="1">
                <a:solidFill>
                  <a:srgbClr val="00FF00"/>
                </a:solidFill>
              </a:rPr>
              <a:t>Resistance evolves</a:t>
            </a:r>
          </a:p>
          <a:p>
            <a:pPr algn="ctr" eaLnBrk="1" hangingPunct="1"/>
            <a:r>
              <a:rPr lang="en-US" altLang="en-US" b="1">
                <a:solidFill>
                  <a:srgbClr val="00FF00"/>
                </a:solidFill>
              </a:rPr>
              <a:t>rapidly</a:t>
            </a:r>
          </a:p>
        </p:txBody>
      </p:sp>
      <p:sp>
        <p:nvSpPr>
          <p:cNvPr id="24600" name="Oval 41"/>
          <p:cNvSpPr>
            <a:spLocks noChangeArrowheads="1"/>
          </p:cNvSpPr>
          <p:nvPr/>
        </p:nvSpPr>
        <p:spPr bwMode="auto">
          <a:xfrm>
            <a:off x="1714500" y="3876675"/>
            <a:ext cx="1371600" cy="352425"/>
          </a:xfrm>
          <a:prstGeom prst="ellipse">
            <a:avLst/>
          </a:prstGeom>
          <a:noFill/>
          <a:ln w="158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4601" name="Text Box 42"/>
          <p:cNvSpPr txBox="1">
            <a:spLocks noChangeArrowheads="1"/>
          </p:cNvSpPr>
          <p:nvPr/>
        </p:nvSpPr>
        <p:spPr bwMode="auto">
          <a:xfrm>
            <a:off x="136525" y="4000500"/>
            <a:ext cx="123507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1600" b="1"/>
              <a:t>Resistant genotypes</a:t>
            </a:r>
          </a:p>
        </p:txBody>
      </p:sp>
      <p:sp>
        <p:nvSpPr>
          <p:cNvPr id="24602" name="Line 43"/>
          <p:cNvSpPr>
            <a:spLocks noChangeShapeType="1"/>
          </p:cNvSpPr>
          <p:nvPr/>
        </p:nvSpPr>
        <p:spPr bwMode="auto">
          <a:xfrm flipV="1">
            <a:off x="1219200" y="4105275"/>
            <a:ext cx="419100" cy="16192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603" name="Text Box 44"/>
          <p:cNvSpPr txBox="1">
            <a:spLocks noChangeArrowheads="1"/>
          </p:cNvSpPr>
          <p:nvPr/>
        </p:nvSpPr>
        <p:spPr bwMode="auto">
          <a:xfrm>
            <a:off x="2346325" y="4419600"/>
            <a:ext cx="44577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b="1" u="sng"/>
              <a:t>If there is no gene flow between populations</a:t>
            </a:r>
          </a:p>
        </p:txBody>
      </p:sp>
      <p:sp>
        <p:nvSpPr>
          <p:cNvPr id="24604" name="Text Box 40"/>
          <p:cNvSpPr txBox="1">
            <a:spLocks noChangeArrowheads="1"/>
          </p:cNvSpPr>
          <p:nvPr/>
        </p:nvSpPr>
        <p:spPr bwMode="auto">
          <a:xfrm>
            <a:off x="1747838" y="5105400"/>
            <a:ext cx="22828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b="1">
                <a:solidFill>
                  <a:srgbClr val="00FF00"/>
                </a:solidFill>
              </a:rPr>
              <a:t>Susceptibility evolves</a:t>
            </a:r>
          </a:p>
          <a:p>
            <a:pPr algn="ctr" eaLnBrk="1" hangingPunct="1"/>
            <a:r>
              <a:rPr lang="en-US" altLang="en-US" b="1">
                <a:solidFill>
                  <a:srgbClr val="00FF00"/>
                </a:solidFill>
              </a:rPr>
              <a:t>rapidly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0" y="228600"/>
            <a:ext cx="9144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3200" b="1"/>
              <a:t>Now consider the effect of gene flow</a:t>
            </a:r>
          </a:p>
        </p:txBody>
      </p:sp>
      <p:sp>
        <p:nvSpPr>
          <p:cNvPr id="25603" name="Rectangle 3"/>
          <p:cNvSpPr>
            <a:spLocks noChangeArrowheads="1"/>
          </p:cNvSpPr>
          <p:nvPr/>
        </p:nvSpPr>
        <p:spPr bwMode="auto">
          <a:xfrm>
            <a:off x="2438400" y="1066800"/>
            <a:ext cx="1219200" cy="838200"/>
          </a:xfrm>
          <a:prstGeom prst="rect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2438400" y="2057400"/>
            <a:ext cx="1219200" cy="838200"/>
          </a:xfrm>
          <a:prstGeom prst="rect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5605" name="Rectangle 5" descr="Dark upward diagonal"/>
          <p:cNvSpPr>
            <a:spLocks noChangeArrowheads="1"/>
          </p:cNvSpPr>
          <p:nvPr/>
        </p:nvSpPr>
        <p:spPr bwMode="auto">
          <a:xfrm>
            <a:off x="3962400" y="2057400"/>
            <a:ext cx="1219200" cy="838200"/>
          </a:xfrm>
          <a:prstGeom prst="rect">
            <a:avLst/>
          </a:prstGeom>
          <a:pattFill prst="dkUpDiag">
            <a:fgClr>
              <a:srgbClr val="008000"/>
            </a:fgClr>
            <a:bgClr>
              <a:srgbClr val="FFFF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5606" name="Rectangle 6"/>
          <p:cNvSpPr>
            <a:spLocks noChangeArrowheads="1"/>
          </p:cNvSpPr>
          <p:nvPr/>
        </p:nvSpPr>
        <p:spPr bwMode="auto">
          <a:xfrm>
            <a:off x="5486400" y="2057400"/>
            <a:ext cx="1219200" cy="838200"/>
          </a:xfrm>
          <a:prstGeom prst="rect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5607" name="Rectangle 7"/>
          <p:cNvSpPr>
            <a:spLocks noChangeArrowheads="1"/>
          </p:cNvSpPr>
          <p:nvPr/>
        </p:nvSpPr>
        <p:spPr bwMode="auto">
          <a:xfrm>
            <a:off x="3962400" y="1066800"/>
            <a:ext cx="1219200" cy="838200"/>
          </a:xfrm>
          <a:prstGeom prst="rect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5608" name="Rectangle 8"/>
          <p:cNvSpPr>
            <a:spLocks noChangeArrowheads="1"/>
          </p:cNvSpPr>
          <p:nvPr/>
        </p:nvSpPr>
        <p:spPr bwMode="auto">
          <a:xfrm>
            <a:off x="5486400" y="1066800"/>
            <a:ext cx="1219200" cy="838200"/>
          </a:xfrm>
          <a:prstGeom prst="rect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5609" name="Rectangle 9"/>
          <p:cNvSpPr>
            <a:spLocks noChangeArrowheads="1"/>
          </p:cNvSpPr>
          <p:nvPr/>
        </p:nvSpPr>
        <p:spPr bwMode="auto">
          <a:xfrm>
            <a:off x="2438400" y="3124200"/>
            <a:ext cx="1219200" cy="838200"/>
          </a:xfrm>
          <a:prstGeom prst="rect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5610" name="Rectangle 10"/>
          <p:cNvSpPr>
            <a:spLocks noChangeArrowheads="1"/>
          </p:cNvSpPr>
          <p:nvPr/>
        </p:nvSpPr>
        <p:spPr bwMode="auto">
          <a:xfrm>
            <a:off x="3962400" y="3124200"/>
            <a:ext cx="1219200" cy="838200"/>
          </a:xfrm>
          <a:prstGeom prst="rect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5611" name="Rectangle 11"/>
          <p:cNvSpPr>
            <a:spLocks noChangeArrowheads="1"/>
          </p:cNvSpPr>
          <p:nvPr/>
        </p:nvSpPr>
        <p:spPr bwMode="auto">
          <a:xfrm>
            <a:off x="5486400" y="3124200"/>
            <a:ext cx="1219200" cy="838200"/>
          </a:xfrm>
          <a:prstGeom prst="rect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5612" name="Text Box 12"/>
          <p:cNvSpPr txBox="1">
            <a:spLocks noChangeArrowheads="1"/>
          </p:cNvSpPr>
          <p:nvPr/>
        </p:nvSpPr>
        <p:spPr bwMode="auto">
          <a:xfrm>
            <a:off x="4010025" y="2200275"/>
            <a:ext cx="1112838" cy="5810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1600" b="1"/>
              <a:t>Insecticide</a:t>
            </a:r>
          </a:p>
          <a:p>
            <a:pPr algn="ctr" eaLnBrk="1" hangingPunct="1"/>
            <a:r>
              <a:rPr lang="en-US" altLang="en-US" sz="1600" b="1"/>
              <a:t>used</a:t>
            </a:r>
          </a:p>
        </p:txBody>
      </p:sp>
      <p:sp>
        <p:nvSpPr>
          <p:cNvPr id="25613" name="Line 13"/>
          <p:cNvSpPr>
            <a:spLocks noChangeShapeType="1"/>
          </p:cNvSpPr>
          <p:nvPr/>
        </p:nvSpPr>
        <p:spPr bwMode="auto">
          <a:xfrm>
            <a:off x="3657600" y="2514600"/>
            <a:ext cx="304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14" name="Line 14"/>
          <p:cNvSpPr>
            <a:spLocks noChangeShapeType="1"/>
          </p:cNvSpPr>
          <p:nvPr/>
        </p:nvSpPr>
        <p:spPr bwMode="auto">
          <a:xfrm>
            <a:off x="3657600" y="3505200"/>
            <a:ext cx="304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15" name="Line 15"/>
          <p:cNvSpPr>
            <a:spLocks noChangeShapeType="1"/>
          </p:cNvSpPr>
          <p:nvPr/>
        </p:nvSpPr>
        <p:spPr bwMode="auto">
          <a:xfrm>
            <a:off x="3657600" y="1524000"/>
            <a:ext cx="304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16" name="Line 16"/>
          <p:cNvSpPr>
            <a:spLocks noChangeShapeType="1"/>
          </p:cNvSpPr>
          <p:nvPr/>
        </p:nvSpPr>
        <p:spPr bwMode="auto">
          <a:xfrm rot="10800000">
            <a:off x="5181600" y="1524000"/>
            <a:ext cx="304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17" name="Line 17"/>
          <p:cNvSpPr>
            <a:spLocks noChangeShapeType="1"/>
          </p:cNvSpPr>
          <p:nvPr/>
        </p:nvSpPr>
        <p:spPr bwMode="auto">
          <a:xfrm rot="10800000">
            <a:off x="5181600" y="2514600"/>
            <a:ext cx="304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18" name="Line 18"/>
          <p:cNvSpPr>
            <a:spLocks noChangeShapeType="1"/>
          </p:cNvSpPr>
          <p:nvPr/>
        </p:nvSpPr>
        <p:spPr bwMode="auto">
          <a:xfrm rot="10800000">
            <a:off x="5181600" y="3505200"/>
            <a:ext cx="304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19" name="Line 19"/>
          <p:cNvSpPr>
            <a:spLocks noChangeShapeType="1"/>
          </p:cNvSpPr>
          <p:nvPr/>
        </p:nvSpPr>
        <p:spPr bwMode="auto">
          <a:xfrm rot="5400000">
            <a:off x="4419600" y="1905000"/>
            <a:ext cx="304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20" name="Line 20"/>
          <p:cNvSpPr>
            <a:spLocks noChangeShapeType="1"/>
          </p:cNvSpPr>
          <p:nvPr/>
        </p:nvSpPr>
        <p:spPr bwMode="auto">
          <a:xfrm rot="16200000" flipV="1">
            <a:off x="4419600" y="3048000"/>
            <a:ext cx="304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25621" name="Object 22"/>
          <p:cNvGraphicFramePr>
            <a:graphicFrameLocks noChangeAspect="1"/>
          </p:cNvGraphicFramePr>
          <p:nvPr/>
        </p:nvGraphicFramePr>
        <p:xfrm>
          <a:off x="2590800" y="5373688"/>
          <a:ext cx="3859213" cy="798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40" name="Equation" r:id="rId3" imgW="2209800" imgH="457200" progId="Equation.3">
                  <p:embed/>
                </p:oleObj>
              </mc:Choice>
              <mc:Fallback>
                <p:oleObj name="Equation" r:id="rId3" imgW="2209800" imgH="457200" progId="Equation.3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5373688"/>
                        <a:ext cx="3859213" cy="798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22" name="Text Box 23"/>
          <p:cNvSpPr txBox="1">
            <a:spLocks noChangeArrowheads="1"/>
          </p:cNvSpPr>
          <p:nvPr/>
        </p:nvSpPr>
        <p:spPr bwMode="auto">
          <a:xfrm>
            <a:off x="2514600" y="1171575"/>
            <a:ext cx="1112838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1600" b="1"/>
              <a:t>Insecticide</a:t>
            </a:r>
          </a:p>
          <a:p>
            <a:pPr algn="ctr" eaLnBrk="1" hangingPunct="1"/>
            <a:r>
              <a:rPr lang="en-US" altLang="en-US" sz="1600" b="1"/>
              <a:t>not used</a:t>
            </a:r>
          </a:p>
        </p:txBody>
      </p:sp>
      <p:sp>
        <p:nvSpPr>
          <p:cNvPr id="25623" name="Text Box 24"/>
          <p:cNvSpPr txBox="1">
            <a:spLocks noChangeArrowheads="1"/>
          </p:cNvSpPr>
          <p:nvPr/>
        </p:nvSpPr>
        <p:spPr bwMode="auto">
          <a:xfrm>
            <a:off x="4038600" y="1171575"/>
            <a:ext cx="1112838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1600" b="1"/>
              <a:t>Insecticide</a:t>
            </a:r>
          </a:p>
          <a:p>
            <a:pPr algn="ctr" eaLnBrk="1" hangingPunct="1"/>
            <a:r>
              <a:rPr lang="en-US" altLang="en-US" sz="1600" b="1"/>
              <a:t>not used</a:t>
            </a:r>
          </a:p>
        </p:txBody>
      </p:sp>
      <p:sp>
        <p:nvSpPr>
          <p:cNvPr id="25624" name="Text Box 25"/>
          <p:cNvSpPr txBox="1">
            <a:spLocks noChangeArrowheads="1"/>
          </p:cNvSpPr>
          <p:nvPr/>
        </p:nvSpPr>
        <p:spPr bwMode="auto">
          <a:xfrm>
            <a:off x="5592763" y="1219200"/>
            <a:ext cx="1112837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1600" b="1"/>
              <a:t>Insecticide</a:t>
            </a:r>
          </a:p>
          <a:p>
            <a:pPr algn="ctr" eaLnBrk="1" hangingPunct="1"/>
            <a:r>
              <a:rPr lang="en-US" altLang="en-US" sz="1600" b="1"/>
              <a:t>not used</a:t>
            </a:r>
          </a:p>
        </p:txBody>
      </p:sp>
      <p:sp>
        <p:nvSpPr>
          <p:cNvPr id="25625" name="Text Box 26"/>
          <p:cNvSpPr txBox="1">
            <a:spLocks noChangeArrowheads="1"/>
          </p:cNvSpPr>
          <p:nvPr/>
        </p:nvSpPr>
        <p:spPr bwMode="auto">
          <a:xfrm>
            <a:off x="5592763" y="2209800"/>
            <a:ext cx="1112837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1600" b="1"/>
              <a:t>Insecticide</a:t>
            </a:r>
          </a:p>
          <a:p>
            <a:pPr algn="ctr" eaLnBrk="1" hangingPunct="1"/>
            <a:r>
              <a:rPr lang="en-US" altLang="en-US" sz="1600" b="1"/>
              <a:t>not used</a:t>
            </a:r>
          </a:p>
        </p:txBody>
      </p:sp>
      <p:sp>
        <p:nvSpPr>
          <p:cNvPr id="25626" name="Text Box 27"/>
          <p:cNvSpPr txBox="1">
            <a:spLocks noChangeArrowheads="1"/>
          </p:cNvSpPr>
          <p:nvPr/>
        </p:nvSpPr>
        <p:spPr bwMode="auto">
          <a:xfrm>
            <a:off x="5592763" y="3228975"/>
            <a:ext cx="1112837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1600" b="1"/>
              <a:t>Insecticide</a:t>
            </a:r>
          </a:p>
          <a:p>
            <a:pPr algn="ctr" eaLnBrk="1" hangingPunct="1"/>
            <a:r>
              <a:rPr lang="en-US" altLang="en-US" sz="1600" b="1"/>
              <a:t>not used</a:t>
            </a:r>
          </a:p>
        </p:txBody>
      </p:sp>
      <p:sp>
        <p:nvSpPr>
          <p:cNvPr id="25627" name="Text Box 28"/>
          <p:cNvSpPr txBox="1">
            <a:spLocks noChangeArrowheads="1"/>
          </p:cNvSpPr>
          <p:nvPr/>
        </p:nvSpPr>
        <p:spPr bwMode="auto">
          <a:xfrm>
            <a:off x="4038600" y="3228975"/>
            <a:ext cx="1112838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1600" b="1"/>
              <a:t>Insecticide</a:t>
            </a:r>
          </a:p>
          <a:p>
            <a:pPr algn="ctr" eaLnBrk="1" hangingPunct="1"/>
            <a:r>
              <a:rPr lang="en-US" altLang="en-US" sz="1600" b="1"/>
              <a:t>not used</a:t>
            </a:r>
          </a:p>
        </p:txBody>
      </p:sp>
      <p:sp>
        <p:nvSpPr>
          <p:cNvPr id="25628" name="Text Box 29"/>
          <p:cNvSpPr txBox="1">
            <a:spLocks noChangeArrowheads="1"/>
          </p:cNvSpPr>
          <p:nvPr/>
        </p:nvSpPr>
        <p:spPr bwMode="auto">
          <a:xfrm>
            <a:off x="2514600" y="3228975"/>
            <a:ext cx="1112838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1600" b="1"/>
              <a:t>Insecticide</a:t>
            </a:r>
          </a:p>
          <a:p>
            <a:pPr algn="ctr" eaLnBrk="1" hangingPunct="1"/>
            <a:r>
              <a:rPr lang="en-US" altLang="en-US" sz="1600" b="1"/>
              <a:t>not used</a:t>
            </a:r>
          </a:p>
        </p:txBody>
      </p:sp>
      <p:sp>
        <p:nvSpPr>
          <p:cNvPr id="25629" name="Text Box 30"/>
          <p:cNvSpPr txBox="1">
            <a:spLocks noChangeArrowheads="1"/>
          </p:cNvSpPr>
          <p:nvPr/>
        </p:nvSpPr>
        <p:spPr bwMode="auto">
          <a:xfrm>
            <a:off x="2514600" y="2162175"/>
            <a:ext cx="1112838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1600" b="1"/>
              <a:t>Insecticide</a:t>
            </a:r>
          </a:p>
          <a:p>
            <a:pPr algn="ctr" eaLnBrk="1" hangingPunct="1"/>
            <a:r>
              <a:rPr lang="en-US" altLang="en-US" sz="1600" b="1"/>
              <a:t>not used</a:t>
            </a:r>
          </a:p>
        </p:txBody>
      </p:sp>
      <p:sp>
        <p:nvSpPr>
          <p:cNvPr id="25630" name="Text Box 31"/>
          <p:cNvSpPr txBox="1">
            <a:spLocks noChangeArrowheads="1"/>
          </p:cNvSpPr>
          <p:nvPr/>
        </p:nvSpPr>
        <p:spPr bwMode="auto">
          <a:xfrm>
            <a:off x="0" y="6338888"/>
            <a:ext cx="9144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b="1"/>
              <a:t>Gene flow prevents the evolution of high levels of insecticide resistance!</a:t>
            </a:r>
          </a:p>
        </p:txBody>
      </p:sp>
      <p:sp>
        <p:nvSpPr>
          <p:cNvPr id="25631" name="Text Box 32"/>
          <p:cNvSpPr txBox="1">
            <a:spLocks noChangeArrowheads="1"/>
          </p:cNvSpPr>
          <p:nvPr/>
        </p:nvSpPr>
        <p:spPr bwMode="auto">
          <a:xfrm>
            <a:off x="0" y="4418013"/>
            <a:ext cx="91440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/>
              <a:t>If the selection coefficient for insecticide resistance is .1, and 5% of individuals move</a:t>
            </a:r>
          </a:p>
          <a:p>
            <a:pPr algn="ctr" eaLnBrk="1" hangingPunct="1"/>
            <a:r>
              <a:rPr lang="en-US" altLang="en-US"/>
              <a:t>between populations in every generation, we can predict the ultimate fate of the resistance allele</a:t>
            </a:r>
          </a:p>
          <a:p>
            <a:pPr algn="ctr" eaLnBrk="1" hangingPunct="1"/>
            <a:r>
              <a:rPr lang="en-US" altLang="en-US"/>
              <a:t>in a population exposed to insecticide: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2"/>
          <p:cNvSpPr txBox="1">
            <a:spLocks noChangeArrowheads="1"/>
          </p:cNvSpPr>
          <p:nvPr/>
        </p:nvSpPr>
        <p:spPr bwMode="auto">
          <a:xfrm>
            <a:off x="0" y="342900"/>
            <a:ext cx="91440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3200" b="1"/>
              <a:t>A real example of gene flow and selection:</a:t>
            </a:r>
          </a:p>
          <a:p>
            <a:pPr algn="ctr" eaLnBrk="1" hangingPunct="1"/>
            <a:r>
              <a:rPr lang="en-US" altLang="en-US" sz="3200" b="1"/>
              <a:t>Lake Erie water snakes</a:t>
            </a:r>
          </a:p>
        </p:txBody>
      </p:sp>
      <p:pic>
        <p:nvPicPr>
          <p:cNvPr id="26627" name="Picture 3" descr="Lake Erie Water Snak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8725" y="1843088"/>
            <a:ext cx="2124075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8" name="Text Box 4"/>
          <p:cNvSpPr txBox="1">
            <a:spLocks noChangeArrowheads="1"/>
          </p:cNvSpPr>
          <p:nvPr/>
        </p:nvSpPr>
        <p:spPr bwMode="auto">
          <a:xfrm>
            <a:off x="1381125" y="4129088"/>
            <a:ext cx="1727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b="1" i="1"/>
              <a:t>Nerodia sipedon</a:t>
            </a:r>
          </a:p>
        </p:txBody>
      </p:sp>
      <p:pic>
        <p:nvPicPr>
          <p:cNvPr id="26629" name="Picture 5" descr="FG06_0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905000"/>
            <a:ext cx="3084513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0" name="Text Box 6"/>
          <p:cNvSpPr txBox="1">
            <a:spLocks noChangeArrowheads="1"/>
          </p:cNvSpPr>
          <p:nvPr/>
        </p:nvSpPr>
        <p:spPr bwMode="auto">
          <a:xfrm>
            <a:off x="247650" y="4610100"/>
            <a:ext cx="39560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b="1"/>
              <a:t>Banding is controlled (approximately) </a:t>
            </a:r>
          </a:p>
          <a:p>
            <a:pPr algn="ctr" eaLnBrk="1" hangingPunct="1"/>
            <a:r>
              <a:rPr lang="en-US" altLang="en-US" b="1" u="sng"/>
              <a:t>by a single locus</a:t>
            </a:r>
          </a:p>
        </p:txBody>
      </p:sp>
      <p:sp>
        <p:nvSpPr>
          <p:cNvPr id="26631" name="Text Box 7"/>
          <p:cNvSpPr txBox="1">
            <a:spLocks noChangeArrowheads="1"/>
          </p:cNvSpPr>
          <p:nvPr/>
        </p:nvSpPr>
        <p:spPr bwMode="auto">
          <a:xfrm>
            <a:off x="441325" y="5372100"/>
            <a:ext cx="3644900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Tx/>
              <a:buChar char="-"/>
            </a:pPr>
            <a:r>
              <a:rPr lang="en-US" altLang="en-US" b="1"/>
              <a:t>AA and Aa individuals are banded</a:t>
            </a:r>
          </a:p>
          <a:p>
            <a:pPr eaLnBrk="1" hangingPunct="1">
              <a:buFontTx/>
              <a:buChar char="-"/>
            </a:pPr>
            <a:endParaRPr lang="en-US" altLang="en-US" b="1"/>
          </a:p>
          <a:p>
            <a:pPr eaLnBrk="1" hangingPunct="1">
              <a:buFontTx/>
              <a:buChar char="-"/>
            </a:pPr>
            <a:r>
              <a:rPr lang="en-US" altLang="en-US" b="1"/>
              <a:t>aa individuals are unbanded</a:t>
            </a:r>
          </a:p>
        </p:txBody>
      </p:sp>
      <p:sp>
        <p:nvSpPr>
          <p:cNvPr id="26632" name="Freeform 8"/>
          <p:cNvSpPr>
            <a:spLocks/>
          </p:cNvSpPr>
          <p:nvPr/>
        </p:nvSpPr>
        <p:spPr bwMode="auto">
          <a:xfrm rot="5400000">
            <a:off x="1850231" y="6026944"/>
            <a:ext cx="123825" cy="928688"/>
          </a:xfrm>
          <a:custGeom>
            <a:avLst/>
            <a:gdLst>
              <a:gd name="T0" fmla="*/ 2147483647 w 78"/>
              <a:gd name="T1" fmla="*/ 0 h 585"/>
              <a:gd name="T2" fmla="*/ 2147483647 w 78"/>
              <a:gd name="T3" fmla="*/ 2147483647 h 585"/>
              <a:gd name="T4" fmla="*/ 2147483647 w 78"/>
              <a:gd name="T5" fmla="*/ 2147483647 h 585"/>
              <a:gd name="T6" fmla="*/ 2147483647 w 78"/>
              <a:gd name="T7" fmla="*/ 2147483647 h 585"/>
              <a:gd name="T8" fmla="*/ 2147483647 w 78"/>
              <a:gd name="T9" fmla="*/ 2147483647 h 585"/>
              <a:gd name="T10" fmla="*/ 2147483647 w 78"/>
              <a:gd name="T11" fmla="*/ 2147483647 h 585"/>
              <a:gd name="T12" fmla="*/ 2147483647 w 78"/>
              <a:gd name="T13" fmla="*/ 2147483647 h 585"/>
              <a:gd name="T14" fmla="*/ 2147483647 w 78"/>
              <a:gd name="T15" fmla="*/ 2147483647 h 585"/>
              <a:gd name="T16" fmla="*/ 2147483647 w 78"/>
              <a:gd name="T17" fmla="*/ 2147483647 h 585"/>
              <a:gd name="T18" fmla="*/ 2147483647 w 78"/>
              <a:gd name="T19" fmla="*/ 2147483647 h 585"/>
              <a:gd name="T20" fmla="*/ 2147483647 w 78"/>
              <a:gd name="T21" fmla="*/ 2147483647 h 585"/>
              <a:gd name="T22" fmla="*/ 2147483647 w 78"/>
              <a:gd name="T23" fmla="*/ 2147483647 h 585"/>
              <a:gd name="T24" fmla="*/ 2147483647 w 78"/>
              <a:gd name="T25" fmla="*/ 2147483647 h 585"/>
              <a:gd name="T26" fmla="*/ 2147483647 w 78"/>
              <a:gd name="T27" fmla="*/ 2147483647 h 585"/>
              <a:gd name="T28" fmla="*/ 2147483647 w 78"/>
              <a:gd name="T29" fmla="*/ 2147483647 h 585"/>
              <a:gd name="T30" fmla="*/ 2147483647 w 78"/>
              <a:gd name="T31" fmla="*/ 2147483647 h 585"/>
              <a:gd name="T32" fmla="*/ 2147483647 w 78"/>
              <a:gd name="T33" fmla="*/ 2147483647 h 585"/>
              <a:gd name="T34" fmla="*/ 2147483647 w 78"/>
              <a:gd name="T35" fmla="*/ 2147483647 h 585"/>
              <a:gd name="T36" fmla="*/ 2147483647 w 78"/>
              <a:gd name="T37" fmla="*/ 2147483647 h 585"/>
              <a:gd name="T38" fmla="*/ 2147483647 w 78"/>
              <a:gd name="T39" fmla="*/ 2147483647 h 585"/>
              <a:gd name="T40" fmla="*/ 0 w 78"/>
              <a:gd name="T41" fmla="*/ 2147483647 h 585"/>
              <a:gd name="T42" fmla="*/ 2147483647 w 78"/>
              <a:gd name="T43" fmla="*/ 2147483647 h 585"/>
              <a:gd name="T44" fmla="*/ 2147483647 w 78"/>
              <a:gd name="T45" fmla="*/ 2147483647 h 585"/>
              <a:gd name="T46" fmla="*/ 2147483647 w 78"/>
              <a:gd name="T47" fmla="*/ 2147483647 h 585"/>
              <a:gd name="T48" fmla="*/ 2147483647 w 78"/>
              <a:gd name="T49" fmla="*/ 2147483647 h 585"/>
              <a:gd name="T50" fmla="*/ 2147483647 w 78"/>
              <a:gd name="T51" fmla="*/ 2147483647 h 585"/>
              <a:gd name="T52" fmla="*/ 2147483647 w 78"/>
              <a:gd name="T53" fmla="*/ 2147483647 h 585"/>
              <a:gd name="T54" fmla="*/ 2147483647 w 78"/>
              <a:gd name="T55" fmla="*/ 0 h 585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78"/>
              <a:gd name="T85" fmla="*/ 0 h 585"/>
              <a:gd name="T86" fmla="*/ 78 w 78"/>
              <a:gd name="T87" fmla="*/ 585 h 585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78" h="585">
                <a:moveTo>
                  <a:pt x="51" y="0"/>
                </a:moveTo>
                <a:cubicBezTo>
                  <a:pt x="52" y="3"/>
                  <a:pt x="52" y="7"/>
                  <a:pt x="54" y="9"/>
                </a:cubicBezTo>
                <a:cubicBezTo>
                  <a:pt x="56" y="11"/>
                  <a:pt x="61" y="9"/>
                  <a:pt x="63" y="12"/>
                </a:cubicBezTo>
                <a:cubicBezTo>
                  <a:pt x="67" y="17"/>
                  <a:pt x="76" y="41"/>
                  <a:pt x="78" y="48"/>
                </a:cubicBezTo>
                <a:cubicBezTo>
                  <a:pt x="75" y="71"/>
                  <a:pt x="70" y="78"/>
                  <a:pt x="63" y="99"/>
                </a:cubicBezTo>
                <a:cubicBezTo>
                  <a:pt x="61" y="105"/>
                  <a:pt x="57" y="117"/>
                  <a:pt x="57" y="117"/>
                </a:cubicBezTo>
                <a:cubicBezTo>
                  <a:pt x="54" y="176"/>
                  <a:pt x="52" y="170"/>
                  <a:pt x="39" y="210"/>
                </a:cubicBezTo>
                <a:cubicBezTo>
                  <a:pt x="42" y="285"/>
                  <a:pt x="35" y="257"/>
                  <a:pt x="48" y="297"/>
                </a:cubicBezTo>
                <a:cubicBezTo>
                  <a:pt x="53" y="311"/>
                  <a:pt x="58" y="322"/>
                  <a:pt x="63" y="336"/>
                </a:cubicBezTo>
                <a:cubicBezTo>
                  <a:pt x="64" y="339"/>
                  <a:pt x="66" y="345"/>
                  <a:pt x="66" y="345"/>
                </a:cubicBezTo>
                <a:cubicBezTo>
                  <a:pt x="64" y="378"/>
                  <a:pt x="62" y="388"/>
                  <a:pt x="51" y="414"/>
                </a:cubicBezTo>
                <a:cubicBezTo>
                  <a:pt x="47" y="423"/>
                  <a:pt x="42" y="441"/>
                  <a:pt x="42" y="441"/>
                </a:cubicBezTo>
                <a:cubicBezTo>
                  <a:pt x="39" y="470"/>
                  <a:pt x="38" y="506"/>
                  <a:pt x="21" y="531"/>
                </a:cubicBezTo>
                <a:cubicBezTo>
                  <a:pt x="19" y="540"/>
                  <a:pt x="16" y="554"/>
                  <a:pt x="12" y="561"/>
                </a:cubicBezTo>
                <a:cubicBezTo>
                  <a:pt x="10" y="565"/>
                  <a:pt x="8" y="569"/>
                  <a:pt x="6" y="573"/>
                </a:cubicBezTo>
                <a:cubicBezTo>
                  <a:pt x="5" y="576"/>
                  <a:pt x="3" y="585"/>
                  <a:pt x="3" y="582"/>
                </a:cubicBezTo>
                <a:cubicBezTo>
                  <a:pt x="3" y="568"/>
                  <a:pt x="9" y="551"/>
                  <a:pt x="12" y="537"/>
                </a:cubicBezTo>
                <a:cubicBezTo>
                  <a:pt x="17" y="486"/>
                  <a:pt x="15" y="431"/>
                  <a:pt x="45" y="387"/>
                </a:cubicBezTo>
                <a:cubicBezTo>
                  <a:pt x="42" y="346"/>
                  <a:pt x="39" y="326"/>
                  <a:pt x="18" y="294"/>
                </a:cubicBezTo>
                <a:cubicBezTo>
                  <a:pt x="13" y="286"/>
                  <a:pt x="10" y="276"/>
                  <a:pt x="6" y="267"/>
                </a:cubicBezTo>
                <a:cubicBezTo>
                  <a:pt x="3" y="261"/>
                  <a:pt x="0" y="249"/>
                  <a:pt x="0" y="249"/>
                </a:cubicBezTo>
                <a:cubicBezTo>
                  <a:pt x="4" y="223"/>
                  <a:pt x="16" y="198"/>
                  <a:pt x="30" y="177"/>
                </a:cubicBezTo>
                <a:cubicBezTo>
                  <a:pt x="31" y="163"/>
                  <a:pt x="31" y="149"/>
                  <a:pt x="33" y="135"/>
                </a:cubicBezTo>
                <a:cubicBezTo>
                  <a:pt x="34" y="123"/>
                  <a:pt x="45" y="120"/>
                  <a:pt x="33" y="105"/>
                </a:cubicBezTo>
                <a:cubicBezTo>
                  <a:pt x="29" y="100"/>
                  <a:pt x="15" y="99"/>
                  <a:pt x="15" y="99"/>
                </a:cubicBezTo>
                <a:cubicBezTo>
                  <a:pt x="12" y="89"/>
                  <a:pt x="6" y="82"/>
                  <a:pt x="3" y="72"/>
                </a:cubicBezTo>
                <a:cubicBezTo>
                  <a:pt x="6" y="55"/>
                  <a:pt x="9" y="51"/>
                  <a:pt x="15" y="36"/>
                </a:cubicBezTo>
                <a:cubicBezTo>
                  <a:pt x="25" y="14"/>
                  <a:pt x="22" y="0"/>
                  <a:pt x="51" y="0"/>
                </a:cubicBezTo>
                <a:close/>
              </a:path>
            </a:pathLst>
          </a:custGeom>
          <a:solidFill>
            <a:srgbClr val="CC9900">
              <a:alpha val="2000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6633" name="Group 9"/>
          <p:cNvGrpSpPr>
            <a:grpSpLocks/>
          </p:cNvGrpSpPr>
          <p:nvPr/>
        </p:nvGrpSpPr>
        <p:grpSpPr bwMode="auto">
          <a:xfrm rot="5400000">
            <a:off x="1850231" y="5388769"/>
            <a:ext cx="123825" cy="928688"/>
            <a:chOff x="498" y="876"/>
            <a:chExt cx="78" cy="585"/>
          </a:xfrm>
        </p:grpSpPr>
        <p:sp>
          <p:nvSpPr>
            <p:cNvPr id="26634" name="Freeform 10"/>
            <p:cNvSpPr>
              <a:spLocks/>
            </p:cNvSpPr>
            <p:nvPr/>
          </p:nvSpPr>
          <p:spPr bwMode="auto">
            <a:xfrm>
              <a:off x="498" y="876"/>
              <a:ext cx="78" cy="585"/>
            </a:xfrm>
            <a:custGeom>
              <a:avLst/>
              <a:gdLst>
                <a:gd name="T0" fmla="*/ 51 w 78"/>
                <a:gd name="T1" fmla="*/ 0 h 585"/>
                <a:gd name="T2" fmla="*/ 54 w 78"/>
                <a:gd name="T3" fmla="*/ 9 h 585"/>
                <a:gd name="T4" fmla="*/ 63 w 78"/>
                <a:gd name="T5" fmla="*/ 12 h 585"/>
                <a:gd name="T6" fmla="*/ 78 w 78"/>
                <a:gd name="T7" fmla="*/ 48 h 585"/>
                <a:gd name="T8" fmla="*/ 63 w 78"/>
                <a:gd name="T9" fmla="*/ 99 h 585"/>
                <a:gd name="T10" fmla="*/ 57 w 78"/>
                <a:gd name="T11" fmla="*/ 117 h 585"/>
                <a:gd name="T12" fmla="*/ 39 w 78"/>
                <a:gd name="T13" fmla="*/ 210 h 585"/>
                <a:gd name="T14" fmla="*/ 48 w 78"/>
                <a:gd name="T15" fmla="*/ 297 h 585"/>
                <a:gd name="T16" fmla="*/ 63 w 78"/>
                <a:gd name="T17" fmla="*/ 336 h 585"/>
                <a:gd name="T18" fmla="*/ 66 w 78"/>
                <a:gd name="T19" fmla="*/ 345 h 585"/>
                <a:gd name="T20" fmla="*/ 51 w 78"/>
                <a:gd name="T21" fmla="*/ 414 h 585"/>
                <a:gd name="T22" fmla="*/ 42 w 78"/>
                <a:gd name="T23" fmla="*/ 441 h 585"/>
                <a:gd name="T24" fmla="*/ 21 w 78"/>
                <a:gd name="T25" fmla="*/ 531 h 585"/>
                <a:gd name="T26" fmla="*/ 12 w 78"/>
                <a:gd name="T27" fmla="*/ 561 h 585"/>
                <a:gd name="T28" fmla="*/ 6 w 78"/>
                <a:gd name="T29" fmla="*/ 573 h 585"/>
                <a:gd name="T30" fmla="*/ 3 w 78"/>
                <a:gd name="T31" fmla="*/ 582 h 585"/>
                <a:gd name="T32" fmla="*/ 12 w 78"/>
                <a:gd name="T33" fmla="*/ 537 h 585"/>
                <a:gd name="T34" fmla="*/ 45 w 78"/>
                <a:gd name="T35" fmla="*/ 387 h 585"/>
                <a:gd name="T36" fmla="*/ 18 w 78"/>
                <a:gd name="T37" fmla="*/ 294 h 585"/>
                <a:gd name="T38" fmla="*/ 6 w 78"/>
                <a:gd name="T39" fmla="*/ 267 h 585"/>
                <a:gd name="T40" fmla="*/ 0 w 78"/>
                <a:gd name="T41" fmla="*/ 249 h 585"/>
                <a:gd name="T42" fmla="*/ 30 w 78"/>
                <a:gd name="T43" fmla="*/ 177 h 585"/>
                <a:gd name="T44" fmla="*/ 33 w 78"/>
                <a:gd name="T45" fmla="*/ 135 h 585"/>
                <a:gd name="T46" fmla="*/ 33 w 78"/>
                <a:gd name="T47" fmla="*/ 105 h 585"/>
                <a:gd name="T48" fmla="*/ 15 w 78"/>
                <a:gd name="T49" fmla="*/ 99 h 585"/>
                <a:gd name="T50" fmla="*/ 3 w 78"/>
                <a:gd name="T51" fmla="*/ 72 h 585"/>
                <a:gd name="T52" fmla="*/ 15 w 78"/>
                <a:gd name="T53" fmla="*/ 36 h 585"/>
                <a:gd name="T54" fmla="*/ 51 w 78"/>
                <a:gd name="T55" fmla="*/ 0 h 585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78"/>
                <a:gd name="T85" fmla="*/ 0 h 585"/>
                <a:gd name="T86" fmla="*/ 78 w 78"/>
                <a:gd name="T87" fmla="*/ 585 h 585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78" h="585">
                  <a:moveTo>
                    <a:pt x="51" y="0"/>
                  </a:moveTo>
                  <a:cubicBezTo>
                    <a:pt x="52" y="3"/>
                    <a:pt x="52" y="7"/>
                    <a:pt x="54" y="9"/>
                  </a:cubicBezTo>
                  <a:cubicBezTo>
                    <a:pt x="56" y="11"/>
                    <a:pt x="61" y="9"/>
                    <a:pt x="63" y="12"/>
                  </a:cubicBezTo>
                  <a:cubicBezTo>
                    <a:pt x="67" y="17"/>
                    <a:pt x="76" y="41"/>
                    <a:pt x="78" y="48"/>
                  </a:cubicBezTo>
                  <a:cubicBezTo>
                    <a:pt x="75" y="71"/>
                    <a:pt x="70" y="78"/>
                    <a:pt x="63" y="99"/>
                  </a:cubicBezTo>
                  <a:cubicBezTo>
                    <a:pt x="61" y="105"/>
                    <a:pt x="57" y="117"/>
                    <a:pt x="57" y="117"/>
                  </a:cubicBezTo>
                  <a:cubicBezTo>
                    <a:pt x="54" y="176"/>
                    <a:pt x="52" y="170"/>
                    <a:pt x="39" y="210"/>
                  </a:cubicBezTo>
                  <a:cubicBezTo>
                    <a:pt x="42" y="285"/>
                    <a:pt x="35" y="257"/>
                    <a:pt x="48" y="297"/>
                  </a:cubicBezTo>
                  <a:cubicBezTo>
                    <a:pt x="53" y="311"/>
                    <a:pt x="58" y="322"/>
                    <a:pt x="63" y="336"/>
                  </a:cubicBezTo>
                  <a:cubicBezTo>
                    <a:pt x="64" y="339"/>
                    <a:pt x="66" y="345"/>
                    <a:pt x="66" y="345"/>
                  </a:cubicBezTo>
                  <a:cubicBezTo>
                    <a:pt x="64" y="378"/>
                    <a:pt x="62" y="388"/>
                    <a:pt x="51" y="414"/>
                  </a:cubicBezTo>
                  <a:cubicBezTo>
                    <a:pt x="47" y="423"/>
                    <a:pt x="42" y="441"/>
                    <a:pt x="42" y="441"/>
                  </a:cubicBezTo>
                  <a:cubicBezTo>
                    <a:pt x="39" y="470"/>
                    <a:pt x="38" y="506"/>
                    <a:pt x="21" y="531"/>
                  </a:cubicBezTo>
                  <a:cubicBezTo>
                    <a:pt x="19" y="540"/>
                    <a:pt x="16" y="554"/>
                    <a:pt x="12" y="561"/>
                  </a:cubicBezTo>
                  <a:cubicBezTo>
                    <a:pt x="10" y="565"/>
                    <a:pt x="8" y="569"/>
                    <a:pt x="6" y="573"/>
                  </a:cubicBezTo>
                  <a:cubicBezTo>
                    <a:pt x="5" y="576"/>
                    <a:pt x="3" y="585"/>
                    <a:pt x="3" y="582"/>
                  </a:cubicBezTo>
                  <a:cubicBezTo>
                    <a:pt x="3" y="568"/>
                    <a:pt x="9" y="551"/>
                    <a:pt x="12" y="537"/>
                  </a:cubicBezTo>
                  <a:cubicBezTo>
                    <a:pt x="17" y="486"/>
                    <a:pt x="15" y="431"/>
                    <a:pt x="45" y="387"/>
                  </a:cubicBezTo>
                  <a:cubicBezTo>
                    <a:pt x="42" y="346"/>
                    <a:pt x="39" y="326"/>
                    <a:pt x="18" y="294"/>
                  </a:cubicBezTo>
                  <a:cubicBezTo>
                    <a:pt x="13" y="286"/>
                    <a:pt x="10" y="276"/>
                    <a:pt x="6" y="267"/>
                  </a:cubicBezTo>
                  <a:cubicBezTo>
                    <a:pt x="3" y="261"/>
                    <a:pt x="0" y="249"/>
                    <a:pt x="0" y="249"/>
                  </a:cubicBezTo>
                  <a:cubicBezTo>
                    <a:pt x="4" y="223"/>
                    <a:pt x="16" y="198"/>
                    <a:pt x="30" y="177"/>
                  </a:cubicBezTo>
                  <a:cubicBezTo>
                    <a:pt x="31" y="163"/>
                    <a:pt x="31" y="149"/>
                    <a:pt x="33" y="135"/>
                  </a:cubicBezTo>
                  <a:cubicBezTo>
                    <a:pt x="34" y="123"/>
                    <a:pt x="45" y="120"/>
                    <a:pt x="33" y="105"/>
                  </a:cubicBezTo>
                  <a:cubicBezTo>
                    <a:pt x="29" y="100"/>
                    <a:pt x="15" y="99"/>
                    <a:pt x="15" y="99"/>
                  </a:cubicBezTo>
                  <a:cubicBezTo>
                    <a:pt x="12" y="89"/>
                    <a:pt x="6" y="82"/>
                    <a:pt x="3" y="72"/>
                  </a:cubicBezTo>
                  <a:cubicBezTo>
                    <a:pt x="6" y="55"/>
                    <a:pt x="9" y="51"/>
                    <a:pt x="15" y="36"/>
                  </a:cubicBezTo>
                  <a:cubicBezTo>
                    <a:pt x="25" y="14"/>
                    <a:pt x="22" y="0"/>
                    <a:pt x="51" y="0"/>
                  </a:cubicBezTo>
                  <a:close/>
                </a:path>
              </a:pathLst>
            </a:custGeom>
            <a:solidFill>
              <a:srgbClr val="CC9900">
                <a:alpha val="20000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35" name="Line 11"/>
            <p:cNvSpPr>
              <a:spLocks noChangeShapeType="1"/>
            </p:cNvSpPr>
            <p:nvPr/>
          </p:nvSpPr>
          <p:spPr bwMode="auto">
            <a:xfrm>
              <a:off x="528" y="1008"/>
              <a:ext cx="2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36" name="Line 12"/>
            <p:cNvSpPr>
              <a:spLocks noChangeShapeType="1"/>
            </p:cNvSpPr>
            <p:nvPr/>
          </p:nvSpPr>
          <p:spPr bwMode="auto">
            <a:xfrm>
              <a:off x="504" y="1104"/>
              <a:ext cx="3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37" name="Line 13"/>
            <p:cNvSpPr>
              <a:spLocks noChangeShapeType="1"/>
            </p:cNvSpPr>
            <p:nvPr/>
          </p:nvSpPr>
          <p:spPr bwMode="auto">
            <a:xfrm>
              <a:off x="528" y="1200"/>
              <a:ext cx="2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38" name="Line 14"/>
            <p:cNvSpPr>
              <a:spLocks noChangeShapeType="1"/>
            </p:cNvSpPr>
            <p:nvPr/>
          </p:nvSpPr>
          <p:spPr bwMode="auto">
            <a:xfrm>
              <a:off x="528" y="1296"/>
              <a:ext cx="2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39" name="Line 15"/>
            <p:cNvSpPr>
              <a:spLocks noChangeShapeType="1"/>
            </p:cNvSpPr>
            <p:nvPr/>
          </p:nvSpPr>
          <p:spPr bwMode="auto">
            <a:xfrm>
              <a:off x="504" y="1392"/>
              <a:ext cx="2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40" name="Line 16"/>
            <p:cNvSpPr>
              <a:spLocks noChangeShapeType="1"/>
            </p:cNvSpPr>
            <p:nvPr/>
          </p:nvSpPr>
          <p:spPr bwMode="auto">
            <a:xfrm>
              <a:off x="514" y="1344"/>
              <a:ext cx="2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41" name="Line 17"/>
            <p:cNvSpPr>
              <a:spLocks noChangeShapeType="1"/>
            </p:cNvSpPr>
            <p:nvPr/>
          </p:nvSpPr>
          <p:spPr bwMode="auto">
            <a:xfrm>
              <a:off x="542" y="1246"/>
              <a:ext cx="2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42" name="Line 18"/>
            <p:cNvSpPr>
              <a:spLocks noChangeShapeType="1"/>
            </p:cNvSpPr>
            <p:nvPr/>
          </p:nvSpPr>
          <p:spPr bwMode="auto">
            <a:xfrm>
              <a:off x="514" y="1158"/>
              <a:ext cx="2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43" name="Line 19"/>
            <p:cNvSpPr>
              <a:spLocks noChangeShapeType="1"/>
            </p:cNvSpPr>
            <p:nvPr/>
          </p:nvSpPr>
          <p:spPr bwMode="auto">
            <a:xfrm>
              <a:off x="518" y="1058"/>
              <a:ext cx="2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2"/>
          <p:cNvSpPr txBox="1">
            <a:spLocks noChangeArrowheads="1"/>
          </p:cNvSpPr>
          <p:nvPr/>
        </p:nvSpPr>
        <p:spPr bwMode="auto">
          <a:xfrm>
            <a:off x="0" y="342900"/>
            <a:ext cx="91440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3200" b="1"/>
              <a:t>A real example of gene flow and selection:</a:t>
            </a:r>
          </a:p>
          <a:p>
            <a:pPr algn="ctr" eaLnBrk="1" hangingPunct="1"/>
            <a:r>
              <a:rPr lang="en-US" altLang="en-US" sz="3200" b="1"/>
              <a:t>Lake Erie water snakes</a:t>
            </a:r>
          </a:p>
        </p:txBody>
      </p:sp>
      <p:pic>
        <p:nvPicPr>
          <p:cNvPr id="27651" name="Picture 3" descr="FG06_0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905000"/>
            <a:ext cx="3084513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2" name="Picture 4" descr="FG06_0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3200400"/>
            <a:ext cx="3962400" cy="188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3" name="Line 5"/>
          <p:cNvSpPr>
            <a:spLocks noChangeShapeType="1"/>
          </p:cNvSpPr>
          <p:nvPr/>
        </p:nvSpPr>
        <p:spPr bwMode="auto">
          <a:xfrm flipH="1" flipV="1">
            <a:off x="2819400" y="2057400"/>
            <a:ext cx="1905000" cy="1143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54" name="Rectangle 6"/>
          <p:cNvSpPr>
            <a:spLocks noChangeArrowheads="1"/>
          </p:cNvSpPr>
          <p:nvPr/>
        </p:nvSpPr>
        <p:spPr bwMode="auto">
          <a:xfrm>
            <a:off x="5867400" y="2895600"/>
            <a:ext cx="2362200" cy="2057400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7655" name="Freeform 7"/>
          <p:cNvSpPr>
            <a:spLocks/>
          </p:cNvSpPr>
          <p:nvPr/>
        </p:nvSpPr>
        <p:spPr bwMode="auto">
          <a:xfrm>
            <a:off x="1320800" y="3048000"/>
            <a:ext cx="2195513" cy="1765300"/>
          </a:xfrm>
          <a:custGeom>
            <a:avLst/>
            <a:gdLst>
              <a:gd name="T0" fmla="*/ 2147483647 w 1383"/>
              <a:gd name="T1" fmla="*/ 2147483647 h 1112"/>
              <a:gd name="T2" fmla="*/ 2147483647 w 1383"/>
              <a:gd name="T3" fmla="*/ 2147483647 h 1112"/>
              <a:gd name="T4" fmla="*/ 2147483647 w 1383"/>
              <a:gd name="T5" fmla="*/ 2147483647 h 1112"/>
              <a:gd name="T6" fmla="*/ 2147483647 w 1383"/>
              <a:gd name="T7" fmla="*/ 2147483647 h 1112"/>
              <a:gd name="T8" fmla="*/ 2147483647 w 1383"/>
              <a:gd name="T9" fmla="*/ 0 h 1112"/>
              <a:gd name="T10" fmla="*/ 2147483647 w 1383"/>
              <a:gd name="T11" fmla="*/ 2147483647 h 1112"/>
              <a:gd name="T12" fmla="*/ 2147483647 w 1383"/>
              <a:gd name="T13" fmla="*/ 2147483647 h 1112"/>
              <a:gd name="T14" fmla="*/ 2147483647 w 1383"/>
              <a:gd name="T15" fmla="*/ 2147483647 h 1112"/>
              <a:gd name="T16" fmla="*/ 2147483647 w 1383"/>
              <a:gd name="T17" fmla="*/ 2147483647 h 1112"/>
              <a:gd name="T18" fmla="*/ 2147483647 w 1383"/>
              <a:gd name="T19" fmla="*/ 2147483647 h 1112"/>
              <a:gd name="T20" fmla="*/ 2147483647 w 1383"/>
              <a:gd name="T21" fmla="*/ 2147483647 h 1112"/>
              <a:gd name="T22" fmla="*/ 2147483647 w 1383"/>
              <a:gd name="T23" fmla="*/ 2147483647 h 1112"/>
              <a:gd name="T24" fmla="*/ 2147483647 w 1383"/>
              <a:gd name="T25" fmla="*/ 2147483647 h 1112"/>
              <a:gd name="T26" fmla="*/ 2147483647 w 1383"/>
              <a:gd name="T27" fmla="*/ 2147483647 h 1112"/>
              <a:gd name="T28" fmla="*/ 2147483647 w 1383"/>
              <a:gd name="T29" fmla="*/ 2147483647 h 1112"/>
              <a:gd name="T30" fmla="*/ 2147483647 w 1383"/>
              <a:gd name="T31" fmla="*/ 2147483647 h 1112"/>
              <a:gd name="T32" fmla="*/ 2147483647 w 1383"/>
              <a:gd name="T33" fmla="*/ 2147483647 h 1112"/>
              <a:gd name="T34" fmla="*/ 2147483647 w 1383"/>
              <a:gd name="T35" fmla="*/ 2147483647 h 1112"/>
              <a:gd name="T36" fmla="*/ 2147483647 w 1383"/>
              <a:gd name="T37" fmla="*/ 2147483647 h 1112"/>
              <a:gd name="T38" fmla="*/ 2147483647 w 1383"/>
              <a:gd name="T39" fmla="*/ 2147483647 h 1112"/>
              <a:gd name="T40" fmla="*/ 2147483647 w 1383"/>
              <a:gd name="T41" fmla="*/ 2147483647 h 1112"/>
              <a:gd name="T42" fmla="*/ 2147483647 w 1383"/>
              <a:gd name="T43" fmla="*/ 2147483647 h 1112"/>
              <a:gd name="T44" fmla="*/ 2147483647 w 1383"/>
              <a:gd name="T45" fmla="*/ 2147483647 h 1112"/>
              <a:gd name="T46" fmla="*/ 2147483647 w 1383"/>
              <a:gd name="T47" fmla="*/ 2147483647 h 1112"/>
              <a:gd name="T48" fmla="*/ 2147483647 w 1383"/>
              <a:gd name="T49" fmla="*/ 2147483647 h 1112"/>
              <a:gd name="T50" fmla="*/ 2147483647 w 1383"/>
              <a:gd name="T51" fmla="*/ 2147483647 h 1112"/>
              <a:gd name="T52" fmla="*/ 2147483647 w 1383"/>
              <a:gd name="T53" fmla="*/ 2147483647 h 1112"/>
              <a:gd name="T54" fmla="*/ 2147483647 w 1383"/>
              <a:gd name="T55" fmla="*/ 2147483647 h 1112"/>
              <a:gd name="T56" fmla="*/ 2147483647 w 1383"/>
              <a:gd name="T57" fmla="*/ 2147483647 h 1112"/>
              <a:gd name="T58" fmla="*/ 2147483647 w 1383"/>
              <a:gd name="T59" fmla="*/ 2147483647 h 1112"/>
              <a:gd name="T60" fmla="*/ 2147483647 w 1383"/>
              <a:gd name="T61" fmla="*/ 2147483647 h 1112"/>
              <a:gd name="T62" fmla="*/ 2147483647 w 1383"/>
              <a:gd name="T63" fmla="*/ 2147483647 h 1112"/>
              <a:gd name="T64" fmla="*/ 2147483647 w 1383"/>
              <a:gd name="T65" fmla="*/ 2147483647 h 1112"/>
              <a:gd name="T66" fmla="*/ 2147483647 w 1383"/>
              <a:gd name="T67" fmla="*/ 2147483647 h 1112"/>
              <a:gd name="T68" fmla="*/ 2147483647 w 1383"/>
              <a:gd name="T69" fmla="*/ 2147483647 h 1112"/>
              <a:gd name="T70" fmla="*/ 2147483647 w 1383"/>
              <a:gd name="T71" fmla="*/ 2147483647 h 1112"/>
              <a:gd name="T72" fmla="*/ 2147483647 w 1383"/>
              <a:gd name="T73" fmla="*/ 2147483647 h 1112"/>
              <a:gd name="T74" fmla="*/ 2147483647 w 1383"/>
              <a:gd name="T75" fmla="*/ 2147483647 h 1112"/>
              <a:gd name="T76" fmla="*/ 0 w 1383"/>
              <a:gd name="T77" fmla="*/ 2147483647 h 1112"/>
              <a:gd name="T78" fmla="*/ 2147483647 w 1383"/>
              <a:gd name="T79" fmla="*/ 2147483647 h 1112"/>
              <a:gd name="T80" fmla="*/ 2147483647 w 1383"/>
              <a:gd name="T81" fmla="*/ 2147483647 h 1112"/>
              <a:gd name="T82" fmla="*/ 2147483647 w 1383"/>
              <a:gd name="T83" fmla="*/ 2147483647 h 1112"/>
              <a:gd name="T84" fmla="*/ 2147483647 w 1383"/>
              <a:gd name="T85" fmla="*/ 2147483647 h 1112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1383"/>
              <a:gd name="T130" fmla="*/ 0 h 1112"/>
              <a:gd name="T131" fmla="*/ 1383 w 1383"/>
              <a:gd name="T132" fmla="*/ 1112 h 1112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1383" h="1112">
                <a:moveTo>
                  <a:pt x="316" y="172"/>
                </a:moveTo>
                <a:cubicBezTo>
                  <a:pt x="325" y="169"/>
                  <a:pt x="335" y="168"/>
                  <a:pt x="344" y="164"/>
                </a:cubicBezTo>
                <a:cubicBezTo>
                  <a:pt x="372" y="150"/>
                  <a:pt x="388" y="124"/>
                  <a:pt x="420" y="116"/>
                </a:cubicBezTo>
                <a:cubicBezTo>
                  <a:pt x="494" y="67"/>
                  <a:pt x="582" y="45"/>
                  <a:pt x="668" y="28"/>
                </a:cubicBezTo>
                <a:cubicBezTo>
                  <a:pt x="704" y="21"/>
                  <a:pt x="738" y="5"/>
                  <a:pt x="776" y="0"/>
                </a:cubicBezTo>
                <a:cubicBezTo>
                  <a:pt x="1139" y="9"/>
                  <a:pt x="1003" y="1"/>
                  <a:pt x="1184" y="12"/>
                </a:cubicBezTo>
                <a:cubicBezTo>
                  <a:pt x="1194" y="15"/>
                  <a:pt x="1206" y="16"/>
                  <a:pt x="1216" y="20"/>
                </a:cubicBezTo>
                <a:cubicBezTo>
                  <a:pt x="1233" y="26"/>
                  <a:pt x="1241" y="39"/>
                  <a:pt x="1260" y="44"/>
                </a:cubicBezTo>
                <a:cubicBezTo>
                  <a:pt x="1274" y="53"/>
                  <a:pt x="1293" y="67"/>
                  <a:pt x="1308" y="72"/>
                </a:cubicBezTo>
                <a:cubicBezTo>
                  <a:pt x="1340" y="104"/>
                  <a:pt x="1352" y="136"/>
                  <a:pt x="1376" y="172"/>
                </a:cubicBezTo>
                <a:cubicBezTo>
                  <a:pt x="1383" y="224"/>
                  <a:pt x="1381" y="274"/>
                  <a:pt x="1364" y="324"/>
                </a:cubicBezTo>
                <a:cubicBezTo>
                  <a:pt x="1360" y="354"/>
                  <a:pt x="1351" y="384"/>
                  <a:pt x="1340" y="412"/>
                </a:cubicBezTo>
                <a:cubicBezTo>
                  <a:pt x="1337" y="436"/>
                  <a:pt x="1336" y="461"/>
                  <a:pt x="1328" y="484"/>
                </a:cubicBezTo>
                <a:cubicBezTo>
                  <a:pt x="1310" y="610"/>
                  <a:pt x="1312" y="740"/>
                  <a:pt x="1304" y="868"/>
                </a:cubicBezTo>
                <a:cubicBezTo>
                  <a:pt x="1300" y="929"/>
                  <a:pt x="1303" y="991"/>
                  <a:pt x="1296" y="1052"/>
                </a:cubicBezTo>
                <a:cubicBezTo>
                  <a:pt x="1295" y="1064"/>
                  <a:pt x="1297" y="1077"/>
                  <a:pt x="1292" y="1088"/>
                </a:cubicBezTo>
                <a:cubicBezTo>
                  <a:pt x="1288" y="1097"/>
                  <a:pt x="1254" y="1110"/>
                  <a:pt x="1244" y="1112"/>
                </a:cubicBezTo>
                <a:cubicBezTo>
                  <a:pt x="1208" y="1108"/>
                  <a:pt x="1172" y="1108"/>
                  <a:pt x="1136" y="1104"/>
                </a:cubicBezTo>
                <a:cubicBezTo>
                  <a:pt x="1125" y="1103"/>
                  <a:pt x="1104" y="1096"/>
                  <a:pt x="1104" y="1096"/>
                </a:cubicBezTo>
                <a:cubicBezTo>
                  <a:pt x="1083" y="1082"/>
                  <a:pt x="1067" y="1073"/>
                  <a:pt x="1044" y="1064"/>
                </a:cubicBezTo>
                <a:cubicBezTo>
                  <a:pt x="1031" y="1051"/>
                  <a:pt x="1021" y="1046"/>
                  <a:pt x="1004" y="1040"/>
                </a:cubicBezTo>
                <a:cubicBezTo>
                  <a:pt x="970" y="990"/>
                  <a:pt x="841" y="973"/>
                  <a:pt x="796" y="964"/>
                </a:cubicBezTo>
                <a:cubicBezTo>
                  <a:pt x="758" y="938"/>
                  <a:pt x="717" y="929"/>
                  <a:pt x="672" y="924"/>
                </a:cubicBezTo>
                <a:cubicBezTo>
                  <a:pt x="640" y="913"/>
                  <a:pt x="609" y="900"/>
                  <a:pt x="576" y="892"/>
                </a:cubicBezTo>
                <a:cubicBezTo>
                  <a:pt x="556" y="893"/>
                  <a:pt x="536" y="894"/>
                  <a:pt x="516" y="896"/>
                </a:cubicBezTo>
                <a:cubicBezTo>
                  <a:pt x="494" y="898"/>
                  <a:pt x="477" y="921"/>
                  <a:pt x="456" y="928"/>
                </a:cubicBezTo>
                <a:cubicBezTo>
                  <a:pt x="439" y="954"/>
                  <a:pt x="447" y="976"/>
                  <a:pt x="456" y="1004"/>
                </a:cubicBezTo>
                <a:cubicBezTo>
                  <a:pt x="453" y="1036"/>
                  <a:pt x="461" y="1055"/>
                  <a:pt x="436" y="1072"/>
                </a:cubicBezTo>
                <a:cubicBezTo>
                  <a:pt x="433" y="1076"/>
                  <a:pt x="432" y="1081"/>
                  <a:pt x="428" y="1084"/>
                </a:cubicBezTo>
                <a:cubicBezTo>
                  <a:pt x="421" y="1088"/>
                  <a:pt x="404" y="1092"/>
                  <a:pt x="404" y="1092"/>
                </a:cubicBezTo>
                <a:cubicBezTo>
                  <a:pt x="373" y="1091"/>
                  <a:pt x="343" y="1090"/>
                  <a:pt x="312" y="1088"/>
                </a:cubicBezTo>
                <a:cubicBezTo>
                  <a:pt x="235" y="1082"/>
                  <a:pt x="197" y="1026"/>
                  <a:pt x="160" y="964"/>
                </a:cubicBezTo>
                <a:cubicBezTo>
                  <a:pt x="155" y="942"/>
                  <a:pt x="140" y="928"/>
                  <a:pt x="132" y="908"/>
                </a:cubicBezTo>
                <a:cubicBezTo>
                  <a:pt x="124" y="887"/>
                  <a:pt x="115" y="866"/>
                  <a:pt x="108" y="844"/>
                </a:cubicBezTo>
                <a:cubicBezTo>
                  <a:pt x="114" y="815"/>
                  <a:pt x="120" y="827"/>
                  <a:pt x="128" y="804"/>
                </a:cubicBezTo>
                <a:cubicBezTo>
                  <a:pt x="119" y="768"/>
                  <a:pt x="104" y="737"/>
                  <a:pt x="88" y="704"/>
                </a:cubicBezTo>
                <a:cubicBezTo>
                  <a:pt x="81" y="690"/>
                  <a:pt x="66" y="682"/>
                  <a:pt x="60" y="668"/>
                </a:cubicBezTo>
                <a:cubicBezTo>
                  <a:pt x="46" y="636"/>
                  <a:pt x="59" y="647"/>
                  <a:pt x="36" y="612"/>
                </a:cubicBezTo>
                <a:cubicBezTo>
                  <a:pt x="22" y="591"/>
                  <a:pt x="8" y="568"/>
                  <a:pt x="0" y="544"/>
                </a:cubicBezTo>
                <a:cubicBezTo>
                  <a:pt x="13" y="494"/>
                  <a:pt x="44" y="490"/>
                  <a:pt x="84" y="468"/>
                </a:cubicBezTo>
                <a:cubicBezTo>
                  <a:pt x="131" y="442"/>
                  <a:pt x="174" y="406"/>
                  <a:pt x="212" y="368"/>
                </a:cubicBezTo>
                <a:cubicBezTo>
                  <a:pt x="248" y="332"/>
                  <a:pt x="272" y="284"/>
                  <a:pt x="288" y="236"/>
                </a:cubicBezTo>
                <a:cubicBezTo>
                  <a:pt x="294" y="217"/>
                  <a:pt x="298" y="181"/>
                  <a:pt x="316" y="172"/>
                </a:cubicBezTo>
                <a:close/>
              </a:path>
            </a:pathLst>
          </a:cu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56" name="Line 8"/>
          <p:cNvSpPr>
            <a:spLocks noChangeShapeType="1"/>
          </p:cNvSpPr>
          <p:nvPr/>
        </p:nvSpPr>
        <p:spPr bwMode="auto">
          <a:xfrm flipH="1">
            <a:off x="3276600" y="4800600"/>
            <a:ext cx="1981200" cy="838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57" name="Text Box 9"/>
          <p:cNvSpPr txBox="1">
            <a:spLocks noChangeArrowheads="1"/>
          </p:cNvSpPr>
          <p:nvPr/>
        </p:nvSpPr>
        <p:spPr bwMode="auto">
          <a:xfrm>
            <a:off x="5638800" y="5257800"/>
            <a:ext cx="1531938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/>
              <a:t>A = Unbanded</a:t>
            </a:r>
          </a:p>
          <a:p>
            <a:pPr eaLnBrk="1" hangingPunct="1"/>
            <a:r>
              <a:rPr lang="en-US" altLang="en-US"/>
              <a:t>D = Banded</a:t>
            </a:r>
          </a:p>
        </p:txBody>
      </p:sp>
      <p:sp>
        <p:nvSpPr>
          <p:cNvPr id="27658" name="Text Box 10"/>
          <p:cNvSpPr txBox="1">
            <a:spLocks noChangeArrowheads="1"/>
          </p:cNvSpPr>
          <p:nvPr/>
        </p:nvSpPr>
        <p:spPr bwMode="auto">
          <a:xfrm>
            <a:off x="4724400" y="6413500"/>
            <a:ext cx="252888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1200" b="1"/>
              <a:t>Data from Camin and Ehrlich, 1958</a:t>
            </a:r>
          </a:p>
        </p:txBody>
      </p:sp>
      <p:grpSp>
        <p:nvGrpSpPr>
          <p:cNvPr id="27659" name="Group 11"/>
          <p:cNvGrpSpPr>
            <a:grpSpLocks/>
          </p:cNvGrpSpPr>
          <p:nvPr/>
        </p:nvGrpSpPr>
        <p:grpSpPr bwMode="auto">
          <a:xfrm rot="5400000">
            <a:off x="2307431" y="5207794"/>
            <a:ext cx="123825" cy="928688"/>
            <a:chOff x="498" y="876"/>
            <a:chExt cx="78" cy="585"/>
          </a:xfrm>
        </p:grpSpPr>
        <p:sp>
          <p:nvSpPr>
            <p:cNvPr id="27684" name="Freeform 12"/>
            <p:cNvSpPr>
              <a:spLocks/>
            </p:cNvSpPr>
            <p:nvPr/>
          </p:nvSpPr>
          <p:spPr bwMode="auto">
            <a:xfrm>
              <a:off x="498" y="876"/>
              <a:ext cx="78" cy="585"/>
            </a:xfrm>
            <a:custGeom>
              <a:avLst/>
              <a:gdLst>
                <a:gd name="T0" fmla="*/ 51 w 78"/>
                <a:gd name="T1" fmla="*/ 0 h 585"/>
                <a:gd name="T2" fmla="*/ 54 w 78"/>
                <a:gd name="T3" fmla="*/ 9 h 585"/>
                <a:gd name="T4" fmla="*/ 63 w 78"/>
                <a:gd name="T5" fmla="*/ 12 h 585"/>
                <a:gd name="T6" fmla="*/ 78 w 78"/>
                <a:gd name="T7" fmla="*/ 48 h 585"/>
                <a:gd name="T8" fmla="*/ 63 w 78"/>
                <a:gd name="T9" fmla="*/ 99 h 585"/>
                <a:gd name="T10" fmla="*/ 57 w 78"/>
                <a:gd name="T11" fmla="*/ 117 h 585"/>
                <a:gd name="T12" fmla="*/ 39 w 78"/>
                <a:gd name="T13" fmla="*/ 210 h 585"/>
                <a:gd name="T14" fmla="*/ 48 w 78"/>
                <a:gd name="T15" fmla="*/ 297 h 585"/>
                <a:gd name="T16" fmla="*/ 63 w 78"/>
                <a:gd name="T17" fmla="*/ 336 h 585"/>
                <a:gd name="T18" fmla="*/ 66 w 78"/>
                <a:gd name="T19" fmla="*/ 345 h 585"/>
                <a:gd name="T20" fmla="*/ 51 w 78"/>
                <a:gd name="T21" fmla="*/ 414 h 585"/>
                <a:gd name="T22" fmla="*/ 42 w 78"/>
                <a:gd name="T23" fmla="*/ 441 h 585"/>
                <a:gd name="T24" fmla="*/ 21 w 78"/>
                <a:gd name="T25" fmla="*/ 531 h 585"/>
                <a:gd name="T26" fmla="*/ 12 w 78"/>
                <a:gd name="T27" fmla="*/ 561 h 585"/>
                <a:gd name="T28" fmla="*/ 6 w 78"/>
                <a:gd name="T29" fmla="*/ 573 h 585"/>
                <a:gd name="T30" fmla="*/ 3 w 78"/>
                <a:gd name="T31" fmla="*/ 582 h 585"/>
                <a:gd name="T32" fmla="*/ 12 w 78"/>
                <a:gd name="T33" fmla="*/ 537 h 585"/>
                <a:gd name="T34" fmla="*/ 45 w 78"/>
                <a:gd name="T35" fmla="*/ 387 h 585"/>
                <a:gd name="T36" fmla="*/ 18 w 78"/>
                <a:gd name="T37" fmla="*/ 294 h 585"/>
                <a:gd name="T38" fmla="*/ 6 w 78"/>
                <a:gd name="T39" fmla="*/ 267 h 585"/>
                <a:gd name="T40" fmla="*/ 0 w 78"/>
                <a:gd name="T41" fmla="*/ 249 h 585"/>
                <a:gd name="T42" fmla="*/ 30 w 78"/>
                <a:gd name="T43" fmla="*/ 177 h 585"/>
                <a:gd name="T44" fmla="*/ 33 w 78"/>
                <a:gd name="T45" fmla="*/ 135 h 585"/>
                <a:gd name="T46" fmla="*/ 33 w 78"/>
                <a:gd name="T47" fmla="*/ 105 h 585"/>
                <a:gd name="T48" fmla="*/ 15 w 78"/>
                <a:gd name="T49" fmla="*/ 99 h 585"/>
                <a:gd name="T50" fmla="*/ 3 w 78"/>
                <a:gd name="T51" fmla="*/ 72 h 585"/>
                <a:gd name="T52" fmla="*/ 15 w 78"/>
                <a:gd name="T53" fmla="*/ 36 h 585"/>
                <a:gd name="T54" fmla="*/ 51 w 78"/>
                <a:gd name="T55" fmla="*/ 0 h 585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78"/>
                <a:gd name="T85" fmla="*/ 0 h 585"/>
                <a:gd name="T86" fmla="*/ 78 w 78"/>
                <a:gd name="T87" fmla="*/ 585 h 585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78" h="585">
                  <a:moveTo>
                    <a:pt x="51" y="0"/>
                  </a:moveTo>
                  <a:cubicBezTo>
                    <a:pt x="52" y="3"/>
                    <a:pt x="52" y="7"/>
                    <a:pt x="54" y="9"/>
                  </a:cubicBezTo>
                  <a:cubicBezTo>
                    <a:pt x="56" y="11"/>
                    <a:pt x="61" y="9"/>
                    <a:pt x="63" y="12"/>
                  </a:cubicBezTo>
                  <a:cubicBezTo>
                    <a:pt x="67" y="17"/>
                    <a:pt x="76" y="41"/>
                    <a:pt x="78" y="48"/>
                  </a:cubicBezTo>
                  <a:cubicBezTo>
                    <a:pt x="75" y="71"/>
                    <a:pt x="70" y="78"/>
                    <a:pt x="63" y="99"/>
                  </a:cubicBezTo>
                  <a:cubicBezTo>
                    <a:pt x="61" y="105"/>
                    <a:pt x="57" y="117"/>
                    <a:pt x="57" y="117"/>
                  </a:cubicBezTo>
                  <a:cubicBezTo>
                    <a:pt x="54" y="176"/>
                    <a:pt x="52" y="170"/>
                    <a:pt x="39" y="210"/>
                  </a:cubicBezTo>
                  <a:cubicBezTo>
                    <a:pt x="42" y="285"/>
                    <a:pt x="35" y="257"/>
                    <a:pt x="48" y="297"/>
                  </a:cubicBezTo>
                  <a:cubicBezTo>
                    <a:pt x="53" y="311"/>
                    <a:pt x="58" y="322"/>
                    <a:pt x="63" y="336"/>
                  </a:cubicBezTo>
                  <a:cubicBezTo>
                    <a:pt x="64" y="339"/>
                    <a:pt x="66" y="345"/>
                    <a:pt x="66" y="345"/>
                  </a:cubicBezTo>
                  <a:cubicBezTo>
                    <a:pt x="64" y="378"/>
                    <a:pt x="62" y="388"/>
                    <a:pt x="51" y="414"/>
                  </a:cubicBezTo>
                  <a:cubicBezTo>
                    <a:pt x="47" y="423"/>
                    <a:pt x="42" y="441"/>
                    <a:pt x="42" y="441"/>
                  </a:cubicBezTo>
                  <a:cubicBezTo>
                    <a:pt x="39" y="470"/>
                    <a:pt x="38" y="506"/>
                    <a:pt x="21" y="531"/>
                  </a:cubicBezTo>
                  <a:cubicBezTo>
                    <a:pt x="19" y="540"/>
                    <a:pt x="16" y="554"/>
                    <a:pt x="12" y="561"/>
                  </a:cubicBezTo>
                  <a:cubicBezTo>
                    <a:pt x="10" y="565"/>
                    <a:pt x="8" y="569"/>
                    <a:pt x="6" y="573"/>
                  </a:cubicBezTo>
                  <a:cubicBezTo>
                    <a:pt x="5" y="576"/>
                    <a:pt x="3" y="585"/>
                    <a:pt x="3" y="582"/>
                  </a:cubicBezTo>
                  <a:cubicBezTo>
                    <a:pt x="3" y="568"/>
                    <a:pt x="9" y="551"/>
                    <a:pt x="12" y="537"/>
                  </a:cubicBezTo>
                  <a:cubicBezTo>
                    <a:pt x="17" y="486"/>
                    <a:pt x="15" y="431"/>
                    <a:pt x="45" y="387"/>
                  </a:cubicBezTo>
                  <a:cubicBezTo>
                    <a:pt x="42" y="346"/>
                    <a:pt x="39" y="326"/>
                    <a:pt x="18" y="294"/>
                  </a:cubicBezTo>
                  <a:cubicBezTo>
                    <a:pt x="13" y="286"/>
                    <a:pt x="10" y="276"/>
                    <a:pt x="6" y="267"/>
                  </a:cubicBezTo>
                  <a:cubicBezTo>
                    <a:pt x="3" y="261"/>
                    <a:pt x="0" y="249"/>
                    <a:pt x="0" y="249"/>
                  </a:cubicBezTo>
                  <a:cubicBezTo>
                    <a:pt x="4" y="223"/>
                    <a:pt x="16" y="198"/>
                    <a:pt x="30" y="177"/>
                  </a:cubicBezTo>
                  <a:cubicBezTo>
                    <a:pt x="31" y="163"/>
                    <a:pt x="31" y="149"/>
                    <a:pt x="33" y="135"/>
                  </a:cubicBezTo>
                  <a:cubicBezTo>
                    <a:pt x="34" y="123"/>
                    <a:pt x="45" y="120"/>
                    <a:pt x="33" y="105"/>
                  </a:cubicBezTo>
                  <a:cubicBezTo>
                    <a:pt x="29" y="100"/>
                    <a:pt x="15" y="99"/>
                    <a:pt x="15" y="99"/>
                  </a:cubicBezTo>
                  <a:cubicBezTo>
                    <a:pt x="12" y="89"/>
                    <a:pt x="6" y="82"/>
                    <a:pt x="3" y="72"/>
                  </a:cubicBezTo>
                  <a:cubicBezTo>
                    <a:pt x="6" y="55"/>
                    <a:pt x="9" y="51"/>
                    <a:pt x="15" y="36"/>
                  </a:cubicBezTo>
                  <a:cubicBezTo>
                    <a:pt x="25" y="14"/>
                    <a:pt x="22" y="0"/>
                    <a:pt x="51" y="0"/>
                  </a:cubicBezTo>
                  <a:close/>
                </a:path>
              </a:pathLst>
            </a:custGeom>
            <a:solidFill>
              <a:srgbClr val="CC9900">
                <a:alpha val="20000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85" name="Line 13"/>
            <p:cNvSpPr>
              <a:spLocks noChangeShapeType="1"/>
            </p:cNvSpPr>
            <p:nvPr/>
          </p:nvSpPr>
          <p:spPr bwMode="auto">
            <a:xfrm>
              <a:off x="528" y="1008"/>
              <a:ext cx="2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86" name="Line 14"/>
            <p:cNvSpPr>
              <a:spLocks noChangeShapeType="1"/>
            </p:cNvSpPr>
            <p:nvPr/>
          </p:nvSpPr>
          <p:spPr bwMode="auto">
            <a:xfrm>
              <a:off x="504" y="1104"/>
              <a:ext cx="3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87" name="Line 15"/>
            <p:cNvSpPr>
              <a:spLocks noChangeShapeType="1"/>
            </p:cNvSpPr>
            <p:nvPr/>
          </p:nvSpPr>
          <p:spPr bwMode="auto">
            <a:xfrm>
              <a:off x="528" y="1200"/>
              <a:ext cx="2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88" name="Line 16"/>
            <p:cNvSpPr>
              <a:spLocks noChangeShapeType="1"/>
            </p:cNvSpPr>
            <p:nvPr/>
          </p:nvSpPr>
          <p:spPr bwMode="auto">
            <a:xfrm>
              <a:off x="528" y="1296"/>
              <a:ext cx="2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89" name="Line 17"/>
            <p:cNvSpPr>
              <a:spLocks noChangeShapeType="1"/>
            </p:cNvSpPr>
            <p:nvPr/>
          </p:nvSpPr>
          <p:spPr bwMode="auto">
            <a:xfrm>
              <a:off x="504" y="1392"/>
              <a:ext cx="2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90" name="Line 18"/>
            <p:cNvSpPr>
              <a:spLocks noChangeShapeType="1"/>
            </p:cNvSpPr>
            <p:nvPr/>
          </p:nvSpPr>
          <p:spPr bwMode="auto">
            <a:xfrm>
              <a:off x="514" y="1344"/>
              <a:ext cx="2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91" name="Line 19"/>
            <p:cNvSpPr>
              <a:spLocks noChangeShapeType="1"/>
            </p:cNvSpPr>
            <p:nvPr/>
          </p:nvSpPr>
          <p:spPr bwMode="auto">
            <a:xfrm>
              <a:off x="542" y="1246"/>
              <a:ext cx="2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92" name="Line 20"/>
            <p:cNvSpPr>
              <a:spLocks noChangeShapeType="1"/>
            </p:cNvSpPr>
            <p:nvPr/>
          </p:nvSpPr>
          <p:spPr bwMode="auto">
            <a:xfrm>
              <a:off x="514" y="1158"/>
              <a:ext cx="2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93" name="Line 21"/>
            <p:cNvSpPr>
              <a:spLocks noChangeShapeType="1"/>
            </p:cNvSpPr>
            <p:nvPr/>
          </p:nvSpPr>
          <p:spPr bwMode="auto">
            <a:xfrm>
              <a:off x="518" y="1058"/>
              <a:ext cx="2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7660" name="Group 22"/>
          <p:cNvGrpSpPr>
            <a:grpSpLocks/>
          </p:cNvGrpSpPr>
          <p:nvPr/>
        </p:nvGrpSpPr>
        <p:grpSpPr bwMode="auto">
          <a:xfrm rot="5400000">
            <a:off x="2231231" y="1731169"/>
            <a:ext cx="123825" cy="928688"/>
            <a:chOff x="498" y="876"/>
            <a:chExt cx="78" cy="585"/>
          </a:xfrm>
        </p:grpSpPr>
        <p:sp>
          <p:nvSpPr>
            <p:cNvPr id="27674" name="Freeform 23"/>
            <p:cNvSpPr>
              <a:spLocks/>
            </p:cNvSpPr>
            <p:nvPr/>
          </p:nvSpPr>
          <p:spPr bwMode="auto">
            <a:xfrm>
              <a:off x="498" y="876"/>
              <a:ext cx="78" cy="585"/>
            </a:xfrm>
            <a:custGeom>
              <a:avLst/>
              <a:gdLst>
                <a:gd name="T0" fmla="*/ 51 w 78"/>
                <a:gd name="T1" fmla="*/ 0 h 585"/>
                <a:gd name="T2" fmla="*/ 54 w 78"/>
                <a:gd name="T3" fmla="*/ 9 h 585"/>
                <a:gd name="T4" fmla="*/ 63 w 78"/>
                <a:gd name="T5" fmla="*/ 12 h 585"/>
                <a:gd name="T6" fmla="*/ 78 w 78"/>
                <a:gd name="T7" fmla="*/ 48 h 585"/>
                <a:gd name="T8" fmla="*/ 63 w 78"/>
                <a:gd name="T9" fmla="*/ 99 h 585"/>
                <a:gd name="T10" fmla="*/ 57 w 78"/>
                <a:gd name="T11" fmla="*/ 117 h 585"/>
                <a:gd name="T12" fmla="*/ 39 w 78"/>
                <a:gd name="T13" fmla="*/ 210 h 585"/>
                <a:gd name="T14" fmla="*/ 48 w 78"/>
                <a:gd name="T15" fmla="*/ 297 h 585"/>
                <a:gd name="T16" fmla="*/ 63 w 78"/>
                <a:gd name="T17" fmla="*/ 336 h 585"/>
                <a:gd name="T18" fmla="*/ 66 w 78"/>
                <a:gd name="T19" fmla="*/ 345 h 585"/>
                <a:gd name="T20" fmla="*/ 51 w 78"/>
                <a:gd name="T21" fmla="*/ 414 h 585"/>
                <a:gd name="T22" fmla="*/ 42 w 78"/>
                <a:gd name="T23" fmla="*/ 441 h 585"/>
                <a:gd name="T24" fmla="*/ 21 w 78"/>
                <a:gd name="T25" fmla="*/ 531 h 585"/>
                <a:gd name="T26" fmla="*/ 12 w 78"/>
                <a:gd name="T27" fmla="*/ 561 h 585"/>
                <a:gd name="T28" fmla="*/ 6 w 78"/>
                <a:gd name="T29" fmla="*/ 573 h 585"/>
                <a:gd name="T30" fmla="*/ 3 w 78"/>
                <a:gd name="T31" fmla="*/ 582 h 585"/>
                <a:gd name="T32" fmla="*/ 12 w 78"/>
                <a:gd name="T33" fmla="*/ 537 h 585"/>
                <a:gd name="T34" fmla="*/ 45 w 78"/>
                <a:gd name="T35" fmla="*/ 387 h 585"/>
                <a:gd name="T36" fmla="*/ 18 w 78"/>
                <a:gd name="T37" fmla="*/ 294 h 585"/>
                <a:gd name="T38" fmla="*/ 6 w 78"/>
                <a:gd name="T39" fmla="*/ 267 h 585"/>
                <a:gd name="T40" fmla="*/ 0 w 78"/>
                <a:gd name="T41" fmla="*/ 249 h 585"/>
                <a:gd name="T42" fmla="*/ 30 w 78"/>
                <a:gd name="T43" fmla="*/ 177 h 585"/>
                <a:gd name="T44" fmla="*/ 33 w 78"/>
                <a:gd name="T45" fmla="*/ 135 h 585"/>
                <a:gd name="T46" fmla="*/ 33 w 78"/>
                <a:gd name="T47" fmla="*/ 105 h 585"/>
                <a:gd name="T48" fmla="*/ 15 w 78"/>
                <a:gd name="T49" fmla="*/ 99 h 585"/>
                <a:gd name="T50" fmla="*/ 3 w 78"/>
                <a:gd name="T51" fmla="*/ 72 h 585"/>
                <a:gd name="T52" fmla="*/ 15 w 78"/>
                <a:gd name="T53" fmla="*/ 36 h 585"/>
                <a:gd name="T54" fmla="*/ 51 w 78"/>
                <a:gd name="T55" fmla="*/ 0 h 585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78"/>
                <a:gd name="T85" fmla="*/ 0 h 585"/>
                <a:gd name="T86" fmla="*/ 78 w 78"/>
                <a:gd name="T87" fmla="*/ 585 h 585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78" h="585">
                  <a:moveTo>
                    <a:pt x="51" y="0"/>
                  </a:moveTo>
                  <a:cubicBezTo>
                    <a:pt x="52" y="3"/>
                    <a:pt x="52" y="7"/>
                    <a:pt x="54" y="9"/>
                  </a:cubicBezTo>
                  <a:cubicBezTo>
                    <a:pt x="56" y="11"/>
                    <a:pt x="61" y="9"/>
                    <a:pt x="63" y="12"/>
                  </a:cubicBezTo>
                  <a:cubicBezTo>
                    <a:pt x="67" y="17"/>
                    <a:pt x="76" y="41"/>
                    <a:pt x="78" y="48"/>
                  </a:cubicBezTo>
                  <a:cubicBezTo>
                    <a:pt x="75" y="71"/>
                    <a:pt x="70" y="78"/>
                    <a:pt x="63" y="99"/>
                  </a:cubicBezTo>
                  <a:cubicBezTo>
                    <a:pt x="61" y="105"/>
                    <a:pt x="57" y="117"/>
                    <a:pt x="57" y="117"/>
                  </a:cubicBezTo>
                  <a:cubicBezTo>
                    <a:pt x="54" y="176"/>
                    <a:pt x="52" y="170"/>
                    <a:pt x="39" y="210"/>
                  </a:cubicBezTo>
                  <a:cubicBezTo>
                    <a:pt x="42" y="285"/>
                    <a:pt x="35" y="257"/>
                    <a:pt x="48" y="297"/>
                  </a:cubicBezTo>
                  <a:cubicBezTo>
                    <a:pt x="53" y="311"/>
                    <a:pt x="58" y="322"/>
                    <a:pt x="63" y="336"/>
                  </a:cubicBezTo>
                  <a:cubicBezTo>
                    <a:pt x="64" y="339"/>
                    <a:pt x="66" y="345"/>
                    <a:pt x="66" y="345"/>
                  </a:cubicBezTo>
                  <a:cubicBezTo>
                    <a:pt x="64" y="378"/>
                    <a:pt x="62" y="388"/>
                    <a:pt x="51" y="414"/>
                  </a:cubicBezTo>
                  <a:cubicBezTo>
                    <a:pt x="47" y="423"/>
                    <a:pt x="42" y="441"/>
                    <a:pt x="42" y="441"/>
                  </a:cubicBezTo>
                  <a:cubicBezTo>
                    <a:pt x="39" y="470"/>
                    <a:pt x="38" y="506"/>
                    <a:pt x="21" y="531"/>
                  </a:cubicBezTo>
                  <a:cubicBezTo>
                    <a:pt x="19" y="540"/>
                    <a:pt x="16" y="554"/>
                    <a:pt x="12" y="561"/>
                  </a:cubicBezTo>
                  <a:cubicBezTo>
                    <a:pt x="10" y="565"/>
                    <a:pt x="8" y="569"/>
                    <a:pt x="6" y="573"/>
                  </a:cubicBezTo>
                  <a:cubicBezTo>
                    <a:pt x="5" y="576"/>
                    <a:pt x="3" y="585"/>
                    <a:pt x="3" y="582"/>
                  </a:cubicBezTo>
                  <a:cubicBezTo>
                    <a:pt x="3" y="568"/>
                    <a:pt x="9" y="551"/>
                    <a:pt x="12" y="537"/>
                  </a:cubicBezTo>
                  <a:cubicBezTo>
                    <a:pt x="17" y="486"/>
                    <a:pt x="15" y="431"/>
                    <a:pt x="45" y="387"/>
                  </a:cubicBezTo>
                  <a:cubicBezTo>
                    <a:pt x="42" y="346"/>
                    <a:pt x="39" y="326"/>
                    <a:pt x="18" y="294"/>
                  </a:cubicBezTo>
                  <a:cubicBezTo>
                    <a:pt x="13" y="286"/>
                    <a:pt x="10" y="276"/>
                    <a:pt x="6" y="267"/>
                  </a:cubicBezTo>
                  <a:cubicBezTo>
                    <a:pt x="3" y="261"/>
                    <a:pt x="0" y="249"/>
                    <a:pt x="0" y="249"/>
                  </a:cubicBezTo>
                  <a:cubicBezTo>
                    <a:pt x="4" y="223"/>
                    <a:pt x="16" y="198"/>
                    <a:pt x="30" y="177"/>
                  </a:cubicBezTo>
                  <a:cubicBezTo>
                    <a:pt x="31" y="163"/>
                    <a:pt x="31" y="149"/>
                    <a:pt x="33" y="135"/>
                  </a:cubicBezTo>
                  <a:cubicBezTo>
                    <a:pt x="34" y="123"/>
                    <a:pt x="45" y="120"/>
                    <a:pt x="33" y="105"/>
                  </a:cubicBezTo>
                  <a:cubicBezTo>
                    <a:pt x="29" y="100"/>
                    <a:pt x="15" y="99"/>
                    <a:pt x="15" y="99"/>
                  </a:cubicBezTo>
                  <a:cubicBezTo>
                    <a:pt x="12" y="89"/>
                    <a:pt x="6" y="82"/>
                    <a:pt x="3" y="72"/>
                  </a:cubicBezTo>
                  <a:cubicBezTo>
                    <a:pt x="6" y="55"/>
                    <a:pt x="9" y="51"/>
                    <a:pt x="15" y="36"/>
                  </a:cubicBezTo>
                  <a:cubicBezTo>
                    <a:pt x="25" y="14"/>
                    <a:pt x="22" y="0"/>
                    <a:pt x="51" y="0"/>
                  </a:cubicBezTo>
                  <a:close/>
                </a:path>
              </a:pathLst>
            </a:custGeom>
            <a:solidFill>
              <a:srgbClr val="CC9900">
                <a:alpha val="20000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75" name="Line 24"/>
            <p:cNvSpPr>
              <a:spLocks noChangeShapeType="1"/>
            </p:cNvSpPr>
            <p:nvPr/>
          </p:nvSpPr>
          <p:spPr bwMode="auto">
            <a:xfrm>
              <a:off x="528" y="1008"/>
              <a:ext cx="2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76" name="Line 25"/>
            <p:cNvSpPr>
              <a:spLocks noChangeShapeType="1"/>
            </p:cNvSpPr>
            <p:nvPr/>
          </p:nvSpPr>
          <p:spPr bwMode="auto">
            <a:xfrm>
              <a:off x="504" y="1104"/>
              <a:ext cx="3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77" name="Line 26"/>
            <p:cNvSpPr>
              <a:spLocks noChangeShapeType="1"/>
            </p:cNvSpPr>
            <p:nvPr/>
          </p:nvSpPr>
          <p:spPr bwMode="auto">
            <a:xfrm>
              <a:off x="528" y="1200"/>
              <a:ext cx="2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78" name="Line 27"/>
            <p:cNvSpPr>
              <a:spLocks noChangeShapeType="1"/>
            </p:cNvSpPr>
            <p:nvPr/>
          </p:nvSpPr>
          <p:spPr bwMode="auto">
            <a:xfrm>
              <a:off x="528" y="1296"/>
              <a:ext cx="2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79" name="Line 28"/>
            <p:cNvSpPr>
              <a:spLocks noChangeShapeType="1"/>
            </p:cNvSpPr>
            <p:nvPr/>
          </p:nvSpPr>
          <p:spPr bwMode="auto">
            <a:xfrm>
              <a:off x="504" y="1392"/>
              <a:ext cx="2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80" name="Line 29"/>
            <p:cNvSpPr>
              <a:spLocks noChangeShapeType="1"/>
            </p:cNvSpPr>
            <p:nvPr/>
          </p:nvSpPr>
          <p:spPr bwMode="auto">
            <a:xfrm>
              <a:off x="514" y="1344"/>
              <a:ext cx="2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81" name="Line 30"/>
            <p:cNvSpPr>
              <a:spLocks noChangeShapeType="1"/>
            </p:cNvSpPr>
            <p:nvPr/>
          </p:nvSpPr>
          <p:spPr bwMode="auto">
            <a:xfrm>
              <a:off x="542" y="1246"/>
              <a:ext cx="2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82" name="Line 31"/>
            <p:cNvSpPr>
              <a:spLocks noChangeShapeType="1"/>
            </p:cNvSpPr>
            <p:nvPr/>
          </p:nvSpPr>
          <p:spPr bwMode="auto">
            <a:xfrm>
              <a:off x="514" y="1158"/>
              <a:ext cx="2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83" name="Line 32"/>
            <p:cNvSpPr>
              <a:spLocks noChangeShapeType="1"/>
            </p:cNvSpPr>
            <p:nvPr/>
          </p:nvSpPr>
          <p:spPr bwMode="auto">
            <a:xfrm>
              <a:off x="518" y="1058"/>
              <a:ext cx="2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7661" name="Freeform 33"/>
          <p:cNvSpPr>
            <a:spLocks/>
          </p:cNvSpPr>
          <p:nvPr/>
        </p:nvSpPr>
        <p:spPr bwMode="auto">
          <a:xfrm rot="5400000">
            <a:off x="7641431" y="5007769"/>
            <a:ext cx="123825" cy="928688"/>
          </a:xfrm>
          <a:custGeom>
            <a:avLst/>
            <a:gdLst>
              <a:gd name="T0" fmla="*/ 2147483647 w 78"/>
              <a:gd name="T1" fmla="*/ 0 h 585"/>
              <a:gd name="T2" fmla="*/ 2147483647 w 78"/>
              <a:gd name="T3" fmla="*/ 2147483647 h 585"/>
              <a:gd name="T4" fmla="*/ 2147483647 w 78"/>
              <a:gd name="T5" fmla="*/ 2147483647 h 585"/>
              <a:gd name="T6" fmla="*/ 2147483647 w 78"/>
              <a:gd name="T7" fmla="*/ 2147483647 h 585"/>
              <a:gd name="T8" fmla="*/ 2147483647 w 78"/>
              <a:gd name="T9" fmla="*/ 2147483647 h 585"/>
              <a:gd name="T10" fmla="*/ 2147483647 w 78"/>
              <a:gd name="T11" fmla="*/ 2147483647 h 585"/>
              <a:gd name="T12" fmla="*/ 2147483647 w 78"/>
              <a:gd name="T13" fmla="*/ 2147483647 h 585"/>
              <a:gd name="T14" fmla="*/ 2147483647 w 78"/>
              <a:gd name="T15" fmla="*/ 2147483647 h 585"/>
              <a:gd name="T16" fmla="*/ 2147483647 w 78"/>
              <a:gd name="T17" fmla="*/ 2147483647 h 585"/>
              <a:gd name="T18" fmla="*/ 2147483647 w 78"/>
              <a:gd name="T19" fmla="*/ 2147483647 h 585"/>
              <a:gd name="T20" fmla="*/ 2147483647 w 78"/>
              <a:gd name="T21" fmla="*/ 2147483647 h 585"/>
              <a:gd name="T22" fmla="*/ 2147483647 w 78"/>
              <a:gd name="T23" fmla="*/ 2147483647 h 585"/>
              <a:gd name="T24" fmla="*/ 2147483647 w 78"/>
              <a:gd name="T25" fmla="*/ 2147483647 h 585"/>
              <a:gd name="T26" fmla="*/ 2147483647 w 78"/>
              <a:gd name="T27" fmla="*/ 2147483647 h 585"/>
              <a:gd name="T28" fmla="*/ 2147483647 w 78"/>
              <a:gd name="T29" fmla="*/ 2147483647 h 585"/>
              <a:gd name="T30" fmla="*/ 2147483647 w 78"/>
              <a:gd name="T31" fmla="*/ 2147483647 h 585"/>
              <a:gd name="T32" fmla="*/ 2147483647 w 78"/>
              <a:gd name="T33" fmla="*/ 2147483647 h 585"/>
              <a:gd name="T34" fmla="*/ 2147483647 w 78"/>
              <a:gd name="T35" fmla="*/ 2147483647 h 585"/>
              <a:gd name="T36" fmla="*/ 2147483647 w 78"/>
              <a:gd name="T37" fmla="*/ 2147483647 h 585"/>
              <a:gd name="T38" fmla="*/ 2147483647 w 78"/>
              <a:gd name="T39" fmla="*/ 2147483647 h 585"/>
              <a:gd name="T40" fmla="*/ 0 w 78"/>
              <a:gd name="T41" fmla="*/ 2147483647 h 585"/>
              <a:gd name="T42" fmla="*/ 2147483647 w 78"/>
              <a:gd name="T43" fmla="*/ 2147483647 h 585"/>
              <a:gd name="T44" fmla="*/ 2147483647 w 78"/>
              <a:gd name="T45" fmla="*/ 2147483647 h 585"/>
              <a:gd name="T46" fmla="*/ 2147483647 w 78"/>
              <a:gd name="T47" fmla="*/ 2147483647 h 585"/>
              <a:gd name="T48" fmla="*/ 2147483647 w 78"/>
              <a:gd name="T49" fmla="*/ 2147483647 h 585"/>
              <a:gd name="T50" fmla="*/ 2147483647 w 78"/>
              <a:gd name="T51" fmla="*/ 2147483647 h 585"/>
              <a:gd name="T52" fmla="*/ 2147483647 w 78"/>
              <a:gd name="T53" fmla="*/ 2147483647 h 585"/>
              <a:gd name="T54" fmla="*/ 2147483647 w 78"/>
              <a:gd name="T55" fmla="*/ 0 h 585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78"/>
              <a:gd name="T85" fmla="*/ 0 h 585"/>
              <a:gd name="T86" fmla="*/ 78 w 78"/>
              <a:gd name="T87" fmla="*/ 585 h 585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78" h="585">
                <a:moveTo>
                  <a:pt x="51" y="0"/>
                </a:moveTo>
                <a:cubicBezTo>
                  <a:pt x="52" y="3"/>
                  <a:pt x="52" y="7"/>
                  <a:pt x="54" y="9"/>
                </a:cubicBezTo>
                <a:cubicBezTo>
                  <a:pt x="56" y="11"/>
                  <a:pt x="61" y="9"/>
                  <a:pt x="63" y="12"/>
                </a:cubicBezTo>
                <a:cubicBezTo>
                  <a:pt x="67" y="17"/>
                  <a:pt x="76" y="41"/>
                  <a:pt x="78" y="48"/>
                </a:cubicBezTo>
                <a:cubicBezTo>
                  <a:pt x="75" y="71"/>
                  <a:pt x="70" y="78"/>
                  <a:pt x="63" y="99"/>
                </a:cubicBezTo>
                <a:cubicBezTo>
                  <a:pt x="61" y="105"/>
                  <a:pt x="57" y="117"/>
                  <a:pt x="57" y="117"/>
                </a:cubicBezTo>
                <a:cubicBezTo>
                  <a:pt x="54" y="176"/>
                  <a:pt x="52" y="170"/>
                  <a:pt x="39" y="210"/>
                </a:cubicBezTo>
                <a:cubicBezTo>
                  <a:pt x="42" y="285"/>
                  <a:pt x="35" y="257"/>
                  <a:pt x="48" y="297"/>
                </a:cubicBezTo>
                <a:cubicBezTo>
                  <a:pt x="53" y="311"/>
                  <a:pt x="58" y="322"/>
                  <a:pt x="63" y="336"/>
                </a:cubicBezTo>
                <a:cubicBezTo>
                  <a:pt x="64" y="339"/>
                  <a:pt x="66" y="345"/>
                  <a:pt x="66" y="345"/>
                </a:cubicBezTo>
                <a:cubicBezTo>
                  <a:pt x="64" y="378"/>
                  <a:pt x="62" y="388"/>
                  <a:pt x="51" y="414"/>
                </a:cubicBezTo>
                <a:cubicBezTo>
                  <a:pt x="47" y="423"/>
                  <a:pt x="42" y="441"/>
                  <a:pt x="42" y="441"/>
                </a:cubicBezTo>
                <a:cubicBezTo>
                  <a:pt x="39" y="470"/>
                  <a:pt x="38" y="506"/>
                  <a:pt x="21" y="531"/>
                </a:cubicBezTo>
                <a:cubicBezTo>
                  <a:pt x="19" y="540"/>
                  <a:pt x="16" y="554"/>
                  <a:pt x="12" y="561"/>
                </a:cubicBezTo>
                <a:cubicBezTo>
                  <a:pt x="10" y="565"/>
                  <a:pt x="8" y="569"/>
                  <a:pt x="6" y="573"/>
                </a:cubicBezTo>
                <a:cubicBezTo>
                  <a:pt x="5" y="576"/>
                  <a:pt x="3" y="585"/>
                  <a:pt x="3" y="582"/>
                </a:cubicBezTo>
                <a:cubicBezTo>
                  <a:pt x="3" y="568"/>
                  <a:pt x="9" y="551"/>
                  <a:pt x="12" y="537"/>
                </a:cubicBezTo>
                <a:cubicBezTo>
                  <a:pt x="17" y="486"/>
                  <a:pt x="15" y="431"/>
                  <a:pt x="45" y="387"/>
                </a:cubicBezTo>
                <a:cubicBezTo>
                  <a:pt x="42" y="346"/>
                  <a:pt x="39" y="326"/>
                  <a:pt x="18" y="294"/>
                </a:cubicBezTo>
                <a:cubicBezTo>
                  <a:pt x="13" y="286"/>
                  <a:pt x="10" y="276"/>
                  <a:pt x="6" y="267"/>
                </a:cubicBezTo>
                <a:cubicBezTo>
                  <a:pt x="3" y="261"/>
                  <a:pt x="0" y="249"/>
                  <a:pt x="0" y="249"/>
                </a:cubicBezTo>
                <a:cubicBezTo>
                  <a:pt x="4" y="223"/>
                  <a:pt x="16" y="198"/>
                  <a:pt x="30" y="177"/>
                </a:cubicBezTo>
                <a:cubicBezTo>
                  <a:pt x="31" y="163"/>
                  <a:pt x="31" y="149"/>
                  <a:pt x="33" y="135"/>
                </a:cubicBezTo>
                <a:cubicBezTo>
                  <a:pt x="34" y="123"/>
                  <a:pt x="45" y="120"/>
                  <a:pt x="33" y="105"/>
                </a:cubicBezTo>
                <a:cubicBezTo>
                  <a:pt x="29" y="100"/>
                  <a:pt x="15" y="99"/>
                  <a:pt x="15" y="99"/>
                </a:cubicBezTo>
                <a:cubicBezTo>
                  <a:pt x="12" y="89"/>
                  <a:pt x="6" y="82"/>
                  <a:pt x="3" y="72"/>
                </a:cubicBezTo>
                <a:cubicBezTo>
                  <a:pt x="6" y="55"/>
                  <a:pt x="9" y="51"/>
                  <a:pt x="15" y="36"/>
                </a:cubicBezTo>
                <a:cubicBezTo>
                  <a:pt x="25" y="14"/>
                  <a:pt x="22" y="0"/>
                  <a:pt x="51" y="0"/>
                </a:cubicBezTo>
                <a:close/>
              </a:path>
            </a:pathLst>
          </a:custGeom>
          <a:solidFill>
            <a:srgbClr val="CC9900">
              <a:alpha val="2000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7662" name="Group 34"/>
          <p:cNvGrpSpPr>
            <a:grpSpLocks/>
          </p:cNvGrpSpPr>
          <p:nvPr/>
        </p:nvGrpSpPr>
        <p:grpSpPr bwMode="auto">
          <a:xfrm rot="5400000">
            <a:off x="7641431" y="5312569"/>
            <a:ext cx="123825" cy="928688"/>
            <a:chOff x="498" y="876"/>
            <a:chExt cx="78" cy="585"/>
          </a:xfrm>
        </p:grpSpPr>
        <p:sp>
          <p:nvSpPr>
            <p:cNvPr id="27664" name="Freeform 35"/>
            <p:cNvSpPr>
              <a:spLocks/>
            </p:cNvSpPr>
            <p:nvPr/>
          </p:nvSpPr>
          <p:spPr bwMode="auto">
            <a:xfrm>
              <a:off x="498" y="876"/>
              <a:ext cx="78" cy="585"/>
            </a:xfrm>
            <a:custGeom>
              <a:avLst/>
              <a:gdLst>
                <a:gd name="T0" fmla="*/ 51 w 78"/>
                <a:gd name="T1" fmla="*/ 0 h 585"/>
                <a:gd name="T2" fmla="*/ 54 w 78"/>
                <a:gd name="T3" fmla="*/ 9 h 585"/>
                <a:gd name="T4" fmla="*/ 63 w 78"/>
                <a:gd name="T5" fmla="*/ 12 h 585"/>
                <a:gd name="T6" fmla="*/ 78 w 78"/>
                <a:gd name="T7" fmla="*/ 48 h 585"/>
                <a:gd name="T8" fmla="*/ 63 w 78"/>
                <a:gd name="T9" fmla="*/ 99 h 585"/>
                <a:gd name="T10" fmla="*/ 57 w 78"/>
                <a:gd name="T11" fmla="*/ 117 h 585"/>
                <a:gd name="T12" fmla="*/ 39 w 78"/>
                <a:gd name="T13" fmla="*/ 210 h 585"/>
                <a:gd name="T14" fmla="*/ 48 w 78"/>
                <a:gd name="T15" fmla="*/ 297 h 585"/>
                <a:gd name="T16" fmla="*/ 63 w 78"/>
                <a:gd name="T17" fmla="*/ 336 h 585"/>
                <a:gd name="T18" fmla="*/ 66 w 78"/>
                <a:gd name="T19" fmla="*/ 345 h 585"/>
                <a:gd name="T20" fmla="*/ 51 w 78"/>
                <a:gd name="T21" fmla="*/ 414 h 585"/>
                <a:gd name="T22" fmla="*/ 42 w 78"/>
                <a:gd name="T23" fmla="*/ 441 h 585"/>
                <a:gd name="T24" fmla="*/ 21 w 78"/>
                <a:gd name="T25" fmla="*/ 531 h 585"/>
                <a:gd name="T26" fmla="*/ 12 w 78"/>
                <a:gd name="T27" fmla="*/ 561 h 585"/>
                <a:gd name="T28" fmla="*/ 6 w 78"/>
                <a:gd name="T29" fmla="*/ 573 h 585"/>
                <a:gd name="T30" fmla="*/ 3 w 78"/>
                <a:gd name="T31" fmla="*/ 582 h 585"/>
                <a:gd name="T32" fmla="*/ 12 w 78"/>
                <a:gd name="T33" fmla="*/ 537 h 585"/>
                <a:gd name="T34" fmla="*/ 45 w 78"/>
                <a:gd name="T35" fmla="*/ 387 h 585"/>
                <a:gd name="T36" fmla="*/ 18 w 78"/>
                <a:gd name="T37" fmla="*/ 294 h 585"/>
                <a:gd name="T38" fmla="*/ 6 w 78"/>
                <a:gd name="T39" fmla="*/ 267 h 585"/>
                <a:gd name="T40" fmla="*/ 0 w 78"/>
                <a:gd name="T41" fmla="*/ 249 h 585"/>
                <a:gd name="T42" fmla="*/ 30 w 78"/>
                <a:gd name="T43" fmla="*/ 177 h 585"/>
                <a:gd name="T44" fmla="*/ 33 w 78"/>
                <a:gd name="T45" fmla="*/ 135 h 585"/>
                <a:gd name="T46" fmla="*/ 33 w 78"/>
                <a:gd name="T47" fmla="*/ 105 h 585"/>
                <a:gd name="T48" fmla="*/ 15 w 78"/>
                <a:gd name="T49" fmla="*/ 99 h 585"/>
                <a:gd name="T50" fmla="*/ 3 w 78"/>
                <a:gd name="T51" fmla="*/ 72 h 585"/>
                <a:gd name="T52" fmla="*/ 15 w 78"/>
                <a:gd name="T53" fmla="*/ 36 h 585"/>
                <a:gd name="T54" fmla="*/ 51 w 78"/>
                <a:gd name="T55" fmla="*/ 0 h 585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78"/>
                <a:gd name="T85" fmla="*/ 0 h 585"/>
                <a:gd name="T86" fmla="*/ 78 w 78"/>
                <a:gd name="T87" fmla="*/ 585 h 585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78" h="585">
                  <a:moveTo>
                    <a:pt x="51" y="0"/>
                  </a:moveTo>
                  <a:cubicBezTo>
                    <a:pt x="52" y="3"/>
                    <a:pt x="52" y="7"/>
                    <a:pt x="54" y="9"/>
                  </a:cubicBezTo>
                  <a:cubicBezTo>
                    <a:pt x="56" y="11"/>
                    <a:pt x="61" y="9"/>
                    <a:pt x="63" y="12"/>
                  </a:cubicBezTo>
                  <a:cubicBezTo>
                    <a:pt x="67" y="17"/>
                    <a:pt x="76" y="41"/>
                    <a:pt x="78" y="48"/>
                  </a:cubicBezTo>
                  <a:cubicBezTo>
                    <a:pt x="75" y="71"/>
                    <a:pt x="70" y="78"/>
                    <a:pt x="63" y="99"/>
                  </a:cubicBezTo>
                  <a:cubicBezTo>
                    <a:pt x="61" y="105"/>
                    <a:pt x="57" y="117"/>
                    <a:pt x="57" y="117"/>
                  </a:cubicBezTo>
                  <a:cubicBezTo>
                    <a:pt x="54" y="176"/>
                    <a:pt x="52" y="170"/>
                    <a:pt x="39" y="210"/>
                  </a:cubicBezTo>
                  <a:cubicBezTo>
                    <a:pt x="42" y="285"/>
                    <a:pt x="35" y="257"/>
                    <a:pt x="48" y="297"/>
                  </a:cubicBezTo>
                  <a:cubicBezTo>
                    <a:pt x="53" y="311"/>
                    <a:pt x="58" y="322"/>
                    <a:pt x="63" y="336"/>
                  </a:cubicBezTo>
                  <a:cubicBezTo>
                    <a:pt x="64" y="339"/>
                    <a:pt x="66" y="345"/>
                    <a:pt x="66" y="345"/>
                  </a:cubicBezTo>
                  <a:cubicBezTo>
                    <a:pt x="64" y="378"/>
                    <a:pt x="62" y="388"/>
                    <a:pt x="51" y="414"/>
                  </a:cubicBezTo>
                  <a:cubicBezTo>
                    <a:pt x="47" y="423"/>
                    <a:pt x="42" y="441"/>
                    <a:pt x="42" y="441"/>
                  </a:cubicBezTo>
                  <a:cubicBezTo>
                    <a:pt x="39" y="470"/>
                    <a:pt x="38" y="506"/>
                    <a:pt x="21" y="531"/>
                  </a:cubicBezTo>
                  <a:cubicBezTo>
                    <a:pt x="19" y="540"/>
                    <a:pt x="16" y="554"/>
                    <a:pt x="12" y="561"/>
                  </a:cubicBezTo>
                  <a:cubicBezTo>
                    <a:pt x="10" y="565"/>
                    <a:pt x="8" y="569"/>
                    <a:pt x="6" y="573"/>
                  </a:cubicBezTo>
                  <a:cubicBezTo>
                    <a:pt x="5" y="576"/>
                    <a:pt x="3" y="585"/>
                    <a:pt x="3" y="582"/>
                  </a:cubicBezTo>
                  <a:cubicBezTo>
                    <a:pt x="3" y="568"/>
                    <a:pt x="9" y="551"/>
                    <a:pt x="12" y="537"/>
                  </a:cubicBezTo>
                  <a:cubicBezTo>
                    <a:pt x="17" y="486"/>
                    <a:pt x="15" y="431"/>
                    <a:pt x="45" y="387"/>
                  </a:cubicBezTo>
                  <a:cubicBezTo>
                    <a:pt x="42" y="346"/>
                    <a:pt x="39" y="326"/>
                    <a:pt x="18" y="294"/>
                  </a:cubicBezTo>
                  <a:cubicBezTo>
                    <a:pt x="13" y="286"/>
                    <a:pt x="10" y="276"/>
                    <a:pt x="6" y="267"/>
                  </a:cubicBezTo>
                  <a:cubicBezTo>
                    <a:pt x="3" y="261"/>
                    <a:pt x="0" y="249"/>
                    <a:pt x="0" y="249"/>
                  </a:cubicBezTo>
                  <a:cubicBezTo>
                    <a:pt x="4" y="223"/>
                    <a:pt x="16" y="198"/>
                    <a:pt x="30" y="177"/>
                  </a:cubicBezTo>
                  <a:cubicBezTo>
                    <a:pt x="31" y="163"/>
                    <a:pt x="31" y="149"/>
                    <a:pt x="33" y="135"/>
                  </a:cubicBezTo>
                  <a:cubicBezTo>
                    <a:pt x="34" y="123"/>
                    <a:pt x="45" y="120"/>
                    <a:pt x="33" y="105"/>
                  </a:cubicBezTo>
                  <a:cubicBezTo>
                    <a:pt x="29" y="100"/>
                    <a:pt x="15" y="99"/>
                    <a:pt x="15" y="99"/>
                  </a:cubicBezTo>
                  <a:cubicBezTo>
                    <a:pt x="12" y="89"/>
                    <a:pt x="6" y="82"/>
                    <a:pt x="3" y="72"/>
                  </a:cubicBezTo>
                  <a:cubicBezTo>
                    <a:pt x="6" y="55"/>
                    <a:pt x="9" y="51"/>
                    <a:pt x="15" y="36"/>
                  </a:cubicBezTo>
                  <a:cubicBezTo>
                    <a:pt x="25" y="14"/>
                    <a:pt x="22" y="0"/>
                    <a:pt x="51" y="0"/>
                  </a:cubicBezTo>
                  <a:close/>
                </a:path>
              </a:pathLst>
            </a:custGeom>
            <a:solidFill>
              <a:srgbClr val="CC9900">
                <a:alpha val="20000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65" name="Line 36"/>
            <p:cNvSpPr>
              <a:spLocks noChangeShapeType="1"/>
            </p:cNvSpPr>
            <p:nvPr/>
          </p:nvSpPr>
          <p:spPr bwMode="auto">
            <a:xfrm>
              <a:off x="528" y="1008"/>
              <a:ext cx="2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66" name="Line 37"/>
            <p:cNvSpPr>
              <a:spLocks noChangeShapeType="1"/>
            </p:cNvSpPr>
            <p:nvPr/>
          </p:nvSpPr>
          <p:spPr bwMode="auto">
            <a:xfrm>
              <a:off x="504" y="1104"/>
              <a:ext cx="3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67" name="Line 38"/>
            <p:cNvSpPr>
              <a:spLocks noChangeShapeType="1"/>
            </p:cNvSpPr>
            <p:nvPr/>
          </p:nvSpPr>
          <p:spPr bwMode="auto">
            <a:xfrm>
              <a:off x="528" y="1200"/>
              <a:ext cx="2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68" name="Line 39"/>
            <p:cNvSpPr>
              <a:spLocks noChangeShapeType="1"/>
            </p:cNvSpPr>
            <p:nvPr/>
          </p:nvSpPr>
          <p:spPr bwMode="auto">
            <a:xfrm>
              <a:off x="528" y="1296"/>
              <a:ext cx="2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69" name="Line 40"/>
            <p:cNvSpPr>
              <a:spLocks noChangeShapeType="1"/>
            </p:cNvSpPr>
            <p:nvPr/>
          </p:nvSpPr>
          <p:spPr bwMode="auto">
            <a:xfrm>
              <a:off x="504" y="1392"/>
              <a:ext cx="2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70" name="Line 41"/>
            <p:cNvSpPr>
              <a:spLocks noChangeShapeType="1"/>
            </p:cNvSpPr>
            <p:nvPr/>
          </p:nvSpPr>
          <p:spPr bwMode="auto">
            <a:xfrm>
              <a:off x="514" y="1344"/>
              <a:ext cx="2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71" name="Line 42"/>
            <p:cNvSpPr>
              <a:spLocks noChangeShapeType="1"/>
            </p:cNvSpPr>
            <p:nvPr/>
          </p:nvSpPr>
          <p:spPr bwMode="auto">
            <a:xfrm>
              <a:off x="542" y="1246"/>
              <a:ext cx="2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72" name="Line 43"/>
            <p:cNvSpPr>
              <a:spLocks noChangeShapeType="1"/>
            </p:cNvSpPr>
            <p:nvPr/>
          </p:nvSpPr>
          <p:spPr bwMode="auto">
            <a:xfrm>
              <a:off x="514" y="1158"/>
              <a:ext cx="2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73" name="Line 44"/>
            <p:cNvSpPr>
              <a:spLocks noChangeShapeType="1"/>
            </p:cNvSpPr>
            <p:nvPr/>
          </p:nvSpPr>
          <p:spPr bwMode="auto">
            <a:xfrm>
              <a:off x="518" y="1058"/>
              <a:ext cx="2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7663" name="Text Box 45"/>
          <p:cNvSpPr txBox="1">
            <a:spLocks noChangeArrowheads="1"/>
          </p:cNvSpPr>
          <p:nvPr/>
        </p:nvSpPr>
        <p:spPr bwMode="auto">
          <a:xfrm>
            <a:off x="6003925" y="2247900"/>
            <a:ext cx="19970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b="1">
                <a:solidFill>
                  <a:srgbClr val="FF0000"/>
                </a:solidFill>
              </a:rPr>
              <a:t>Island populations are polymorphic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2"/>
          <p:cNvSpPr txBox="1">
            <a:spLocks noChangeArrowheads="1"/>
          </p:cNvSpPr>
          <p:nvPr/>
        </p:nvSpPr>
        <p:spPr bwMode="auto">
          <a:xfrm>
            <a:off x="0" y="342900"/>
            <a:ext cx="91440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3200" b="1"/>
              <a:t>A real example of gene flow and selection</a:t>
            </a:r>
          </a:p>
          <a:p>
            <a:pPr algn="ctr" eaLnBrk="1" hangingPunct="1"/>
            <a:r>
              <a:rPr lang="en-US" altLang="en-US" sz="3200" b="1"/>
              <a:t>Lake Erie water snakes</a:t>
            </a:r>
          </a:p>
        </p:txBody>
      </p:sp>
      <p:pic>
        <p:nvPicPr>
          <p:cNvPr id="28675" name="Picture 3" descr="FG06_0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905000"/>
            <a:ext cx="3084513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6" name="Freeform 4"/>
          <p:cNvSpPr>
            <a:spLocks/>
          </p:cNvSpPr>
          <p:nvPr/>
        </p:nvSpPr>
        <p:spPr bwMode="auto">
          <a:xfrm>
            <a:off x="1320800" y="3048000"/>
            <a:ext cx="2195513" cy="1765300"/>
          </a:xfrm>
          <a:custGeom>
            <a:avLst/>
            <a:gdLst>
              <a:gd name="T0" fmla="*/ 2147483647 w 1383"/>
              <a:gd name="T1" fmla="*/ 2147483647 h 1112"/>
              <a:gd name="T2" fmla="*/ 2147483647 w 1383"/>
              <a:gd name="T3" fmla="*/ 2147483647 h 1112"/>
              <a:gd name="T4" fmla="*/ 2147483647 w 1383"/>
              <a:gd name="T5" fmla="*/ 2147483647 h 1112"/>
              <a:gd name="T6" fmla="*/ 2147483647 w 1383"/>
              <a:gd name="T7" fmla="*/ 2147483647 h 1112"/>
              <a:gd name="T8" fmla="*/ 2147483647 w 1383"/>
              <a:gd name="T9" fmla="*/ 0 h 1112"/>
              <a:gd name="T10" fmla="*/ 2147483647 w 1383"/>
              <a:gd name="T11" fmla="*/ 2147483647 h 1112"/>
              <a:gd name="T12" fmla="*/ 2147483647 w 1383"/>
              <a:gd name="T13" fmla="*/ 2147483647 h 1112"/>
              <a:gd name="T14" fmla="*/ 2147483647 w 1383"/>
              <a:gd name="T15" fmla="*/ 2147483647 h 1112"/>
              <a:gd name="T16" fmla="*/ 2147483647 w 1383"/>
              <a:gd name="T17" fmla="*/ 2147483647 h 1112"/>
              <a:gd name="T18" fmla="*/ 2147483647 w 1383"/>
              <a:gd name="T19" fmla="*/ 2147483647 h 1112"/>
              <a:gd name="T20" fmla="*/ 2147483647 w 1383"/>
              <a:gd name="T21" fmla="*/ 2147483647 h 1112"/>
              <a:gd name="T22" fmla="*/ 2147483647 w 1383"/>
              <a:gd name="T23" fmla="*/ 2147483647 h 1112"/>
              <a:gd name="T24" fmla="*/ 2147483647 w 1383"/>
              <a:gd name="T25" fmla="*/ 2147483647 h 1112"/>
              <a:gd name="T26" fmla="*/ 2147483647 w 1383"/>
              <a:gd name="T27" fmla="*/ 2147483647 h 1112"/>
              <a:gd name="T28" fmla="*/ 2147483647 w 1383"/>
              <a:gd name="T29" fmla="*/ 2147483647 h 1112"/>
              <a:gd name="T30" fmla="*/ 2147483647 w 1383"/>
              <a:gd name="T31" fmla="*/ 2147483647 h 1112"/>
              <a:gd name="T32" fmla="*/ 2147483647 w 1383"/>
              <a:gd name="T33" fmla="*/ 2147483647 h 1112"/>
              <a:gd name="T34" fmla="*/ 2147483647 w 1383"/>
              <a:gd name="T35" fmla="*/ 2147483647 h 1112"/>
              <a:gd name="T36" fmla="*/ 2147483647 w 1383"/>
              <a:gd name="T37" fmla="*/ 2147483647 h 1112"/>
              <a:gd name="T38" fmla="*/ 2147483647 w 1383"/>
              <a:gd name="T39" fmla="*/ 2147483647 h 1112"/>
              <a:gd name="T40" fmla="*/ 2147483647 w 1383"/>
              <a:gd name="T41" fmla="*/ 2147483647 h 1112"/>
              <a:gd name="T42" fmla="*/ 2147483647 w 1383"/>
              <a:gd name="T43" fmla="*/ 2147483647 h 1112"/>
              <a:gd name="T44" fmla="*/ 2147483647 w 1383"/>
              <a:gd name="T45" fmla="*/ 2147483647 h 1112"/>
              <a:gd name="T46" fmla="*/ 2147483647 w 1383"/>
              <a:gd name="T47" fmla="*/ 2147483647 h 1112"/>
              <a:gd name="T48" fmla="*/ 2147483647 w 1383"/>
              <a:gd name="T49" fmla="*/ 2147483647 h 1112"/>
              <a:gd name="T50" fmla="*/ 2147483647 w 1383"/>
              <a:gd name="T51" fmla="*/ 2147483647 h 1112"/>
              <a:gd name="T52" fmla="*/ 2147483647 w 1383"/>
              <a:gd name="T53" fmla="*/ 2147483647 h 1112"/>
              <a:gd name="T54" fmla="*/ 2147483647 w 1383"/>
              <a:gd name="T55" fmla="*/ 2147483647 h 1112"/>
              <a:gd name="T56" fmla="*/ 2147483647 w 1383"/>
              <a:gd name="T57" fmla="*/ 2147483647 h 1112"/>
              <a:gd name="T58" fmla="*/ 2147483647 w 1383"/>
              <a:gd name="T59" fmla="*/ 2147483647 h 1112"/>
              <a:gd name="T60" fmla="*/ 2147483647 w 1383"/>
              <a:gd name="T61" fmla="*/ 2147483647 h 1112"/>
              <a:gd name="T62" fmla="*/ 2147483647 w 1383"/>
              <a:gd name="T63" fmla="*/ 2147483647 h 1112"/>
              <a:gd name="T64" fmla="*/ 2147483647 w 1383"/>
              <a:gd name="T65" fmla="*/ 2147483647 h 1112"/>
              <a:gd name="T66" fmla="*/ 2147483647 w 1383"/>
              <a:gd name="T67" fmla="*/ 2147483647 h 1112"/>
              <a:gd name="T68" fmla="*/ 2147483647 w 1383"/>
              <a:gd name="T69" fmla="*/ 2147483647 h 1112"/>
              <a:gd name="T70" fmla="*/ 2147483647 w 1383"/>
              <a:gd name="T71" fmla="*/ 2147483647 h 1112"/>
              <a:gd name="T72" fmla="*/ 2147483647 w 1383"/>
              <a:gd name="T73" fmla="*/ 2147483647 h 1112"/>
              <a:gd name="T74" fmla="*/ 2147483647 w 1383"/>
              <a:gd name="T75" fmla="*/ 2147483647 h 1112"/>
              <a:gd name="T76" fmla="*/ 0 w 1383"/>
              <a:gd name="T77" fmla="*/ 2147483647 h 1112"/>
              <a:gd name="T78" fmla="*/ 2147483647 w 1383"/>
              <a:gd name="T79" fmla="*/ 2147483647 h 1112"/>
              <a:gd name="T80" fmla="*/ 2147483647 w 1383"/>
              <a:gd name="T81" fmla="*/ 2147483647 h 1112"/>
              <a:gd name="T82" fmla="*/ 2147483647 w 1383"/>
              <a:gd name="T83" fmla="*/ 2147483647 h 1112"/>
              <a:gd name="T84" fmla="*/ 2147483647 w 1383"/>
              <a:gd name="T85" fmla="*/ 2147483647 h 1112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1383"/>
              <a:gd name="T130" fmla="*/ 0 h 1112"/>
              <a:gd name="T131" fmla="*/ 1383 w 1383"/>
              <a:gd name="T132" fmla="*/ 1112 h 1112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1383" h="1112">
                <a:moveTo>
                  <a:pt x="316" y="172"/>
                </a:moveTo>
                <a:cubicBezTo>
                  <a:pt x="325" y="169"/>
                  <a:pt x="335" y="168"/>
                  <a:pt x="344" y="164"/>
                </a:cubicBezTo>
                <a:cubicBezTo>
                  <a:pt x="372" y="150"/>
                  <a:pt x="388" y="124"/>
                  <a:pt x="420" y="116"/>
                </a:cubicBezTo>
                <a:cubicBezTo>
                  <a:pt x="494" y="67"/>
                  <a:pt x="582" y="45"/>
                  <a:pt x="668" y="28"/>
                </a:cubicBezTo>
                <a:cubicBezTo>
                  <a:pt x="704" y="21"/>
                  <a:pt x="738" y="5"/>
                  <a:pt x="776" y="0"/>
                </a:cubicBezTo>
                <a:cubicBezTo>
                  <a:pt x="1139" y="9"/>
                  <a:pt x="1003" y="1"/>
                  <a:pt x="1184" y="12"/>
                </a:cubicBezTo>
                <a:cubicBezTo>
                  <a:pt x="1194" y="15"/>
                  <a:pt x="1206" y="16"/>
                  <a:pt x="1216" y="20"/>
                </a:cubicBezTo>
                <a:cubicBezTo>
                  <a:pt x="1233" y="26"/>
                  <a:pt x="1241" y="39"/>
                  <a:pt x="1260" y="44"/>
                </a:cubicBezTo>
                <a:cubicBezTo>
                  <a:pt x="1274" y="53"/>
                  <a:pt x="1293" y="67"/>
                  <a:pt x="1308" y="72"/>
                </a:cubicBezTo>
                <a:cubicBezTo>
                  <a:pt x="1340" y="104"/>
                  <a:pt x="1352" y="136"/>
                  <a:pt x="1376" y="172"/>
                </a:cubicBezTo>
                <a:cubicBezTo>
                  <a:pt x="1383" y="224"/>
                  <a:pt x="1381" y="274"/>
                  <a:pt x="1364" y="324"/>
                </a:cubicBezTo>
                <a:cubicBezTo>
                  <a:pt x="1360" y="354"/>
                  <a:pt x="1351" y="384"/>
                  <a:pt x="1340" y="412"/>
                </a:cubicBezTo>
                <a:cubicBezTo>
                  <a:pt x="1337" y="436"/>
                  <a:pt x="1336" y="461"/>
                  <a:pt x="1328" y="484"/>
                </a:cubicBezTo>
                <a:cubicBezTo>
                  <a:pt x="1310" y="610"/>
                  <a:pt x="1312" y="740"/>
                  <a:pt x="1304" y="868"/>
                </a:cubicBezTo>
                <a:cubicBezTo>
                  <a:pt x="1300" y="929"/>
                  <a:pt x="1303" y="991"/>
                  <a:pt x="1296" y="1052"/>
                </a:cubicBezTo>
                <a:cubicBezTo>
                  <a:pt x="1295" y="1064"/>
                  <a:pt x="1297" y="1077"/>
                  <a:pt x="1292" y="1088"/>
                </a:cubicBezTo>
                <a:cubicBezTo>
                  <a:pt x="1288" y="1097"/>
                  <a:pt x="1254" y="1110"/>
                  <a:pt x="1244" y="1112"/>
                </a:cubicBezTo>
                <a:cubicBezTo>
                  <a:pt x="1208" y="1108"/>
                  <a:pt x="1172" y="1108"/>
                  <a:pt x="1136" y="1104"/>
                </a:cubicBezTo>
                <a:cubicBezTo>
                  <a:pt x="1125" y="1103"/>
                  <a:pt x="1104" y="1096"/>
                  <a:pt x="1104" y="1096"/>
                </a:cubicBezTo>
                <a:cubicBezTo>
                  <a:pt x="1083" y="1082"/>
                  <a:pt x="1067" y="1073"/>
                  <a:pt x="1044" y="1064"/>
                </a:cubicBezTo>
                <a:cubicBezTo>
                  <a:pt x="1031" y="1051"/>
                  <a:pt x="1021" y="1046"/>
                  <a:pt x="1004" y="1040"/>
                </a:cubicBezTo>
                <a:cubicBezTo>
                  <a:pt x="970" y="990"/>
                  <a:pt x="841" y="973"/>
                  <a:pt x="796" y="964"/>
                </a:cubicBezTo>
                <a:cubicBezTo>
                  <a:pt x="758" y="938"/>
                  <a:pt x="717" y="929"/>
                  <a:pt x="672" y="924"/>
                </a:cubicBezTo>
                <a:cubicBezTo>
                  <a:pt x="640" y="913"/>
                  <a:pt x="609" y="900"/>
                  <a:pt x="576" y="892"/>
                </a:cubicBezTo>
                <a:cubicBezTo>
                  <a:pt x="556" y="893"/>
                  <a:pt x="536" y="894"/>
                  <a:pt x="516" y="896"/>
                </a:cubicBezTo>
                <a:cubicBezTo>
                  <a:pt x="494" y="898"/>
                  <a:pt x="477" y="921"/>
                  <a:pt x="456" y="928"/>
                </a:cubicBezTo>
                <a:cubicBezTo>
                  <a:pt x="439" y="954"/>
                  <a:pt x="447" y="976"/>
                  <a:pt x="456" y="1004"/>
                </a:cubicBezTo>
                <a:cubicBezTo>
                  <a:pt x="453" y="1036"/>
                  <a:pt x="461" y="1055"/>
                  <a:pt x="436" y="1072"/>
                </a:cubicBezTo>
                <a:cubicBezTo>
                  <a:pt x="433" y="1076"/>
                  <a:pt x="432" y="1081"/>
                  <a:pt x="428" y="1084"/>
                </a:cubicBezTo>
                <a:cubicBezTo>
                  <a:pt x="421" y="1088"/>
                  <a:pt x="404" y="1092"/>
                  <a:pt x="404" y="1092"/>
                </a:cubicBezTo>
                <a:cubicBezTo>
                  <a:pt x="373" y="1091"/>
                  <a:pt x="343" y="1090"/>
                  <a:pt x="312" y="1088"/>
                </a:cubicBezTo>
                <a:cubicBezTo>
                  <a:pt x="235" y="1082"/>
                  <a:pt x="197" y="1026"/>
                  <a:pt x="160" y="964"/>
                </a:cubicBezTo>
                <a:cubicBezTo>
                  <a:pt x="155" y="942"/>
                  <a:pt x="140" y="928"/>
                  <a:pt x="132" y="908"/>
                </a:cubicBezTo>
                <a:cubicBezTo>
                  <a:pt x="124" y="887"/>
                  <a:pt x="115" y="866"/>
                  <a:pt x="108" y="844"/>
                </a:cubicBezTo>
                <a:cubicBezTo>
                  <a:pt x="114" y="815"/>
                  <a:pt x="120" y="827"/>
                  <a:pt x="128" y="804"/>
                </a:cubicBezTo>
                <a:cubicBezTo>
                  <a:pt x="119" y="768"/>
                  <a:pt x="104" y="737"/>
                  <a:pt x="88" y="704"/>
                </a:cubicBezTo>
                <a:cubicBezTo>
                  <a:pt x="81" y="690"/>
                  <a:pt x="66" y="682"/>
                  <a:pt x="60" y="668"/>
                </a:cubicBezTo>
                <a:cubicBezTo>
                  <a:pt x="46" y="636"/>
                  <a:pt x="59" y="647"/>
                  <a:pt x="36" y="612"/>
                </a:cubicBezTo>
                <a:cubicBezTo>
                  <a:pt x="22" y="591"/>
                  <a:pt x="8" y="568"/>
                  <a:pt x="0" y="544"/>
                </a:cubicBezTo>
                <a:cubicBezTo>
                  <a:pt x="13" y="494"/>
                  <a:pt x="44" y="490"/>
                  <a:pt x="84" y="468"/>
                </a:cubicBezTo>
                <a:cubicBezTo>
                  <a:pt x="131" y="442"/>
                  <a:pt x="174" y="406"/>
                  <a:pt x="212" y="368"/>
                </a:cubicBezTo>
                <a:cubicBezTo>
                  <a:pt x="248" y="332"/>
                  <a:pt x="272" y="284"/>
                  <a:pt x="288" y="236"/>
                </a:cubicBezTo>
                <a:cubicBezTo>
                  <a:pt x="294" y="217"/>
                  <a:pt x="298" y="181"/>
                  <a:pt x="316" y="172"/>
                </a:cubicBezTo>
                <a:close/>
              </a:path>
            </a:pathLst>
          </a:cu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77" name="Text Box 5"/>
          <p:cNvSpPr txBox="1">
            <a:spLocks noChangeArrowheads="1"/>
          </p:cNvSpPr>
          <p:nvPr/>
        </p:nvSpPr>
        <p:spPr bwMode="auto">
          <a:xfrm>
            <a:off x="4191000" y="1943100"/>
            <a:ext cx="4521200" cy="228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b="1" u="sng"/>
              <a:t>What explains the difference in ‘bandiness’?</a:t>
            </a:r>
          </a:p>
          <a:p>
            <a:pPr eaLnBrk="1" hangingPunct="1"/>
            <a:endParaRPr lang="en-US" altLang="en-US" b="1" u="sng"/>
          </a:p>
          <a:p>
            <a:pPr eaLnBrk="1" hangingPunct="1">
              <a:buFontTx/>
              <a:buChar char="-"/>
            </a:pPr>
            <a:r>
              <a:rPr lang="en-US" altLang="en-US" b="1"/>
              <a:t> Snakes living on islands bask in the sun on</a:t>
            </a:r>
          </a:p>
          <a:p>
            <a:pPr eaLnBrk="1" hangingPunct="1"/>
            <a:r>
              <a:rPr lang="en-US" altLang="en-US" b="1"/>
              <a:t>  limestone rocks adjacent to the water</a:t>
            </a:r>
          </a:p>
          <a:p>
            <a:pPr eaLnBrk="1" hangingPunct="1"/>
            <a:endParaRPr lang="en-US" altLang="en-US" b="1"/>
          </a:p>
          <a:p>
            <a:pPr eaLnBrk="1" hangingPunct="1">
              <a:buFontTx/>
              <a:buChar char="-"/>
            </a:pPr>
            <a:r>
              <a:rPr lang="en-US" altLang="en-US" b="1"/>
              <a:t> Unbanded snakes are more cryptic on </a:t>
            </a:r>
          </a:p>
          <a:p>
            <a:pPr eaLnBrk="1" hangingPunct="1"/>
            <a:r>
              <a:rPr lang="en-US" altLang="en-US" b="1"/>
              <a:t>   limestone rocks. As a result, predators </a:t>
            </a:r>
          </a:p>
          <a:p>
            <a:pPr eaLnBrk="1" hangingPunct="1"/>
            <a:r>
              <a:rPr lang="en-US" altLang="en-US" b="1"/>
              <a:t>   are more likely to eat banded snakes. </a:t>
            </a:r>
          </a:p>
        </p:txBody>
      </p:sp>
      <p:sp>
        <p:nvSpPr>
          <p:cNvPr id="28678" name="Freeform 6"/>
          <p:cNvSpPr>
            <a:spLocks/>
          </p:cNvSpPr>
          <p:nvPr/>
        </p:nvSpPr>
        <p:spPr bwMode="auto">
          <a:xfrm rot="5400000">
            <a:off x="5279231" y="5388769"/>
            <a:ext cx="123825" cy="928688"/>
          </a:xfrm>
          <a:custGeom>
            <a:avLst/>
            <a:gdLst>
              <a:gd name="T0" fmla="*/ 2147483647 w 78"/>
              <a:gd name="T1" fmla="*/ 0 h 585"/>
              <a:gd name="T2" fmla="*/ 2147483647 w 78"/>
              <a:gd name="T3" fmla="*/ 2147483647 h 585"/>
              <a:gd name="T4" fmla="*/ 2147483647 w 78"/>
              <a:gd name="T5" fmla="*/ 2147483647 h 585"/>
              <a:gd name="T6" fmla="*/ 2147483647 w 78"/>
              <a:gd name="T7" fmla="*/ 2147483647 h 585"/>
              <a:gd name="T8" fmla="*/ 2147483647 w 78"/>
              <a:gd name="T9" fmla="*/ 2147483647 h 585"/>
              <a:gd name="T10" fmla="*/ 2147483647 w 78"/>
              <a:gd name="T11" fmla="*/ 2147483647 h 585"/>
              <a:gd name="T12" fmla="*/ 2147483647 w 78"/>
              <a:gd name="T13" fmla="*/ 2147483647 h 585"/>
              <a:gd name="T14" fmla="*/ 2147483647 w 78"/>
              <a:gd name="T15" fmla="*/ 2147483647 h 585"/>
              <a:gd name="T16" fmla="*/ 2147483647 w 78"/>
              <a:gd name="T17" fmla="*/ 2147483647 h 585"/>
              <a:gd name="T18" fmla="*/ 2147483647 w 78"/>
              <a:gd name="T19" fmla="*/ 2147483647 h 585"/>
              <a:gd name="T20" fmla="*/ 2147483647 w 78"/>
              <a:gd name="T21" fmla="*/ 2147483647 h 585"/>
              <a:gd name="T22" fmla="*/ 2147483647 w 78"/>
              <a:gd name="T23" fmla="*/ 2147483647 h 585"/>
              <a:gd name="T24" fmla="*/ 2147483647 w 78"/>
              <a:gd name="T25" fmla="*/ 2147483647 h 585"/>
              <a:gd name="T26" fmla="*/ 2147483647 w 78"/>
              <a:gd name="T27" fmla="*/ 2147483647 h 585"/>
              <a:gd name="T28" fmla="*/ 2147483647 w 78"/>
              <a:gd name="T29" fmla="*/ 2147483647 h 585"/>
              <a:gd name="T30" fmla="*/ 2147483647 w 78"/>
              <a:gd name="T31" fmla="*/ 2147483647 h 585"/>
              <a:gd name="T32" fmla="*/ 2147483647 w 78"/>
              <a:gd name="T33" fmla="*/ 2147483647 h 585"/>
              <a:gd name="T34" fmla="*/ 2147483647 w 78"/>
              <a:gd name="T35" fmla="*/ 2147483647 h 585"/>
              <a:gd name="T36" fmla="*/ 2147483647 w 78"/>
              <a:gd name="T37" fmla="*/ 2147483647 h 585"/>
              <a:gd name="T38" fmla="*/ 2147483647 w 78"/>
              <a:gd name="T39" fmla="*/ 2147483647 h 585"/>
              <a:gd name="T40" fmla="*/ 0 w 78"/>
              <a:gd name="T41" fmla="*/ 2147483647 h 585"/>
              <a:gd name="T42" fmla="*/ 2147483647 w 78"/>
              <a:gd name="T43" fmla="*/ 2147483647 h 585"/>
              <a:gd name="T44" fmla="*/ 2147483647 w 78"/>
              <a:gd name="T45" fmla="*/ 2147483647 h 585"/>
              <a:gd name="T46" fmla="*/ 2147483647 w 78"/>
              <a:gd name="T47" fmla="*/ 2147483647 h 585"/>
              <a:gd name="T48" fmla="*/ 2147483647 w 78"/>
              <a:gd name="T49" fmla="*/ 2147483647 h 585"/>
              <a:gd name="T50" fmla="*/ 2147483647 w 78"/>
              <a:gd name="T51" fmla="*/ 2147483647 h 585"/>
              <a:gd name="T52" fmla="*/ 2147483647 w 78"/>
              <a:gd name="T53" fmla="*/ 2147483647 h 585"/>
              <a:gd name="T54" fmla="*/ 2147483647 w 78"/>
              <a:gd name="T55" fmla="*/ 0 h 585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78"/>
              <a:gd name="T85" fmla="*/ 0 h 585"/>
              <a:gd name="T86" fmla="*/ 78 w 78"/>
              <a:gd name="T87" fmla="*/ 585 h 585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78" h="585">
                <a:moveTo>
                  <a:pt x="51" y="0"/>
                </a:moveTo>
                <a:cubicBezTo>
                  <a:pt x="52" y="3"/>
                  <a:pt x="52" y="7"/>
                  <a:pt x="54" y="9"/>
                </a:cubicBezTo>
                <a:cubicBezTo>
                  <a:pt x="56" y="11"/>
                  <a:pt x="61" y="9"/>
                  <a:pt x="63" y="12"/>
                </a:cubicBezTo>
                <a:cubicBezTo>
                  <a:pt x="67" y="17"/>
                  <a:pt x="76" y="41"/>
                  <a:pt x="78" y="48"/>
                </a:cubicBezTo>
                <a:cubicBezTo>
                  <a:pt x="75" y="71"/>
                  <a:pt x="70" y="78"/>
                  <a:pt x="63" y="99"/>
                </a:cubicBezTo>
                <a:cubicBezTo>
                  <a:pt x="61" y="105"/>
                  <a:pt x="57" y="117"/>
                  <a:pt x="57" y="117"/>
                </a:cubicBezTo>
                <a:cubicBezTo>
                  <a:pt x="54" y="176"/>
                  <a:pt x="52" y="170"/>
                  <a:pt x="39" y="210"/>
                </a:cubicBezTo>
                <a:cubicBezTo>
                  <a:pt x="42" y="285"/>
                  <a:pt x="35" y="257"/>
                  <a:pt x="48" y="297"/>
                </a:cubicBezTo>
                <a:cubicBezTo>
                  <a:pt x="53" y="311"/>
                  <a:pt x="58" y="322"/>
                  <a:pt x="63" y="336"/>
                </a:cubicBezTo>
                <a:cubicBezTo>
                  <a:pt x="64" y="339"/>
                  <a:pt x="66" y="345"/>
                  <a:pt x="66" y="345"/>
                </a:cubicBezTo>
                <a:cubicBezTo>
                  <a:pt x="64" y="378"/>
                  <a:pt x="62" y="388"/>
                  <a:pt x="51" y="414"/>
                </a:cubicBezTo>
                <a:cubicBezTo>
                  <a:pt x="47" y="423"/>
                  <a:pt x="42" y="441"/>
                  <a:pt x="42" y="441"/>
                </a:cubicBezTo>
                <a:cubicBezTo>
                  <a:pt x="39" y="470"/>
                  <a:pt x="38" y="506"/>
                  <a:pt x="21" y="531"/>
                </a:cubicBezTo>
                <a:cubicBezTo>
                  <a:pt x="19" y="540"/>
                  <a:pt x="16" y="554"/>
                  <a:pt x="12" y="561"/>
                </a:cubicBezTo>
                <a:cubicBezTo>
                  <a:pt x="10" y="565"/>
                  <a:pt x="8" y="569"/>
                  <a:pt x="6" y="573"/>
                </a:cubicBezTo>
                <a:cubicBezTo>
                  <a:pt x="5" y="576"/>
                  <a:pt x="3" y="585"/>
                  <a:pt x="3" y="582"/>
                </a:cubicBezTo>
                <a:cubicBezTo>
                  <a:pt x="3" y="568"/>
                  <a:pt x="9" y="551"/>
                  <a:pt x="12" y="537"/>
                </a:cubicBezTo>
                <a:cubicBezTo>
                  <a:pt x="17" y="486"/>
                  <a:pt x="15" y="431"/>
                  <a:pt x="45" y="387"/>
                </a:cubicBezTo>
                <a:cubicBezTo>
                  <a:pt x="42" y="346"/>
                  <a:pt x="39" y="326"/>
                  <a:pt x="18" y="294"/>
                </a:cubicBezTo>
                <a:cubicBezTo>
                  <a:pt x="13" y="286"/>
                  <a:pt x="10" y="276"/>
                  <a:pt x="6" y="267"/>
                </a:cubicBezTo>
                <a:cubicBezTo>
                  <a:pt x="3" y="261"/>
                  <a:pt x="0" y="249"/>
                  <a:pt x="0" y="249"/>
                </a:cubicBezTo>
                <a:cubicBezTo>
                  <a:pt x="4" y="223"/>
                  <a:pt x="16" y="198"/>
                  <a:pt x="30" y="177"/>
                </a:cubicBezTo>
                <a:cubicBezTo>
                  <a:pt x="31" y="163"/>
                  <a:pt x="31" y="149"/>
                  <a:pt x="33" y="135"/>
                </a:cubicBezTo>
                <a:cubicBezTo>
                  <a:pt x="34" y="123"/>
                  <a:pt x="45" y="120"/>
                  <a:pt x="33" y="105"/>
                </a:cubicBezTo>
                <a:cubicBezTo>
                  <a:pt x="29" y="100"/>
                  <a:pt x="15" y="99"/>
                  <a:pt x="15" y="99"/>
                </a:cubicBezTo>
                <a:cubicBezTo>
                  <a:pt x="12" y="89"/>
                  <a:pt x="6" y="82"/>
                  <a:pt x="3" y="72"/>
                </a:cubicBezTo>
                <a:cubicBezTo>
                  <a:pt x="6" y="55"/>
                  <a:pt x="9" y="51"/>
                  <a:pt x="15" y="36"/>
                </a:cubicBezTo>
                <a:cubicBezTo>
                  <a:pt x="25" y="14"/>
                  <a:pt x="22" y="0"/>
                  <a:pt x="51" y="0"/>
                </a:cubicBezTo>
                <a:close/>
              </a:path>
            </a:pathLst>
          </a:custGeom>
          <a:solidFill>
            <a:srgbClr val="CC9900">
              <a:alpha val="2000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8679" name="Group 7"/>
          <p:cNvGrpSpPr>
            <a:grpSpLocks/>
          </p:cNvGrpSpPr>
          <p:nvPr/>
        </p:nvGrpSpPr>
        <p:grpSpPr bwMode="auto">
          <a:xfrm rot="5400000">
            <a:off x="6498431" y="5388769"/>
            <a:ext cx="123825" cy="928688"/>
            <a:chOff x="498" y="876"/>
            <a:chExt cx="78" cy="585"/>
          </a:xfrm>
        </p:grpSpPr>
        <p:sp>
          <p:nvSpPr>
            <p:cNvPr id="28716" name="Freeform 8"/>
            <p:cNvSpPr>
              <a:spLocks/>
            </p:cNvSpPr>
            <p:nvPr/>
          </p:nvSpPr>
          <p:spPr bwMode="auto">
            <a:xfrm>
              <a:off x="498" y="876"/>
              <a:ext cx="78" cy="585"/>
            </a:xfrm>
            <a:custGeom>
              <a:avLst/>
              <a:gdLst>
                <a:gd name="T0" fmla="*/ 51 w 78"/>
                <a:gd name="T1" fmla="*/ 0 h 585"/>
                <a:gd name="T2" fmla="*/ 54 w 78"/>
                <a:gd name="T3" fmla="*/ 9 h 585"/>
                <a:gd name="T4" fmla="*/ 63 w 78"/>
                <a:gd name="T5" fmla="*/ 12 h 585"/>
                <a:gd name="T6" fmla="*/ 78 w 78"/>
                <a:gd name="T7" fmla="*/ 48 h 585"/>
                <a:gd name="T8" fmla="*/ 63 w 78"/>
                <a:gd name="T9" fmla="*/ 99 h 585"/>
                <a:gd name="T10" fmla="*/ 57 w 78"/>
                <a:gd name="T11" fmla="*/ 117 h 585"/>
                <a:gd name="T12" fmla="*/ 39 w 78"/>
                <a:gd name="T13" fmla="*/ 210 h 585"/>
                <a:gd name="T14" fmla="*/ 48 w 78"/>
                <a:gd name="T15" fmla="*/ 297 h 585"/>
                <a:gd name="T16" fmla="*/ 63 w 78"/>
                <a:gd name="T17" fmla="*/ 336 h 585"/>
                <a:gd name="T18" fmla="*/ 66 w 78"/>
                <a:gd name="T19" fmla="*/ 345 h 585"/>
                <a:gd name="T20" fmla="*/ 51 w 78"/>
                <a:gd name="T21" fmla="*/ 414 h 585"/>
                <a:gd name="T22" fmla="*/ 42 w 78"/>
                <a:gd name="T23" fmla="*/ 441 h 585"/>
                <a:gd name="T24" fmla="*/ 21 w 78"/>
                <a:gd name="T25" fmla="*/ 531 h 585"/>
                <a:gd name="T26" fmla="*/ 12 w 78"/>
                <a:gd name="T27" fmla="*/ 561 h 585"/>
                <a:gd name="T28" fmla="*/ 6 w 78"/>
                <a:gd name="T29" fmla="*/ 573 h 585"/>
                <a:gd name="T30" fmla="*/ 3 w 78"/>
                <a:gd name="T31" fmla="*/ 582 h 585"/>
                <a:gd name="T32" fmla="*/ 12 w 78"/>
                <a:gd name="T33" fmla="*/ 537 h 585"/>
                <a:gd name="T34" fmla="*/ 45 w 78"/>
                <a:gd name="T35" fmla="*/ 387 h 585"/>
                <a:gd name="T36" fmla="*/ 18 w 78"/>
                <a:gd name="T37" fmla="*/ 294 h 585"/>
                <a:gd name="T38" fmla="*/ 6 w 78"/>
                <a:gd name="T39" fmla="*/ 267 h 585"/>
                <a:gd name="T40" fmla="*/ 0 w 78"/>
                <a:gd name="T41" fmla="*/ 249 h 585"/>
                <a:gd name="T42" fmla="*/ 30 w 78"/>
                <a:gd name="T43" fmla="*/ 177 h 585"/>
                <a:gd name="T44" fmla="*/ 33 w 78"/>
                <a:gd name="T45" fmla="*/ 135 h 585"/>
                <a:gd name="T46" fmla="*/ 33 w 78"/>
                <a:gd name="T47" fmla="*/ 105 h 585"/>
                <a:gd name="T48" fmla="*/ 15 w 78"/>
                <a:gd name="T49" fmla="*/ 99 h 585"/>
                <a:gd name="T50" fmla="*/ 3 w 78"/>
                <a:gd name="T51" fmla="*/ 72 h 585"/>
                <a:gd name="T52" fmla="*/ 15 w 78"/>
                <a:gd name="T53" fmla="*/ 36 h 585"/>
                <a:gd name="T54" fmla="*/ 51 w 78"/>
                <a:gd name="T55" fmla="*/ 0 h 585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78"/>
                <a:gd name="T85" fmla="*/ 0 h 585"/>
                <a:gd name="T86" fmla="*/ 78 w 78"/>
                <a:gd name="T87" fmla="*/ 585 h 585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78" h="585">
                  <a:moveTo>
                    <a:pt x="51" y="0"/>
                  </a:moveTo>
                  <a:cubicBezTo>
                    <a:pt x="52" y="3"/>
                    <a:pt x="52" y="7"/>
                    <a:pt x="54" y="9"/>
                  </a:cubicBezTo>
                  <a:cubicBezTo>
                    <a:pt x="56" y="11"/>
                    <a:pt x="61" y="9"/>
                    <a:pt x="63" y="12"/>
                  </a:cubicBezTo>
                  <a:cubicBezTo>
                    <a:pt x="67" y="17"/>
                    <a:pt x="76" y="41"/>
                    <a:pt x="78" y="48"/>
                  </a:cubicBezTo>
                  <a:cubicBezTo>
                    <a:pt x="75" y="71"/>
                    <a:pt x="70" y="78"/>
                    <a:pt x="63" y="99"/>
                  </a:cubicBezTo>
                  <a:cubicBezTo>
                    <a:pt x="61" y="105"/>
                    <a:pt x="57" y="117"/>
                    <a:pt x="57" y="117"/>
                  </a:cubicBezTo>
                  <a:cubicBezTo>
                    <a:pt x="54" y="176"/>
                    <a:pt x="52" y="170"/>
                    <a:pt x="39" y="210"/>
                  </a:cubicBezTo>
                  <a:cubicBezTo>
                    <a:pt x="42" y="285"/>
                    <a:pt x="35" y="257"/>
                    <a:pt x="48" y="297"/>
                  </a:cubicBezTo>
                  <a:cubicBezTo>
                    <a:pt x="53" y="311"/>
                    <a:pt x="58" y="322"/>
                    <a:pt x="63" y="336"/>
                  </a:cubicBezTo>
                  <a:cubicBezTo>
                    <a:pt x="64" y="339"/>
                    <a:pt x="66" y="345"/>
                    <a:pt x="66" y="345"/>
                  </a:cubicBezTo>
                  <a:cubicBezTo>
                    <a:pt x="64" y="378"/>
                    <a:pt x="62" y="388"/>
                    <a:pt x="51" y="414"/>
                  </a:cubicBezTo>
                  <a:cubicBezTo>
                    <a:pt x="47" y="423"/>
                    <a:pt x="42" y="441"/>
                    <a:pt x="42" y="441"/>
                  </a:cubicBezTo>
                  <a:cubicBezTo>
                    <a:pt x="39" y="470"/>
                    <a:pt x="38" y="506"/>
                    <a:pt x="21" y="531"/>
                  </a:cubicBezTo>
                  <a:cubicBezTo>
                    <a:pt x="19" y="540"/>
                    <a:pt x="16" y="554"/>
                    <a:pt x="12" y="561"/>
                  </a:cubicBezTo>
                  <a:cubicBezTo>
                    <a:pt x="10" y="565"/>
                    <a:pt x="8" y="569"/>
                    <a:pt x="6" y="573"/>
                  </a:cubicBezTo>
                  <a:cubicBezTo>
                    <a:pt x="5" y="576"/>
                    <a:pt x="3" y="585"/>
                    <a:pt x="3" y="582"/>
                  </a:cubicBezTo>
                  <a:cubicBezTo>
                    <a:pt x="3" y="568"/>
                    <a:pt x="9" y="551"/>
                    <a:pt x="12" y="537"/>
                  </a:cubicBezTo>
                  <a:cubicBezTo>
                    <a:pt x="17" y="486"/>
                    <a:pt x="15" y="431"/>
                    <a:pt x="45" y="387"/>
                  </a:cubicBezTo>
                  <a:cubicBezTo>
                    <a:pt x="42" y="346"/>
                    <a:pt x="39" y="326"/>
                    <a:pt x="18" y="294"/>
                  </a:cubicBezTo>
                  <a:cubicBezTo>
                    <a:pt x="13" y="286"/>
                    <a:pt x="10" y="276"/>
                    <a:pt x="6" y="267"/>
                  </a:cubicBezTo>
                  <a:cubicBezTo>
                    <a:pt x="3" y="261"/>
                    <a:pt x="0" y="249"/>
                    <a:pt x="0" y="249"/>
                  </a:cubicBezTo>
                  <a:cubicBezTo>
                    <a:pt x="4" y="223"/>
                    <a:pt x="16" y="198"/>
                    <a:pt x="30" y="177"/>
                  </a:cubicBezTo>
                  <a:cubicBezTo>
                    <a:pt x="31" y="163"/>
                    <a:pt x="31" y="149"/>
                    <a:pt x="33" y="135"/>
                  </a:cubicBezTo>
                  <a:cubicBezTo>
                    <a:pt x="34" y="123"/>
                    <a:pt x="45" y="120"/>
                    <a:pt x="33" y="105"/>
                  </a:cubicBezTo>
                  <a:cubicBezTo>
                    <a:pt x="29" y="100"/>
                    <a:pt x="15" y="99"/>
                    <a:pt x="15" y="99"/>
                  </a:cubicBezTo>
                  <a:cubicBezTo>
                    <a:pt x="12" y="89"/>
                    <a:pt x="6" y="82"/>
                    <a:pt x="3" y="72"/>
                  </a:cubicBezTo>
                  <a:cubicBezTo>
                    <a:pt x="6" y="55"/>
                    <a:pt x="9" y="51"/>
                    <a:pt x="15" y="36"/>
                  </a:cubicBezTo>
                  <a:cubicBezTo>
                    <a:pt x="25" y="14"/>
                    <a:pt x="22" y="0"/>
                    <a:pt x="51" y="0"/>
                  </a:cubicBezTo>
                  <a:close/>
                </a:path>
              </a:pathLst>
            </a:custGeom>
            <a:solidFill>
              <a:srgbClr val="CC9900">
                <a:alpha val="20000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17" name="Line 9"/>
            <p:cNvSpPr>
              <a:spLocks noChangeShapeType="1"/>
            </p:cNvSpPr>
            <p:nvPr/>
          </p:nvSpPr>
          <p:spPr bwMode="auto">
            <a:xfrm>
              <a:off x="528" y="1008"/>
              <a:ext cx="2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18" name="Line 10"/>
            <p:cNvSpPr>
              <a:spLocks noChangeShapeType="1"/>
            </p:cNvSpPr>
            <p:nvPr/>
          </p:nvSpPr>
          <p:spPr bwMode="auto">
            <a:xfrm>
              <a:off x="504" y="1104"/>
              <a:ext cx="3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19" name="Line 11"/>
            <p:cNvSpPr>
              <a:spLocks noChangeShapeType="1"/>
            </p:cNvSpPr>
            <p:nvPr/>
          </p:nvSpPr>
          <p:spPr bwMode="auto">
            <a:xfrm>
              <a:off x="528" y="1200"/>
              <a:ext cx="2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20" name="Line 12"/>
            <p:cNvSpPr>
              <a:spLocks noChangeShapeType="1"/>
            </p:cNvSpPr>
            <p:nvPr/>
          </p:nvSpPr>
          <p:spPr bwMode="auto">
            <a:xfrm>
              <a:off x="528" y="1296"/>
              <a:ext cx="2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21" name="Line 13"/>
            <p:cNvSpPr>
              <a:spLocks noChangeShapeType="1"/>
            </p:cNvSpPr>
            <p:nvPr/>
          </p:nvSpPr>
          <p:spPr bwMode="auto">
            <a:xfrm>
              <a:off x="504" y="1392"/>
              <a:ext cx="2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22" name="Line 14"/>
            <p:cNvSpPr>
              <a:spLocks noChangeShapeType="1"/>
            </p:cNvSpPr>
            <p:nvPr/>
          </p:nvSpPr>
          <p:spPr bwMode="auto">
            <a:xfrm>
              <a:off x="514" y="1344"/>
              <a:ext cx="2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23" name="Line 15"/>
            <p:cNvSpPr>
              <a:spLocks noChangeShapeType="1"/>
            </p:cNvSpPr>
            <p:nvPr/>
          </p:nvSpPr>
          <p:spPr bwMode="auto">
            <a:xfrm>
              <a:off x="542" y="1246"/>
              <a:ext cx="2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24" name="Line 16"/>
            <p:cNvSpPr>
              <a:spLocks noChangeShapeType="1"/>
            </p:cNvSpPr>
            <p:nvPr/>
          </p:nvSpPr>
          <p:spPr bwMode="auto">
            <a:xfrm>
              <a:off x="514" y="1158"/>
              <a:ext cx="2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25" name="Line 17"/>
            <p:cNvSpPr>
              <a:spLocks noChangeShapeType="1"/>
            </p:cNvSpPr>
            <p:nvPr/>
          </p:nvSpPr>
          <p:spPr bwMode="auto">
            <a:xfrm>
              <a:off x="518" y="1058"/>
              <a:ext cx="2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8680" name="Oval 18"/>
          <p:cNvSpPr>
            <a:spLocks noChangeArrowheads="1"/>
          </p:cNvSpPr>
          <p:nvPr/>
        </p:nvSpPr>
        <p:spPr bwMode="auto">
          <a:xfrm>
            <a:off x="4419600" y="5334000"/>
            <a:ext cx="3429000" cy="1143000"/>
          </a:xfrm>
          <a:prstGeom prst="ellipse">
            <a:avLst/>
          </a:prstGeom>
          <a:solidFill>
            <a:srgbClr val="CC9900">
              <a:alpha val="39999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grpSp>
        <p:nvGrpSpPr>
          <p:cNvPr id="28681" name="Group 19"/>
          <p:cNvGrpSpPr>
            <a:grpSpLocks/>
          </p:cNvGrpSpPr>
          <p:nvPr/>
        </p:nvGrpSpPr>
        <p:grpSpPr bwMode="auto">
          <a:xfrm rot="5400000">
            <a:off x="6650831" y="5541169"/>
            <a:ext cx="123825" cy="928688"/>
            <a:chOff x="498" y="876"/>
            <a:chExt cx="78" cy="585"/>
          </a:xfrm>
        </p:grpSpPr>
        <p:sp>
          <p:nvSpPr>
            <p:cNvPr id="28706" name="Freeform 20"/>
            <p:cNvSpPr>
              <a:spLocks/>
            </p:cNvSpPr>
            <p:nvPr/>
          </p:nvSpPr>
          <p:spPr bwMode="auto">
            <a:xfrm>
              <a:off x="498" y="876"/>
              <a:ext cx="78" cy="585"/>
            </a:xfrm>
            <a:custGeom>
              <a:avLst/>
              <a:gdLst>
                <a:gd name="T0" fmla="*/ 51 w 78"/>
                <a:gd name="T1" fmla="*/ 0 h 585"/>
                <a:gd name="T2" fmla="*/ 54 w 78"/>
                <a:gd name="T3" fmla="*/ 9 h 585"/>
                <a:gd name="T4" fmla="*/ 63 w 78"/>
                <a:gd name="T5" fmla="*/ 12 h 585"/>
                <a:gd name="T6" fmla="*/ 78 w 78"/>
                <a:gd name="T7" fmla="*/ 48 h 585"/>
                <a:gd name="T8" fmla="*/ 63 w 78"/>
                <a:gd name="T9" fmla="*/ 99 h 585"/>
                <a:gd name="T10" fmla="*/ 57 w 78"/>
                <a:gd name="T11" fmla="*/ 117 h 585"/>
                <a:gd name="T12" fmla="*/ 39 w 78"/>
                <a:gd name="T13" fmla="*/ 210 h 585"/>
                <a:gd name="T14" fmla="*/ 48 w 78"/>
                <a:gd name="T15" fmla="*/ 297 h 585"/>
                <a:gd name="T16" fmla="*/ 63 w 78"/>
                <a:gd name="T17" fmla="*/ 336 h 585"/>
                <a:gd name="T18" fmla="*/ 66 w 78"/>
                <a:gd name="T19" fmla="*/ 345 h 585"/>
                <a:gd name="T20" fmla="*/ 51 w 78"/>
                <a:gd name="T21" fmla="*/ 414 h 585"/>
                <a:gd name="T22" fmla="*/ 42 w 78"/>
                <a:gd name="T23" fmla="*/ 441 h 585"/>
                <a:gd name="T24" fmla="*/ 21 w 78"/>
                <a:gd name="T25" fmla="*/ 531 h 585"/>
                <a:gd name="T26" fmla="*/ 12 w 78"/>
                <a:gd name="T27" fmla="*/ 561 h 585"/>
                <a:gd name="T28" fmla="*/ 6 w 78"/>
                <a:gd name="T29" fmla="*/ 573 h 585"/>
                <a:gd name="T30" fmla="*/ 3 w 78"/>
                <a:gd name="T31" fmla="*/ 582 h 585"/>
                <a:gd name="T32" fmla="*/ 12 w 78"/>
                <a:gd name="T33" fmla="*/ 537 h 585"/>
                <a:gd name="T34" fmla="*/ 45 w 78"/>
                <a:gd name="T35" fmla="*/ 387 h 585"/>
                <a:gd name="T36" fmla="*/ 18 w 78"/>
                <a:gd name="T37" fmla="*/ 294 h 585"/>
                <a:gd name="T38" fmla="*/ 6 w 78"/>
                <a:gd name="T39" fmla="*/ 267 h 585"/>
                <a:gd name="T40" fmla="*/ 0 w 78"/>
                <a:gd name="T41" fmla="*/ 249 h 585"/>
                <a:gd name="T42" fmla="*/ 30 w 78"/>
                <a:gd name="T43" fmla="*/ 177 h 585"/>
                <a:gd name="T44" fmla="*/ 33 w 78"/>
                <a:gd name="T45" fmla="*/ 135 h 585"/>
                <a:gd name="T46" fmla="*/ 33 w 78"/>
                <a:gd name="T47" fmla="*/ 105 h 585"/>
                <a:gd name="T48" fmla="*/ 15 w 78"/>
                <a:gd name="T49" fmla="*/ 99 h 585"/>
                <a:gd name="T50" fmla="*/ 3 w 78"/>
                <a:gd name="T51" fmla="*/ 72 h 585"/>
                <a:gd name="T52" fmla="*/ 15 w 78"/>
                <a:gd name="T53" fmla="*/ 36 h 585"/>
                <a:gd name="T54" fmla="*/ 51 w 78"/>
                <a:gd name="T55" fmla="*/ 0 h 585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78"/>
                <a:gd name="T85" fmla="*/ 0 h 585"/>
                <a:gd name="T86" fmla="*/ 78 w 78"/>
                <a:gd name="T87" fmla="*/ 585 h 585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78" h="585">
                  <a:moveTo>
                    <a:pt x="51" y="0"/>
                  </a:moveTo>
                  <a:cubicBezTo>
                    <a:pt x="52" y="3"/>
                    <a:pt x="52" y="7"/>
                    <a:pt x="54" y="9"/>
                  </a:cubicBezTo>
                  <a:cubicBezTo>
                    <a:pt x="56" y="11"/>
                    <a:pt x="61" y="9"/>
                    <a:pt x="63" y="12"/>
                  </a:cubicBezTo>
                  <a:cubicBezTo>
                    <a:pt x="67" y="17"/>
                    <a:pt x="76" y="41"/>
                    <a:pt x="78" y="48"/>
                  </a:cubicBezTo>
                  <a:cubicBezTo>
                    <a:pt x="75" y="71"/>
                    <a:pt x="70" y="78"/>
                    <a:pt x="63" y="99"/>
                  </a:cubicBezTo>
                  <a:cubicBezTo>
                    <a:pt x="61" y="105"/>
                    <a:pt x="57" y="117"/>
                    <a:pt x="57" y="117"/>
                  </a:cubicBezTo>
                  <a:cubicBezTo>
                    <a:pt x="54" y="176"/>
                    <a:pt x="52" y="170"/>
                    <a:pt x="39" y="210"/>
                  </a:cubicBezTo>
                  <a:cubicBezTo>
                    <a:pt x="42" y="285"/>
                    <a:pt x="35" y="257"/>
                    <a:pt x="48" y="297"/>
                  </a:cubicBezTo>
                  <a:cubicBezTo>
                    <a:pt x="53" y="311"/>
                    <a:pt x="58" y="322"/>
                    <a:pt x="63" y="336"/>
                  </a:cubicBezTo>
                  <a:cubicBezTo>
                    <a:pt x="64" y="339"/>
                    <a:pt x="66" y="345"/>
                    <a:pt x="66" y="345"/>
                  </a:cubicBezTo>
                  <a:cubicBezTo>
                    <a:pt x="64" y="378"/>
                    <a:pt x="62" y="388"/>
                    <a:pt x="51" y="414"/>
                  </a:cubicBezTo>
                  <a:cubicBezTo>
                    <a:pt x="47" y="423"/>
                    <a:pt x="42" y="441"/>
                    <a:pt x="42" y="441"/>
                  </a:cubicBezTo>
                  <a:cubicBezTo>
                    <a:pt x="39" y="470"/>
                    <a:pt x="38" y="506"/>
                    <a:pt x="21" y="531"/>
                  </a:cubicBezTo>
                  <a:cubicBezTo>
                    <a:pt x="19" y="540"/>
                    <a:pt x="16" y="554"/>
                    <a:pt x="12" y="561"/>
                  </a:cubicBezTo>
                  <a:cubicBezTo>
                    <a:pt x="10" y="565"/>
                    <a:pt x="8" y="569"/>
                    <a:pt x="6" y="573"/>
                  </a:cubicBezTo>
                  <a:cubicBezTo>
                    <a:pt x="5" y="576"/>
                    <a:pt x="3" y="585"/>
                    <a:pt x="3" y="582"/>
                  </a:cubicBezTo>
                  <a:cubicBezTo>
                    <a:pt x="3" y="568"/>
                    <a:pt x="9" y="551"/>
                    <a:pt x="12" y="537"/>
                  </a:cubicBezTo>
                  <a:cubicBezTo>
                    <a:pt x="17" y="486"/>
                    <a:pt x="15" y="431"/>
                    <a:pt x="45" y="387"/>
                  </a:cubicBezTo>
                  <a:cubicBezTo>
                    <a:pt x="42" y="346"/>
                    <a:pt x="39" y="326"/>
                    <a:pt x="18" y="294"/>
                  </a:cubicBezTo>
                  <a:cubicBezTo>
                    <a:pt x="13" y="286"/>
                    <a:pt x="10" y="276"/>
                    <a:pt x="6" y="267"/>
                  </a:cubicBezTo>
                  <a:cubicBezTo>
                    <a:pt x="3" y="261"/>
                    <a:pt x="0" y="249"/>
                    <a:pt x="0" y="249"/>
                  </a:cubicBezTo>
                  <a:cubicBezTo>
                    <a:pt x="4" y="223"/>
                    <a:pt x="16" y="198"/>
                    <a:pt x="30" y="177"/>
                  </a:cubicBezTo>
                  <a:cubicBezTo>
                    <a:pt x="31" y="163"/>
                    <a:pt x="31" y="149"/>
                    <a:pt x="33" y="135"/>
                  </a:cubicBezTo>
                  <a:cubicBezTo>
                    <a:pt x="34" y="123"/>
                    <a:pt x="45" y="120"/>
                    <a:pt x="33" y="105"/>
                  </a:cubicBezTo>
                  <a:cubicBezTo>
                    <a:pt x="29" y="100"/>
                    <a:pt x="15" y="99"/>
                    <a:pt x="15" y="99"/>
                  </a:cubicBezTo>
                  <a:cubicBezTo>
                    <a:pt x="12" y="89"/>
                    <a:pt x="6" y="82"/>
                    <a:pt x="3" y="72"/>
                  </a:cubicBezTo>
                  <a:cubicBezTo>
                    <a:pt x="6" y="55"/>
                    <a:pt x="9" y="51"/>
                    <a:pt x="15" y="36"/>
                  </a:cubicBezTo>
                  <a:cubicBezTo>
                    <a:pt x="25" y="14"/>
                    <a:pt x="22" y="0"/>
                    <a:pt x="51" y="0"/>
                  </a:cubicBezTo>
                  <a:close/>
                </a:path>
              </a:pathLst>
            </a:custGeom>
            <a:solidFill>
              <a:srgbClr val="CC9900">
                <a:alpha val="20000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07" name="Line 21"/>
            <p:cNvSpPr>
              <a:spLocks noChangeShapeType="1"/>
            </p:cNvSpPr>
            <p:nvPr/>
          </p:nvSpPr>
          <p:spPr bwMode="auto">
            <a:xfrm>
              <a:off x="528" y="1008"/>
              <a:ext cx="2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08" name="Line 22"/>
            <p:cNvSpPr>
              <a:spLocks noChangeShapeType="1"/>
            </p:cNvSpPr>
            <p:nvPr/>
          </p:nvSpPr>
          <p:spPr bwMode="auto">
            <a:xfrm>
              <a:off x="504" y="1104"/>
              <a:ext cx="3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09" name="Line 23"/>
            <p:cNvSpPr>
              <a:spLocks noChangeShapeType="1"/>
            </p:cNvSpPr>
            <p:nvPr/>
          </p:nvSpPr>
          <p:spPr bwMode="auto">
            <a:xfrm>
              <a:off x="528" y="1200"/>
              <a:ext cx="2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10" name="Line 24"/>
            <p:cNvSpPr>
              <a:spLocks noChangeShapeType="1"/>
            </p:cNvSpPr>
            <p:nvPr/>
          </p:nvSpPr>
          <p:spPr bwMode="auto">
            <a:xfrm>
              <a:off x="528" y="1296"/>
              <a:ext cx="2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11" name="Line 25"/>
            <p:cNvSpPr>
              <a:spLocks noChangeShapeType="1"/>
            </p:cNvSpPr>
            <p:nvPr/>
          </p:nvSpPr>
          <p:spPr bwMode="auto">
            <a:xfrm>
              <a:off x="504" y="1392"/>
              <a:ext cx="2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12" name="Line 26"/>
            <p:cNvSpPr>
              <a:spLocks noChangeShapeType="1"/>
            </p:cNvSpPr>
            <p:nvPr/>
          </p:nvSpPr>
          <p:spPr bwMode="auto">
            <a:xfrm>
              <a:off x="514" y="1344"/>
              <a:ext cx="2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13" name="Line 27"/>
            <p:cNvSpPr>
              <a:spLocks noChangeShapeType="1"/>
            </p:cNvSpPr>
            <p:nvPr/>
          </p:nvSpPr>
          <p:spPr bwMode="auto">
            <a:xfrm>
              <a:off x="542" y="1246"/>
              <a:ext cx="2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14" name="Line 28"/>
            <p:cNvSpPr>
              <a:spLocks noChangeShapeType="1"/>
            </p:cNvSpPr>
            <p:nvPr/>
          </p:nvSpPr>
          <p:spPr bwMode="auto">
            <a:xfrm>
              <a:off x="514" y="1158"/>
              <a:ext cx="2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15" name="Line 29"/>
            <p:cNvSpPr>
              <a:spLocks noChangeShapeType="1"/>
            </p:cNvSpPr>
            <p:nvPr/>
          </p:nvSpPr>
          <p:spPr bwMode="auto">
            <a:xfrm>
              <a:off x="518" y="1058"/>
              <a:ext cx="2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8682" name="Freeform 30"/>
          <p:cNvSpPr>
            <a:spLocks/>
          </p:cNvSpPr>
          <p:nvPr/>
        </p:nvSpPr>
        <p:spPr bwMode="auto">
          <a:xfrm rot="5400000">
            <a:off x="5431631" y="5541169"/>
            <a:ext cx="123825" cy="928688"/>
          </a:xfrm>
          <a:custGeom>
            <a:avLst/>
            <a:gdLst>
              <a:gd name="T0" fmla="*/ 2147483647 w 78"/>
              <a:gd name="T1" fmla="*/ 0 h 585"/>
              <a:gd name="T2" fmla="*/ 2147483647 w 78"/>
              <a:gd name="T3" fmla="*/ 2147483647 h 585"/>
              <a:gd name="T4" fmla="*/ 2147483647 w 78"/>
              <a:gd name="T5" fmla="*/ 2147483647 h 585"/>
              <a:gd name="T6" fmla="*/ 2147483647 w 78"/>
              <a:gd name="T7" fmla="*/ 2147483647 h 585"/>
              <a:gd name="T8" fmla="*/ 2147483647 w 78"/>
              <a:gd name="T9" fmla="*/ 2147483647 h 585"/>
              <a:gd name="T10" fmla="*/ 2147483647 w 78"/>
              <a:gd name="T11" fmla="*/ 2147483647 h 585"/>
              <a:gd name="T12" fmla="*/ 2147483647 w 78"/>
              <a:gd name="T13" fmla="*/ 2147483647 h 585"/>
              <a:gd name="T14" fmla="*/ 2147483647 w 78"/>
              <a:gd name="T15" fmla="*/ 2147483647 h 585"/>
              <a:gd name="T16" fmla="*/ 2147483647 w 78"/>
              <a:gd name="T17" fmla="*/ 2147483647 h 585"/>
              <a:gd name="T18" fmla="*/ 2147483647 w 78"/>
              <a:gd name="T19" fmla="*/ 2147483647 h 585"/>
              <a:gd name="T20" fmla="*/ 2147483647 w 78"/>
              <a:gd name="T21" fmla="*/ 2147483647 h 585"/>
              <a:gd name="T22" fmla="*/ 2147483647 w 78"/>
              <a:gd name="T23" fmla="*/ 2147483647 h 585"/>
              <a:gd name="T24" fmla="*/ 2147483647 w 78"/>
              <a:gd name="T25" fmla="*/ 2147483647 h 585"/>
              <a:gd name="T26" fmla="*/ 2147483647 w 78"/>
              <a:gd name="T27" fmla="*/ 2147483647 h 585"/>
              <a:gd name="T28" fmla="*/ 2147483647 w 78"/>
              <a:gd name="T29" fmla="*/ 2147483647 h 585"/>
              <a:gd name="T30" fmla="*/ 2147483647 w 78"/>
              <a:gd name="T31" fmla="*/ 2147483647 h 585"/>
              <a:gd name="T32" fmla="*/ 2147483647 w 78"/>
              <a:gd name="T33" fmla="*/ 2147483647 h 585"/>
              <a:gd name="T34" fmla="*/ 2147483647 w 78"/>
              <a:gd name="T35" fmla="*/ 2147483647 h 585"/>
              <a:gd name="T36" fmla="*/ 2147483647 w 78"/>
              <a:gd name="T37" fmla="*/ 2147483647 h 585"/>
              <a:gd name="T38" fmla="*/ 2147483647 w 78"/>
              <a:gd name="T39" fmla="*/ 2147483647 h 585"/>
              <a:gd name="T40" fmla="*/ 0 w 78"/>
              <a:gd name="T41" fmla="*/ 2147483647 h 585"/>
              <a:gd name="T42" fmla="*/ 2147483647 w 78"/>
              <a:gd name="T43" fmla="*/ 2147483647 h 585"/>
              <a:gd name="T44" fmla="*/ 2147483647 w 78"/>
              <a:gd name="T45" fmla="*/ 2147483647 h 585"/>
              <a:gd name="T46" fmla="*/ 2147483647 w 78"/>
              <a:gd name="T47" fmla="*/ 2147483647 h 585"/>
              <a:gd name="T48" fmla="*/ 2147483647 w 78"/>
              <a:gd name="T49" fmla="*/ 2147483647 h 585"/>
              <a:gd name="T50" fmla="*/ 2147483647 w 78"/>
              <a:gd name="T51" fmla="*/ 2147483647 h 585"/>
              <a:gd name="T52" fmla="*/ 2147483647 w 78"/>
              <a:gd name="T53" fmla="*/ 2147483647 h 585"/>
              <a:gd name="T54" fmla="*/ 2147483647 w 78"/>
              <a:gd name="T55" fmla="*/ 0 h 585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78"/>
              <a:gd name="T85" fmla="*/ 0 h 585"/>
              <a:gd name="T86" fmla="*/ 78 w 78"/>
              <a:gd name="T87" fmla="*/ 585 h 585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78" h="585">
                <a:moveTo>
                  <a:pt x="51" y="0"/>
                </a:moveTo>
                <a:cubicBezTo>
                  <a:pt x="52" y="3"/>
                  <a:pt x="52" y="7"/>
                  <a:pt x="54" y="9"/>
                </a:cubicBezTo>
                <a:cubicBezTo>
                  <a:pt x="56" y="11"/>
                  <a:pt x="61" y="9"/>
                  <a:pt x="63" y="12"/>
                </a:cubicBezTo>
                <a:cubicBezTo>
                  <a:pt x="67" y="17"/>
                  <a:pt x="76" y="41"/>
                  <a:pt x="78" y="48"/>
                </a:cubicBezTo>
                <a:cubicBezTo>
                  <a:pt x="75" y="71"/>
                  <a:pt x="70" y="78"/>
                  <a:pt x="63" y="99"/>
                </a:cubicBezTo>
                <a:cubicBezTo>
                  <a:pt x="61" y="105"/>
                  <a:pt x="57" y="117"/>
                  <a:pt x="57" y="117"/>
                </a:cubicBezTo>
                <a:cubicBezTo>
                  <a:pt x="54" y="176"/>
                  <a:pt x="52" y="170"/>
                  <a:pt x="39" y="210"/>
                </a:cubicBezTo>
                <a:cubicBezTo>
                  <a:pt x="42" y="285"/>
                  <a:pt x="35" y="257"/>
                  <a:pt x="48" y="297"/>
                </a:cubicBezTo>
                <a:cubicBezTo>
                  <a:pt x="53" y="311"/>
                  <a:pt x="58" y="322"/>
                  <a:pt x="63" y="336"/>
                </a:cubicBezTo>
                <a:cubicBezTo>
                  <a:pt x="64" y="339"/>
                  <a:pt x="66" y="345"/>
                  <a:pt x="66" y="345"/>
                </a:cubicBezTo>
                <a:cubicBezTo>
                  <a:pt x="64" y="378"/>
                  <a:pt x="62" y="388"/>
                  <a:pt x="51" y="414"/>
                </a:cubicBezTo>
                <a:cubicBezTo>
                  <a:pt x="47" y="423"/>
                  <a:pt x="42" y="441"/>
                  <a:pt x="42" y="441"/>
                </a:cubicBezTo>
                <a:cubicBezTo>
                  <a:pt x="39" y="470"/>
                  <a:pt x="38" y="506"/>
                  <a:pt x="21" y="531"/>
                </a:cubicBezTo>
                <a:cubicBezTo>
                  <a:pt x="19" y="540"/>
                  <a:pt x="16" y="554"/>
                  <a:pt x="12" y="561"/>
                </a:cubicBezTo>
                <a:cubicBezTo>
                  <a:pt x="10" y="565"/>
                  <a:pt x="8" y="569"/>
                  <a:pt x="6" y="573"/>
                </a:cubicBezTo>
                <a:cubicBezTo>
                  <a:pt x="5" y="576"/>
                  <a:pt x="3" y="585"/>
                  <a:pt x="3" y="582"/>
                </a:cubicBezTo>
                <a:cubicBezTo>
                  <a:pt x="3" y="568"/>
                  <a:pt x="9" y="551"/>
                  <a:pt x="12" y="537"/>
                </a:cubicBezTo>
                <a:cubicBezTo>
                  <a:pt x="17" y="486"/>
                  <a:pt x="15" y="431"/>
                  <a:pt x="45" y="387"/>
                </a:cubicBezTo>
                <a:cubicBezTo>
                  <a:pt x="42" y="346"/>
                  <a:pt x="39" y="326"/>
                  <a:pt x="18" y="294"/>
                </a:cubicBezTo>
                <a:cubicBezTo>
                  <a:pt x="13" y="286"/>
                  <a:pt x="10" y="276"/>
                  <a:pt x="6" y="267"/>
                </a:cubicBezTo>
                <a:cubicBezTo>
                  <a:pt x="3" y="261"/>
                  <a:pt x="0" y="249"/>
                  <a:pt x="0" y="249"/>
                </a:cubicBezTo>
                <a:cubicBezTo>
                  <a:pt x="4" y="223"/>
                  <a:pt x="16" y="198"/>
                  <a:pt x="30" y="177"/>
                </a:cubicBezTo>
                <a:cubicBezTo>
                  <a:pt x="31" y="163"/>
                  <a:pt x="31" y="149"/>
                  <a:pt x="33" y="135"/>
                </a:cubicBezTo>
                <a:cubicBezTo>
                  <a:pt x="34" y="123"/>
                  <a:pt x="45" y="120"/>
                  <a:pt x="33" y="105"/>
                </a:cubicBezTo>
                <a:cubicBezTo>
                  <a:pt x="29" y="100"/>
                  <a:pt x="15" y="99"/>
                  <a:pt x="15" y="99"/>
                </a:cubicBezTo>
                <a:cubicBezTo>
                  <a:pt x="12" y="89"/>
                  <a:pt x="6" y="82"/>
                  <a:pt x="3" y="72"/>
                </a:cubicBezTo>
                <a:cubicBezTo>
                  <a:pt x="6" y="55"/>
                  <a:pt x="9" y="51"/>
                  <a:pt x="15" y="36"/>
                </a:cubicBezTo>
                <a:cubicBezTo>
                  <a:pt x="25" y="14"/>
                  <a:pt x="22" y="0"/>
                  <a:pt x="51" y="0"/>
                </a:cubicBezTo>
                <a:close/>
              </a:path>
            </a:pathLst>
          </a:custGeom>
          <a:solidFill>
            <a:srgbClr val="CC9900">
              <a:alpha val="2000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8683" name="Group 31"/>
          <p:cNvGrpSpPr>
            <a:grpSpLocks/>
          </p:cNvGrpSpPr>
          <p:nvPr/>
        </p:nvGrpSpPr>
        <p:grpSpPr bwMode="auto">
          <a:xfrm rot="5400000">
            <a:off x="2688431" y="5236369"/>
            <a:ext cx="123825" cy="928688"/>
            <a:chOff x="498" y="876"/>
            <a:chExt cx="78" cy="585"/>
          </a:xfrm>
        </p:grpSpPr>
        <p:sp>
          <p:nvSpPr>
            <p:cNvPr id="28696" name="Freeform 32"/>
            <p:cNvSpPr>
              <a:spLocks/>
            </p:cNvSpPr>
            <p:nvPr/>
          </p:nvSpPr>
          <p:spPr bwMode="auto">
            <a:xfrm>
              <a:off x="498" y="876"/>
              <a:ext cx="78" cy="585"/>
            </a:xfrm>
            <a:custGeom>
              <a:avLst/>
              <a:gdLst>
                <a:gd name="T0" fmla="*/ 51 w 78"/>
                <a:gd name="T1" fmla="*/ 0 h 585"/>
                <a:gd name="T2" fmla="*/ 54 w 78"/>
                <a:gd name="T3" fmla="*/ 9 h 585"/>
                <a:gd name="T4" fmla="*/ 63 w 78"/>
                <a:gd name="T5" fmla="*/ 12 h 585"/>
                <a:gd name="T6" fmla="*/ 78 w 78"/>
                <a:gd name="T7" fmla="*/ 48 h 585"/>
                <a:gd name="T8" fmla="*/ 63 w 78"/>
                <a:gd name="T9" fmla="*/ 99 h 585"/>
                <a:gd name="T10" fmla="*/ 57 w 78"/>
                <a:gd name="T11" fmla="*/ 117 h 585"/>
                <a:gd name="T12" fmla="*/ 39 w 78"/>
                <a:gd name="T13" fmla="*/ 210 h 585"/>
                <a:gd name="T14" fmla="*/ 48 w 78"/>
                <a:gd name="T15" fmla="*/ 297 h 585"/>
                <a:gd name="T16" fmla="*/ 63 w 78"/>
                <a:gd name="T17" fmla="*/ 336 h 585"/>
                <a:gd name="T18" fmla="*/ 66 w 78"/>
                <a:gd name="T19" fmla="*/ 345 h 585"/>
                <a:gd name="T20" fmla="*/ 51 w 78"/>
                <a:gd name="T21" fmla="*/ 414 h 585"/>
                <a:gd name="T22" fmla="*/ 42 w 78"/>
                <a:gd name="T23" fmla="*/ 441 h 585"/>
                <a:gd name="T24" fmla="*/ 21 w 78"/>
                <a:gd name="T25" fmla="*/ 531 h 585"/>
                <a:gd name="T26" fmla="*/ 12 w 78"/>
                <a:gd name="T27" fmla="*/ 561 h 585"/>
                <a:gd name="T28" fmla="*/ 6 w 78"/>
                <a:gd name="T29" fmla="*/ 573 h 585"/>
                <a:gd name="T30" fmla="*/ 3 w 78"/>
                <a:gd name="T31" fmla="*/ 582 h 585"/>
                <a:gd name="T32" fmla="*/ 12 w 78"/>
                <a:gd name="T33" fmla="*/ 537 h 585"/>
                <a:gd name="T34" fmla="*/ 45 w 78"/>
                <a:gd name="T35" fmla="*/ 387 h 585"/>
                <a:gd name="T36" fmla="*/ 18 w 78"/>
                <a:gd name="T37" fmla="*/ 294 h 585"/>
                <a:gd name="T38" fmla="*/ 6 w 78"/>
                <a:gd name="T39" fmla="*/ 267 h 585"/>
                <a:gd name="T40" fmla="*/ 0 w 78"/>
                <a:gd name="T41" fmla="*/ 249 h 585"/>
                <a:gd name="T42" fmla="*/ 30 w 78"/>
                <a:gd name="T43" fmla="*/ 177 h 585"/>
                <a:gd name="T44" fmla="*/ 33 w 78"/>
                <a:gd name="T45" fmla="*/ 135 h 585"/>
                <a:gd name="T46" fmla="*/ 33 w 78"/>
                <a:gd name="T47" fmla="*/ 105 h 585"/>
                <a:gd name="T48" fmla="*/ 15 w 78"/>
                <a:gd name="T49" fmla="*/ 99 h 585"/>
                <a:gd name="T50" fmla="*/ 3 w 78"/>
                <a:gd name="T51" fmla="*/ 72 h 585"/>
                <a:gd name="T52" fmla="*/ 15 w 78"/>
                <a:gd name="T53" fmla="*/ 36 h 585"/>
                <a:gd name="T54" fmla="*/ 51 w 78"/>
                <a:gd name="T55" fmla="*/ 0 h 585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78"/>
                <a:gd name="T85" fmla="*/ 0 h 585"/>
                <a:gd name="T86" fmla="*/ 78 w 78"/>
                <a:gd name="T87" fmla="*/ 585 h 585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78" h="585">
                  <a:moveTo>
                    <a:pt x="51" y="0"/>
                  </a:moveTo>
                  <a:cubicBezTo>
                    <a:pt x="52" y="3"/>
                    <a:pt x="52" y="7"/>
                    <a:pt x="54" y="9"/>
                  </a:cubicBezTo>
                  <a:cubicBezTo>
                    <a:pt x="56" y="11"/>
                    <a:pt x="61" y="9"/>
                    <a:pt x="63" y="12"/>
                  </a:cubicBezTo>
                  <a:cubicBezTo>
                    <a:pt x="67" y="17"/>
                    <a:pt x="76" y="41"/>
                    <a:pt x="78" y="48"/>
                  </a:cubicBezTo>
                  <a:cubicBezTo>
                    <a:pt x="75" y="71"/>
                    <a:pt x="70" y="78"/>
                    <a:pt x="63" y="99"/>
                  </a:cubicBezTo>
                  <a:cubicBezTo>
                    <a:pt x="61" y="105"/>
                    <a:pt x="57" y="117"/>
                    <a:pt x="57" y="117"/>
                  </a:cubicBezTo>
                  <a:cubicBezTo>
                    <a:pt x="54" y="176"/>
                    <a:pt x="52" y="170"/>
                    <a:pt x="39" y="210"/>
                  </a:cubicBezTo>
                  <a:cubicBezTo>
                    <a:pt x="42" y="285"/>
                    <a:pt x="35" y="257"/>
                    <a:pt x="48" y="297"/>
                  </a:cubicBezTo>
                  <a:cubicBezTo>
                    <a:pt x="53" y="311"/>
                    <a:pt x="58" y="322"/>
                    <a:pt x="63" y="336"/>
                  </a:cubicBezTo>
                  <a:cubicBezTo>
                    <a:pt x="64" y="339"/>
                    <a:pt x="66" y="345"/>
                    <a:pt x="66" y="345"/>
                  </a:cubicBezTo>
                  <a:cubicBezTo>
                    <a:pt x="64" y="378"/>
                    <a:pt x="62" y="388"/>
                    <a:pt x="51" y="414"/>
                  </a:cubicBezTo>
                  <a:cubicBezTo>
                    <a:pt x="47" y="423"/>
                    <a:pt x="42" y="441"/>
                    <a:pt x="42" y="441"/>
                  </a:cubicBezTo>
                  <a:cubicBezTo>
                    <a:pt x="39" y="470"/>
                    <a:pt x="38" y="506"/>
                    <a:pt x="21" y="531"/>
                  </a:cubicBezTo>
                  <a:cubicBezTo>
                    <a:pt x="19" y="540"/>
                    <a:pt x="16" y="554"/>
                    <a:pt x="12" y="561"/>
                  </a:cubicBezTo>
                  <a:cubicBezTo>
                    <a:pt x="10" y="565"/>
                    <a:pt x="8" y="569"/>
                    <a:pt x="6" y="573"/>
                  </a:cubicBezTo>
                  <a:cubicBezTo>
                    <a:pt x="5" y="576"/>
                    <a:pt x="3" y="585"/>
                    <a:pt x="3" y="582"/>
                  </a:cubicBezTo>
                  <a:cubicBezTo>
                    <a:pt x="3" y="568"/>
                    <a:pt x="9" y="551"/>
                    <a:pt x="12" y="537"/>
                  </a:cubicBezTo>
                  <a:cubicBezTo>
                    <a:pt x="17" y="486"/>
                    <a:pt x="15" y="431"/>
                    <a:pt x="45" y="387"/>
                  </a:cubicBezTo>
                  <a:cubicBezTo>
                    <a:pt x="42" y="346"/>
                    <a:pt x="39" y="326"/>
                    <a:pt x="18" y="294"/>
                  </a:cubicBezTo>
                  <a:cubicBezTo>
                    <a:pt x="13" y="286"/>
                    <a:pt x="10" y="276"/>
                    <a:pt x="6" y="267"/>
                  </a:cubicBezTo>
                  <a:cubicBezTo>
                    <a:pt x="3" y="261"/>
                    <a:pt x="0" y="249"/>
                    <a:pt x="0" y="249"/>
                  </a:cubicBezTo>
                  <a:cubicBezTo>
                    <a:pt x="4" y="223"/>
                    <a:pt x="16" y="198"/>
                    <a:pt x="30" y="177"/>
                  </a:cubicBezTo>
                  <a:cubicBezTo>
                    <a:pt x="31" y="163"/>
                    <a:pt x="31" y="149"/>
                    <a:pt x="33" y="135"/>
                  </a:cubicBezTo>
                  <a:cubicBezTo>
                    <a:pt x="34" y="123"/>
                    <a:pt x="45" y="120"/>
                    <a:pt x="33" y="105"/>
                  </a:cubicBezTo>
                  <a:cubicBezTo>
                    <a:pt x="29" y="100"/>
                    <a:pt x="15" y="99"/>
                    <a:pt x="15" y="99"/>
                  </a:cubicBezTo>
                  <a:cubicBezTo>
                    <a:pt x="12" y="89"/>
                    <a:pt x="6" y="82"/>
                    <a:pt x="3" y="72"/>
                  </a:cubicBezTo>
                  <a:cubicBezTo>
                    <a:pt x="6" y="55"/>
                    <a:pt x="9" y="51"/>
                    <a:pt x="15" y="36"/>
                  </a:cubicBezTo>
                  <a:cubicBezTo>
                    <a:pt x="25" y="14"/>
                    <a:pt x="22" y="0"/>
                    <a:pt x="51" y="0"/>
                  </a:cubicBezTo>
                  <a:close/>
                </a:path>
              </a:pathLst>
            </a:custGeom>
            <a:solidFill>
              <a:srgbClr val="CC9900">
                <a:alpha val="20000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97" name="Line 33"/>
            <p:cNvSpPr>
              <a:spLocks noChangeShapeType="1"/>
            </p:cNvSpPr>
            <p:nvPr/>
          </p:nvSpPr>
          <p:spPr bwMode="auto">
            <a:xfrm>
              <a:off x="528" y="1008"/>
              <a:ext cx="2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698" name="Line 34"/>
            <p:cNvSpPr>
              <a:spLocks noChangeShapeType="1"/>
            </p:cNvSpPr>
            <p:nvPr/>
          </p:nvSpPr>
          <p:spPr bwMode="auto">
            <a:xfrm>
              <a:off x="504" y="1104"/>
              <a:ext cx="3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699" name="Line 35"/>
            <p:cNvSpPr>
              <a:spLocks noChangeShapeType="1"/>
            </p:cNvSpPr>
            <p:nvPr/>
          </p:nvSpPr>
          <p:spPr bwMode="auto">
            <a:xfrm>
              <a:off x="528" y="1200"/>
              <a:ext cx="2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00" name="Line 36"/>
            <p:cNvSpPr>
              <a:spLocks noChangeShapeType="1"/>
            </p:cNvSpPr>
            <p:nvPr/>
          </p:nvSpPr>
          <p:spPr bwMode="auto">
            <a:xfrm>
              <a:off x="528" y="1296"/>
              <a:ext cx="2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01" name="Line 37"/>
            <p:cNvSpPr>
              <a:spLocks noChangeShapeType="1"/>
            </p:cNvSpPr>
            <p:nvPr/>
          </p:nvSpPr>
          <p:spPr bwMode="auto">
            <a:xfrm>
              <a:off x="504" y="1392"/>
              <a:ext cx="2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02" name="Line 38"/>
            <p:cNvSpPr>
              <a:spLocks noChangeShapeType="1"/>
            </p:cNvSpPr>
            <p:nvPr/>
          </p:nvSpPr>
          <p:spPr bwMode="auto">
            <a:xfrm>
              <a:off x="514" y="1344"/>
              <a:ext cx="2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03" name="Line 39"/>
            <p:cNvSpPr>
              <a:spLocks noChangeShapeType="1"/>
            </p:cNvSpPr>
            <p:nvPr/>
          </p:nvSpPr>
          <p:spPr bwMode="auto">
            <a:xfrm>
              <a:off x="542" y="1246"/>
              <a:ext cx="2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04" name="Line 40"/>
            <p:cNvSpPr>
              <a:spLocks noChangeShapeType="1"/>
            </p:cNvSpPr>
            <p:nvPr/>
          </p:nvSpPr>
          <p:spPr bwMode="auto">
            <a:xfrm>
              <a:off x="514" y="1158"/>
              <a:ext cx="2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05" name="Line 41"/>
            <p:cNvSpPr>
              <a:spLocks noChangeShapeType="1"/>
            </p:cNvSpPr>
            <p:nvPr/>
          </p:nvSpPr>
          <p:spPr bwMode="auto">
            <a:xfrm>
              <a:off x="518" y="1058"/>
              <a:ext cx="2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8684" name="Group 42"/>
          <p:cNvGrpSpPr>
            <a:grpSpLocks/>
          </p:cNvGrpSpPr>
          <p:nvPr/>
        </p:nvGrpSpPr>
        <p:grpSpPr bwMode="auto">
          <a:xfrm rot="5400000">
            <a:off x="3069431" y="1578769"/>
            <a:ext cx="123825" cy="928688"/>
            <a:chOff x="498" y="876"/>
            <a:chExt cx="78" cy="585"/>
          </a:xfrm>
        </p:grpSpPr>
        <p:sp>
          <p:nvSpPr>
            <p:cNvPr id="28686" name="Freeform 43"/>
            <p:cNvSpPr>
              <a:spLocks/>
            </p:cNvSpPr>
            <p:nvPr/>
          </p:nvSpPr>
          <p:spPr bwMode="auto">
            <a:xfrm>
              <a:off x="498" y="876"/>
              <a:ext cx="78" cy="585"/>
            </a:xfrm>
            <a:custGeom>
              <a:avLst/>
              <a:gdLst>
                <a:gd name="T0" fmla="*/ 51 w 78"/>
                <a:gd name="T1" fmla="*/ 0 h 585"/>
                <a:gd name="T2" fmla="*/ 54 w 78"/>
                <a:gd name="T3" fmla="*/ 9 h 585"/>
                <a:gd name="T4" fmla="*/ 63 w 78"/>
                <a:gd name="T5" fmla="*/ 12 h 585"/>
                <a:gd name="T6" fmla="*/ 78 w 78"/>
                <a:gd name="T7" fmla="*/ 48 h 585"/>
                <a:gd name="T8" fmla="*/ 63 w 78"/>
                <a:gd name="T9" fmla="*/ 99 h 585"/>
                <a:gd name="T10" fmla="*/ 57 w 78"/>
                <a:gd name="T11" fmla="*/ 117 h 585"/>
                <a:gd name="T12" fmla="*/ 39 w 78"/>
                <a:gd name="T13" fmla="*/ 210 h 585"/>
                <a:gd name="T14" fmla="*/ 48 w 78"/>
                <a:gd name="T15" fmla="*/ 297 h 585"/>
                <a:gd name="T16" fmla="*/ 63 w 78"/>
                <a:gd name="T17" fmla="*/ 336 h 585"/>
                <a:gd name="T18" fmla="*/ 66 w 78"/>
                <a:gd name="T19" fmla="*/ 345 h 585"/>
                <a:gd name="T20" fmla="*/ 51 w 78"/>
                <a:gd name="T21" fmla="*/ 414 h 585"/>
                <a:gd name="T22" fmla="*/ 42 w 78"/>
                <a:gd name="T23" fmla="*/ 441 h 585"/>
                <a:gd name="T24" fmla="*/ 21 w 78"/>
                <a:gd name="T25" fmla="*/ 531 h 585"/>
                <a:gd name="T26" fmla="*/ 12 w 78"/>
                <a:gd name="T27" fmla="*/ 561 h 585"/>
                <a:gd name="T28" fmla="*/ 6 w 78"/>
                <a:gd name="T29" fmla="*/ 573 h 585"/>
                <a:gd name="T30" fmla="*/ 3 w 78"/>
                <a:gd name="T31" fmla="*/ 582 h 585"/>
                <a:gd name="T32" fmla="*/ 12 w 78"/>
                <a:gd name="T33" fmla="*/ 537 h 585"/>
                <a:gd name="T34" fmla="*/ 45 w 78"/>
                <a:gd name="T35" fmla="*/ 387 h 585"/>
                <a:gd name="T36" fmla="*/ 18 w 78"/>
                <a:gd name="T37" fmla="*/ 294 h 585"/>
                <a:gd name="T38" fmla="*/ 6 w 78"/>
                <a:gd name="T39" fmla="*/ 267 h 585"/>
                <a:gd name="T40" fmla="*/ 0 w 78"/>
                <a:gd name="T41" fmla="*/ 249 h 585"/>
                <a:gd name="T42" fmla="*/ 30 w 78"/>
                <a:gd name="T43" fmla="*/ 177 h 585"/>
                <a:gd name="T44" fmla="*/ 33 w 78"/>
                <a:gd name="T45" fmla="*/ 135 h 585"/>
                <a:gd name="T46" fmla="*/ 33 w 78"/>
                <a:gd name="T47" fmla="*/ 105 h 585"/>
                <a:gd name="T48" fmla="*/ 15 w 78"/>
                <a:gd name="T49" fmla="*/ 99 h 585"/>
                <a:gd name="T50" fmla="*/ 3 w 78"/>
                <a:gd name="T51" fmla="*/ 72 h 585"/>
                <a:gd name="T52" fmla="*/ 15 w 78"/>
                <a:gd name="T53" fmla="*/ 36 h 585"/>
                <a:gd name="T54" fmla="*/ 51 w 78"/>
                <a:gd name="T55" fmla="*/ 0 h 585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78"/>
                <a:gd name="T85" fmla="*/ 0 h 585"/>
                <a:gd name="T86" fmla="*/ 78 w 78"/>
                <a:gd name="T87" fmla="*/ 585 h 585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78" h="585">
                  <a:moveTo>
                    <a:pt x="51" y="0"/>
                  </a:moveTo>
                  <a:cubicBezTo>
                    <a:pt x="52" y="3"/>
                    <a:pt x="52" y="7"/>
                    <a:pt x="54" y="9"/>
                  </a:cubicBezTo>
                  <a:cubicBezTo>
                    <a:pt x="56" y="11"/>
                    <a:pt x="61" y="9"/>
                    <a:pt x="63" y="12"/>
                  </a:cubicBezTo>
                  <a:cubicBezTo>
                    <a:pt x="67" y="17"/>
                    <a:pt x="76" y="41"/>
                    <a:pt x="78" y="48"/>
                  </a:cubicBezTo>
                  <a:cubicBezTo>
                    <a:pt x="75" y="71"/>
                    <a:pt x="70" y="78"/>
                    <a:pt x="63" y="99"/>
                  </a:cubicBezTo>
                  <a:cubicBezTo>
                    <a:pt x="61" y="105"/>
                    <a:pt x="57" y="117"/>
                    <a:pt x="57" y="117"/>
                  </a:cubicBezTo>
                  <a:cubicBezTo>
                    <a:pt x="54" y="176"/>
                    <a:pt x="52" y="170"/>
                    <a:pt x="39" y="210"/>
                  </a:cubicBezTo>
                  <a:cubicBezTo>
                    <a:pt x="42" y="285"/>
                    <a:pt x="35" y="257"/>
                    <a:pt x="48" y="297"/>
                  </a:cubicBezTo>
                  <a:cubicBezTo>
                    <a:pt x="53" y="311"/>
                    <a:pt x="58" y="322"/>
                    <a:pt x="63" y="336"/>
                  </a:cubicBezTo>
                  <a:cubicBezTo>
                    <a:pt x="64" y="339"/>
                    <a:pt x="66" y="345"/>
                    <a:pt x="66" y="345"/>
                  </a:cubicBezTo>
                  <a:cubicBezTo>
                    <a:pt x="64" y="378"/>
                    <a:pt x="62" y="388"/>
                    <a:pt x="51" y="414"/>
                  </a:cubicBezTo>
                  <a:cubicBezTo>
                    <a:pt x="47" y="423"/>
                    <a:pt x="42" y="441"/>
                    <a:pt x="42" y="441"/>
                  </a:cubicBezTo>
                  <a:cubicBezTo>
                    <a:pt x="39" y="470"/>
                    <a:pt x="38" y="506"/>
                    <a:pt x="21" y="531"/>
                  </a:cubicBezTo>
                  <a:cubicBezTo>
                    <a:pt x="19" y="540"/>
                    <a:pt x="16" y="554"/>
                    <a:pt x="12" y="561"/>
                  </a:cubicBezTo>
                  <a:cubicBezTo>
                    <a:pt x="10" y="565"/>
                    <a:pt x="8" y="569"/>
                    <a:pt x="6" y="573"/>
                  </a:cubicBezTo>
                  <a:cubicBezTo>
                    <a:pt x="5" y="576"/>
                    <a:pt x="3" y="585"/>
                    <a:pt x="3" y="582"/>
                  </a:cubicBezTo>
                  <a:cubicBezTo>
                    <a:pt x="3" y="568"/>
                    <a:pt x="9" y="551"/>
                    <a:pt x="12" y="537"/>
                  </a:cubicBezTo>
                  <a:cubicBezTo>
                    <a:pt x="17" y="486"/>
                    <a:pt x="15" y="431"/>
                    <a:pt x="45" y="387"/>
                  </a:cubicBezTo>
                  <a:cubicBezTo>
                    <a:pt x="42" y="346"/>
                    <a:pt x="39" y="326"/>
                    <a:pt x="18" y="294"/>
                  </a:cubicBezTo>
                  <a:cubicBezTo>
                    <a:pt x="13" y="286"/>
                    <a:pt x="10" y="276"/>
                    <a:pt x="6" y="267"/>
                  </a:cubicBezTo>
                  <a:cubicBezTo>
                    <a:pt x="3" y="261"/>
                    <a:pt x="0" y="249"/>
                    <a:pt x="0" y="249"/>
                  </a:cubicBezTo>
                  <a:cubicBezTo>
                    <a:pt x="4" y="223"/>
                    <a:pt x="16" y="198"/>
                    <a:pt x="30" y="177"/>
                  </a:cubicBezTo>
                  <a:cubicBezTo>
                    <a:pt x="31" y="163"/>
                    <a:pt x="31" y="149"/>
                    <a:pt x="33" y="135"/>
                  </a:cubicBezTo>
                  <a:cubicBezTo>
                    <a:pt x="34" y="123"/>
                    <a:pt x="45" y="120"/>
                    <a:pt x="33" y="105"/>
                  </a:cubicBezTo>
                  <a:cubicBezTo>
                    <a:pt x="29" y="100"/>
                    <a:pt x="15" y="99"/>
                    <a:pt x="15" y="99"/>
                  </a:cubicBezTo>
                  <a:cubicBezTo>
                    <a:pt x="12" y="89"/>
                    <a:pt x="6" y="82"/>
                    <a:pt x="3" y="72"/>
                  </a:cubicBezTo>
                  <a:cubicBezTo>
                    <a:pt x="6" y="55"/>
                    <a:pt x="9" y="51"/>
                    <a:pt x="15" y="36"/>
                  </a:cubicBezTo>
                  <a:cubicBezTo>
                    <a:pt x="25" y="14"/>
                    <a:pt x="22" y="0"/>
                    <a:pt x="51" y="0"/>
                  </a:cubicBezTo>
                  <a:close/>
                </a:path>
              </a:pathLst>
            </a:custGeom>
            <a:solidFill>
              <a:srgbClr val="CC9900">
                <a:alpha val="20000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87" name="Line 44"/>
            <p:cNvSpPr>
              <a:spLocks noChangeShapeType="1"/>
            </p:cNvSpPr>
            <p:nvPr/>
          </p:nvSpPr>
          <p:spPr bwMode="auto">
            <a:xfrm>
              <a:off x="528" y="1008"/>
              <a:ext cx="2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688" name="Line 45"/>
            <p:cNvSpPr>
              <a:spLocks noChangeShapeType="1"/>
            </p:cNvSpPr>
            <p:nvPr/>
          </p:nvSpPr>
          <p:spPr bwMode="auto">
            <a:xfrm>
              <a:off x="504" y="1104"/>
              <a:ext cx="3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689" name="Line 46"/>
            <p:cNvSpPr>
              <a:spLocks noChangeShapeType="1"/>
            </p:cNvSpPr>
            <p:nvPr/>
          </p:nvSpPr>
          <p:spPr bwMode="auto">
            <a:xfrm>
              <a:off x="528" y="1200"/>
              <a:ext cx="2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690" name="Line 47"/>
            <p:cNvSpPr>
              <a:spLocks noChangeShapeType="1"/>
            </p:cNvSpPr>
            <p:nvPr/>
          </p:nvSpPr>
          <p:spPr bwMode="auto">
            <a:xfrm>
              <a:off x="528" y="1296"/>
              <a:ext cx="2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691" name="Line 48"/>
            <p:cNvSpPr>
              <a:spLocks noChangeShapeType="1"/>
            </p:cNvSpPr>
            <p:nvPr/>
          </p:nvSpPr>
          <p:spPr bwMode="auto">
            <a:xfrm>
              <a:off x="504" y="1392"/>
              <a:ext cx="2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692" name="Line 49"/>
            <p:cNvSpPr>
              <a:spLocks noChangeShapeType="1"/>
            </p:cNvSpPr>
            <p:nvPr/>
          </p:nvSpPr>
          <p:spPr bwMode="auto">
            <a:xfrm>
              <a:off x="514" y="1344"/>
              <a:ext cx="2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693" name="Line 50"/>
            <p:cNvSpPr>
              <a:spLocks noChangeShapeType="1"/>
            </p:cNvSpPr>
            <p:nvPr/>
          </p:nvSpPr>
          <p:spPr bwMode="auto">
            <a:xfrm>
              <a:off x="542" y="1246"/>
              <a:ext cx="2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694" name="Line 51"/>
            <p:cNvSpPr>
              <a:spLocks noChangeShapeType="1"/>
            </p:cNvSpPr>
            <p:nvPr/>
          </p:nvSpPr>
          <p:spPr bwMode="auto">
            <a:xfrm>
              <a:off x="514" y="1158"/>
              <a:ext cx="2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695" name="Line 52"/>
            <p:cNvSpPr>
              <a:spLocks noChangeShapeType="1"/>
            </p:cNvSpPr>
            <p:nvPr/>
          </p:nvSpPr>
          <p:spPr bwMode="auto">
            <a:xfrm>
              <a:off x="518" y="1058"/>
              <a:ext cx="2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8685" name="Text Box 53"/>
          <p:cNvSpPr txBox="1">
            <a:spLocks noChangeArrowheads="1"/>
          </p:cNvSpPr>
          <p:nvPr/>
        </p:nvSpPr>
        <p:spPr bwMode="auto">
          <a:xfrm>
            <a:off x="4267200" y="4648200"/>
            <a:ext cx="3733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b="1"/>
              <a:t>Suggests that selection might favor unbanded snakes on islands!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2"/>
          <p:cNvSpPr txBox="1">
            <a:spLocks noChangeArrowheads="1"/>
          </p:cNvSpPr>
          <p:nvPr/>
        </p:nvSpPr>
        <p:spPr bwMode="auto">
          <a:xfrm>
            <a:off x="0" y="342900"/>
            <a:ext cx="91440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3200" b="1"/>
              <a:t>A real example of gene flow and selection:</a:t>
            </a:r>
          </a:p>
          <a:p>
            <a:pPr algn="ctr" eaLnBrk="1" hangingPunct="1"/>
            <a:r>
              <a:rPr lang="en-US" altLang="en-US" sz="3200" b="1"/>
              <a:t>Lake Erie water snakes</a:t>
            </a:r>
          </a:p>
        </p:txBody>
      </p:sp>
      <p:grpSp>
        <p:nvGrpSpPr>
          <p:cNvPr id="29699" name="Group 3"/>
          <p:cNvGrpSpPr>
            <a:grpSpLocks/>
          </p:cNvGrpSpPr>
          <p:nvPr/>
        </p:nvGrpSpPr>
        <p:grpSpPr bwMode="auto">
          <a:xfrm>
            <a:off x="304800" y="1905000"/>
            <a:ext cx="3084513" cy="4114800"/>
            <a:chOff x="432" y="1200"/>
            <a:chExt cx="1943" cy="2592"/>
          </a:xfrm>
        </p:grpSpPr>
        <p:pic>
          <p:nvPicPr>
            <p:cNvPr id="29740" name="Picture 4" descr="FG06_0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" y="1200"/>
              <a:ext cx="1943" cy="25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9741" name="Freeform 5"/>
            <p:cNvSpPr>
              <a:spLocks/>
            </p:cNvSpPr>
            <p:nvPr/>
          </p:nvSpPr>
          <p:spPr bwMode="auto">
            <a:xfrm>
              <a:off x="832" y="1920"/>
              <a:ext cx="1383" cy="1112"/>
            </a:xfrm>
            <a:custGeom>
              <a:avLst/>
              <a:gdLst>
                <a:gd name="T0" fmla="*/ 316 w 1383"/>
                <a:gd name="T1" fmla="*/ 172 h 1112"/>
                <a:gd name="T2" fmla="*/ 344 w 1383"/>
                <a:gd name="T3" fmla="*/ 164 h 1112"/>
                <a:gd name="T4" fmla="*/ 420 w 1383"/>
                <a:gd name="T5" fmla="*/ 116 h 1112"/>
                <a:gd name="T6" fmla="*/ 668 w 1383"/>
                <a:gd name="T7" fmla="*/ 28 h 1112"/>
                <a:gd name="T8" fmla="*/ 776 w 1383"/>
                <a:gd name="T9" fmla="*/ 0 h 1112"/>
                <a:gd name="T10" fmla="*/ 1184 w 1383"/>
                <a:gd name="T11" fmla="*/ 12 h 1112"/>
                <a:gd name="T12" fmla="*/ 1216 w 1383"/>
                <a:gd name="T13" fmla="*/ 20 h 1112"/>
                <a:gd name="T14" fmla="*/ 1260 w 1383"/>
                <a:gd name="T15" fmla="*/ 44 h 1112"/>
                <a:gd name="T16" fmla="*/ 1308 w 1383"/>
                <a:gd name="T17" fmla="*/ 72 h 1112"/>
                <a:gd name="T18" fmla="*/ 1376 w 1383"/>
                <a:gd name="T19" fmla="*/ 172 h 1112"/>
                <a:gd name="T20" fmla="*/ 1364 w 1383"/>
                <a:gd name="T21" fmla="*/ 324 h 1112"/>
                <a:gd name="T22" fmla="*/ 1340 w 1383"/>
                <a:gd name="T23" fmla="*/ 412 h 1112"/>
                <a:gd name="T24" fmla="*/ 1328 w 1383"/>
                <a:gd name="T25" fmla="*/ 484 h 1112"/>
                <a:gd name="T26" fmla="*/ 1304 w 1383"/>
                <a:gd name="T27" fmla="*/ 868 h 1112"/>
                <a:gd name="T28" fmla="*/ 1296 w 1383"/>
                <a:gd name="T29" fmla="*/ 1052 h 1112"/>
                <a:gd name="T30" fmla="*/ 1292 w 1383"/>
                <a:gd name="T31" fmla="*/ 1088 h 1112"/>
                <a:gd name="T32" fmla="*/ 1244 w 1383"/>
                <a:gd name="T33" fmla="*/ 1112 h 1112"/>
                <a:gd name="T34" fmla="*/ 1136 w 1383"/>
                <a:gd name="T35" fmla="*/ 1104 h 1112"/>
                <a:gd name="T36" fmla="*/ 1104 w 1383"/>
                <a:gd name="T37" fmla="*/ 1096 h 1112"/>
                <a:gd name="T38" fmla="*/ 1044 w 1383"/>
                <a:gd name="T39" fmla="*/ 1064 h 1112"/>
                <a:gd name="T40" fmla="*/ 1004 w 1383"/>
                <a:gd name="T41" fmla="*/ 1040 h 1112"/>
                <a:gd name="T42" fmla="*/ 796 w 1383"/>
                <a:gd name="T43" fmla="*/ 964 h 1112"/>
                <a:gd name="T44" fmla="*/ 672 w 1383"/>
                <a:gd name="T45" fmla="*/ 924 h 1112"/>
                <a:gd name="T46" fmla="*/ 576 w 1383"/>
                <a:gd name="T47" fmla="*/ 892 h 1112"/>
                <a:gd name="T48" fmla="*/ 516 w 1383"/>
                <a:gd name="T49" fmla="*/ 896 h 1112"/>
                <a:gd name="T50" fmla="*/ 456 w 1383"/>
                <a:gd name="T51" fmla="*/ 928 h 1112"/>
                <a:gd name="T52" fmla="*/ 456 w 1383"/>
                <a:gd name="T53" fmla="*/ 1004 h 1112"/>
                <a:gd name="T54" fmla="*/ 436 w 1383"/>
                <a:gd name="T55" fmla="*/ 1072 h 1112"/>
                <a:gd name="T56" fmla="*/ 428 w 1383"/>
                <a:gd name="T57" fmla="*/ 1084 h 1112"/>
                <a:gd name="T58" fmla="*/ 404 w 1383"/>
                <a:gd name="T59" fmla="*/ 1092 h 1112"/>
                <a:gd name="T60" fmla="*/ 312 w 1383"/>
                <a:gd name="T61" fmla="*/ 1088 h 1112"/>
                <a:gd name="T62" fmla="*/ 160 w 1383"/>
                <a:gd name="T63" fmla="*/ 964 h 1112"/>
                <a:gd name="T64" fmla="*/ 132 w 1383"/>
                <a:gd name="T65" fmla="*/ 908 h 1112"/>
                <a:gd name="T66" fmla="*/ 108 w 1383"/>
                <a:gd name="T67" fmla="*/ 844 h 1112"/>
                <a:gd name="T68" fmla="*/ 128 w 1383"/>
                <a:gd name="T69" fmla="*/ 804 h 1112"/>
                <a:gd name="T70" fmla="*/ 88 w 1383"/>
                <a:gd name="T71" fmla="*/ 704 h 1112"/>
                <a:gd name="T72" fmla="*/ 60 w 1383"/>
                <a:gd name="T73" fmla="*/ 668 h 1112"/>
                <a:gd name="T74" fmla="*/ 36 w 1383"/>
                <a:gd name="T75" fmla="*/ 612 h 1112"/>
                <a:gd name="T76" fmla="*/ 0 w 1383"/>
                <a:gd name="T77" fmla="*/ 544 h 1112"/>
                <a:gd name="T78" fmla="*/ 84 w 1383"/>
                <a:gd name="T79" fmla="*/ 468 h 1112"/>
                <a:gd name="T80" fmla="*/ 212 w 1383"/>
                <a:gd name="T81" fmla="*/ 368 h 1112"/>
                <a:gd name="T82" fmla="*/ 288 w 1383"/>
                <a:gd name="T83" fmla="*/ 236 h 1112"/>
                <a:gd name="T84" fmla="*/ 316 w 1383"/>
                <a:gd name="T85" fmla="*/ 172 h 1112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383"/>
                <a:gd name="T130" fmla="*/ 0 h 1112"/>
                <a:gd name="T131" fmla="*/ 1383 w 1383"/>
                <a:gd name="T132" fmla="*/ 1112 h 1112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383" h="1112">
                  <a:moveTo>
                    <a:pt x="316" y="172"/>
                  </a:moveTo>
                  <a:cubicBezTo>
                    <a:pt x="325" y="169"/>
                    <a:pt x="335" y="168"/>
                    <a:pt x="344" y="164"/>
                  </a:cubicBezTo>
                  <a:cubicBezTo>
                    <a:pt x="372" y="150"/>
                    <a:pt x="388" y="124"/>
                    <a:pt x="420" y="116"/>
                  </a:cubicBezTo>
                  <a:cubicBezTo>
                    <a:pt x="494" y="67"/>
                    <a:pt x="582" y="45"/>
                    <a:pt x="668" y="28"/>
                  </a:cubicBezTo>
                  <a:cubicBezTo>
                    <a:pt x="704" y="21"/>
                    <a:pt x="738" y="5"/>
                    <a:pt x="776" y="0"/>
                  </a:cubicBezTo>
                  <a:cubicBezTo>
                    <a:pt x="1139" y="9"/>
                    <a:pt x="1003" y="1"/>
                    <a:pt x="1184" y="12"/>
                  </a:cubicBezTo>
                  <a:cubicBezTo>
                    <a:pt x="1194" y="15"/>
                    <a:pt x="1206" y="16"/>
                    <a:pt x="1216" y="20"/>
                  </a:cubicBezTo>
                  <a:cubicBezTo>
                    <a:pt x="1233" y="26"/>
                    <a:pt x="1241" y="39"/>
                    <a:pt x="1260" y="44"/>
                  </a:cubicBezTo>
                  <a:cubicBezTo>
                    <a:pt x="1274" y="53"/>
                    <a:pt x="1293" y="67"/>
                    <a:pt x="1308" y="72"/>
                  </a:cubicBezTo>
                  <a:cubicBezTo>
                    <a:pt x="1340" y="104"/>
                    <a:pt x="1352" y="136"/>
                    <a:pt x="1376" y="172"/>
                  </a:cubicBezTo>
                  <a:cubicBezTo>
                    <a:pt x="1383" y="224"/>
                    <a:pt x="1381" y="274"/>
                    <a:pt x="1364" y="324"/>
                  </a:cubicBezTo>
                  <a:cubicBezTo>
                    <a:pt x="1360" y="354"/>
                    <a:pt x="1351" y="384"/>
                    <a:pt x="1340" y="412"/>
                  </a:cubicBezTo>
                  <a:cubicBezTo>
                    <a:pt x="1337" y="436"/>
                    <a:pt x="1336" y="461"/>
                    <a:pt x="1328" y="484"/>
                  </a:cubicBezTo>
                  <a:cubicBezTo>
                    <a:pt x="1310" y="610"/>
                    <a:pt x="1312" y="740"/>
                    <a:pt x="1304" y="868"/>
                  </a:cubicBezTo>
                  <a:cubicBezTo>
                    <a:pt x="1300" y="929"/>
                    <a:pt x="1303" y="991"/>
                    <a:pt x="1296" y="1052"/>
                  </a:cubicBezTo>
                  <a:cubicBezTo>
                    <a:pt x="1295" y="1064"/>
                    <a:pt x="1297" y="1077"/>
                    <a:pt x="1292" y="1088"/>
                  </a:cubicBezTo>
                  <a:cubicBezTo>
                    <a:pt x="1288" y="1097"/>
                    <a:pt x="1254" y="1110"/>
                    <a:pt x="1244" y="1112"/>
                  </a:cubicBezTo>
                  <a:cubicBezTo>
                    <a:pt x="1208" y="1108"/>
                    <a:pt x="1172" y="1108"/>
                    <a:pt x="1136" y="1104"/>
                  </a:cubicBezTo>
                  <a:cubicBezTo>
                    <a:pt x="1125" y="1103"/>
                    <a:pt x="1104" y="1096"/>
                    <a:pt x="1104" y="1096"/>
                  </a:cubicBezTo>
                  <a:cubicBezTo>
                    <a:pt x="1083" y="1082"/>
                    <a:pt x="1067" y="1073"/>
                    <a:pt x="1044" y="1064"/>
                  </a:cubicBezTo>
                  <a:cubicBezTo>
                    <a:pt x="1031" y="1051"/>
                    <a:pt x="1021" y="1046"/>
                    <a:pt x="1004" y="1040"/>
                  </a:cubicBezTo>
                  <a:cubicBezTo>
                    <a:pt x="970" y="990"/>
                    <a:pt x="841" y="973"/>
                    <a:pt x="796" y="964"/>
                  </a:cubicBezTo>
                  <a:cubicBezTo>
                    <a:pt x="758" y="938"/>
                    <a:pt x="717" y="929"/>
                    <a:pt x="672" y="924"/>
                  </a:cubicBezTo>
                  <a:cubicBezTo>
                    <a:pt x="640" y="913"/>
                    <a:pt x="609" y="900"/>
                    <a:pt x="576" y="892"/>
                  </a:cubicBezTo>
                  <a:cubicBezTo>
                    <a:pt x="556" y="893"/>
                    <a:pt x="536" y="894"/>
                    <a:pt x="516" y="896"/>
                  </a:cubicBezTo>
                  <a:cubicBezTo>
                    <a:pt x="494" y="898"/>
                    <a:pt x="477" y="921"/>
                    <a:pt x="456" y="928"/>
                  </a:cubicBezTo>
                  <a:cubicBezTo>
                    <a:pt x="439" y="954"/>
                    <a:pt x="447" y="976"/>
                    <a:pt x="456" y="1004"/>
                  </a:cubicBezTo>
                  <a:cubicBezTo>
                    <a:pt x="453" y="1036"/>
                    <a:pt x="461" y="1055"/>
                    <a:pt x="436" y="1072"/>
                  </a:cubicBezTo>
                  <a:cubicBezTo>
                    <a:pt x="433" y="1076"/>
                    <a:pt x="432" y="1081"/>
                    <a:pt x="428" y="1084"/>
                  </a:cubicBezTo>
                  <a:cubicBezTo>
                    <a:pt x="421" y="1088"/>
                    <a:pt x="404" y="1092"/>
                    <a:pt x="404" y="1092"/>
                  </a:cubicBezTo>
                  <a:cubicBezTo>
                    <a:pt x="373" y="1091"/>
                    <a:pt x="343" y="1090"/>
                    <a:pt x="312" y="1088"/>
                  </a:cubicBezTo>
                  <a:cubicBezTo>
                    <a:pt x="235" y="1082"/>
                    <a:pt x="197" y="1026"/>
                    <a:pt x="160" y="964"/>
                  </a:cubicBezTo>
                  <a:cubicBezTo>
                    <a:pt x="155" y="942"/>
                    <a:pt x="140" y="928"/>
                    <a:pt x="132" y="908"/>
                  </a:cubicBezTo>
                  <a:cubicBezTo>
                    <a:pt x="124" y="887"/>
                    <a:pt x="115" y="866"/>
                    <a:pt x="108" y="844"/>
                  </a:cubicBezTo>
                  <a:cubicBezTo>
                    <a:pt x="114" y="815"/>
                    <a:pt x="120" y="827"/>
                    <a:pt x="128" y="804"/>
                  </a:cubicBezTo>
                  <a:cubicBezTo>
                    <a:pt x="119" y="768"/>
                    <a:pt x="104" y="737"/>
                    <a:pt x="88" y="704"/>
                  </a:cubicBezTo>
                  <a:cubicBezTo>
                    <a:pt x="81" y="690"/>
                    <a:pt x="66" y="682"/>
                    <a:pt x="60" y="668"/>
                  </a:cubicBezTo>
                  <a:cubicBezTo>
                    <a:pt x="46" y="636"/>
                    <a:pt x="59" y="647"/>
                    <a:pt x="36" y="612"/>
                  </a:cubicBezTo>
                  <a:cubicBezTo>
                    <a:pt x="22" y="591"/>
                    <a:pt x="8" y="568"/>
                    <a:pt x="0" y="544"/>
                  </a:cubicBezTo>
                  <a:cubicBezTo>
                    <a:pt x="13" y="494"/>
                    <a:pt x="44" y="490"/>
                    <a:pt x="84" y="468"/>
                  </a:cubicBezTo>
                  <a:cubicBezTo>
                    <a:pt x="131" y="442"/>
                    <a:pt x="174" y="406"/>
                    <a:pt x="212" y="368"/>
                  </a:cubicBezTo>
                  <a:cubicBezTo>
                    <a:pt x="248" y="332"/>
                    <a:pt x="272" y="284"/>
                    <a:pt x="288" y="236"/>
                  </a:cubicBezTo>
                  <a:cubicBezTo>
                    <a:pt x="294" y="217"/>
                    <a:pt x="298" y="181"/>
                    <a:pt x="316" y="172"/>
                  </a:cubicBezTo>
                  <a:close/>
                </a:path>
              </a:pathLst>
            </a:cu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9700" name="Text Box 6"/>
          <p:cNvSpPr txBox="1">
            <a:spLocks noChangeArrowheads="1"/>
          </p:cNvSpPr>
          <p:nvPr/>
        </p:nvSpPr>
        <p:spPr bwMode="auto">
          <a:xfrm>
            <a:off x="3810000" y="1979613"/>
            <a:ext cx="5175250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b="1"/>
              <a:t>Using a mark recapture experiment, King (1993)</a:t>
            </a:r>
          </a:p>
          <a:p>
            <a:pPr eaLnBrk="1" hangingPunct="1"/>
            <a:r>
              <a:rPr lang="en-US" altLang="en-US" b="1"/>
              <a:t>showed that, on islands, unbanded (aa) snakes </a:t>
            </a:r>
          </a:p>
          <a:p>
            <a:pPr eaLnBrk="1" hangingPunct="1"/>
            <a:r>
              <a:rPr lang="en-US" altLang="en-US" b="1"/>
              <a:t>have higher survival than banded (AA, Aa) snakes:</a:t>
            </a:r>
          </a:p>
        </p:txBody>
      </p:sp>
      <p:sp>
        <p:nvSpPr>
          <p:cNvPr id="29701" name="Text Box 7"/>
          <p:cNvSpPr txBox="1">
            <a:spLocks noChangeArrowheads="1"/>
          </p:cNvSpPr>
          <p:nvPr/>
        </p:nvSpPr>
        <p:spPr bwMode="auto">
          <a:xfrm>
            <a:off x="3946525" y="3048000"/>
            <a:ext cx="2043113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/>
              <a:t>W</a:t>
            </a:r>
            <a:r>
              <a:rPr lang="en-US" altLang="en-US" baseline="-25000"/>
              <a:t>AA</a:t>
            </a:r>
            <a:r>
              <a:rPr lang="en-US" altLang="en-US"/>
              <a:t>	</a:t>
            </a:r>
            <a:r>
              <a:rPr lang="en-US" altLang="en-US">
                <a:cs typeface="Times New Roman" pitchFamily="18" charset="0"/>
              </a:rPr>
              <a:t>≈ .78 - .90</a:t>
            </a:r>
          </a:p>
          <a:p>
            <a:pPr eaLnBrk="1" hangingPunct="1"/>
            <a:r>
              <a:rPr lang="en-US" altLang="en-US">
                <a:cs typeface="Times New Roman" pitchFamily="18" charset="0"/>
              </a:rPr>
              <a:t>W</a:t>
            </a:r>
            <a:r>
              <a:rPr lang="en-US" altLang="en-US" baseline="-25000">
                <a:cs typeface="Times New Roman" pitchFamily="18" charset="0"/>
              </a:rPr>
              <a:t>Aa</a:t>
            </a:r>
            <a:r>
              <a:rPr lang="en-US" altLang="en-US">
                <a:cs typeface="Times New Roman" pitchFamily="18" charset="0"/>
              </a:rPr>
              <a:t>  	≈ .78 - .90</a:t>
            </a:r>
          </a:p>
          <a:p>
            <a:pPr eaLnBrk="1" hangingPunct="1"/>
            <a:r>
              <a:rPr lang="en-US" altLang="en-US">
                <a:cs typeface="Times New Roman" pitchFamily="18" charset="0"/>
              </a:rPr>
              <a:t>W</a:t>
            </a:r>
            <a:r>
              <a:rPr lang="en-US" altLang="en-US" baseline="-25000">
                <a:cs typeface="Times New Roman" pitchFamily="18" charset="0"/>
              </a:rPr>
              <a:t>aa</a:t>
            </a:r>
            <a:r>
              <a:rPr lang="en-US" altLang="en-US">
                <a:cs typeface="Times New Roman" pitchFamily="18" charset="0"/>
              </a:rPr>
              <a:t>  	=</a:t>
            </a:r>
            <a:r>
              <a:rPr lang="en-US" altLang="en-US"/>
              <a:t> 1</a:t>
            </a:r>
          </a:p>
        </p:txBody>
      </p:sp>
      <p:pic>
        <p:nvPicPr>
          <p:cNvPr id="29702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8675" y="4562475"/>
            <a:ext cx="3209925" cy="201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3" name="Text Box 9"/>
          <p:cNvSpPr txBox="1">
            <a:spLocks noChangeArrowheads="1"/>
          </p:cNvSpPr>
          <p:nvPr/>
        </p:nvSpPr>
        <p:spPr bwMode="auto">
          <a:xfrm rot="-5400000">
            <a:off x="3825082" y="5234781"/>
            <a:ext cx="1230312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1400" b="1"/>
              <a:t>Frequency of </a:t>
            </a:r>
          </a:p>
          <a:p>
            <a:pPr algn="ctr" eaLnBrk="1" hangingPunct="1"/>
            <a:r>
              <a:rPr lang="en-US" altLang="en-US" sz="1400" b="1"/>
              <a:t>banded allele</a:t>
            </a:r>
          </a:p>
        </p:txBody>
      </p:sp>
      <p:sp>
        <p:nvSpPr>
          <p:cNvPr id="29704" name="Text Box 10"/>
          <p:cNvSpPr txBox="1">
            <a:spLocks noChangeArrowheads="1"/>
          </p:cNvSpPr>
          <p:nvPr/>
        </p:nvSpPr>
        <p:spPr bwMode="auto">
          <a:xfrm>
            <a:off x="5805488" y="6400800"/>
            <a:ext cx="104298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1400" b="1"/>
              <a:t>Generation</a:t>
            </a:r>
          </a:p>
        </p:txBody>
      </p:sp>
      <p:sp>
        <p:nvSpPr>
          <p:cNvPr id="29705" name="Text Box 11"/>
          <p:cNvSpPr txBox="1">
            <a:spLocks noChangeArrowheads="1"/>
          </p:cNvSpPr>
          <p:nvPr/>
        </p:nvSpPr>
        <p:spPr bwMode="auto">
          <a:xfrm>
            <a:off x="3886200" y="4038600"/>
            <a:ext cx="49974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b="1"/>
              <a:t>Given this result we would expect the A (Banded)</a:t>
            </a:r>
          </a:p>
          <a:p>
            <a:pPr eaLnBrk="1" hangingPunct="1"/>
            <a:r>
              <a:rPr lang="en-US" altLang="en-US" b="1"/>
              <a:t>allele to be lost from the island populations:</a:t>
            </a:r>
          </a:p>
        </p:txBody>
      </p:sp>
      <p:grpSp>
        <p:nvGrpSpPr>
          <p:cNvPr id="29706" name="Group 12"/>
          <p:cNvGrpSpPr>
            <a:grpSpLocks/>
          </p:cNvGrpSpPr>
          <p:nvPr/>
        </p:nvGrpSpPr>
        <p:grpSpPr bwMode="auto">
          <a:xfrm rot="5400000">
            <a:off x="2383631" y="5236369"/>
            <a:ext cx="123825" cy="928688"/>
            <a:chOff x="498" y="876"/>
            <a:chExt cx="78" cy="585"/>
          </a:xfrm>
        </p:grpSpPr>
        <p:sp>
          <p:nvSpPr>
            <p:cNvPr id="29730" name="Freeform 13"/>
            <p:cNvSpPr>
              <a:spLocks/>
            </p:cNvSpPr>
            <p:nvPr/>
          </p:nvSpPr>
          <p:spPr bwMode="auto">
            <a:xfrm>
              <a:off x="498" y="876"/>
              <a:ext cx="78" cy="585"/>
            </a:xfrm>
            <a:custGeom>
              <a:avLst/>
              <a:gdLst>
                <a:gd name="T0" fmla="*/ 51 w 78"/>
                <a:gd name="T1" fmla="*/ 0 h 585"/>
                <a:gd name="T2" fmla="*/ 54 w 78"/>
                <a:gd name="T3" fmla="*/ 9 h 585"/>
                <a:gd name="T4" fmla="*/ 63 w 78"/>
                <a:gd name="T5" fmla="*/ 12 h 585"/>
                <a:gd name="T6" fmla="*/ 78 w 78"/>
                <a:gd name="T7" fmla="*/ 48 h 585"/>
                <a:gd name="T8" fmla="*/ 63 w 78"/>
                <a:gd name="T9" fmla="*/ 99 h 585"/>
                <a:gd name="T10" fmla="*/ 57 w 78"/>
                <a:gd name="T11" fmla="*/ 117 h 585"/>
                <a:gd name="T12" fmla="*/ 39 w 78"/>
                <a:gd name="T13" fmla="*/ 210 h 585"/>
                <a:gd name="T14" fmla="*/ 48 w 78"/>
                <a:gd name="T15" fmla="*/ 297 h 585"/>
                <a:gd name="T16" fmla="*/ 63 w 78"/>
                <a:gd name="T17" fmla="*/ 336 h 585"/>
                <a:gd name="T18" fmla="*/ 66 w 78"/>
                <a:gd name="T19" fmla="*/ 345 h 585"/>
                <a:gd name="T20" fmla="*/ 51 w 78"/>
                <a:gd name="T21" fmla="*/ 414 h 585"/>
                <a:gd name="T22" fmla="*/ 42 w 78"/>
                <a:gd name="T23" fmla="*/ 441 h 585"/>
                <a:gd name="T24" fmla="*/ 21 w 78"/>
                <a:gd name="T25" fmla="*/ 531 h 585"/>
                <a:gd name="T26" fmla="*/ 12 w 78"/>
                <a:gd name="T27" fmla="*/ 561 h 585"/>
                <a:gd name="T28" fmla="*/ 6 w 78"/>
                <a:gd name="T29" fmla="*/ 573 h 585"/>
                <a:gd name="T30" fmla="*/ 3 w 78"/>
                <a:gd name="T31" fmla="*/ 582 h 585"/>
                <a:gd name="T32" fmla="*/ 12 w 78"/>
                <a:gd name="T33" fmla="*/ 537 h 585"/>
                <a:gd name="T34" fmla="*/ 45 w 78"/>
                <a:gd name="T35" fmla="*/ 387 h 585"/>
                <a:gd name="T36" fmla="*/ 18 w 78"/>
                <a:gd name="T37" fmla="*/ 294 h 585"/>
                <a:gd name="T38" fmla="*/ 6 w 78"/>
                <a:gd name="T39" fmla="*/ 267 h 585"/>
                <a:gd name="T40" fmla="*/ 0 w 78"/>
                <a:gd name="T41" fmla="*/ 249 h 585"/>
                <a:gd name="T42" fmla="*/ 30 w 78"/>
                <a:gd name="T43" fmla="*/ 177 h 585"/>
                <a:gd name="T44" fmla="*/ 33 w 78"/>
                <a:gd name="T45" fmla="*/ 135 h 585"/>
                <a:gd name="T46" fmla="*/ 33 w 78"/>
                <a:gd name="T47" fmla="*/ 105 h 585"/>
                <a:gd name="T48" fmla="*/ 15 w 78"/>
                <a:gd name="T49" fmla="*/ 99 h 585"/>
                <a:gd name="T50" fmla="*/ 3 w 78"/>
                <a:gd name="T51" fmla="*/ 72 h 585"/>
                <a:gd name="T52" fmla="*/ 15 w 78"/>
                <a:gd name="T53" fmla="*/ 36 h 585"/>
                <a:gd name="T54" fmla="*/ 51 w 78"/>
                <a:gd name="T55" fmla="*/ 0 h 585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78"/>
                <a:gd name="T85" fmla="*/ 0 h 585"/>
                <a:gd name="T86" fmla="*/ 78 w 78"/>
                <a:gd name="T87" fmla="*/ 585 h 585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78" h="585">
                  <a:moveTo>
                    <a:pt x="51" y="0"/>
                  </a:moveTo>
                  <a:cubicBezTo>
                    <a:pt x="52" y="3"/>
                    <a:pt x="52" y="7"/>
                    <a:pt x="54" y="9"/>
                  </a:cubicBezTo>
                  <a:cubicBezTo>
                    <a:pt x="56" y="11"/>
                    <a:pt x="61" y="9"/>
                    <a:pt x="63" y="12"/>
                  </a:cubicBezTo>
                  <a:cubicBezTo>
                    <a:pt x="67" y="17"/>
                    <a:pt x="76" y="41"/>
                    <a:pt x="78" y="48"/>
                  </a:cubicBezTo>
                  <a:cubicBezTo>
                    <a:pt x="75" y="71"/>
                    <a:pt x="70" y="78"/>
                    <a:pt x="63" y="99"/>
                  </a:cubicBezTo>
                  <a:cubicBezTo>
                    <a:pt x="61" y="105"/>
                    <a:pt x="57" y="117"/>
                    <a:pt x="57" y="117"/>
                  </a:cubicBezTo>
                  <a:cubicBezTo>
                    <a:pt x="54" y="176"/>
                    <a:pt x="52" y="170"/>
                    <a:pt x="39" y="210"/>
                  </a:cubicBezTo>
                  <a:cubicBezTo>
                    <a:pt x="42" y="285"/>
                    <a:pt x="35" y="257"/>
                    <a:pt x="48" y="297"/>
                  </a:cubicBezTo>
                  <a:cubicBezTo>
                    <a:pt x="53" y="311"/>
                    <a:pt x="58" y="322"/>
                    <a:pt x="63" y="336"/>
                  </a:cubicBezTo>
                  <a:cubicBezTo>
                    <a:pt x="64" y="339"/>
                    <a:pt x="66" y="345"/>
                    <a:pt x="66" y="345"/>
                  </a:cubicBezTo>
                  <a:cubicBezTo>
                    <a:pt x="64" y="378"/>
                    <a:pt x="62" y="388"/>
                    <a:pt x="51" y="414"/>
                  </a:cubicBezTo>
                  <a:cubicBezTo>
                    <a:pt x="47" y="423"/>
                    <a:pt x="42" y="441"/>
                    <a:pt x="42" y="441"/>
                  </a:cubicBezTo>
                  <a:cubicBezTo>
                    <a:pt x="39" y="470"/>
                    <a:pt x="38" y="506"/>
                    <a:pt x="21" y="531"/>
                  </a:cubicBezTo>
                  <a:cubicBezTo>
                    <a:pt x="19" y="540"/>
                    <a:pt x="16" y="554"/>
                    <a:pt x="12" y="561"/>
                  </a:cubicBezTo>
                  <a:cubicBezTo>
                    <a:pt x="10" y="565"/>
                    <a:pt x="8" y="569"/>
                    <a:pt x="6" y="573"/>
                  </a:cubicBezTo>
                  <a:cubicBezTo>
                    <a:pt x="5" y="576"/>
                    <a:pt x="3" y="585"/>
                    <a:pt x="3" y="582"/>
                  </a:cubicBezTo>
                  <a:cubicBezTo>
                    <a:pt x="3" y="568"/>
                    <a:pt x="9" y="551"/>
                    <a:pt x="12" y="537"/>
                  </a:cubicBezTo>
                  <a:cubicBezTo>
                    <a:pt x="17" y="486"/>
                    <a:pt x="15" y="431"/>
                    <a:pt x="45" y="387"/>
                  </a:cubicBezTo>
                  <a:cubicBezTo>
                    <a:pt x="42" y="346"/>
                    <a:pt x="39" y="326"/>
                    <a:pt x="18" y="294"/>
                  </a:cubicBezTo>
                  <a:cubicBezTo>
                    <a:pt x="13" y="286"/>
                    <a:pt x="10" y="276"/>
                    <a:pt x="6" y="267"/>
                  </a:cubicBezTo>
                  <a:cubicBezTo>
                    <a:pt x="3" y="261"/>
                    <a:pt x="0" y="249"/>
                    <a:pt x="0" y="249"/>
                  </a:cubicBezTo>
                  <a:cubicBezTo>
                    <a:pt x="4" y="223"/>
                    <a:pt x="16" y="198"/>
                    <a:pt x="30" y="177"/>
                  </a:cubicBezTo>
                  <a:cubicBezTo>
                    <a:pt x="31" y="163"/>
                    <a:pt x="31" y="149"/>
                    <a:pt x="33" y="135"/>
                  </a:cubicBezTo>
                  <a:cubicBezTo>
                    <a:pt x="34" y="123"/>
                    <a:pt x="45" y="120"/>
                    <a:pt x="33" y="105"/>
                  </a:cubicBezTo>
                  <a:cubicBezTo>
                    <a:pt x="29" y="100"/>
                    <a:pt x="15" y="99"/>
                    <a:pt x="15" y="99"/>
                  </a:cubicBezTo>
                  <a:cubicBezTo>
                    <a:pt x="12" y="89"/>
                    <a:pt x="6" y="82"/>
                    <a:pt x="3" y="72"/>
                  </a:cubicBezTo>
                  <a:cubicBezTo>
                    <a:pt x="6" y="55"/>
                    <a:pt x="9" y="51"/>
                    <a:pt x="15" y="36"/>
                  </a:cubicBezTo>
                  <a:cubicBezTo>
                    <a:pt x="25" y="14"/>
                    <a:pt x="22" y="0"/>
                    <a:pt x="51" y="0"/>
                  </a:cubicBezTo>
                  <a:close/>
                </a:path>
              </a:pathLst>
            </a:custGeom>
            <a:solidFill>
              <a:srgbClr val="CC9900">
                <a:alpha val="20000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31" name="Line 14"/>
            <p:cNvSpPr>
              <a:spLocks noChangeShapeType="1"/>
            </p:cNvSpPr>
            <p:nvPr/>
          </p:nvSpPr>
          <p:spPr bwMode="auto">
            <a:xfrm>
              <a:off x="528" y="1008"/>
              <a:ext cx="2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32" name="Line 15"/>
            <p:cNvSpPr>
              <a:spLocks noChangeShapeType="1"/>
            </p:cNvSpPr>
            <p:nvPr/>
          </p:nvSpPr>
          <p:spPr bwMode="auto">
            <a:xfrm>
              <a:off x="504" y="1104"/>
              <a:ext cx="3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33" name="Line 16"/>
            <p:cNvSpPr>
              <a:spLocks noChangeShapeType="1"/>
            </p:cNvSpPr>
            <p:nvPr/>
          </p:nvSpPr>
          <p:spPr bwMode="auto">
            <a:xfrm>
              <a:off x="528" y="1200"/>
              <a:ext cx="2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34" name="Line 17"/>
            <p:cNvSpPr>
              <a:spLocks noChangeShapeType="1"/>
            </p:cNvSpPr>
            <p:nvPr/>
          </p:nvSpPr>
          <p:spPr bwMode="auto">
            <a:xfrm>
              <a:off x="528" y="1296"/>
              <a:ext cx="2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35" name="Line 18"/>
            <p:cNvSpPr>
              <a:spLocks noChangeShapeType="1"/>
            </p:cNvSpPr>
            <p:nvPr/>
          </p:nvSpPr>
          <p:spPr bwMode="auto">
            <a:xfrm>
              <a:off x="504" y="1392"/>
              <a:ext cx="2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36" name="Line 19"/>
            <p:cNvSpPr>
              <a:spLocks noChangeShapeType="1"/>
            </p:cNvSpPr>
            <p:nvPr/>
          </p:nvSpPr>
          <p:spPr bwMode="auto">
            <a:xfrm>
              <a:off x="514" y="1344"/>
              <a:ext cx="2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37" name="Line 20"/>
            <p:cNvSpPr>
              <a:spLocks noChangeShapeType="1"/>
            </p:cNvSpPr>
            <p:nvPr/>
          </p:nvSpPr>
          <p:spPr bwMode="auto">
            <a:xfrm>
              <a:off x="542" y="1246"/>
              <a:ext cx="2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38" name="Line 21"/>
            <p:cNvSpPr>
              <a:spLocks noChangeShapeType="1"/>
            </p:cNvSpPr>
            <p:nvPr/>
          </p:nvSpPr>
          <p:spPr bwMode="auto">
            <a:xfrm>
              <a:off x="514" y="1158"/>
              <a:ext cx="2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39" name="Line 22"/>
            <p:cNvSpPr>
              <a:spLocks noChangeShapeType="1"/>
            </p:cNvSpPr>
            <p:nvPr/>
          </p:nvSpPr>
          <p:spPr bwMode="auto">
            <a:xfrm>
              <a:off x="518" y="1058"/>
              <a:ext cx="2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9707" name="Group 23"/>
          <p:cNvGrpSpPr>
            <a:grpSpLocks/>
          </p:cNvGrpSpPr>
          <p:nvPr/>
        </p:nvGrpSpPr>
        <p:grpSpPr bwMode="auto">
          <a:xfrm rot="5400000">
            <a:off x="2612231" y="1578769"/>
            <a:ext cx="123825" cy="928688"/>
            <a:chOff x="498" y="876"/>
            <a:chExt cx="78" cy="585"/>
          </a:xfrm>
        </p:grpSpPr>
        <p:sp>
          <p:nvSpPr>
            <p:cNvPr id="29720" name="Freeform 24"/>
            <p:cNvSpPr>
              <a:spLocks/>
            </p:cNvSpPr>
            <p:nvPr/>
          </p:nvSpPr>
          <p:spPr bwMode="auto">
            <a:xfrm>
              <a:off x="498" y="876"/>
              <a:ext cx="78" cy="585"/>
            </a:xfrm>
            <a:custGeom>
              <a:avLst/>
              <a:gdLst>
                <a:gd name="T0" fmla="*/ 51 w 78"/>
                <a:gd name="T1" fmla="*/ 0 h 585"/>
                <a:gd name="T2" fmla="*/ 54 w 78"/>
                <a:gd name="T3" fmla="*/ 9 h 585"/>
                <a:gd name="T4" fmla="*/ 63 w 78"/>
                <a:gd name="T5" fmla="*/ 12 h 585"/>
                <a:gd name="T6" fmla="*/ 78 w 78"/>
                <a:gd name="T7" fmla="*/ 48 h 585"/>
                <a:gd name="T8" fmla="*/ 63 w 78"/>
                <a:gd name="T9" fmla="*/ 99 h 585"/>
                <a:gd name="T10" fmla="*/ 57 w 78"/>
                <a:gd name="T11" fmla="*/ 117 h 585"/>
                <a:gd name="T12" fmla="*/ 39 w 78"/>
                <a:gd name="T13" fmla="*/ 210 h 585"/>
                <a:gd name="T14" fmla="*/ 48 w 78"/>
                <a:gd name="T15" fmla="*/ 297 h 585"/>
                <a:gd name="T16" fmla="*/ 63 w 78"/>
                <a:gd name="T17" fmla="*/ 336 h 585"/>
                <a:gd name="T18" fmla="*/ 66 w 78"/>
                <a:gd name="T19" fmla="*/ 345 h 585"/>
                <a:gd name="T20" fmla="*/ 51 w 78"/>
                <a:gd name="T21" fmla="*/ 414 h 585"/>
                <a:gd name="T22" fmla="*/ 42 w 78"/>
                <a:gd name="T23" fmla="*/ 441 h 585"/>
                <a:gd name="T24" fmla="*/ 21 w 78"/>
                <a:gd name="T25" fmla="*/ 531 h 585"/>
                <a:gd name="T26" fmla="*/ 12 w 78"/>
                <a:gd name="T27" fmla="*/ 561 h 585"/>
                <a:gd name="T28" fmla="*/ 6 w 78"/>
                <a:gd name="T29" fmla="*/ 573 h 585"/>
                <a:gd name="T30" fmla="*/ 3 w 78"/>
                <a:gd name="T31" fmla="*/ 582 h 585"/>
                <a:gd name="T32" fmla="*/ 12 w 78"/>
                <a:gd name="T33" fmla="*/ 537 h 585"/>
                <a:gd name="T34" fmla="*/ 45 w 78"/>
                <a:gd name="T35" fmla="*/ 387 h 585"/>
                <a:gd name="T36" fmla="*/ 18 w 78"/>
                <a:gd name="T37" fmla="*/ 294 h 585"/>
                <a:gd name="T38" fmla="*/ 6 w 78"/>
                <a:gd name="T39" fmla="*/ 267 h 585"/>
                <a:gd name="T40" fmla="*/ 0 w 78"/>
                <a:gd name="T41" fmla="*/ 249 h 585"/>
                <a:gd name="T42" fmla="*/ 30 w 78"/>
                <a:gd name="T43" fmla="*/ 177 h 585"/>
                <a:gd name="T44" fmla="*/ 33 w 78"/>
                <a:gd name="T45" fmla="*/ 135 h 585"/>
                <a:gd name="T46" fmla="*/ 33 w 78"/>
                <a:gd name="T47" fmla="*/ 105 h 585"/>
                <a:gd name="T48" fmla="*/ 15 w 78"/>
                <a:gd name="T49" fmla="*/ 99 h 585"/>
                <a:gd name="T50" fmla="*/ 3 w 78"/>
                <a:gd name="T51" fmla="*/ 72 h 585"/>
                <a:gd name="T52" fmla="*/ 15 w 78"/>
                <a:gd name="T53" fmla="*/ 36 h 585"/>
                <a:gd name="T54" fmla="*/ 51 w 78"/>
                <a:gd name="T55" fmla="*/ 0 h 585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78"/>
                <a:gd name="T85" fmla="*/ 0 h 585"/>
                <a:gd name="T86" fmla="*/ 78 w 78"/>
                <a:gd name="T87" fmla="*/ 585 h 585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78" h="585">
                  <a:moveTo>
                    <a:pt x="51" y="0"/>
                  </a:moveTo>
                  <a:cubicBezTo>
                    <a:pt x="52" y="3"/>
                    <a:pt x="52" y="7"/>
                    <a:pt x="54" y="9"/>
                  </a:cubicBezTo>
                  <a:cubicBezTo>
                    <a:pt x="56" y="11"/>
                    <a:pt x="61" y="9"/>
                    <a:pt x="63" y="12"/>
                  </a:cubicBezTo>
                  <a:cubicBezTo>
                    <a:pt x="67" y="17"/>
                    <a:pt x="76" y="41"/>
                    <a:pt x="78" y="48"/>
                  </a:cubicBezTo>
                  <a:cubicBezTo>
                    <a:pt x="75" y="71"/>
                    <a:pt x="70" y="78"/>
                    <a:pt x="63" y="99"/>
                  </a:cubicBezTo>
                  <a:cubicBezTo>
                    <a:pt x="61" y="105"/>
                    <a:pt x="57" y="117"/>
                    <a:pt x="57" y="117"/>
                  </a:cubicBezTo>
                  <a:cubicBezTo>
                    <a:pt x="54" y="176"/>
                    <a:pt x="52" y="170"/>
                    <a:pt x="39" y="210"/>
                  </a:cubicBezTo>
                  <a:cubicBezTo>
                    <a:pt x="42" y="285"/>
                    <a:pt x="35" y="257"/>
                    <a:pt x="48" y="297"/>
                  </a:cubicBezTo>
                  <a:cubicBezTo>
                    <a:pt x="53" y="311"/>
                    <a:pt x="58" y="322"/>
                    <a:pt x="63" y="336"/>
                  </a:cubicBezTo>
                  <a:cubicBezTo>
                    <a:pt x="64" y="339"/>
                    <a:pt x="66" y="345"/>
                    <a:pt x="66" y="345"/>
                  </a:cubicBezTo>
                  <a:cubicBezTo>
                    <a:pt x="64" y="378"/>
                    <a:pt x="62" y="388"/>
                    <a:pt x="51" y="414"/>
                  </a:cubicBezTo>
                  <a:cubicBezTo>
                    <a:pt x="47" y="423"/>
                    <a:pt x="42" y="441"/>
                    <a:pt x="42" y="441"/>
                  </a:cubicBezTo>
                  <a:cubicBezTo>
                    <a:pt x="39" y="470"/>
                    <a:pt x="38" y="506"/>
                    <a:pt x="21" y="531"/>
                  </a:cubicBezTo>
                  <a:cubicBezTo>
                    <a:pt x="19" y="540"/>
                    <a:pt x="16" y="554"/>
                    <a:pt x="12" y="561"/>
                  </a:cubicBezTo>
                  <a:cubicBezTo>
                    <a:pt x="10" y="565"/>
                    <a:pt x="8" y="569"/>
                    <a:pt x="6" y="573"/>
                  </a:cubicBezTo>
                  <a:cubicBezTo>
                    <a:pt x="5" y="576"/>
                    <a:pt x="3" y="585"/>
                    <a:pt x="3" y="582"/>
                  </a:cubicBezTo>
                  <a:cubicBezTo>
                    <a:pt x="3" y="568"/>
                    <a:pt x="9" y="551"/>
                    <a:pt x="12" y="537"/>
                  </a:cubicBezTo>
                  <a:cubicBezTo>
                    <a:pt x="17" y="486"/>
                    <a:pt x="15" y="431"/>
                    <a:pt x="45" y="387"/>
                  </a:cubicBezTo>
                  <a:cubicBezTo>
                    <a:pt x="42" y="346"/>
                    <a:pt x="39" y="326"/>
                    <a:pt x="18" y="294"/>
                  </a:cubicBezTo>
                  <a:cubicBezTo>
                    <a:pt x="13" y="286"/>
                    <a:pt x="10" y="276"/>
                    <a:pt x="6" y="267"/>
                  </a:cubicBezTo>
                  <a:cubicBezTo>
                    <a:pt x="3" y="261"/>
                    <a:pt x="0" y="249"/>
                    <a:pt x="0" y="249"/>
                  </a:cubicBezTo>
                  <a:cubicBezTo>
                    <a:pt x="4" y="223"/>
                    <a:pt x="16" y="198"/>
                    <a:pt x="30" y="177"/>
                  </a:cubicBezTo>
                  <a:cubicBezTo>
                    <a:pt x="31" y="163"/>
                    <a:pt x="31" y="149"/>
                    <a:pt x="33" y="135"/>
                  </a:cubicBezTo>
                  <a:cubicBezTo>
                    <a:pt x="34" y="123"/>
                    <a:pt x="45" y="120"/>
                    <a:pt x="33" y="105"/>
                  </a:cubicBezTo>
                  <a:cubicBezTo>
                    <a:pt x="29" y="100"/>
                    <a:pt x="15" y="99"/>
                    <a:pt x="15" y="99"/>
                  </a:cubicBezTo>
                  <a:cubicBezTo>
                    <a:pt x="12" y="89"/>
                    <a:pt x="6" y="82"/>
                    <a:pt x="3" y="72"/>
                  </a:cubicBezTo>
                  <a:cubicBezTo>
                    <a:pt x="6" y="55"/>
                    <a:pt x="9" y="51"/>
                    <a:pt x="15" y="36"/>
                  </a:cubicBezTo>
                  <a:cubicBezTo>
                    <a:pt x="25" y="14"/>
                    <a:pt x="22" y="0"/>
                    <a:pt x="51" y="0"/>
                  </a:cubicBezTo>
                  <a:close/>
                </a:path>
              </a:pathLst>
            </a:custGeom>
            <a:solidFill>
              <a:srgbClr val="CC9900">
                <a:alpha val="20000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21" name="Line 25"/>
            <p:cNvSpPr>
              <a:spLocks noChangeShapeType="1"/>
            </p:cNvSpPr>
            <p:nvPr/>
          </p:nvSpPr>
          <p:spPr bwMode="auto">
            <a:xfrm>
              <a:off x="528" y="1008"/>
              <a:ext cx="2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22" name="Line 26"/>
            <p:cNvSpPr>
              <a:spLocks noChangeShapeType="1"/>
            </p:cNvSpPr>
            <p:nvPr/>
          </p:nvSpPr>
          <p:spPr bwMode="auto">
            <a:xfrm>
              <a:off x="504" y="1104"/>
              <a:ext cx="3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23" name="Line 27"/>
            <p:cNvSpPr>
              <a:spLocks noChangeShapeType="1"/>
            </p:cNvSpPr>
            <p:nvPr/>
          </p:nvSpPr>
          <p:spPr bwMode="auto">
            <a:xfrm>
              <a:off x="528" y="1200"/>
              <a:ext cx="2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24" name="Line 28"/>
            <p:cNvSpPr>
              <a:spLocks noChangeShapeType="1"/>
            </p:cNvSpPr>
            <p:nvPr/>
          </p:nvSpPr>
          <p:spPr bwMode="auto">
            <a:xfrm>
              <a:off x="528" y="1296"/>
              <a:ext cx="2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25" name="Line 29"/>
            <p:cNvSpPr>
              <a:spLocks noChangeShapeType="1"/>
            </p:cNvSpPr>
            <p:nvPr/>
          </p:nvSpPr>
          <p:spPr bwMode="auto">
            <a:xfrm>
              <a:off x="504" y="1392"/>
              <a:ext cx="2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26" name="Line 30"/>
            <p:cNvSpPr>
              <a:spLocks noChangeShapeType="1"/>
            </p:cNvSpPr>
            <p:nvPr/>
          </p:nvSpPr>
          <p:spPr bwMode="auto">
            <a:xfrm>
              <a:off x="514" y="1344"/>
              <a:ext cx="2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27" name="Line 31"/>
            <p:cNvSpPr>
              <a:spLocks noChangeShapeType="1"/>
            </p:cNvSpPr>
            <p:nvPr/>
          </p:nvSpPr>
          <p:spPr bwMode="auto">
            <a:xfrm>
              <a:off x="542" y="1246"/>
              <a:ext cx="2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28" name="Line 32"/>
            <p:cNvSpPr>
              <a:spLocks noChangeShapeType="1"/>
            </p:cNvSpPr>
            <p:nvPr/>
          </p:nvSpPr>
          <p:spPr bwMode="auto">
            <a:xfrm>
              <a:off x="514" y="1158"/>
              <a:ext cx="2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29" name="Line 33"/>
            <p:cNvSpPr>
              <a:spLocks noChangeShapeType="1"/>
            </p:cNvSpPr>
            <p:nvPr/>
          </p:nvSpPr>
          <p:spPr bwMode="auto">
            <a:xfrm>
              <a:off x="518" y="1058"/>
              <a:ext cx="2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9708" name="Group 34"/>
          <p:cNvGrpSpPr>
            <a:grpSpLocks/>
          </p:cNvGrpSpPr>
          <p:nvPr/>
        </p:nvGrpSpPr>
        <p:grpSpPr bwMode="auto">
          <a:xfrm rot="5400000">
            <a:off x="8174831" y="4398169"/>
            <a:ext cx="123825" cy="928688"/>
            <a:chOff x="498" y="876"/>
            <a:chExt cx="78" cy="585"/>
          </a:xfrm>
        </p:grpSpPr>
        <p:sp>
          <p:nvSpPr>
            <p:cNvPr id="29710" name="Freeform 35"/>
            <p:cNvSpPr>
              <a:spLocks/>
            </p:cNvSpPr>
            <p:nvPr/>
          </p:nvSpPr>
          <p:spPr bwMode="auto">
            <a:xfrm>
              <a:off x="498" y="876"/>
              <a:ext cx="78" cy="585"/>
            </a:xfrm>
            <a:custGeom>
              <a:avLst/>
              <a:gdLst>
                <a:gd name="T0" fmla="*/ 51 w 78"/>
                <a:gd name="T1" fmla="*/ 0 h 585"/>
                <a:gd name="T2" fmla="*/ 54 w 78"/>
                <a:gd name="T3" fmla="*/ 9 h 585"/>
                <a:gd name="T4" fmla="*/ 63 w 78"/>
                <a:gd name="T5" fmla="*/ 12 h 585"/>
                <a:gd name="T6" fmla="*/ 78 w 78"/>
                <a:gd name="T7" fmla="*/ 48 h 585"/>
                <a:gd name="T8" fmla="*/ 63 w 78"/>
                <a:gd name="T9" fmla="*/ 99 h 585"/>
                <a:gd name="T10" fmla="*/ 57 w 78"/>
                <a:gd name="T11" fmla="*/ 117 h 585"/>
                <a:gd name="T12" fmla="*/ 39 w 78"/>
                <a:gd name="T13" fmla="*/ 210 h 585"/>
                <a:gd name="T14" fmla="*/ 48 w 78"/>
                <a:gd name="T15" fmla="*/ 297 h 585"/>
                <a:gd name="T16" fmla="*/ 63 w 78"/>
                <a:gd name="T17" fmla="*/ 336 h 585"/>
                <a:gd name="T18" fmla="*/ 66 w 78"/>
                <a:gd name="T19" fmla="*/ 345 h 585"/>
                <a:gd name="T20" fmla="*/ 51 w 78"/>
                <a:gd name="T21" fmla="*/ 414 h 585"/>
                <a:gd name="T22" fmla="*/ 42 w 78"/>
                <a:gd name="T23" fmla="*/ 441 h 585"/>
                <a:gd name="T24" fmla="*/ 21 w 78"/>
                <a:gd name="T25" fmla="*/ 531 h 585"/>
                <a:gd name="T26" fmla="*/ 12 w 78"/>
                <a:gd name="T27" fmla="*/ 561 h 585"/>
                <a:gd name="T28" fmla="*/ 6 w 78"/>
                <a:gd name="T29" fmla="*/ 573 h 585"/>
                <a:gd name="T30" fmla="*/ 3 w 78"/>
                <a:gd name="T31" fmla="*/ 582 h 585"/>
                <a:gd name="T32" fmla="*/ 12 w 78"/>
                <a:gd name="T33" fmla="*/ 537 h 585"/>
                <a:gd name="T34" fmla="*/ 45 w 78"/>
                <a:gd name="T35" fmla="*/ 387 h 585"/>
                <a:gd name="T36" fmla="*/ 18 w 78"/>
                <a:gd name="T37" fmla="*/ 294 h 585"/>
                <a:gd name="T38" fmla="*/ 6 w 78"/>
                <a:gd name="T39" fmla="*/ 267 h 585"/>
                <a:gd name="T40" fmla="*/ 0 w 78"/>
                <a:gd name="T41" fmla="*/ 249 h 585"/>
                <a:gd name="T42" fmla="*/ 30 w 78"/>
                <a:gd name="T43" fmla="*/ 177 h 585"/>
                <a:gd name="T44" fmla="*/ 33 w 78"/>
                <a:gd name="T45" fmla="*/ 135 h 585"/>
                <a:gd name="T46" fmla="*/ 33 w 78"/>
                <a:gd name="T47" fmla="*/ 105 h 585"/>
                <a:gd name="T48" fmla="*/ 15 w 78"/>
                <a:gd name="T49" fmla="*/ 99 h 585"/>
                <a:gd name="T50" fmla="*/ 3 w 78"/>
                <a:gd name="T51" fmla="*/ 72 h 585"/>
                <a:gd name="T52" fmla="*/ 15 w 78"/>
                <a:gd name="T53" fmla="*/ 36 h 585"/>
                <a:gd name="T54" fmla="*/ 51 w 78"/>
                <a:gd name="T55" fmla="*/ 0 h 585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78"/>
                <a:gd name="T85" fmla="*/ 0 h 585"/>
                <a:gd name="T86" fmla="*/ 78 w 78"/>
                <a:gd name="T87" fmla="*/ 585 h 585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78" h="585">
                  <a:moveTo>
                    <a:pt x="51" y="0"/>
                  </a:moveTo>
                  <a:cubicBezTo>
                    <a:pt x="52" y="3"/>
                    <a:pt x="52" y="7"/>
                    <a:pt x="54" y="9"/>
                  </a:cubicBezTo>
                  <a:cubicBezTo>
                    <a:pt x="56" y="11"/>
                    <a:pt x="61" y="9"/>
                    <a:pt x="63" y="12"/>
                  </a:cubicBezTo>
                  <a:cubicBezTo>
                    <a:pt x="67" y="17"/>
                    <a:pt x="76" y="41"/>
                    <a:pt x="78" y="48"/>
                  </a:cubicBezTo>
                  <a:cubicBezTo>
                    <a:pt x="75" y="71"/>
                    <a:pt x="70" y="78"/>
                    <a:pt x="63" y="99"/>
                  </a:cubicBezTo>
                  <a:cubicBezTo>
                    <a:pt x="61" y="105"/>
                    <a:pt x="57" y="117"/>
                    <a:pt x="57" y="117"/>
                  </a:cubicBezTo>
                  <a:cubicBezTo>
                    <a:pt x="54" y="176"/>
                    <a:pt x="52" y="170"/>
                    <a:pt x="39" y="210"/>
                  </a:cubicBezTo>
                  <a:cubicBezTo>
                    <a:pt x="42" y="285"/>
                    <a:pt x="35" y="257"/>
                    <a:pt x="48" y="297"/>
                  </a:cubicBezTo>
                  <a:cubicBezTo>
                    <a:pt x="53" y="311"/>
                    <a:pt x="58" y="322"/>
                    <a:pt x="63" y="336"/>
                  </a:cubicBezTo>
                  <a:cubicBezTo>
                    <a:pt x="64" y="339"/>
                    <a:pt x="66" y="345"/>
                    <a:pt x="66" y="345"/>
                  </a:cubicBezTo>
                  <a:cubicBezTo>
                    <a:pt x="64" y="378"/>
                    <a:pt x="62" y="388"/>
                    <a:pt x="51" y="414"/>
                  </a:cubicBezTo>
                  <a:cubicBezTo>
                    <a:pt x="47" y="423"/>
                    <a:pt x="42" y="441"/>
                    <a:pt x="42" y="441"/>
                  </a:cubicBezTo>
                  <a:cubicBezTo>
                    <a:pt x="39" y="470"/>
                    <a:pt x="38" y="506"/>
                    <a:pt x="21" y="531"/>
                  </a:cubicBezTo>
                  <a:cubicBezTo>
                    <a:pt x="19" y="540"/>
                    <a:pt x="16" y="554"/>
                    <a:pt x="12" y="561"/>
                  </a:cubicBezTo>
                  <a:cubicBezTo>
                    <a:pt x="10" y="565"/>
                    <a:pt x="8" y="569"/>
                    <a:pt x="6" y="573"/>
                  </a:cubicBezTo>
                  <a:cubicBezTo>
                    <a:pt x="5" y="576"/>
                    <a:pt x="3" y="585"/>
                    <a:pt x="3" y="582"/>
                  </a:cubicBezTo>
                  <a:cubicBezTo>
                    <a:pt x="3" y="568"/>
                    <a:pt x="9" y="551"/>
                    <a:pt x="12" y="537"/>
                  </a:cubicBezTo>
                  <a:cubicBezTo>
                    <a:pt x="17" y="486"/>
                    <a:pt x="15" y="431"/>
                    <a:pt x="45" y="387"/>
                  </a:cubicBezTo>
                  <a:cubicBezTo>
                    <a:pt x="42" y="346"/>
                    <a:pt x="39" y="326"/>
                    <a:pt x="18" y="294"/>
                  </a:cubicBezTo>
                  <a:cubicBezTo>
                    <a:pt x="13" y="286"/>
                    <a:pt x="10" y="276"/>
                    <a:pt x="6" y="267"/>
                  </a:cubicBezTo>
                  <a:cubicBezTo>
                    <a:pt x="3" y="261"/>
                    <a:pt x="0" y="249"/>
                    <a:pt x="0" y="249"/>
                  </a:cubicBezTo>
                  <a:cubicBezTo>
                    <a:pt x="4" y="223"/>
                    <a:pt x="16" y="198"/>
                    <a:pt x="30" y="177"/>
                  </a:cubicBezTo>
                  <a:cubicBezTo>
                    <a:pt x="31" y="163"/>
                    <a:pt x="31" y="149"/>
                    <a:pt x="33" y="135"/>
                  </a:cubicBezTo>
                  <a:cubicBezTo>
                    <a:pt x="34" y="123"/>
                    <a:pt x="45" y="120"/>
                    <a:pt x="33" y="105"/>
                  </a:cubicBezTo>
                  <a:cubicBezTo>
                    <a:pt x="29" y="100"/>
                    <a:pt x="15" y="99"/>
                    <a:pt x="15" y="99"/>
                  </a:cubicBezTo>
                  <a:cubicBezTo>
                    <a:pt x="12" y="89"/>
                    <a:pt x="6" y="82"/>
                    <a:pt x="3" y="72"/>
                  </a:cubicBezTo>
                  <a:cubicBezTo>
                    <a:pt x="6" y="55"/>
                    <a:pt x="9" y="51"/>
                    <a:pt x="15" y="36"/>
                  </a:cubicBezTo>
                  <a:cubicBezTo>
                    <a:pt x="25" y="14"/>
                    <a:pt x="22" y="0"/>
                    <a:pt x="51" y="0"/>
                  </a:cubicBezTo>
                  <a:close/>
                </a:path>
              </a:pathLst>
            </a:custGeom>
            <a:solidFill>
              <a:srgbClr val="CC9900">
                <a:alpha val="20000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11" name="Line 36"/>
            <p:cNvSpPr>
              <a:spLocks noChangeShapeType="1"/>
            </p:cNvSpPr>
            <p:nvPr/>
          </p:nvSpPr>
          <p:spPr bwMode="auto">
            <a:xfrm>
              <a:off x="528" y="1008"/>
              <a:ext cx="2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12" name="Line 37"/>
            <p:cNvSpPr>
              <a:spLocks noChangeShapeType="1"/>
            </p:cNvSpPr>
            <p:nvPr/>
          </p:nvSpPr>
          <p:spPr bwMode="auto">
            <a:xfrm>
              <a:off x="504" y="1104"/>
              <a:ext cx="3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13" name="Line 38"/>
            <p:cNvSpPr>
              <a:spLocks noChangeShapeType="1"/>
            </p:cNvSpPr>
            <p:nvPr/>
          </p:nvSpPr>
          <p:spPr bwMode="auto">
            <a:xfrm>
              <a:off x="528" y="1200"/>
              <a:ext cx="2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14" name="Line 39"/>
            <p:cNvSpPr>
              <a:spLocks noChangeShapeType="1"/>
            </p:cNvSpPr>
            <p:nvPr/>
          </p:nvSpPr>
          <p:spPr bwMode="auto">
            <a:xfrm>
              <a:off x="528" y="1296"/>
              <a:ext cx="2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15" name="Line 40"/>
            <p:cNvSpPr>
              <a:spLocks noChangeShapeType="1"/>
            </p:cNvSpPr>
            <p:nvPr/>
          </p:nvSpPr>
          <p:spPr bwMode="auto">
            <a:xfrm>
              <a:off x="504" y="1392"/>
              <a:ext cx="2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16" name="Line 41"/>
            <p:cNvSpPr>
              <a:spLocks noChangeShapeType="1"/>
            </p:cNvSpPr>
            <p:nvPr/>
          </p:nvSpPr>
          <p:spPr bwMode="auto">
            <a:xfrm>
              <a:off x="514" y="1344"/>
              <a:ext cx="2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17" name="Line 42"/>
            <p:cNvSpPr>
              <a:spLocks noChangeShapeType="1"/>
            </p:cNvSpPr>
            <p:nvPr/>
          </p:nvSpPr>
          <p:spPr bwMode="auto">
            <a:xfrm>
              <a:off x="542" y="1246"/>
              <a:ext cx="2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18" name="Line 43"/>
            <p:cNvSpPr>
              <a:spLocks noChangeShapeType="1"/>
            </p:cNvSpPr>
            <p:nvPr/>
          </p:nvSpPr>
          <p:spPr bwMode="auto">
            <a:xfrm>
              <a:off x="514" y="1158"/>
              <a:ext cx="2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19" name="Line 44"/>
            <p:cNvSpPr>
              <a:spLocks noChangeShapeType="1"/>
            </p:cNvSpPr>
            <p:nvPr/>
          </p:nvSpPr>
          <p:spPr bwMode="auto">
            <a:xfrm>
              <a:off x="518" y="1058"/>
              <a:ext cx="2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9709" name="Freeform 45"/>
          <p:cNvSpPr>
            <a:spLocks/>
          </p:cNvSpPr>
          <p:nvPr/>
        </p:nvSpPr>
        <p:spPr bwMode="auto">
          <a:xfrm rot="5400000">
            <a:off x="8174831" y="5645944"/>
            <a:ext cx="123825" cy="928688"/>
          </a:xfrm>
          <a:custGeom>
            <a:avLst/>
            <a:gdLst>
              <a:gd name="T0" fmla="*/ 2147483647 w 78"/>
              <a:gd name="T1" fmla="*/ 0 h 585"/>
              <a:gd name="T2" fmla="*/ 2147483647 w 78"/>
              <a:gd name="T3" fmla="*/ 2147483647 h 585"/>
              <a:gd name="T4" fmla="*/ 2147483647 w 78"/>
              <a:gd name="T5" fmla="*/ 2147483647 h 585"/>
              <a:gd name="T6" fmla="*/ 2147483647 w 78"/>
              <a:gd name="T7" fmla="*/ 2147483647 h 585"/>
              <a:gd name="T8" fmla="*/ 2147483647 w 78"/>
              <a:gd name="T9" fmla="*/ 2147483647 h 585"/>
              <a:gd name="T10" fmla="*/ 2147483647 w 78"/>
              <a:gd name="T11" fmla="*/ 2147483647 h 585"/>
              <a:gd name="T12" fmla="*/ 2147483647 w 78"/>
              <a:gd name="T13" fmla="*/ 2147483647 h 585"/>
              <a:gd name="T14" fmla="*/ 2147483647 w 78"/>
              <a:gd name="T15" fmla="*/ 2147483647 h 585"/>
              <a:gd name="T16" fmla="*/ 2147483647 w 78"/>
              <a:gd name="T17" fmla="*/ 2147483647 h 585"/>
              <a:gd name="T18" fmla="*/ 2147483647 w 78"/>
              <a:gd name="T19" fmla="*/ 2147483647 h 585"/>
              <a:gd name="T20" fmla="*/ 2147483647 w 78"/>
              <a:gd name="T21" fmla="*/ 2147483647 h 585"/>
              <a:gd name="T22" fmla="*/ 2147483647 w 78"/>
              <a:gd name="T23" fmla="*/ 2147483647 h 585"/>
              <a:gd name="T24" fmla="*/ 2147483647 w 78"/>
              <a:gd name="T25" fmla="*/ 2147483647 h 585"/>
              <a:gd name="T26" fmla="*/ 2147483647 w 78"/>
              <a:gd name="T27" fmla="*/ 2147483647 h 585"/>
              <a:gd name="T28" fmla="*/ 2147483647 w 78"/>
              <a:gd name="T29" fmla="*/ 2147483647 h 585"/>
              <a:gd name="T30" fmla="*/ 2147483647 w 78"/>
              <a:gd name="T31" fmla="*/ 2147483647 h 585"/>
              <a:gd name="T32" fmla="*/ 2147483647 w 78"/>
              <a:gd name="T33" fmla="*/ 2147483647 h 585"/>
              <a:gd name="T34" fmla="*/ 2147483647 w 78"/>
              <a:gd name="T35" fmla="*/ 2147483647 h 585"/>
              <a:gd name="T36" fmla="*/ 2147483647 w 78"/>
              <a:gd name="T37" fmla="*/ 2147483647 h 585"/>
              <a:gd name="T38" fmla="*/ 2147483647 w 78"/>
              <a:gd name="T39" fmla="*/ 2147483647 h 585"/>
              <a:gd name="T40" fmla="*/ 0 w 78"/>
              <a:gd name="T41" fmla="*/ 2147483647 h 585"/>
              <a:gd name="T42" fmla="*/ 2147483647 w 78"/>
              <a:gd name="T43" fmla="*/ 2147483647 h 585"/>
              <a:gd name="T44" fmla="*/ 2147483647 w 78"/>
              <a:gd name="T45" fmla="*/ 2147483647 h 585"/>
              <a:gd name="T46" fmla="*/ 2147483647 w 78"/>
              <a:gd name="T47" fmla="*/ 2147483647 h 585"/>
              <a:gd name="T48" fmla="*/ 2147483647 w 78"/>
              <a:gd name="T49" fmla="*/ 2147483647 h 585"/>
              <a:gd name="T50" fmla="*/ 2147483647 w 78"/>
              <a:gd name="T51" fmla="*/ 2147483647 h 585"/>
              <a:gd name="T52" fmla="*/ 2147483647 w 78"/>
              <a:gd name="T53" fmla="*/ 2147483647 h 585"/>
              <a:gd name="T54" fmla="*/ 2147483647 w 78"/>
              <a:gd name="T55" fmla="*/ 0 h 585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78"/>
              <a:gd name="T85" fmla="*/ 0 h 585"/>
              <a:gd name="T86" fmla="*/ 78 w 78"/>
              <a:gd name="T87" fmla="*/ 585 h 585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78" h="585">
                <a:moveTo>
                  <a:pt x="51" y="0"/>
                </a:moveTo>
                <a:cubicBezTo>
                  <a:pt x="52" y="3"/>
                  <a:pt x="52" y="7"/>
                  <a:pt x="54" y="9"/>
                </a:cubicBezTo>
                <a:cubicBezTo>
                  <a:pt x="56" y="11"/>
                  <a:pt x="61" y="9"/>
                  <a:pt x="63" y="12"/>
                </a:cubicBezTo>
                <a:cubicBezTo>
                  <a:pt x="67" y="17"/>
                  <a:pt x="76" y="41"/>
                  <a:pt x="78" y="48"/>
                </a:cubicBezTo>
                <a:cubicBezTo>
                  <a:pt x="75" y="71"/>
                  <a:pt x="70" y="78"/>
                  <a:pt x="63" y="99"/>
                </a:cubicBezTo>
                <a:cubicBezTo>
                  <a:pt x="61" y="105"/>
                  <a:pt x="57" y="117"/>
                  <a:pt x="57" y="117"/>
                </a:cubicBezTo>
                <a:cubicBezTo>
                  <a:pt x="54" y="176"/>
                  <a:pt x="52" y="170"/>
                  <a:pt x="39" y="210"/>
                </a:cubicBezTo>
                <a:cubicBezTo>
                  <a:pt x="42" y="285"/>
                  <a:pt x="35" y="257"/>
                  <a:pt x="48" y="297"/>
                </a:cubicBezTo>
                <a:cubicBezTo>
                  <a:pt x="53" y="311"/>
                  <a:pt x="58" y="322"/>
                  <a:pt x="63" y="336"/>
                </a:cubicBezTo>
                <a:cubicBezTo>
                  <a:pt x="64" y="339"/>
                  <a:pt x="66" y="345"/>
                  <a:pt x="66" y="345"/>
                </a:cubicBezTo>
                <a:cubicBezTo>
                  <a:pt x="64" y="378"/>
                  <a:pt x="62" y="388"/>
                  <a:pt x="51" y="414"/>
                </a:cubicBezTo>
                <a:cubicBezTo>
                  <a:pt x="47" y="423"/>
                  <a:pt x="42" y="441"/>
                  <a:pt x="42" y="441"/>
                </a:cubicBezTo>
                <a:cubicBezTo>
                  <a:pt x="39" y="470"/>
                  <a:pt x="38" y="506"/>
                  <a:pt x="21" y="531"/>
                </a:cubicBezTo>
                <a:cubicBezTo>
                  <a:pt x="19" y="540"/>
                  <a:pt x="16" y="554"/>
                  <a:pt x="12" y="561"/>
                </a:cubicBezTo>
                <a:cubicBezTo>
                  <a:pt x="10" y="565"/>
                  <a:pt x="8" y="569"/>
                  <a:pt x="6" y="573"/>
                </a:cubicBezTo>
                <a:cubicBezTo>
                  <a:pt x="5" y="576"/>
                  <a:pt x="3" y="585"/>
                  <a:pt x="3" y="582"/>
                </a:cubicBezTo>
                <a:cubicBezTo>
                  <a:pt x="3" y="568"/>
                  <a:pt x="9" y="551"/>
                  <a:pt x="12" y="537"/>
                </a:cubicBezTo>
                <a:cubicBezTo>
                  <a:pt x="17" y="486"/>
                  <a:pt x="15" y="431"/>
                  <a:pt x="45" y="387"/>
                </a:cubicBezTo>
                <a:cubicBezTo>
                  <a:pt x="42" y="346"/>
                  <a:pt x="39" y="326"/>
                  <a:pt x="18" y="294"/>
                </a:cubicBezTo>
                <a:cubicBezTo>
                  <a:pt x="13" y="286"/>
                  <a:pt x="10" y="276"/>
                  <a:pt x="6" y="267"/>
                </a:cubicBezTo>
                <a:cubicBezTo>
                  <a:pt x="3" y="261"/>
                  <a:pt x="0" y="249"/>
                  <a:pt x="0" y="249"/>
                </a:cubicBezTo>
                <a:cubicBezTo>
                  <a:pt x="4" y="223"/>
                  <a:pt x="16" y="198"/>
                  <a:pt x="30" y="177"/>
                </a:cubicBezTo>
                <a:cubicBezTo>
                  <a:pt x="31" y="163"/>
                  <a:pt x="31" y="149"/>
                  <a:pt x="33" y="135"/>
                </a:cubicBezTo>
                <a:cubicBezTo>
                  <a:pt x="34" y="123"/>
                  <a:pt x="45" y="120"/>
                  <a:pt x="33" y="105"/>
                </a:cubicBezTo>
                <a:cubicBezTo>
                  <a:pt x="29" y="100"/>
                  <a:pt x="15" y="99"/>
                  <a:pt x="15" y="99"/>
                </a:cubicBezTo>
                <a:cubicBezTo>
                  <a:pt x="12" y="89"/>
                  <a:pt x="6" y="82"/>
                  <a:pt x="3" y="72"/>
                </a:cubicBezTo>
                <a:cubicBezTo>
                  <a:pt x="6" y="55"/>
                  <a:pt x="9" y="51"/>
                  <a:pt x="15" y="36"/>
                </a:cubicBezTo>
                <a:cubicBezTo>
                  <a:pt x="25" y="14"/>
                  <a:pt x="22" y="0"/>
                  <a:pt x="51" y="0"/>
                </a:cubicBezTo>
                <a:close/>
              </a:path>
            </a:pathLst>
          </a:custGeom>
          <a:solidFill>
            <a:srgbClr val="CC9900">
              <a:alpha val="2000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2"/>
          <p:cNvSpPr txBox="1">
            <a:spLocks noChangeArrowheads="1"/>
          </p:cNvSpPr>
          <p:nvPr/>
        </p:nvSpPr>
        <p:spPr bwMode="auto">
          <a:xfrm>
            <a:off x="0" y="342900"/>
            <a:ext cx="91440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3200" b="1"/>
              <a:t>A real example of gene flow and selection:</a:t>
            </a:r>
          </a:p>
          <a:p>
            <a:pPr algn="ctr" eaLnBrk="1" hangingPunct="1"/>
            <a:r>
              <a:rPr lang="en-US" altLang="en-US" sz="3200" b="1"/>
              <a:t>Lake Erie water snakes</a:t>
            </a:r>
          </a:p>
        </p:txBody>
      </p:sp>
      <p:pic>
        <p:nvPicPr>
          <p:cNvPr id="30723" name="Picture 3" descr="FG06_0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146425"/>
            <a:ext cx="3962400" cy="188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4" name="Text Box 4"/>
          <p:cNvSpPr txBox="1">
            <a:spLocks noChangeArrowheads="1"/>
          </p:cNvSpPr>
          <p:nvPr/>
        </p:nvSpPr>
        <p:spPr bwMode="auto">
          <a:xfrm>
            <a:off x="609600" y="2513013"/>
            <a:ext cx="38481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FF0000"/>
                </a:solidFill>
              </a:rPr>
              <a:t>But that’s not what we see on islands!</a:t>
            </a:r>
          </a:p>
        </p:txBody>
      </p:sp>
      <p:sp>
        <p:nvSpPr>
          <p:cNvPr id="30725" name="Text Box 5"/>
          <p:cNvSpPr txBox="1">
            <a:spLocks noChangeArrowheads="1"/>
          </p:cNvSpPr>
          <p:nvPr/>
        </p:nvSpPr>
        <p:spPr bwMode="auto">
          <a:xfrm>
            <a:off x="4800600" y="2286000"/>
            <a:ext cx="4191000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b="1"/>
              <a:t>Gene flow from the mainland</a:t>
            </a:r>
          </a:p>
          <a:p>
            <a:pPr eaLnBrk="1" hangingPunct="1"/>
            <a:r>
              <a:rPr lang="en-US" altLang="en-US" b="1"/>
              <a:t>appears to be the answer:</a:t>
            </a:r>
          </a:p>
          <a:p>
            <a:pPr eaLnBrk="1" hangingPunct="1"/>
            <a:endParaRPr lang="en-US" altLang="en-US" b="1"/>
          </a:p>
          <a:p>
            <a:pPr eaLnBrk="1" hangingPunct="1">
              <a:buFontTx/>
              <a:buChar char="-"/>
            </a:pPr>
            <a:r>
              <a:rPr lang="en-US" altLang="en-US" b="1"/>
              <a:t>King and Lawson (1995)</a:t>
            </a:r>
          </a:p>
          <a:p>
            <a:pPr eaLnBrk="1" hangingPunct="1"/>
            <a:r>
              <a:rPr lang="en-US" altLang="en-US" b="1"/>
              <a:t> estimated the rate of gene flow from   </a:t>
            </a:r>
          </a:p>
          <a:p>
            <a:pPr eaLnBrk="1" hangingPunct="1"/>
            <a:r>
              <a:rPr lang="en-US" altLang="en-US" b="1"/>
              <a:t> mainland to island to be </a:t>
            </a:r>
            <a:r>
              <a:rPr lang="en-US" altLang="en-US" b="1" i="1"/>
              <a:t>m</a:t>
            </a:r>
            <a:r>
              <a:rPr lang="en-US" altLang="en-US" b="1"/>
              <a:t> = .01 </a:t>
            </a:r>
          </a:p>
          <a:p>
            <a:pPr eaLnBrk="1" hangingPunct="1"/>
            <a:endParaRPr lang="en-US" altLang="en-US" b="1"/>
          </a:p>
          <a:p>
            <a:pPr eaLnBrk="1" hangingPunct="1"/>
            <a:r>
              <a:rPr lang="en-US" altLang="en-US" b="1"/>
              <a:t>-This level of gene flow is sufficient</a:t>
            </a:r>
          </a:p>
          <a:p>
            <a:pPr eaLnBrk="1" hangingPunct="1"/>
            <a:r>
              <a:rPr lang="en-US" altLang="en-US" b="1"/>
              <a:t>  to maintain the maladaptive banding</a:t>
            </a:r>
          </a:p>
          <a:p>
            <a:pPr eaLnBrk="1" hangingPunct="1"/>
            <a:r>
              <a:rPr lang="en-US" altLang="en-US" b="1"/>
              <a:t>  allele, A, in the island populations</a:t>
            </a:r>
          </a:p>
          <a:p>
            <a:pPr eaLnBrk="1" hangingPunct="1"/>
            <a:r>
              <a:rPr lang="en-US" altLang="en-US" b="1"/>
              <a:t>  despite selection by predators for the </a:t>
            </a:r>
          </a:p>
          <a:p>
            <a:pPr eaLnBrk="1" hangingPunct="1"/>
            <a:r>
              <a:rPr lang="en-US" altLang="en-US" b="1"/>
              <a:t>  loss of this allele!</a:t>
            </a:r>
          </a:p>
        </p:txBody>
      </p:sp>
      <p:sp>
        <p:nvSpPr>
          <p:cNvPr id="30726" name="Rectangle 6"/>
          <p:cNvSpPr>
            <a:spLocks noChangeArrowheads="1"/>
          </p:cNvSpPr>
          <p:nvPr/>
        </p:nvSpPr>
        <p:spPr bwMode="auto">
          <a:xfrm>
            <a:off x="2057400" y="2955925"/>
            <a:ext cx="2362200" cy="1920875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grpSp>
        <p:nvGrpSpPr>
          <p:cNvPr id="30727" name="Group 7"/>
          <p:cNvGrpSpPr>
            <a:grpSpLocks/>
          </p:cNvGrpSpPr>
          <p:nvPr/>
        </p:nvGrpSpPr>
        <p:grpSpPr bwMode="auto">
          <a:xfrm rot="5400000">
            <a:off x="1316831" y="4702969"/>
            <a:ext cx="123825" cy="928688"/>
            <a:chOff x="498" y="876"/>
            <a:chExt cx="78" cy="585"/>
          </a:xfrm>
        </p:grpSpPr>
        <p:sp>
          <p:nvSpPr>
            <p:cNvPr id="30740" name="Freeform 8"/>
            <p:cNvSpPr>
              <a:spLocks/>
            </p:cNvSpPr>
            <p:nvPr/>
          </p:nvSpPr>
          <p:spPr bwMode="auto">
            <a:xfrm>
              <a:off x="498" y="876"/>
              <a:ext cx="78" cy="585"/>
            </a:xfrm>
            <a:custGeom>
              <a:avLst/>
              <a:gdLst>
                <a:gd name="T0" fmla="*/ 51 w 78"/>
                <a:gd name="T1" fmla="*/ 0 h 585"/>
                <a:gd name="T2" fmla="*/ 54 w 78"/>
                <a:gd name="T3" fmla="*/ 9 h 585"/>
                <a:gd name="T4" fmla="*/ 63 w 78"/>
                <a:gd name="T5" fmla="*/ 12 h 585"/>
                <a:gd name="T6" fmla="*/ 78 w 78"/>
                <a:gd name="T7" fmla="*/ 48 h 585"/>
                <a:gd name="T8" fmla="*/ 63 w 78"/>
                <a:gd name="T9" fmla="*/ 99 h 585"/>
                <a:gd name="T10" fmla="*/ 57 w 78"/>
                <a:gd name="T11" fmla="*/ 117 h 585"/>
                <a:gd name="T12" fmla="*/ 39 w 78"/>
                <a:gd name="T13" fmla="*/ 210 h 585"/>
                <a:gd name="T14" fmla="*/ 48 w 78"/>
                <a:gd name="T15" fmla="*/ 297 h 585"/>
                <a:gd name="T16" fmla="*/ 63 w 78"/>
                <a:gd name="T17" fmla="*/ 336 h 585"/>
                <a:gd name="T18" fmla="*/ 66 w 78"/>
                <a:gd name="T19" fmla="*/ 345 h 585"/>
                <a:gd name="T20" fmla="*/ 51 w 78"/>
                <a:gd name="T21" fmla="*/ 414 h 585"/>
                <a:gd name="T22" fmla="*/ 42 w 78"/>
                <a:gd name="T23" fmla="*/ 441 h 585"/>
                <a:gd name="T24" fmla="*/ 21 w 78"/>
                <a:gd name="T25" fmla="*/ 531 h 585"/>
                <a:gd name="T26" fmla="*/ 12 w 78"/>
                <a:gd name="T27" fmla="*/ 561 h 585"/>
                <a:gd name="T28" fmla="*/ 6 w 78"/>
                <a:gd name="T29" fmla="*/ 573 h 585"/>
                <a:gd name="T30" fmla="*/ 3 w 78"/>
                <a:gd name="T31" fmla="*/ 582 h 585"/>
                <a:gd name="T32" fmla="*/ 12 w 78"/>
                <a:gd name="T33" fmla="*/ 537 h 585"/>
                <a:gd name="T34" fmla="*/ 45 w 78"/>
                <a:gd name="T35" fmla="*/ 387 h 585"/>
                <a:gd name="T36" fmla="*/ 18 w 78"/>
                <a:gd name="T37" fmla="*/ 294 h 585"/>
                <a:gd name="T38" fmla="*/ 6 w 78"/>
                <a:gd name="T39" fmla="*/ 267 h 585"/>
                <a:gd name="T40" fmla="*/ 0 w 78"/>
                <a:gd name="T41" fmla="*/ 249 h 585"/>
                <a:gd name="T42" fmla="*/ 30 w 78"/>
                <a:gd name="T43" fmla="*/ 177 h 585"/>
                <a:gd name="T44" fmla="*/ 33 w 78"/>
                <a:gd name="T45" fmla="*/ 135 h 585"/>
                <a:gd name="T46" fmla="*/ 33 w 78"/>
                <a:gd name="T47" fmla="*/ 105 h 585"/>
                <a:gd name="T48" fmla="*/ 15 w 78"/>
                <a:gd name="T49" fmla="*/ 99 h 585"/>
                <a:gd name="T50" fmla="*/ 3 w 78"/>
                <a:gd name="T51" fmla="*/ 72 h 585"/>
                <a:gd name="T52" fmla="*/ 15 w 78"/>
                <a:gd name="T53" fmla="*/ 36 h 585"/>
                <a:gd name="T54" fmla="*/ 51 w 78"/>
                <a:gd name="T55" fmla="*/ 0 h 585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78"/>
                <a:gd name="T85" fmla="*/ 0 h 585"/>
                <a:gd name="T86" fmla="*/ 78 w 78"/>
                <a:gd name="T87" fmla="*/ 585 h 585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78" h="585">
                  <a:moveTo>
                    <a:pt x="51" y="0"/>
                  </a:moveTo>
                  <a:cubicBezTo>
                    <a:pt x="52" y="3"/>
                    <a:pt x="52" y="7"/>
                    <a:pt x="54" y="9"/>
                  </a:cubicBezTo>
                  <a:cubicBezTo>
                    <a:pt x="56" y="11"/>
                    <a:pt x="61" y="9"/>
                    <a:pt x="63" y="12"/>
                  </a:cubicBezTo>
                  <a:cubicBezTo>
                    <a:pt x="67" y="17"/>
                    <a:pt x="76" y="41"/>
                    <a:pt x="78" y="48"/>
                  </a:cubicBezTo>
                  <a:cubicBezTo>
                    <a:pt x="75" y="71"/>
                    <a:pt x="70" y="78"/>
                    <a:pt x="63" y="99"/>
                  </a:cubicBezTo>
                  <a:cubicBezTo>
                    <a:pt x="61" y="105"/>
                    <a:pt x="57" y="117"/>
                    <a:pt x="57" y="117"/>
                  </a:cubicBezTo>
                  <a:cubicBezTo>
                    <a:pt x="54" y="176"/>
                    <a:pt x="52" y="170"/>
                    <a:pt x="39" y="210"/>
                  </a:cubicBezTo>
                  <a:cubicBezTo>
                    <a:pt x="42" y="285"/>
                    <a:pt x="35" y="257"/>
                    <a:pt x="48" y="297"/>
                  </a:cubicBezTo>
                  <a:cubicBezTo>
                    <a:pt x="53" y="311"/>
                    <a:pt x="58" y="322"/>
                    <a:pt x="63" y="336"/>
                  </a:cubicBezTo>
                  <a:cubicBezTo>
                    <a:pt x="64" y="339"/>
                    <a:pt x="66" y="345"/>
                    <a:pt x="66" y="345"/>
                  </a:cubicBezTo>
                  <a:cubicBezTo>
                    <a:pt x="64" y="378"/>
                    <a:pt x="62" y="388"/>
                    <a:pt x="51" y="414"/>
                  </a:cubicBezTo>
                  <a:cubicBezTo>
                    <a:pt x="47" y="423"/>
                    <a:pt x="42" y="441"/>
                    <a:pt x="42" y="441"/>
                  </a:cubicBezTo>
                  <a:cubicBezTo>
                    <a:pt x="39" y="470"/>
                    <a:pt x="38" y="506"/>
                    <a:pt x="21" y="531"/>
                  </a:cubicBezTo>
                  <a:cubicBezTo>
                    <a:pt x="19" y="540"/>
                    <a:pt x="16" y="554"/>
                    <a:pt x="12" y="561"/>
                  </a:cubicBezTo>
                  <a:cubicBezTo>
                    <a:pt x="10" y="565"/>
                    <a:pt x="8" y="569"/>
                    <a:pt x="6" y="573"/>
                  </a:cubicBezTo>
                  <a:cubicBezTo>
                    <a:pt x="5" y="576"/>
                    <a:pt x="3" y="585"/>
                    <a:pt x="3" y="582"/>
                  </a:cubicBezTo>
                  <a:cubicBezTo>
                    <a:pt x="3" y="568"/>
                    <a:pt x="9" y="551"/>
                    <a:pt x="12" y="537"/>
                  </a:cubicBezTo>
                  <a:cubicBezTo>
                    <a:pt x="17" y="486"/>
                    <a:pt x="15" y="431"/>
                    <a:pt x="45" y="387"/>
                  </a:cubicBezTo>
                  <a:cubicBezTo>
                    <a:pt x="42" y="346"/>
                    <a:pt x="39" y="326"/>
                    <a:pt x="18" y="294"/>
                  </a:cubicBezTo>
                  <a:cubicBezTo>
                    <a:pt x="13" y="286"/>
                    <a:pt x="10" y="276"/>
                    <a:pt x="6" y="267"/>
                  </a:cubicBezTo>
                  <a:cubicBezTo>
                    <a:pt x="3" y="261"/>
                    <a:pt x="0" y="249"/>
                    <a:pt x="0" y="249"/>
                  </a:cubicBezTo>
                  <a:cubicBezTo>
                    <a:pt x="4" y="223"/>
                    <a:pt x="16" y="198"/>
                    <a:pt x="30" y="177"/>
                  </a:cubicBezTo>
                  <a:cubicBezTo>
                    <a:pt x="31" y="163"/>
                    <a:pt x="31" y="149"/>
                    <a:pt x="33" y="135"/>
                  </a:cubicBezTo>
                  <a:cubicBezTo>
                    <a:pt x="34" y="123"/>
                    <a:pt x="45" y="120"/>
                    <a:pt x="33" y="105"/>
                  </a:cubicBezTo>
                  <a:cubicBezTo>
                    <a:pt x="29" y="100"/>
                    <a:pt x="15" y="99"/>
                    <a:pt x="15" y="99"/>
                  </a:cubicBezTo>
                  <a:cubicBezTo>
                    <a:pt x="12" y="89"/>
                    <a:pt x="6" y="82"/>
                    <a:pt x="3" y="72"/>
                  </a:cubicBezTo>
                  <a:cubicBezTo>
                    <a:pt x="6" y="55"/>
                    <a:pt x="9" y="51"/>
                    <a:pt x="15" y="36"/>
                  </a:cubicBezTo>
                  <a:cubicBezTo>
                    <a:pt x="25" y="14"/>
                    <a:pt x="22" y="0"/>
                    <a:pt x="51" y="0"/>
                  </a:cubicBezTo>
                  <a:close/>
                </a:path>
              </a:pathLst>
            </a:custGeom>
            <a:solidFill>
              <a:srgbClr val="CC9900">
                <a:alpha val="20000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41" name="Line 9"/>
            <p:cNvSpPr>
              <a:spLocks noChangeShapeType="1"/>
            </p:cNvSpPr>
            <p:nvPr/>
          </p:nvSpPr>
          <p:spPr bwMode="auto">
            <a:xfrm>
              <a:off x="528" y="1008"/>
              <a:ext cx="2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42" name="Line 10"/>
            <p:cNvSpPr>
              <a:spLocks noChangeShapeType="1"/>
            </p:cNvSpPr>
            <p:nvPr/>
          </p:nvSpPr>
          <p:spPr bwMode="auto">
            <a:xfrm>
              <a:off x="504" y="1104"/>
              <a:ext cx="3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43" name="Line 11"/>
            <p:cNvSpPr>
              <a:spLocks noChangeShapeType="1"/>
            </p:cNvSpPr>
            <p:nvPr/>
          </p:nvSpPr>
          <p:spPr bwMode="auto">
            <a:xfrm>
              <a:off x="528" y="1200"/>
              <a:ext cx="2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44" name="Line 12"/>
            <p:cNvSpPr>
              <a:spLocks noChangeShapeType="1"/>
            </p:cNvSpPr>
            <p:nvPr/>
          </p:nvSpPr>
          <p:spPr bwMode="auto">
            <a:xfrm>
              <a:off x="528" y="1296"/>
              <a:ext cx="2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45" name="Line 13"/>
            <p:cNvSpPr>
              <a:spLocks noChangeShapeType="1"/>
            </p:cNvSpPr>
            <p:nvPr/>
          </p:nvSpPr>
          <p:spPr bwMode="auto">
            <a:xfrm>
              <a:off x="504" y="1392"/>
              <a:ext cx="2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46" name="Line 14"/>
            <p:cNvSpPr>
              <a:spLocks noChangeShapeType="1"/>
            </p:cNvSpPr>
            <p:nvPr/>
          </p:nvSpPr>
          <p:spPr bwMode="auto">
            <a:xfrm>
              <a:off x="514" y="1344"/>
              <a:ext cx="2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47" name="Line 15"/>
            <p:cNvSpPr>
              <a:spLocks noChangeShapeType="1"/>
            </p:cNvSpPr>
            <p:nvPr/>
          </p:nvSpPr>
          <p:spPr bwMode="auto">
            <a:xfrm>
              <a:off x="542" y="1246"/>
              <a:ext cx="2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48" name="Line 16"/>
            <p:cNvSpPr>
              <a:spLocks noChangeShapeType="1"/>
            </p:cNvSpPr>
            <p:nvPr/>
          </p:nvSpPr>
          <p:spPr bwMode="auto">
            <a:xfrm>
              <a:off x="514" y="1158"/>
              <a:ext cx="2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49" name="Line 17"/>
            <p:cNvSpPr>
              <a:spLocks noChangeShapeType="1"/>
            </p:cNvSpPr>
            <p:nvPr/>
          </p:nvSpPr>
          <p:spPr bwMode="auto">
            <a:xfrm>
              <a:off x="518" y="1058"/>
              <a:ext cx="2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0728" name="Freeform 18"/>
          <p:cNvSpPr>
            <a:spLocks/>
          </p:cNvSpPr>
          <p:nvPr/>
        </p:nvSpPr>
        <p:spPr bwMode="auto">
          <a:xfrm rot="5400000">
            <a:off x="3221831" y="5007769"/>
            <a:ext cx="123825" cy="928688"/>
          </a:xfrm>
          <a:custGeom>
            <a:avLst/>
            <a:gdLst>
              <a:gd name="T0" fmla="*/ 2147483647 w 78"/>
              <a:gd name="T1" fmla="*/ 0 h 585"/>
              <a:gd name="T2" fmla="*/ 2147483647 w 78"/>
              <a:gd name="T3" fmla="*/ 2147483647 h 585"/>
              <a:gd name="T4" fmla="*/ 2147483647 w 78"/>
              <a:gd name="T5" fmla="*/ 2147483647 h 585"/>
              <a:gd name="T6" fmla="*/ 2147483647 w 78"/>
              <a:gd name="T7" fmla="*/ 2147483647 h 585"/>
              <a:gd name="T8" fmla="*/ 2147483647 w 78"/>
              <a:gd name="T9" fmla="*/ 2147483647 h 585"/>
              <a:gd name="T10" fmla="*/ 2147483647 w 78"/>
              <a:gd name="T11" fmla="*/ 2147483647 h 585"/>
              <a:gd name="T12" fmla="*/ 2147483647 w 78"/>
              <a:gd name="T13" fmla="*/ 2147483647 h 585"/>
              <a:gd name="T14" fmla="*/ 2147483647 w 78"/>
              <a:gd name="T15" fmla="*/ 2147483647 h 585"/>
              <a:gd name="T16" fmla="*/ 2147483647 w 78"/>
              <a:gd name="T17" fmla="*/ 2147483647 h 585"/>
              <a:gd name="T18" fmla="*/ 2147483647 w 78"/>
              <a:gd name="T19" fmla="*/ 2147483647 h 585"/>
              <a:gd name="T20" fmla="*/ 2147483647 w 78"/>
              <a:gd name="T21" fmla="*/ 2147483647 h 585"/>
              <a:gd name="T22" fmla="*/ 2147483647 w 78"/>
              <a:gd name="T23" fmla="*/ 2147483647 h 585"/>
              <a:gd name="T24" fmla="*/ 2147483647 w 78"/>
              <a:gd name="T25" fmla="*/ 2147483647 h 585"/>
              <a:gd name="T26" fmla="*/ 2147483647 w 78"/>
              <a:gd name="T27" fmla="*/ 2147483647 h 585"/>
              <a:gd name="T28" fmla="*/ 2147483647 w 78"/>
              <a:gd name="T29" fmla="*/ 2147483647 h 585"/>
              <a:gd name="T30" fmla="*/ 2147483647 w 78"/>
              <a:gd name="T31" fmla="*/ 2147483647 h 585"/>
              <a:gd name="T32" fmla="*/ 2147483647 w 78"/>
              <a:gd name="T33" fmla="*/ 2147483647 h 585"/>
              <a:gd name="T34" fmla="*/ 2147483647 w 78"/>
              <a:gd name="T35" fmla="*/ 2147483647 h 585"/>
              <a:gd name="T36" fmla="*/ 2147483647 w 78"/>
              <a:gd name="T37" fmla="*/ 2147483647 h 585"/>
              <a:gd name="T38" fmla="*/ 2147483647 w 78"/>
              <a:gd name="T39" fmla="*/ 2147483647 h 585"/>
              <a:gd name="T40" fmla="*/ 0 w 78"/>
              <a:gd name="T41" fmla="*/ 2147483647 h 585"/>
              <a:gd name="T42" fmla="*/ 2147483647 w 78"/>
              <a:gd name="T43" fmla="*/ 2147483647 h 585"/>
              <a:gd name="T44" fmla="*/ 2147483647 w 78"/>
              <a:gd name="T45" fmla="*/ 2147483647 h 585"/>
              <a:gd name="T46" fmla="*/ 2147483647 w 78"/>
              <a:gd name="T47" fmla="*/ 2147483647 h 585"/>
              <a:gd name="T48" fmla="*/ 2147483647 w 78"/>
              <a:gd name="T49" fmla="*/ 2147483647 h 585"/>
              <a:gd name="T50" fmla="*/ 2147483647 w 78"/>
              <a:gd name="T51" fmla="*/ 2147483647 h 585"/>
              <a:gd name="T52" fmla="*/ 2147483647 w 78"/>
              <a:gd name="T53" fmla="*/ 2147483647 h 585"/>
              <a:gd name="T54" fmla="*/ 2147483647 w 78"/>
              <a:gd name="T55" fmla="*/ 0 h 585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78"/>
              <a:gd name="T85" fmla="*/ 0 h 585"/>
              <a:gd name="T86" fmla="*/ 78 w 78"/>
              <a:gd name="T87" fmla="*/ 585 h 585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78" h="585">
                <a:moveTo>
                  <a:pt x="51" y="0"/>
                </a:moveTo>
                <a:cubicBezTo>
                  <a:pt x="52" y="3"/>
                  <a:pt x="52" y="7"/>
                  <a:pt x="54" y="9"/>
                </a:cubicBezTo>
                <a:cubicBezTo>
                  <a:pt x="56" y="11"/>
                  <a:pt x="61" y="9"/>
                  <a:pt x="63" y="12"/>
                </a:cubicBezTo>
                <a:cubicBezTo>
                  <a:pt x="67" y="17"/>
                  <a:pt x="76" y="41"/>
                  <a:pt x="78" y="48"/>
                </a:cubicBezTo>
                <a:cubicBezTo>
                  <a:pt x="75" y="71"/>
                  <a:pt x="70" y="78"/>
                  <a:pt x="63" y="99"/>
                </a:cubicBezTo>
                <a:cubicBezTo>
                  <a:pt x="61" y="105"/>
                  <a:pt x="57" y="117"/>
                  <a:pt x="57" y="117"/>
                </a:cubicBezTo>
                <a:cubicBezTo>
                  <a:pt x="54" y="176"/>
                  <a:pt x="52" y="170"/>
                  <a:pt x="39" y="210"/>
                </a:cubicBezTo>
                <a:cubicBezTo>
                  <a:pt x="42" y="285"/>
                  <a:pt x="35" y="257"/>
                  <a:pt x="48" y="297"/>
                </a:cubicBezTo>
                <a:cubicBezTo>
                  <a:pt x="53" y="311"/>
                  <a:pt x="58" y="322"/>
                  <a:pt x="63" y="336"/>
                </a:cubicBezTo>
                <a:cubicBezTo>
                  <a:pt x="64" y="339"/>
                  <a:pt x="66" y="345"/>
                  <a:pt x="66" y="345"/>
                </a:cubicBezTo>
                <a:cubicBezTo>
                  <a:pt x="64" y="378"/>
                  <a:pt x="62" y="388"/>
                  <a:pt x="51" y="414"/>
                </a:cubicBezTo>
                <a:cubicBezTo>
                  <a:pt x="47" y="423"/>
                  <a:pt x="42" y="441"/>
                  <a:pt x="42" y="441"/>
                </a:cubicBezTo>
                <a:cubicBezTo>
                  <a:pt x="39" y="470"/>
                  <a:pt x="38" y="506"/>
                  <a:pt x="21" y="531"/>
                </a:cubicBezTo>
                <a:cubicBezTo>
                  <a:pt x="19" y="540"/>
                  <a:pt x="16" y="554"/>
                  <a:pt x="12" y="561"/>
                </a:cubicBezTo>
                <a:cubicBezTo>
                  <a:pt x="10" y="565"/>
                  <a:pt x="8" y="569"/>
                  <a:pt x="6" y="573"/>
                </a:cubicBezTo>
                <a:cubicBezTo>
                  <a:pt x="5" y="576"/>
                  <a:pt x="3" y="585"/>
                  <a:pt x="3" y="582"/>
                </a:cubicBezTo>
                <a:cubicBezTo>
                  <a:pt x="3" y="568"/>
                  <a:pt x="9" y="551"/>
                  <a:pt x="12" y="537"/>
                </a:cubicBezTo>
                <a:cubicBezTo>
                  <a:pt x="17" y="486"/>
                  <a:pt x="15" y="431"/>
                  <a:pt x="45" y="387"/>
                </a:cubicBezTo>
                <a:cubicBezTo>
                  <a:pt x="42" y="346"/>
                  <a:pt x="39" y="326"/>
                  <a:pt x="18" y="294"/>
                </a:cubicBezTo>
                <a:cubicBezTo>
                  <a:pt x="13" y="286"/>
                  <a:pt x="10" y="276"/>
                  <a:pt x="6" y="267"/>
                </a:cubicBezTo>
                <a:cubicBezTo>
                  <a:pt x="3" y="261"/>
                  <a:pt x="0" y="249"/>
                  <a:pt x="0" y="249"/>
                </a:cubicBezTo>
                <a:cubicBezTo>
                  <a:pt x="4" y="223"/>
                  <a:pt x="16" y="198"/>
                  <a:pt x="30" y="177"/>
                </a:cubicBezTo>
                <a:cubicBezTo>
                  <a:pt x="31" y="163"/>
                  <a:pt x="31" y="149"/>
                  <a:pt x="33" y="135"/>
                </a:cubicBezTo>
                <a:cubicBezTo>
                  <a:pt x="34" y="123"/>
                  <a:pt x="45" y="120"/>
                  <a:pt x="33" y="105"/>
                </a:cubicBezTo>
                <a:cubicBezTo>
                  <a:pt x="29" y="100"/>
                  <a:pt x="15" y="99"/>
                  <a:pt x="15" y="99"/>
                </a:cubicBezTo>
                <a:cubicBezTo>
                  <a:pt x="12" y="89"/>
                  <a:pt x="6" y="82"/>
                  <a:pt x="3" y="72"/>
                </a:cubicBezTo>
                <a:cubicBezTo>
                  <a:pt x="6" y="55"/>
                  <a:pt x="9" y="51"/>
                  <a:pt x="15" y="36"/>
                </a:cubicBezTo>
                <a:cubicBezTo>
                  <a:pt x="25" y="14"/>
                  <a:pt x="22" y="0"/>
                  <a:pt x="51" y="0"/>
                </a:cubicBezTo>
                <a:close/>
              </a:path>
            </a:pathLst>
          </a:custGeom>
          <a:solidFill>
            <a:srgbClr val="CC9900">
              <a:alpha val="2000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30729" name="Group 19"/>
          <p:cNvGrpSpPr>
            <a:grpSpLocks/>
          </p:cNvGrpSpPr>
          <p:nvPr/>
        </p:nvGrpSpPr>
        <p:grpSpPr bwMode="auto">
          <a:xfrm rot="5400000">
            <a:off x="3221831" y="4779169"/>
            <a:ext cx="123825" cy="928688"/>
            <a:chOff x="498" y="876"/>
            <a:chExt cx="78" cy="585"/>
          </a:xfrm>
        </p:grpSpPr>
        <p:sp>
          <p:nvSpPr>
            <p:cNvPr id="30730" name="Freeform 20"/>
            <p:cNvSpPr>
              <a:spLocks/>
            </p:cNvSpPr>
            <p:nvPr/>
          </p:nvSpPr>
          <p:spPr bwMode="auto">
            <a:xfrm>
              <a:off x="498" y="876"/>
              <a:ext cx="78" cy="585"/>
            </a:xfrm>
            <a:custGeom>
              <a:avLst/>
              <a:gdLst>
                <a:gd name="T0" fmla="*/ 51 w 78"/>
                <a:gd name="T1" fmla="*/ 0 h 585"/>
                <a:gd name="T2" fmla="*/ 54 w 78"/>
                <a:gd name="T3" fmla="*/ 9 h 585"/>
                <a:gd name="T4" fmla="*/ 63 w 78"/>
                <a:gd name="T5" fmla="*/ 12 h 585"/>
                <a:gd name="T6" fmla="*/ 78 w 78"/>
                <a:gd name="T7" fmla="*/ 48 h 585"/>
                <a:gd name="T8" fmla="*/ 63 w 78"/>
                <a:gd name="T9" fmla="*/ 99 h 585"/>
                <a:gd name="T10" fmla="*/ 57 w 78"/>
                <a:gd name="T11" fmla="*/ 117 h 585"/>
                <a:gd name="T12" fmla="*/ 39 w 78"/>
                <a:gd name="T13" fmla="*/ 210 h 585"/>
                <a:gd name="T14" fmla="*/ 48 w 78"/>
                <a:gd name="T15" fmla="*/ 297 h 585"/>
                <a:gd name="T16" fmla="*/ 63 w 78"/>
                <a:gd name="T17" fmla="*/ 336 h 585"/>
                <a:gd name="T18" fmla="*/ 66 w 78"/>
                <a:gd name="T19" fmla="*/ 345 h 585"/>
                <a:gd name="T20" fmla="*/ 51 w 78"/>
                <a:gd name="T21" fmla="*/ 414 h 585"/>
                <a:gd name="T22" fmla="*/ 42 w 78"/>
                <a:gd name="T23" fmla="*/ 441 h 585"/>
                <a:gd name="T24" fmla="*/ 21 w 78"/>
                <a:gd name="T25" fmla="*/ 531 h 585"/>
                <a:gd name="T26" fmla="*/ 12 w 78"/>
                <a:gd name="T27" fmla="*/ 561 h 585"/>
                <a:gd name="T28" fmla="*/ 6 w 78"/>
                <a:gd name="T29" fmla="*/ 573 h 585"/>
                <a:gd name="T30" fmla="*/ 3 w 78"/>
                <a:gd name="T31" fmla="*/ 582 h 585"/>
                <a:gd name="T32" fmla="*/ 12 w 78"/>
                <a:gd name="T33" fmla="*/ 537 h 585"/>
                <a:gd name="T34" fmla="*/ 45 w 78"/>
                <a:gd name="T35" fmla="*/ 387 h 585"/>
                <a:gd name="T36" fmla="*/ 18 w 78"/>
                <a:gd name="T37" fmla="*/ 294 h 585"/>
                <a:gd name="T38" fmla="*/ 6 w 78"/>
                <a:gd name="T39" fmla="*/ 267 h 585"/>
                <a:gd name="T40" fmla="*/ 0 w 78"/>
                <a:gd name="T41" fmla="*/ 249 h 585"/>
                <a:gd name="T42" fmla="*/ 30 w 78"/>
                <a:gd name="T43" fmla="*/ 177 h 585"/>
                <a:gd name="T44" fmla="*/ 33 w 78"/>
                <a:gd name="T45" fmla="*/ 135 h 585"/>
                <a:gd name="T46" fmla="*/ 33 w 78"/>
                <a:gd name="T47" fmla="*/ 105 h 585"/>
                <a:gd name="T48" fmla="*/ 15 w 78"/>
                <a:gd name="T49" fmla="*/ 99 h 585"/>
                <a:gd name="T50" fmla="*/ 3 w 78"/>
                <a:gd name="T51" fmla="*/ 72 h 585"/>
                <a:gd name="T52" fmla="*/ 15 w 78"/>
                <a:gd name="T53" fmla="*/ 36 h 585"/>
                <a:gd name="T54" fmla="*/ 51 w 78"/>
                <a:gd name="T55" fmla="*/ 0 h 585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78"/>
                <a:gd name="T85" fmla="*/ 0 h 585"/>
                <a:gd name="T86" fmla="*/ 78 w 78"/>
                <a:gd name="T87" fmla="*/ 585 h 585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78" h="585">
                  <a:moveTo>
                    <a:pt x="51" y="0"/>
                  </a:moveTo>
                  <a:cubicBezTo>
                    <a:pt x="52" y="3"/>
                    <a:pt x="52" y="7"/>
                    <a:pt x="54" y="9"/>
                  </a:cubicBezTo>
                  <a:cubicBezTo>
                    <a:pt x="56" y="11"/>
                    <a:pt x="61" y="9"/>
                    <a:pt x="63" y="12"/>
                  </a:cubicBezTo>
                  <a:cubicBezTo>
                    <a:pt x="67" y="17"/>
                    <a:pt x="76" y="41"/>
                    <a:pt x="78" y="48"/>
                  </a:cubicBezTo>
                  <a:cubicBezTo>
                    <a:pt x="75" y="71"/>
                    <a:pt x="70" y="78"/>
                    <a:pt x="63" y="99"/>
                  </a:cubicBezTo>
                  <a:cubicBezTo>
                    <a:pt x="61" y="105"/>
                    <a:pt x="57" y="117"/>
                    <a:pt x="57" y="117"/>
                  </a:cubicBezTo>
                  <a:cubicBezTo>
                    <a:pt x="54" y="176"/>
                    <a:pt x="52" y="170"/>
                    <a:pt x="39" y="210"/>
                  </a:cubicBezTo>
                  <a:cubicBezTo>
                    <a:pt x="42" y="285"/>
                    <a:pt x="35" y="257"/>
                    <a:pt x="48" y="297"/>
                  </a:cubicBezTo>
                  <a:cubicBezTo>
                    <a:pt x="53" y="311"/>
                    <a:pt x="58" y="322"/>
                    <a:pt x="63" y="336"/>
                  </a:cubicBezTo>
                  <a:cubicBezTo>
                    <a:pt x="64" y="339"/>
                    <a:pt x="66" y="345"/>
                    <a:pt x="66" y="345"/>
                  </a:cubicBezTo>
                  <a:cubicBezTo>
                    <a:pt x="64" y="378"/>
                    <a:pt x="62" y="388"/>
                    <a:pt x="51" y="414"/>
                  </a:cubicBezTo>
                  <a:cubicBezTo>
                    <a:pt x="47" y="423"/>
                    <a:pt x="42" y="441"/>
                    <a:pt x="42" y="441"/>
                  </a:cubicBezTo>
                  <a:cubicBezTo>
                    <a:pt x="39" y="470"/>
                    <a:pt x="38" y="506"/>
                    <a:pt x="21" y="531"/>
                  </a:cubicBezTo>
                  <a:cubicBezTo>
                    <a:pt x="19" y="540"/>
                    <a:pt x="16" y="554"/>
                    <a:pt x="12" y="561"/>
                  </a:cubicBezTo>
                  <a:cubicBezTo>
                    <a:pt x="10" y="565"/>
                    <a:pt x="8" y="569"/>
                    <a:pt x="6" y="573"/>
                  </a:cubicBezTo>
                  <a:cubicBezTo>
                    <a:pt x="5" y="576"/>
                    <a:pt x="3" y="585"/>
                    <a:pt x="3" y="582"/>
                  </a:cubicBezTo>
                  <a:cubicBezTo>
                    <a:pt x="3" y="568"/>
                    <a:pt x="9" y="551"/>
                    <a:pt x="12" y="537"/>
                  </a:cubicBezTo>
                  <a:cubicBezTo>
                    <a:pt x="17" y="486"/>
                    <a:pt x="15" y="431"/>
                    <a:pt x="45" y="387"/>
                  </a:cubicBezTo>
                  <a:cubicBezTo>
                    <a:pt x="42" y="346"/>
                    <a:pt x="39" y="326"/>
                    <a:pt x="18" y="294"/>
                  </a:cubicBezTo>
                  <a:cubicBezTo>
                    <a:pt x="13" y="286"/>
                    <a:pt x="10" y="276"/>
                    <a:pt x="6" y="267"/>
                  </a:cubicBezTo>
                  <a:cubicBezTo>
                    <a:pt x="3" y="261"/>
                    <a:pt x="0" y="249"/>
                    <a:pt x="0" y="249"/>
                  </a:cubicBezTo>
                  <a:cubicBezTo>
                    <a:pt x="4" y="223"/>
                    <a:pt x="16" y="198"/>
                    <a:pt x="30" y="177"/>
                  </a:cubicBezTo>
                  <a:cubicBezTo>
                    <a:pt x="31" y="163"/>
                    <a:pt x="31" y="149"/>
                    <a:pt x="33" y="135"/>
                  </a:cubicBezTo>
                  <a:cubicBezTo>
                    <a:pt x="34" y="123"/>
                    <a:pt x="45" y="120"/>
                    <a:pt x="33" y="105"/>
                  </a:cubicBezTo>
                  <a:cubicBezTo>
                    <a:pt x="29" y="100"/>
                    <a:pt x="15" y="99"/>
                    <a:pt x="15" y="99"/>
                  </a:cubicBezTo>
                  <a:cubicBezTo>
                    <a:pt x="12" y="89"/>
                    <a:pt x="6" y="82"/>
                    <a:pt x="3" y="72"/>
                  </a:cubicBezTo>
                  <a:cubicBezTo>
                    <a:pt x="6" y="55"/>
                    <a:pt x="9" y="51"/>
                    <a:pt x="15" y="36"/>
                  </a:cubicBezTo>
                  <a:cubicBezTo>
                    <a:pt x="25" y="14"/>
                    <a:pt x="22" y="0"/>
                    <a:pt x="51" y="0"/>
                  </a:cubicBezTo>
                  <a:close/>
                </a:path>
              </a:pathLst>
            </a:custGeom>
            <a:solidFill>
              <a:srgbClr val="CC9900">
                <a:alpha val="20000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31" name="Line 21"/>
            <p:cNvSpPr>
              <a:spLocks noChangeShapeType="1"/>
            </p:cNvSpPr>
            <p:nvPr/>
          </p:nvSpPr>
          <p:spPr bwMode="auto">
            <a:xfrm>
              <a:off x="528" y="1008"/>
              <a:ext cx="2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32" name="Line 22"/>
            <p:cNvSpPr>
              <a:spLocks noChangeShapeType="1"/>
            </p:cNvSpPr>
            <p:nvPr/>
          </p:nvSpPr>
          <p:spPr bwMode="auto">
            <a:xfrm>
              <a:off x="504" y="1104"/>
              <a:ext cx="3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33" name="Line 23"/>
            <p:cNvSpPr>
              <a:spLocks noChangeShapeType="1"/>
            </p:cNvSpPr>
            <p:nvPr/>
          </p:nvSpPr>
          <p:spPr bwMode="auto">
            <a:xfrm>
              <a:off x="528" y="1200"/>
              <a:ext cx="2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34" name="Line 24"/>
            <p:cNvSpPr>
              <a:spLocks noChangeShapeType="1"/>
            </p:cNvSpPr>
            <p:nvPr/>
          </p:nvSpPr>
          <p:spPr bwMode="auto">
            <a:xfrm>
              <a:off x="528" y="1296"/>
              <a:ext cx="2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35" name="Line 25"/>
            <p:cNvSpPr>
              <a:spLocks noChangeShapeType="1"/>
            </p:cNvSpPr>
            <p:nvPr/>
          </p:nvSpPr>
          <p:spPr bwMode="auto">
            <a:xfrm>
              <a:off x="504" y="1392"/>
              <a:ext cx="2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36" name="Line 26"/>
            <p:cNvSpPr>
              <a:spLocks noChangeShapeType="1"/>
            </p:cNvSpPr>
            <p:nvPr/>
          </p:nvSpPr>
          <p:spPr bwMode="auto">
            <a:xfrm>
              <a:off x="514" y="1344"/>
              <a:ext cx="2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37" name="Line 27"/>
            <p:cNvSpPr>
              <a:spLocks noChangeShapeType="1"/>
            </p:cNvSpPr>
            <p:nvPr/>
          </p:nvSpPr>
          <p:spPr bwMode="auto">
            <a:xfrm>
              <a:off x="542" y="1246"/>
              <a:ext cx="2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38" name="Line 28"/>
            <p:cNvSpPr>
              <a:spLocks noChangeShapeType="1"/>
            </p:cNvSpPr>
            <p:nvPr/>
          </p:nvSpPr>
          <p:spPr bwMode="auto">
            <a:xfrm>
              <a:off x="514" y="1158"/>
              <a:ext cx="2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39" name="Line 29"/>
            <p:cNvSpPr>
              <a:spLocks noChangeShapeType="1"/>
            </p:cNvSpPr>
            <p:nvPr/>
          </p:nvSpPr>
          <p:spPr bwMode="auto">
            <a:xfrm>
              <a:off x="518" y="1058"/>
              <a:ext cx="2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2"/>
          <p:cNvSpPr txBox="1">
            <a:spLocks noChangeArrowheads="1"/>
          </p:cNvSpPr>
          <p:nvPr/>
        </p:nvSpPr>
        <p:spPr bwMode="auto">
          <a:xfrm>
            <a:off x="0" y="342900"/>
            <a:ext cx="9144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3200" b="1"/>
              <a:t>Summary: Gene flow and selection</a:t>
            </a:r>
          </a:p>
        </p:txBody>
      </p:sp>
      <p:sp>
        <p:nvSpPr>
          <p:cNvPr id="31747" name="Text Box 3"/>
          <p:cNvSpPr txBox="1">
            <a:spLocks noChangeArrowheads="1"/>
          </p:cNvSpPr>
          <p:nvPr/>
        </p:nvSpPr>
        <p:spPr bwMode="auto">
          <a:xfrm>
            <a:off x="228600" y="2019300"/>
            <a:ext cx="8915400" cy="283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altLang="en-US" sz="2000" b="1"/>
              <a:t> In the absence of gene flow natural selection generally leads to local adaptation</a:t>
            </a:r>
          </a:p>
          <a:p>
            <a:pPr eaLnBrk="1" hangingPunct="1">
              <a:buFontTx/>
              <a:buChar char="•"/>
            </a:pPr>
            <a:endParaRPr lang="en-US" altLang="en-US" sz="2000" b="1"/>
          </a:p>
          <a:p>
            <a:pPr eaLnBrk="1" hangingPunct="1">
              <a:buFontTx/>
              <a:buChar char="•"/>
            </a:pPr>
            <a:endParaRPr lang="en-US" altLang="en-US" sz="2000" b="1"/>
          </a:p>
          <a:p>
            <a:pPr eaLnBrk="1" hangingPunct="1">
              <a:buFontTx/>
              <a:buChar char="•"/>
            </a:pPr>
            <a:r>
              <a:rPr lang="en-US" altLang="en-US" sz="2000" b="1"/>
              <a:t> Gene flow can hinder natural selection by introducing new and selectively  </a:t>
            </a:r>
          </a:p>
          <a:p>
            <a:pPr eaLnBrk="1" hangingPunct="1"/>
            <a:r>
              <a:rPr lang="en-US" altLang="en-US" sz="2000" b="1"/>
              <a:t>   disfavored alleles</a:t>
            </a:r>
          </a:p>
          <a:p>
            <a:pPr eaLnBrk="1" hangingPunct="1">
              <a:buFontTx/>
              <a:buChar char="•"/>
            </a:pPr>
            <a:endParaRPr lang="en-US" altLang="en-US" sz="2000" b="1"/>
          </a:p>
          <a:p>
            <a:pPr eaLnBrk="1" hangingPunct="1">
              <a:buFontTx/>
              <a:buChar char="•"/>
            </a:pPr>
            <a:endParaRPr lang="en-US" altLang="en-US" sz="2000" b="1"/>
          </a:p>
          <a:p>
            <a:pPr eaLnBrk="1" hangingPunct="1">
              <a:buFontTx/>
              <a:buChar char="•"/>
            </a:pPr>
            <a:r>
              <a:rPr lang="en-US" altLang="en-US" sz="2000" b="1"/>
              <a:t> The balance between gene flow and selection depends upon their relative </a:t>
            </a:r>
          </a:p>
          <a:p>
            <a:pPr eaLnBrk="1" hangingPunct="1"/>
            <a:r>
              <a:rPr lang="en-US" altLang="en-US" sz="2000" b="1"/>
              <a:t>   strengths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2"/>
          <p:cNvSpPr txBox="1">
            <a:spLocks noChangeArrowheads="1"/>
          </p:cNvSpPr>
          <p:nvPr/>
        </p:nvSpPr>
        <p:spPr bwMode="auto">
          <a:xfrm>
            <a:off x="0" y="342900"/>
            <a:ext cx="9144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3200" b="1"/>
              <a:t>Gene flow acts as genetic glue</a:t>
            </a:r>
          </a:p>
        </p:txBody>
      </p:sp>
      <p:sp>
        <p:nvSpPr>
          <p:cNvPr id="32771" name="Oval 3"/>
          <p:cNvSpPr>
            <a:spLocks noChangeArrowheads="1"/>
          </p:cNvSpPr>
          <p:nvPr/>
        </p:nvSpPr>
        <p:spPr bwMode="auto">
          <a:xfrm>
            <a:off x="838200" y="2019300"/>
            <a:ext cx="1066800" cy="10668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2772" name="Oval 4"/>
          <p:cNvSpPr>
            <a:spLocks noChangeArrowheads="1"/>
          </p:cNvSpPr>
          <p:nvPr/>
        </p:nvSpPr>
        <p:spPr bwMode="auto">
          <a:xfrm>
            <a:off x="2667000" y="2019300"/>
            <a:ext cx="1066800" cy="10668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2773" name="Oval 5"/>
          <p:cNvSpPr>
            <a:spLocks noChangeArrowheads="1"/>
          </p:cNvSpPr>
          <p:nvPr/>
        </p:nvSpPr>
        <p:spPr bwMode="auto">
          <a:xfrm>
            <a:off x="838200" y="4000500"/>
            <a:ext cx="1066800" cy="10668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2774" name="Oval 6"/>
          <p:cNvSpPr>
            <a:spLocks noChangeArrowheads="1"/>
          </p:cNvSpPr>
          <p:nvPr/>
        </p:nvSpPr>
        <p:spPr bwMode="auto">
          <a:xfrm>
            <a:off x="2667000" y="4000500"/>
            <a:ext cx="1066800" cy="10668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2775" name="Text Box 7"/>
          <p:cNvSpPr txBox="1">
            <a:spLocks noChangeArrowheads="1"/>
          </p:cNvSpPr>
          <p:nvPr/>
        </p:nvSpPr>
        <p:spPr bwMode="auto">
          <a:xfrm>
            <a:off x="1127125" y="2133600"/>
            <a:ext cx="4508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/>
              <a:t>Aa</a:t>
            </a:r>
          </a:p>
        </p:txBody>
      </p:sp>
      <p:sp>
        <p:nvSpPr>
          <p:cNvPr id="32776" name="Text Box 8"/>
          <p:cNvSpPr txBox="1">
            <a:spLocks noChangeArrowheads="1"/>
          </p:cNvSpPr>
          <p:nvPr/>
        </p:nvSpPr>
        <p:spPr bwMode="auto">
          <a:xfrm>
            <a:off x="1203325" y="2338388"/>
            <a:ext cx="4508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/>
              <a:t>Aa</a:t>
            </a:r>
          </a:p>
        </p:txBody>
      </p:sp>
      <p:sp>
        <p:nvSpPr>
          <p:cNvPr id="32777" name="Text Box 9"/>
          <p:cNvSpPr txBox="1">
            <a:spLocks noChangeArrowheads="1"/>
          </p:cNvSpPr>
          <p:nvPr/>
        </p:nvSpPr>
        <p:spPr bwMode="auto">
          <a:xfrm>
            <a:off x="990600" y="2643188"/>
            <a:ext cx="5143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/>
              <a:t>AA</a:t>
            </a:r>
          </a:p>
        </p:txBody>
      </p:sp>
      <p:sp>
        <p:nvSpPr>
          <p:cNvPr id="32778" name="Text Box 10"/>
          <p:cNvSpPr txBox="1">
            <a:spLocks noChangeArrowheads="1"/>
          </p:cNvSpPr>
          <p:nvPr/>
        </p:nvSpPr>
        <p:spPr bwMode="auto">
          <a:xfrm>
            <a:off x="914400" y="2400300"/>
            <a:ext cx="4508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/>
              <a:t>Aa</a:t>
            </a:r>
          </a:p>
        </p:txBody>
      </p:sp>
      <p:sp>
        <p:nvSpPr>
          <p:cNvPr id="32779" name="Text Box 11"/>
          <p:cNvSpPr txBox="1">
            <a:spLocks noChangeArrowheads="1"/>
          </p:cNvSpPr>
          <p:nvPr/>
        </p:nvSpPr>
        <p:spPr bwMode="auto">
          <a:xfrm>
            <a:off x="1390650" y="2628900"/>
            <a:ext cx="3873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/>
              <a:t>aa</a:t>
            </a:r>
          </a:p>
        </p:txBody>
      </p:sp>
      <p:sp>
        <p:nvSpPr>
          <p:cNvPr id="32780" name="Text Box 12"/>
          <p:cNvSpPr txBox="1">
            <a:spLocks noChangeArrowheads="1"/>
          </p:cNvSpPr>
          <p:nvPr/>
        </p:nvSpPr>
        <p:spPr bwMode="auto">
          <a:xfrm>
            <a:off x="2930525" y="2095500"/>
            <a:ext cx="4508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/>
              <a:t>Aa</a:t>
            </a:r>
          </a:p>
        </p:txBody>
      </p:sp>
      <p:sp>
        <p:nvSpPr>
          <p:cNvPr id="32781" name="Text Box 13"/>
          <p:cNvSpPr txBox="1">
            <a:spLocks noChangeArrowheads="1"/>
          </p:cNvSpPr>
          <p:nvPr/>
        </p:nvSpPr>
        <p:spPr bwMode="auto">
          <a:xfrm>
            <a:off x="3006725" y="2300288"/>
            <a:ext cx="4508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/>
              <a:t>Aa</a:t>
            </a:r>
          </a:p>
        </p:txBody>
      </p:sp>
      <p:sp>
        <p:nvSpPr>
          <p:cNvPr id="32782" name="Text Box 14"/>
          <p:cNvSpPr txBox="1">
            <a:spLocks noChangeArrowheads="1"/>
          </p:cNvSpPr>
          <p:nvPr/>
        </p:nvSpPr>
        <p:spPr bwMode="auto">
          <a:xfrm>
            <a:off x="2794000" y="2605088"/>
            <a:ext cx="5143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/>
              <a:t>AA</a:t>
            </a:r>
          </a:p>
        </p:txBody>
      </p:sp>
      <p:sp>
        <p:nvSpPr>
          <p:cNvPr id="32783" name="Text Box 15"/>
          <p:cNvSpPr txBox="1">
            <a:spLocks noChangeArrowheads="1"/>
          </p:cNvSpPr>
          <p:nvPr/>
        </p:nvSpPr>
        <p:spPr bwMode="auto">
          <a:xfrm>
            <a:off x="2717800" y="2362200"/>
            <a:ext cx="4508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/>
              <a:t>Aa</a:t>
            </a:r>
          </a:p>
        </p:txBody>
      </p:sp>
      <p:sp>
        <p:nvSpPr>
          <p:cNvPr id="32784" name="Text Box 16"/>
          <p:cNvSpPr txBox="1">
            <a:spLocks noChangeArrowheads="1"/>
          </p:cNvSpPr>
          <p:nvPr/>
        </p:nvSpPr>
        <p:spPr bwMode="auto">
          <a:xfrm>
            <a:off x="3194050" y="2590800"/>
            <a:ext cx="3873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/>
              <a:t>aa</a:t>
            </a:r>
          </a:p>
        </p:txBody>
      </p:sp>
      <p:sp>
        <p:nvSpPr>
          <p:cNvPr id="32785" name="Text Box 17"/>
          <p:cNvSpPr txBox="1">
            <a:spLocks noChangeArrowheads="1"/>
          </p:cNvSpPr>
          <p:nvPr/>
        </p:nvSpPr>
        <p:spPr bwMode="auto">
          <a:xfrm>
            <a:off x="2803525" y="4038600"/>
            <a:ext cx="5143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/>
              <a:t>AA</a:t>
            </a:r>
          </a:p>
        </p:txBody>
      </p:sp>
      <p:sp>
        <p:nvSpPr>
          <p:cNvPr id="32786" name="Text Box 18"/>
          <p:cNvSpPr txBox="1">
            <a:spLocks noChangeArrowheads="1"/>
          </p:cNvSpPr>
          <p:nvPr/>
        </p:nvSpPr>
        <p:spPr bwMode="auto">
          <a:xfrm>
            <a:off x="3140075" y="4295775"/>
            <a:ext cx="5143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/>
              <a:t>AA</a:t>
            </a:r>
          </a:p>
        </p:txBody>
      </p:sp>
      <p:sp>
        <p:nvSpPr>
          <p:cNvPr id="32787" name="Text Box 19"/>
          <p:cNvSpPr txBox="1">
            <a:spLocks noChangeArrowheads="1"/>
          </p:cNvSpPr>
          <p:nvPr/>
        </p:nvSpPr>
        <p:spPr bwMode="auto">
          <a:xfrm>
            <a:off x="3124200" y="4610100"/>
            <a:ext cx="5143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/>
              <a:t>AA</a:t>
            </a:r>
          </a:p>
        </p:txBody>
      </p:sp>
      <p:sp>
        <p:nvSpPr>
          <p:cNvPr id="32788" name="Text Box 20"/>
          <p:cNvSpPr txBox="1">
            <a:spLocks noChangeArrowheads="1"/>
          </p:cNvSpPr>
          <p:nvPr/>
        </p:nvSpPr>
        <p:spPr bwMode="auto">
          <a:xfrm>
            <a:off x="2743200" y="4533900"/>
            <a:ext cx="5143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/>
              <a:t>AA</a:t>
            </a:r>
          </a:p>
        </p:txBody>
      </p:sp>
      <p:sp>
        <p:nvSpPr>
          <p:cNvPr id="32789" name="Text Box 21"/>
          <p:cNvSpPr txBox="1">
            <a:spLocks noChangeArrowheads="1"/>
          </p:cNvSpPr>
          <p:nvPr/>
        </p:nvSpPr>
        <p:spPr bwMode="auto">
          <a:xfrm>
            <a:off x="2743200" y="4305300"/>
            <a:ext cx="5143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/>
              <a:t>AA</a:t>
            </a:r>
          </a:p>
        </p:txBody>
      </p:sp>
      <p:sp>
        <p:nvSpPr>
          <p:cNvPr id="32790" name="Text Box 22"/>
          <p:cNvSpPr txBox="1">
            <a:spLocks noChangeArrowheads="1"/>
          </p:cNvSpPr>
          <p:nvPr/>
        </p:nvSpPr>
        <p:spPr bwMode="auto">
          <a:xfrm>
            <a:off x="974725" y="4038600"/>
            <a:ext cx="3873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/>
              <a:t>aa</a:t>
            </a:r>
          </a:p>
        </p:txBody>
      </p:sp>
      <p:sp>
        <p:nvSpPr>
          <p:cNvPr id="32791" name="Text Box 23"/>
          <p:cNvSpPr txBox="1">
            <a:spLocks noChangeArrowheads="1"/>
          </p:cNvSpPr>
          <p:nvPr/>
        </p:nvSpPr>
        <p:spPr bwMode="auto">
          <a:xfrm>
            <a:off x="1127125" y="4191000"/>
            <a:ext cx="3873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/>
              <a:t>aa</a:t>
            </a:r>
          </a:p>
        </p:txBody>
      </p:sp>
      <p:sp>
        <p:nvSpPr>
          <p:cNvPr id="32792" name="Text Box 24"/>
          <p:cNvSpPr txBox="1">
            <a:spLocks noChangeArrowheads="1"/>
          </p:cNvSpPr>
          <p:nvPr/>
        </p:nvSpPr>
        <p:spPr bwMode="auto">
          <a:xfrm>
            <a:off x="1219200" y="4533900"/>
            <a:ext cx="3873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/>
              <a:t>aa</a:t>
            </a:r>
          </a:p>
        </p:txBody>
      </p:sp>
      <p:sp>
        <p:nvSpPr>
          <p:cNvPr id="32793" name="Text Box 25"/>
          <p:cNvSpPr txBox="1">
            <a:spLocks noChangeArrowheads="1"/>
          </p:cNvSpPr>
          <p:nvPr/>
        </p:nvSpPr>
        <p:spPr bwMode="auto">
          <a:xfrm>
            <a:off x="1371600" y="4229100"/>
            <a:ext cx="3873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/>
              <a:t>aa</a:t>
            </a:r>
          </a:p>
        </p:txBody>
      </p:sp>
      <p:sp>
        <p:nvSpPr>
          <p:cNvPr id="32794" name="Text Box 26"/>
          <p:cNvSpPr txBox="1">
            <a:spLocks noChangeArrowheads="1"/>
          </p:cNvSpPr>
          <p:nvPr/>
        </p:nvSpPr>
        <p:spPr bwMode="auto">
          <a:xfrm>
            <a:off x="914400" y="4381500"/>
            <a:ext cx="3873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/>
              <a:t>aa</a:t>
            </a:r>
          </a:p>
        </p:txBody>
      </p:sp>
      <p:sp>
        <p:nvSpPr>
          <p:cNvPr id="32795" name="Line 27"/>
          <p:cNvSpPr>
            <a:spLocks noChangeShapeType="1"/>
          </p:cNvSpPr>
          <p:nvPr/>
        </p:nvSpPr>
        <p:spPr bwMode="auto">
          <a:xfrm>
            <a:off x="2286000" y="2933700"/>
            <a:ext cx="0" cy="12192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96" name="Text Box 28"/>
          <p:cNvSpPr txBox="1">
            <a:spLocks noChangeArrowheads="1"/>
          </p:cNvSpPr>
          <p:nvPr/>
        </p:nvSpPr>
        <p:spPr bwMode="auto">
          <a:xfrm>
            <a:off x="1504950" y="3314700"/>
            <a:ext cx="1543050" cy="3667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/>
              <a:t>Selection/Drift</a:t>
            </a:r>
          </a:p>
        </p:txBody>
      </p:sp>
      <p:sp>
        <p:nvSpPr>
          <p:cNvPr id="32797" name="Text Box 29"/>
          <p:cNvSpPr txBox="1">
            <a:spLocks noChangeArrowheads="1"/>
          </p:cNvSpPr>
          <p:nvPr/>
        </p:nvSpPr>
        <p:spPr bwMode="auto">
          <a:xfrm>
            <a:off x="876300" y="1447800"/>
            <a:ext cx="28067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b="1" u="sng"/>
              <a:t>In the absence of gene flow</a:t>
            </a:r>
          </a:p>
        </p:txBody>
      </p:sp>
      <p:sp>
        <p:nvSpPr>
          <p:cNvPr id="32798" name="Oval 30"/>
          <p:cNvSpPr>
            <a:spLocks noChangeArrowheads="1"/>
          </p:cNvSpPr>
          <p:nvPr/>
        </p:nvSpPr>
        <p:spPr bwMode="auto">
          <a:xfrm>
            <a:off x="5334000" y="2019300"/>
            <a:ext cx="1066800" cy="10668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2799" name="Oval 31"/>
          <p:cNvSpPr>
            <a:spLocks noChangeArrowheads="1"/>
          </p:cNvSpPr>
          <p:nvPr/>
        </p:nvSpPr>
        <p:spPr bwMode="auto">
          <a:xfrm>
            <a:off x="7162800" y="2019300"/>
            <a:ext cx="1066800" cy="10668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2800" name="Oval 32"/>
          <p:cNvSpPr>
            <a:spLocks noChangeArrowheads="1"/>
          </p:cNvSpPr>
          <p:nvPr/>
        </p:nvSpPr>
        <p:spPr bwMode="auto">
          <a:xfrm>
            <a:off x="5334000" y="4000500"/>
            <a:ext cx="1066800" cy="10668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2801" name="Oval 33"/>
          <p:cNvSpPr>
            <a:spLocks noChangeArrowheads="1"/>
          </p:cNvSpPr>
          <p:nvPr/>
        </p:nvSpPr>
        <p:spPr bwMode="auto">
          <a:xfrm>
            <a:off x="7162800" y="4000500"/>
            <a:ext cx="1066800" cy="10668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2802" name="Text Box 34"/>
          <p:cNvSpPr txBox="1">
            <a:spLocks noChangeArrowheads="1"/>
          </p:cNvSpPr>
          <p:nvPr/>
        </p:nvSpPr>
        <p:spPr bwMode="auto">
          <a:xfrm>
            <a:off x="5622925" y="2133600"/>
            <a:ext cx="4508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/>
              <a:t>Aa</a:t>
            </a:r>
          </a:p>
        </p:txBody>
      </p:sp>
      <p:sp>
        <p:nvSpPr>
          <p:cNvPr id="32803" name="Text Box 35"/>
          <p:cNvSpPr txBox="1">
            <a:spLocks noChangeArrowheads="1"/>
          </p:cNvSpPr>
          <p:nvPr/>
        </p:nvSpPr>
        <p:spPr bwMode="auto">
          <a:xfrm>
            <a:off x="5699125" y="2338388"/>
            <a:ext cx="4508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/>
              <a:t>Aa</a:t>
            </a:r>
          </a:p>
        </p:txBody>
      </p:sp>
      <p:sp>
        <p:nvSpPr>
          <p:cNvPr id="32804" name="Text Box 36"/>
          <p:cNvSpPr txBox="1">
            <a:spLocks noChangeArrowheads="1"/>
          </p:cNvSpPr>
          <p:nvPr/>
        </p:nvSpPr>
        <p:spPr bwMode="auto">
          <a:xfrm>
            <a:off x="5486400" y="2643188"/>
            <a:ext cx="5143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/>
              <a:t>AA</a:t>
            </a:r>
          </a:p>
        </p:txBody>
      </p:sp>
      <p:sp>
        <p:nvSpPr>
          <p:cNvPr id="32805" name="Text Box 37"/>
          <p:cNvSpPr txBox="1">
            <a:spLocks noChangeArrowheads="1"/>
          </p:cNvSpPr>
          <p:nvPr/>
        </p:nvSpPr>
        <p:spPr bwMode="auto">
          <a:xfrm>
            <a:off x="5410200" y="2400300"/>
            <a:ext cx="4508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/>
              <a:t>Aa</a:t>
            </a:r>
          </a:p>
        </p:txBody>
      </p:sp>
      <p:sp>
        <p:nvSpPr>
          <p:cNvPr id="32806" name="Text Box 38"/>
          <p:cNvSpPr txBox="1">
            <a:spLocks noChangeArrowheads="1"/>
          </p:cNvSpPr>
          <p:nvPr/>
        </p:nvSpPr>
        <p:spPr bwMode="auto">
          <a:xfrm>
            <a:off x="5886450" y="2628900"/>
            <a:ext cx="3873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/>
              <a:t>aa</a:t>
            </a:r>
          </a:p>
        </p:txBody>
      </p:sp>
      <p:sp>
        <p:nvSpPr>
          <p:cNvPr id="32807" name="Text Box 39"/>
          <p:cNvSpPr txBox="1">
            <a:spLocks noChangeArrowheads="1"/>
          </p:cNvSpPr>
          <p:nvPr/>
        </p:nvSpPr>
        <p:spPr bwMode="auto">
          <a:xfrm>
            <a:off x="7426325" y="2095500"/>
            <a:ext cx="4508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/>
              <a:t>Aa</a:t>
            </a:r>
          </a:p>
        </p:txBody>
      </p:sp>
      <p:sp>
        <p:nvSpPr>
          <p:cNvPr id="32808" name="Text Box 40"/>
          <p:cNvSpPr txBox="1">
            <a:spLocks noChangeArrowheads="1"/>
          </p:cNvSpPr>
          <p:nvPr/>
        </p:nvSpPr>
        <p:spPr bwMode="auto">
          <a:xfrm>
            <a:off x="7502525" y="2300288"/>
            <a:ext cx="4508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/>
              <a:t>Aa</a:t>
            </a:r>
          </a:p>
        </p:txBody>
      </p:sp>
      <p:sp>
        <p:nvSpPr>
          <p:cNvPr id="32809" name="Text Box 41"/>
          <p:cNvSpPr txBox="1">
            <a:spLocks noChangeArrowheads="1"/>
          </p:cNvSpPr>
          <p:nvPr/>
        </p:nvSpPr>
        <p:spPr bwMode="auto">
          <a:xfrm>
            <a:off x="7289800" y="2605088"/>
            <a:ext cx="5143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/>
              <a:t>AA</a:t>
            </a:r>
          </a:p>
        </p:txBody>
      </p:sp>
      <p:sp>
        <p:nvSpPr>
          <p:cNvPr id="32810" name="Text Box 42"/>
          <p:cNvSpPr txBox="1">
            <a:spLocks noChangeArrowheads="1"/>
          </p:cNvSpPr>
          <p:nvPr/>
        </p:nvSpPr>
        <p:spPr bwMode="auto">
          <a:xfrm>
            <a:off x="7213600" y="2362200"/>
            <a:ext cx="4508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/>
              <a:t>Aa</a:t>
            </a:r>
          </a:p>
        </p:txBody>
      </p:sp>
      <p:sp>
        <p:nvSpPr>
          <p:cNvPr id="32811" name="Text Box 43"/>
          <p:cNvSpPr txBox="1">
            <a:spLocks noChangeArrowheads="1"/>
          </p:cNvSpPr>
          <p:nvPr/>
        </p:nvSpPr>
        <p:spPr bwMode="auto">
          <a:xfrm>
            <a:off x="7689850" y="2590800"/>
            <a:ext cx="3873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/>
              <a:t>aa</a:t>
            </a:r>
          </a:p>
        </p:txBody>
      </p:sp>
      <p:sp>
        <p:nvSpPr>
          <p:cNvPr id="32812" name="Text Box 44"/>
          <p:cNvSpPr txBox="1">
            <a:spLocks noChangeArrowheads="1"/>
          </p:cNvSpPr>
          <p:nvPr/>
        </p:nvSpPr>
        <p:spPr bwMode="auto">
          <a:xfrm>
            <a:off x="7299325" y="4038600"/>
            <a:ext cx="5143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/>
              <a:t>AA</a:t>
            </a:r>
          </a:p>
        </p:txBody>
      </p:sp>
      <p:sp>
        <p:nvSpPr>
          <p:cNvPr id="32813" name="Text Box 45"/>
          <p:cNvSpPr txBox="1">
            <a:spLocks noChangeArrowheads="1"/>
          </p:cNvSpPr>
          <p:nvPr/>
        </p:nvSpPr>
        <p:spPr bwMode="auto">
          <a:xfrm>
            <a:off x="7635875" y="4295775"/>
            <a:ext cx="4508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/>
              <a:t>Aa</a:t>
            </a:r>
          </a:p>
        </p:txBody>
      </p:sp>
      <p:sp>
        <p:nvSpPr>
          <p:cNvPr id="32814" name="Text Box 46"/>
          <p:cNvSpPr txBox="1">
            <a:spLocks noChangeArrowheads="1"/>
          </p:cNvSpPr>
          <p:nvPr/>
        </p:nvSpPr>
        <p:spPr bwMode="auto">
          <a:xfrm>
            <a:off x="7620000" y="4610100"/>
            <a:ext cx="5143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/>
              <a:t>AA</a:t>
            </a:r>
          </a:p>
        </p:txBody>
      </p:sp>
      <p:sp>
        <p:nvSpPr>
          <p:cNvPr id="32815" name="Text Box 47"/>
          <p:cNvSpPr txBox="1">
            <a:spLocks noChangeArrowheads="1"/>
          </p:cNvSpPr>
          <p:nvPr/>
        </p:nvSpPr>
        <p:spPr bwMode="auto">
          <a:xfrm>
            <a:off x="7239000" y="4533900"/>
            <a:ext cx="5143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/>
              <a:t>AA</a:t>
            </a:r>
          </a:p>
        </p:txBody>
      </p:sp>
      <p:sp>
        <p:nvSpPr>
          <p:cNvPr id="32816" name="Text Box 48"/>
          <p:cNvSpPr txBox="1">
            <a:spLocks noChangeArrowheads="1"/>
          </p:cNvSpPr>
          <p:nvPr/>
        </p:nvSpPr>
        <p:spPr bwMode="auto">
          <a:xfrm>
            <a:off x="7239000" y="4305300"/>
            <a:ext cx="4508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/>
              <a:t>Aa</a:t>
            </a:r>
          </a:p>
        </p:txBody>
      </p:sp>
      <p:sp>
        <p:nvSpPr>
          <p:cNvPr id="32817" name="Text Box 49"/>
          <p:cNvSpPr txBox="1">
            <a:spLocks noChangeArrowheads="1"/>
          </p:cNvSpPr>
          <p:nvPr/>
        </p:nvSpPr>
        <p:spPr bwMode="auto">
          <a:xfrm>
            <a:off x="5470525" y="4038600"/>
            <a:ext cx="3873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/>
              <a:t>aa</a:t>
            </a:r>
          </a:p>
        </p:txBody>
      </p:sp>
      <p:sp>
        <p:nvSpPr>
          <p:cNvPr id="32818" name="Text Box 50"/>
          <p:cNvSpPr txBox="1">
            <a:spLocks noChangeArrowheads="1"/>
          </p:cNvSpPr>
          <p:nvPr/>
        </p:nvSpPr>
        <p:spPr bwMode="auto">
          <a:xfrm>
            <a:off x="5622925" y="4191000"/>
            <a:ext cx="3873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/>
              <a:t>aa</a:t>
            </a:r>
          </a:p>
        </p:txBody>
      </p:sp>
      <p:sp>
        <p:nvSpPr>
          <p:cNvPr id="32819" name="Text Box 51"/>
          <p:cNvSpPr txBox="1">
            <a:spLocks noChangeArrowheads="1"/>
          </p:cNvSpPr>
          <p:nvPr/>
        </p:nvSpPr>
        <p:spPr bwMode="auto">
          <a:xfrm>
            <a:off x="5715000" y="4533900"/>
            <a:ext cx="3873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/>
              <a:t>aa</a:t>
            </a:r>
          </a:p>
        </p:txBody>
      </p:sp>
      <p:sp>
        <p:nvSpPr>
          <p:cNvPr id="32820" name="Text Box 52"/>
          <p:cNvSpPr txBox="1">
            <a:spLocks noChangeArrowheads="1"/>
          </p:cNvSpPr>
          <p:nvPr/>
        </p:nvSpPr>
        <p:spPr bwMode="auto">
          <a:xfrm>
            <a:off x="6013450" y="4395788"/>
            <a:ext cx="4508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/>
              <a:t>aA</a:t>
            </a:r>
          </a:p>
        </p:txBody>
      </p:sp>
      <p:sp>
        <p:nvSpPr>
          <p:cNvPr id="32821" name="Text Box 53"/>
          <p:cNvSpPr txBox="1">
            <a:spLocks noChangeArrowheads="1"/>
          </p:cNvSpPr>
          <p:nvPr/>
        </p:nvSpPr>
        <p:spPr bwMode="auto">
          <a:xfrm>
            <a:off x="5410200" y="4381500"/>
            <a:ext cx="4508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/>
              <a:t>Aa</a:t>
            </a:r>
          </a:p>
        </p:txBody>
      </p:sp>
      <p:sp>
        <p:nvSpPr>
          <p:cNvPr id="32822" name="Line 54"/>
          <p:cNvSpPr>
            <a:spLocks noChangeShapeType="1"/>
          </p:cNvSpPr>
          <p:nvPr/>
        </p:nvSpPr>
        <p:spPr bwMode="auto">
          <a:xfrm>
            <a:off x="6781800" y="2933700"/>
            <a:ext cx="0" cy="12192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23" name="Text Box 55"/>
          <p:cNvSpPr txBox="1">
            <a:spLocks noChangeArrowheads="1"/>
          </p:cNvSpPr>
          <p:nvPr/>
        </p:nvSpPr>
        <p:spPr bwMode="auto">
          <a:xfrm>
            <a:off x="6000750" y="3314700"/>
            <a:ext cx="1543050" cy="3667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/>
              <a:t>Selection/Drift</a:t>
            </a:r>
          </a:p>
        </p:txBody>
      </p:sp>
      <p:sp>
        <p:nvSpPr>
          <p:cNvPr id="32824" name="Text Box 56"/>
          <p:cNvSpPr txBox="1">
            <a:spLocks noChangeArrowheads="1"/>
          </p:cNvSpPr>
          <p:nvPr/>
        </p:nvSpPr>
        <p:spPr bwMode="auto">
          <a:xfrm>
            <a:off x="5372100" y="1447800"/>
            <a:ext cx="2895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b="1" u="sng"/>
              <a:t>In the presence of gene flow</a:t>
            </a:r>
          </a:p>
        </p:txBody>
      </p:sp>
      <p:sp>
        <p:nvSpPr>
          <p:cNvPr id="32825" name="Text Box 57"/>
          <p:cNvSpPr txBox="1">
            <a:spLocks noChangeArrowheads="1"/>
          </p:cNvSpPr>
          <p:nvPr/>
        </p:nvSpPr>
        <p:spPr bwMode="auto">
          <a:xfrm>
            <a:off x="0" y="6172200"/>
            <a:ext cx="9144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2000" b="1"/>
              <a:t>When the homogenizing effects of gene flow are insufficient, speciation occurs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TextBox 2"/>
          <p:cNvSpPr txBox="1">
            <a:spLocks noChangeArrowheads="1"/>
          </p:cNvSpPr>
          <p:nvPr/>
        </p:nvSpPr>
        <p:spPr bwMode="auto">
          <a:xfrm>
            <a:off x="0" y="152400"/>
            <a:ext cx="9144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3200" b="1"/>
              <a:t>Exam 1 Results</a:t>
            </a:r>
          </a:p>
        </p:txBody>
      </p:sp>
      <p:sp>
        <p:nvSpPr>
          <p:cNvPr id="33796" name="TextBox 3"/>
          <p:cNvSpPr txBox="1">
            <a:spLocks noChangeArrowheads="1"/>
          </p:cNvSpPr>
          <p:nvPr/>
        </p:nvSpPr>
        <p:spPr bwMode="auto">
          <a:xfrm>
            <a:off x="2895600" y="990600"/>
            <a:ext cx="341375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2000" b="1" dirty="0"/>
              <a:t>Average: </a:t>
            </a:r>
            <a:r>
              <a:rPr lang="en-US" altLang="en-US" sz="2000" b="1" dirty="0" smtClean="0"/>
              <a:t>117 </a:t>
            </a:r>
            <a:r>
              <a:rPr lang="en-US" altLang="en-US" sz="2000" b="1" dirty="0"/>
              <a:t>points or ≈ </a:t>
            </a:r>
            <a:r>
              <a:rPr lang="en-US" altLang="en-US" sz="2000" b="1" dirty="0" smtClean="0"/>
              <a:t>73%</a:t>
            </a:r>
            <a:endParaRPr lang="en-US" altLang="en-US" sz="2000" b="1" dirty="0"/>
          </a:p>
        </p:txBody>
      </p:sp>
      <p:sp>
        <p:nvSpPr>
          <p:cNvPr id="33797" name="TextBox 4"/>
          <p:cNvSpPr txBox="1">
            <a:spLocks noChangeArrowheads="1"/>
          </p:cNvSpPr>
          <p:nvPr/>
        </p:nvSpPr>
        <p:spPr bwMode="auto">
          <a:xfrm>
            <a:off x="4007240" y="5421868"/>
            <a:ext cx="117436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b="1" dirty="0"/>
              <a:t>Score </a:t>
            </a:r>
            <a:r>
              <a:rPr lang="en-US" altLang="en-US" b="1" dirty="0" smtClean="0"/>
              <a:t>(%)</a:t>
            </a:r>
            <a:endParaRPr lang="en-US" altLang="en-US" b="1" dirty="0"/>
          </a:p>
        </p:txBody>
      </p:sp>
      <p:sp>
        <p:nvSpPr>
          <p:cNvPr id="33798" name="TextBox 5"/>
          <p:cNvSpPr txBox="1">
            <a:spLocks noChangeArrowheads="1"/>
          </p:cNvSpPr>
          <p:nvPr/>
        </p:nvSpPr>
        <p:spPr bwMode="auto">
          <a:xfrm rot="16200000">
            <a:off x="1024731" y="3398043"/>
            <a:ext cx="12160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b="1" dirty="0"/>
              <a:t># Students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9300" y="1995564"/>
            <a:ext cx="5105400" cy="33670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0" y="342900"/>
            <a:ext cx="9144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3200" b="1"/>
              <a:t>Gene flow</a:t>
            </a:r>
          </a:p>
        </p:txBody>
      </p:sp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974725" y="1752600"/>
            <a:ext cx="75565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b="1"/>
              <a:t>Gene flow – The incorporation of genes into the gene pool of one population</a:t>
            </a:r>
          </a:p>
          <a:p>
            <a:pPr eaLnBrk="1" hangingPunct="1"/>
            <a:r>
              <a:rPr lang="en-US" altLang="en-US" b="1"/>
              <a:t>	      from one or more other populations</a:t>
            </a:r>
          </a:p>
        </p:txBody>
      </p:sp>
      <p:sp>
        <p:nvSpPr>
          <p:cNvPr id="5124" name="Oval 4"/>
          <p:cNvSpPr>
            <a:spLocks noChangeArrowheads="1"/>
          </p:cNvSpPr>
          <p:nvPr/>
        </p:nvSpPr>
        <p:spPr bwMode="auto">
          <a:xfrm>
            <a:off x="1676400" y="3619500"/>
            <a:ext cx="1752600" cy="1524000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125" name="Oval 5"/>
          <p:cNvSpPr>
            <a:spLocks noChangeArrowheads="1"/>
          </p:cNvSpPr>
          <p:nvPr/>
        </p:nvSpPr>
        <p:spPr bwMode="auto">
          <a:xfrm>
            <a:off x="5638800" y="3619500"/>
            <a:ext cx="1752600" cy="1524000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1828800" y="5157788"/>
            <a:ext cx="1422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b="1"/>
              <a:t>Population 1</a:t>
            </a:r>
          </a:p>
        </p:txBody>
      </p:sp>
      <p:sp>
        <p:nvSpPr>
          <p:cNvPr id="5127" name="Text Box 7"/>
          <p:cNvSpPr txBox="1">
            <a:spLocks noChangeArrowheads="1"/>
          </p:cNvSpPr>
          <p:nvPr/>
        </p:nvSpPr>
        <p:spPr bwMode="auto">
          <a:xfrm>
            <a:off x="5816600" y="5157788"/>
            <a:ext cx="1422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b="1"/>
              <a:t>Population 2</a:t>
            </a:r>
          </a:p>
        </p:txBody>
      </p:sp>
      <p:sp>
        <p:nvSpPr>
          <p:cNvPr id="5128" name="Text Box 8"/>
          <p:cNvSpPr txBox="1">
            <a:spLocks noChangeArrowheads="1"/>
          </p:cNvSpPr>
          <p:nvPr/>
        </p:nvSpPr>
        <p:spPr bwMode="auto">
          <a:xfrm>
            <a:off x="2117725" y="3962400"/>
            <a:ext cx="5143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b="1"/>
              <a:t>AA</a:t>
            </a:r>
          </a:p>
        </p:txBody>
      </p:sp>
      <p:sp>
        <p:nvSpPr>
          <p:cNvPr id="5129" name="Text Box 9"/>
          <p:cNvSpPr txBox="1">
            <a:spLocks noChangeArrowheads="1"/>
          </p:cNvSpPr>
          <p:nvPr/>
        </p:nvSpPr>
        <p:spPr bwMode="auto">
          <a:xfrm>
            <a:off x="1828800" y="4305300"/>
            <a:ext cx="5143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b="1"/>
              <a:t>AA</a:t>
            </a:r>
          </a:p>
        </p:txBody>
      </p:sp>
      <p:sp>
        <p:nvSpPr>
          <p:cNvPr id="5130" name="Text Box 14"/>
          <p:cNvSpPr txBox="1">
            <a:spLocks noChangeArrowheads="1"/>
          </p:cNvSpPr>
          <p:nvPr/>
        </p:nvSpPr>
        <p:spPr bwMode="auto">
          <a:xfrm>
            <a:off x="6553200" y="4000500"/>
            <a:ext cx="4127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b="1"/>
              <a:t>aa</a:t>
            </a:r>
          </a:p>
        </p:txBody>
      </p:sp>
      <p:sp>
        <p:nvSpPr>
          <p:cNvPr id="5131" name="Text Box 16"/>
          <p:cNvSpPr txBox="1">
            <a:spLocks noChangeArrowheads="1"/>
          </p:cNvSpPr>
          <p:nvPr/>
        </p:nvSpPr>
        <p:spPr bwMode="auto">
          <a:xfrm>
            <a:off x="6400800" y="4533900"/>
            <a:ext cx="4127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b="1"/>
              <a:t>aa</a:t>
            </a:r>
          </a:p>
        </p:txBody>
      </p:sp>
      <p:sp>
        <p:nvSpPr>
          <p:cNvPr id="5132" name="Text Box 19"/>
          <p:cNvSpPr txBox="1">
            <a:spLocks noChangeArrowheads="1"/>
          </p:cNvSpPr>
          <p:nvPr/>
        </p:nvSpPr>
        <p:spPr bwMode="auto">
          <a:xfrm>
            <a:off x="3946525" y="4090988"/>
            <a:ext cx="12319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b="1"/>
              <a:t>Gene Flow</a:t>
            </a:r>
          </a:p>
        </p:txBody>
      </p:sp>
      <p:sp>
        <p:nvSpPr>
          <p:cNvPr id="5133" name="Text Box 22"/>
          <p:cNvSpPr txBox="1">
            <a:spLocks noChangeArrowheads="1"/>
          </p:cNvSpPr>
          <p:nvPr/>
        </p:nvSpPr>
        <p:spPr bwMode="auto">
          <a:xfrm>
            <a:off x="2270125" y="3695700"/>
            <a:ext cx="5143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b="1"/>
              <a:t>AA</a:t>
            </a:r>
          </a:p>
        </p:txBody>
      </p:sp>
      <p:sp>
        <p:nvSpPr>
          <p:cNvPr id="5134" name="Text Box 23"/>
          <p:cNvSpPr txBox="1">
            <a:spLocks noChangeArrowheads="1"/>
          </p:cNvSpPr>
          <p:nvPr/>
        </p:nvSpPr>
        <p:spPr bwMode="auto">
          <a:xfrm>
            <a:off x="2133600" y="4533900"/>
            <a:ext cx="5143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b="1"/>
              <a:t>AA</a:t>
            </a:r>
          </a:p>
        </p:txBody>
      </p:sp>
      <p:sp>
        <p:nvSpPr>
          <p:cNvPr id="5135" name="Text Box 24"/>
          <p:cNvSpPr txBox="1">
            <a:spLocks noChangeArrowheads="1"/>
          </p:cNvSpPr>
          <p:nvPr/>
        </p:nvSpPr>
        <p:spPr bwMode="auto">
          <a:xfrm>
            <a:off x="2762250" y="4076700"/>
            <a:ext cx="5143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b="1"/>
              <a:t>AA</a:t>
            </a:r>
          </a:p>
        </p:txBody>
      </p:sp>
      <p:sp>
        <p:nvSpPr>
          <p:cNvPr id="5136" name="Text Box 25"/>
          <p:cNvSpPr txBox="1">
            <a:spLocks noChangeArrowheads="1"/>
          </p:cNvSpPr>
          <p:nvPr/>
        </p:nvSpPr>
        <p:spPr bwMode="auto">
          <a:xfrm>
            <a:off x="2625725" y="4495800"/>
            <a:ext cx="5143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b="1"/>
              <a:t>AA</a:t>
            </a:r>
          </a:p>
        </p:txBody>
      </p:sp>
      <p:sp>
        <p:nvSpPr>
          <p:cNvPr id="5137" name="Text Box 26"/>
          <p:cNvSpPr txBox="1">
            <a:spLocks noChangeArrowheads="1"/>
          </p:cNvSpPr>
          <p:nvPr/>
        </p:nvSpPr>
        <p:spPr bwMode="auto">
          <a:xfrm>
            <a:off x="6705600" y="4243388"/>
            <a:ext cx="4127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b="1"/>
              <a:t>aa</a:t>
            </a:r>
          </a:p>
        </p:txBody>
      </p:sp>
      <p:sp>
        <p:nvSpPr>
          <p:cNvPr id="5138" name="Text Box 27"/>
          <p:cNvSpPr txBox="1">
            <a:spLocks noChangeArrowheads="1"/>
          </p:cNvSpPr>
          <p:nvPr/>
        </p:nvSpPr>
        <p:spPr bwMode="auto">
          <a:xfrm>
            <a:off x="6172200" y="3695700"/>
            <a:ext cx="4127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b="1"/>
              <a:t>aa</a:t>
            </a:r>
          </a:p>
        </p:txBody>
      </p:sp>
      <p:sp>
        <p:nvSpPr>
          <p:cNvPr id="5139" name="Text Box 28"/>
          <p:cNvSpPr txBox="1">
            <a:spLocks noChangeArrowheads="1"/>
          </p:cNvSpPr>
          <p:nvPr/>
        </p:nvSpPr>
        <p:spPr bwMode="auto">
          <a:xfrm>
            <a:off x="5791200" y="4229100"/>
            <a:ext cx="4127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b="1"/>
              <a:t>aa</a:t>
            </a:r>
          </a:p>
        </p:txBody>
      </p:sp>
      <p:sp>
        <p:nvSpPr>
          <p:cNvPr id="5140" name="Line 29"/>
          <p:cNvSpPr>
            <a:spLocks noChangeShapeType="1"/>
          </p:cNvSpPr>
          <p:nvPr/>
        </p:nvSpPr>
        <p:spPr bwMode="auto">
          <a:xfrm flipH="1">
            <a:off x="3733800" y="4762500"/>
            <a:ext cx="1676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41" name="Line 30"/>
          <p:cNvSpPr>
            <a:spLocks noChangeShapeType="1"/>
          </p:cNvSpPr>
          <p:nvPr/>
        </p:nvSpPr>
        <p:spPr bwMode="auto">
          <a:xfrm>
            <a:off x="3694113" y="3848100"/>
            <a:ext cx="1716087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42" name="Text Box 31"/>
          <p:cNvSpPr txBox="1">
            <a:spLocks noChangeArrowheads="1"/>
          </p:cNvSpPr>
          <p:nvPr/>
        </p:nvSpPr>
        <p:spPr bwMode="auto">
          <a:xfrm>
            <a:off x="4327525" y="3429000"/>
            <a:ext cx="3492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b="1"/>
              <a:t>A</a:t>
            </a:r>
          </a:p>
        </p:txBody>
      </p:sp>
      <p:sp>
        <p:nvSpPr>
          <p:cNvPr id="5143" name="Text Box 32"/>
          <p:cNvSpPr txBox="1">
            <a:spLocks noChangeArrowheads="1"/>
          </p:cNvSpPr>
          <p:nvPr/>
        </p:nvSpPr>
        <p:spPr bwMode="auto">
          <a:xfrm>
            <a:off x="4343400" y="4776788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b="1"/>
              <a:t>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7025" y="869950"/>
            <a:ext cx="5949950" cy="560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19" name="TextBox 5"/>
          <p:cNvSpPr txBox="1">
            <a:spLocks noChangeArrowheads="1"/>
          </p:cNvSpPr>
          <p:nvPr/>
        </p:nvSpPr>
        <p:spPr bwMode="auto">
          <a:xfrm>
            <a:off x="0" y="76200"/>
            <a:ext cx="9144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3200" b="1"/>
              <a:t>Practice Question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Box 5"/>
          <p:cNvSpPr txBox="1">
            <a:spLocks noChangeArrowheads="1"/>
          </p:cNvSpPr>
          <p:nvPr/>
        </p:nvSpPr>
        <p:spPr bwMode="auto">
          <a:xfrm>
            <a:off x="0" y="76200"/>
            <a:ext cx="9144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3200" b="1"/>
              <a:t>Practice Question</a:t>
            </a:r>
          </a:p>
        </p:txBody>
      </p:sp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3588" y="684213"/>
            <a:ext cx="4984750" cy="5868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0" y="228600"/>
            <a:ext cx="9144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2800" b="1"/>
              <a:t>An example of gene flow: genetically modified Canola</a:t>
            </a:r>
          </a:p>
        </p:txBody>
      </p:sp>
      <p:pic>
        <p:nvPicPr>
          <p:cNvPr id="6147" name="Picture 3" descr="canol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143000"/>
            <a:ext cx="4191000" cy="314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1524000" y="4343400"/>
            <a:ext cx="17399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b="1"/>
              <a:t>Canola field</a:t>
            </a:r>
          </a:p>
          <a:p>
            <a:pPr algn="ctr" eaLnBrk="1" hangingPunct="1"/>
            <a:r>
              <a:rPr lang="en-US" altLang="en-US" b="1"/>
              <a:t>(</a:t>
            </a:r>
            <a:r>
              <a:rPr lang="en-US" altLang="en-US" b="1" i="1"/>
              <a:t>Brassica rapus</a:t>
            </a:r>
            <a:r>
              <a:rPr lang="en-US" altLang="en-US" b="1"/>
              <a:t>)</a:t>
            </a:r>
            <a:endParaRPr lang="en-US" altLang="en-US" b="1" i="1"/>
          </a:p>
        </p:txBody>
      </p:sp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304800" y="5181600"/>
            <a:ext cx="7858125" cy="146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altLang="en-US"/>
              <a:t> Genetically modified to be herbicide resistant</a:t>
            </a:r>
          </a:p>
          <a:p>
            <a:pPr eaLnBrk="1" hangingPunct="1">
              <a:buFontTx/>
              <a:buChar char="•"/>
            </a:pPr>
            <a:endParaRPr lang="en-US" altLang="en-US"/>
          </a:p>
          <a:p>
            <a:pPr eaLnBrk="1" hangingPunct="1">
              <a:buFontTx/>
              <a:buChar char="•"/>
            </a:pPr>
            <a:r>
              <a:rPr lang="en-US" altLang="en-US"/>
              <a:t> Gene flow could introduce herbicide resistance genes into unmodified populations</a:t>
            </a:r>
          </a:p>
          <a:p>
            <a:pPr eaLnBrk="1" hangingPunct="1">
              <a:buFontTx/>
              <a:buChar char="•"/>
            </a:pPr>
            <a:endParaRPr lang="en-US" altLang="en-US"/>
          </a:p>
          <a:p>
            <a:pPr eaLnBrk="1" hangingPunct="1">
              <a:buFontTx/>
              <a:buChar char="•"/>
            </a:pPr>
            <a:r>
              <a:rPr lang="en-US" altLang="en-US"/>
              <a:t> Gene flow could also introduce herbicide resistance into weedy non-crop species</a:t>
            </a:r>
          </a:p>
        </p:txBody>
      </p:sp>
      <p:sp>
        <p:nvSpPr>
          <p:cNvPr id="6150" name="Oval 6"/>
          <p:cNvSpPr>
            <a:spLocks noChangeArrowheads="1"/>
          </p:cNvSpPr>
          <p:nvPr/>
        </p:nvSpPr>
        <p:spPr bwMode="auto">
          <a:xfrm>
            <a:off x="5105400" y="1447800"/>
            <a:ext cx="2209800" cy="2057400"/>
          </a:xfrm>
          <a:prstGeom prst="ellipse">
            <a:avLst/>
          </a:prstGeom>
          <a:solidFill>
            <a:srgbClr val="CC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6151" name="Oval 7"/>
          <p:cNvSpPr>
            <a:spLocks noChangeArrowheads="1"/>
          </p:cNvSpPr>
          <p:nvPr/>
        </p:nvSpPr>
        <p:spPr bwMode="auto">
          <a:xfrm>
            <a:off x="6934200" y="3276600"/>
            <a:ext cx="2057400" cy="1905000"/>
          </a:xfrm>
          <a:prstGeom prst="ellipse">
            <a:avLst/>
          </a:prstGeom>
          <a:solidFill>
            <a:srgbClr val="CC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152" name="Line 8"/>
          <p:cNvSpPr>
            <a:spLocks noChangeShapeType="1"/>
          </p:cNvSpPr>
          <p:nvPr/>
        </p:nvSpPr>
        <p:spPr bwMode="auto">
          <a:xfrm>
            <a:off x="6553200" y="2819400"/>
            <a:ext cx="1219200" cy="1066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53" name="Text Box 10"/>
          <p:cNvSpPr txBox="1">
            <a:spLocks noChangeArrowheads="1"/>
          </p:cNvSpPr>
          <p:nvPr/>
        </p:nvSpPr>
        <p:spPr bwMode="auto">
          <a:xfrm>
            <a:off x="5257800" y="1828800"/>
            <a:ext cx="1844675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1600" b="1"/>
              <a:t>GM Canola</a:t>
            </a:r>
          </a:p>
          <a:p>
            <a:pPr algn="ctr" eaLnBrk="1" hangingPunct="1"/>
            <a:r>
              <a:rPr lang="en-US" altLang="en-US" sz="1600" b="1"/>
              <a:t>Carries ‘R’ resistant gene</a:t>
            </a:r>
          </a:p>
        </p:txBody>
      </p:sp>
      <p:sp>
        <p:nvSpPr>
          <p:cNvPr id="6154" name="Text Box 11"/>
          <p:cNvSpPr txBox="1">
            <a:spLocks noChangeArrowheads="1"/>
          </p:cNvSpPr>
          <p:nvPr/>
        </p:nvSpPr>
        <p:spPr bwMode="auto">
          <a:xfrm>
            <a:off x="7070725" y="4143375"/>
            <a:ext cx="184467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1600" b="1"/>
              <a:t>Normal Canola</a:t>
            </a:r>
          </a:p>
          <a:p>
            <a:pPr algn="ctr" eaLnBrk="1" hangingPunct="1"/>
            <a:r>
              <a:rPr lang="en-US" altLang="en-US" sz="1600" b="1"/>
              <a:t>no ‘R’ gene</a:t>
            </a:r>
          </a:p>
        </p:txBody>
      </p:sp>
      <p:sp>
        <p:nvSpPr>
          <p:cNvPr id="6155" name="Text Box 12"/>
          <p:cNvSpPr txBox="1">
            <a:spLocks noChangeArrowheads="1"/>
          </p:cNvSpPr>
          <p:nvPr/>
        </p:nvSpPr>
        <p:spPr bwMode="auto">
          <a:xfrm>
            <a:off x="7118350" y="3028950"/>
            <a:ext cx="4635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b="1"/>
              <a:t>R?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609600"/>
            <a:ext cx="6972300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1762125" y="4343400"/>
            <a:ext cx="5667375" cy="438150"/>
          </a:xfrm>
          <a:prstGeom prst="rect">
            <a:avLst/>
          </a:prstGeom>
          <a:solidFill>
            <a:srgbClr val="FFFF00">
              <a:alpha val="901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6162675" y="4114800"/>
            <a:ext cx="1247775" cy="228600"/>
          </a:xfrm>
          <a:prstGeom prst="rect">
            <a:avLst/>
          </a:prstGeom>
          <a:solidFill>
            <a:srgbClr val="FFFF00">
              <a:alpha val="901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0" y="342900"/>
            <a:ext cx="9144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2800" b="1"/>
              <a:t>Found evidence for substantial gene flow</a:t>
            </a: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700" y="1447800"/>
            <a:ext cx="7353300" cy="458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5638800" y="6116638"/>
            <a:ext cx="220503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1400" b="1"/>
              <a:t>Rieger at. al. 2002, Science</a:t>
            </a:r>
          </a:p>
        </p:txBody>
      </p:sp>
      <p:sp>
        <p:nvSpPr>
          <p:cNvPr id="8197" name="Text Box 5"/>
          <p:cNvSpPr txBox="1">
            <a:spLocks noChangeArrowheads="1"/>
          </p:cNvSpPr>
          <p:nvPr/>
        </p:nvSpPr>
        <p:spPr bwMode="auto">
          <a:xfrm rot="-5400000">
            <a:off x="-498475" y="2965450"/>
            <a:ext cx="3505200" cy="6413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b="1"/>
              <a:t>% individuals carrying resistance gene in ‘non-resistant’ varieties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0" y="152400"/>
            <a:ext cx="9144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3200" b="1"/>
              <a:t>Quantifying gene flow</a:t>
            </a:r>
          </a:p>
        </p:txBody>
      </p:sp>
      <p:sp>
        <p:nvSpPr>
          <p:cNvPr id="9219" name="Text Box 24"/>
          <p:cNvSpPr txBox="1">
            <a:spLocks noChangeArrowheads="1"/>
          </p:cNvSpPr>
          <p:nvPr/>
        </p:nvSpPr>
        <p:spPr bwMode="auto">
          <a:xfrm>
            <a:off x="533400" y="1066800"/>
            <a:ext cx="78136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altLang="en-US" b="1"/>
              <a:t> Assume that a proportion, </a:t>
            </a:r>
            <a:r>
              <a:rPr lang="en-US" altLang="en-US" b="1" i="1"/>
              <a:t>m,</a:t>
            </a:r>
            <a:r>
              <a:rPr lang="en-US" altLang="en-US" b="1"/>
              <a:t> of each population moves in every generation.  </a:t>
            </a:r>
          </a:p>
          <a:p>
            <a:pPr eaLnBrk="1" hangingPunct="1"/>
            <a:r>
              <a:rPr lang="en-US" altLang="en-US" b="1"/>
              <a:t>  </a:t>
            </a:r>
          </a:p>
        </p:txBody>
      </p:sp>
      <p:sp>
        <p:nvSpPr>
          <p:cNvPr id="9220" name="Oval 29"/>
          <p:cNvSpPr>
            <a:spLocks noChangeArrowheads="1"/>
          </p:cNvSpPr>
          <p:nvPr/>
        </p:nvSpPr>
        <p:spPr bwMode="auto">
          <a:xfrm>
            <a:off x="3352800" y="1714500"/>
            <a:ext cx="685800" cy="685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9221" name="Oval 31"/>
          <p:cNvSpPr>
            <a:spLocks noChangeArrowheads="1"/>
          </p:cNvSpPr>
          <p:nvPr/>
        </p:nvSpPr>
        <p:spPr bwMode="auto">
          <a:xfrm>
            <a:off x="5105400" y="1714500"/>
            <a:ext cx="685800" cy="685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222" name="Line 32"/>
          <p:cNvSpPr>
            <a:spLocks noChangeShapeType="1"/>
          </p:cNvSpPr>
          <p:nvPr/>
        </p:nvSpPr>
        <p:spPr bwMode="auto">
          <a:xfrm flipV="1">
            <a:off x="4086225" y="2047875"/>
            <a:ext cx="962025" cy="31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3" name="Text Box 36"/>
          <p:cNvSpPr txBox="1">
            <a:spLocks noChangeArrowheads="1"/>
          </p:cNvSpPr>
          <p:nvPr/>
        </p:nvSpPr>
        <p:spPr bwMode="auto">
          <a:xfrm>
            <a:off x="4375150" y="1714500"/>
            <a:ext cx="3619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b="1" i="1"/>
              <a:t>m</a:t>
            </a:r>
          </a:p>
        </p:txBody>
      </p:sp>
      <p:sp>
        <p:nvSpPr>
          <p:cNvPr id="9224" name="Text Box 37"/>
          <p:cNvSpPr txBox="1">
            <a:spLocks noChangeArrowheads="1"/>
          </p:cNvSpPr>
          <p:nvPr/>
        </p:nvSpPr>
        <p:spPr bwMode="auto">
          <a:xfrm>
            <a:off x="685800" y="3048000"/>
            <a:ext cx="61563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altLang="en-US" b="1"/>
              <a:t> The allele frequency in Population 1 after one generation is:</a:t>
            </a:r>
          </a:p>
        </p:txBody>
      </p:sp>
      <p:graphicFrame>
        <p:nvGraphicFramePr>
          <p:cNvPr id="9225" name="Object 40"/>
          <p:cNvGraphicFramePr>
            <a:graphicFrameLocks noChangeAspect="1"/>
          </p:cNvGraphicFramePr>
          <p:nvPr/>
        </p:nvGraphicFramePr>
        <p:xfrm>
          <a:off x="3111500" y="3665538"/>
          <a:ext cx="2908300" cy="449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8" name="Equation" r:id="rId3" imgW="1396394" imgH="215806" progId="Equation.3">
                  <p:embed/>
                </p:oleObj>
              </mc:Choice>
              <mc:Fallback>
                <p:oleObj name="Equation" r:id="rId3" imgW="1396394" imgH="215806" progId="Equation.3">
                  <p:embed/>
                  <p:pic>
                    <p:nvPicPr>
                      <p:cNvPr id="0" name="Object 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11500" y="3665538"/>
                        <a:ext cx="2908300" cy="449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6" name="Text Box 41"/>
          <p:cNvSpPr txBox="1">
            <a:spLocks noChangeArrowheads="1"/>
          </p:cNvSpPr>
          <p:nvPr/>
        </p:nvSpPr>
        <p:spPr bwMode="auto">
          <a:xfrm>
            <a:off x="3057525" y="2362200"/>
            <a:ext cx="12858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1600" b="1"/>
              <a:t>Population 1</a:t>
            </a:r>
          </a:p>
        </p:txBody>
      </p:sp>
      <p:sp>
        <p:nvSpPr>
          <p:cNvPr id="9227" name="Text Box 42"/>
          <p:cNvSpPr txBox="1">
            <a:spLocks noChangeArrowheads="1"/>
          </p:cNvSpPr>
          <p:nvPr/>
        </p:nvSpPr>
        <p:spPr bwMode="auto">
          <a:xfrm>
            <a:off x="4876800" y="2362200"/>
            <a:ext cx="12858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1600" b="1"/>
              <a:t>Population 2</a:t>
            </a:r>
          </a:p>
        </p:txBody>
      </p:sp>
      <p:sp>
        <p:nvSpPr>
          <p:cNvPr id="9228" name="Text Box 43"/>
          <p:cNvSpPr txBox="1">
            <a:spLocks noChangeArrowheads="1"/>
          </p:cNvSpPr>
          <p:nvPr/>
        </p:nvSpPr>
        <p:spPr bwMode="auto">
          <a:xfrm>
            <a:off x="685800" y="4419600"/>
            <a:ext cx="74517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altLang="en-US" b="1"/>
              <a:t> So the change in the allele frequency of Population 1 in one generation is:</a:t>
            </a:r>
          </a:p>
        </p:txBody>
      </p:sp>
      <p:graphicFrame>
        <p:nvGraphicFramePr>
          <p:cNvPr id="9229" name="Object 44"/>
          <p:cNvGraphicFramePr>
            <a:graphicFrameLocks noChangeAspect="1"/>
          </p:cNvGraphicFramePr>
          <p:nvPr/>
        </p:nvGraphicFramePr>
        <p:xfrm>
          <a:off x="1314450" y="5265738"/>
          <a:ext cx="6503988" cy="449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9" name="Equation" r:id="rId5" imgW="3124200" imgH="215900" progId="Equation.3">
                  <p:embed/>
                </p:oleObj>
              </mc:Choice>
              <mc:Fallback>
                <p:oleObj name="Equation" r:id="rId5" imgW="3124200" imgH="215900" progId="Equation.3">
                  <p:embed/>
                  <p:pic>
                    <p:nvPicPr>
                      <p:cNvPr id="0" name="Object 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14450" y="5265738"/>
                        <a:ext cx="6503988" cy="449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30" name="Rectangle 45"/>
          <p:cNvSpPr>
            <a:spLocks noChangeArrowheads="1"/>
          </p:cNvSpPr>
          <p:nvPr/>
        </p:nvSpPr>
        <p:spPr bwMode="auto">
          <a:xfrm>
            <a:off x="6372225" y="5257800"/>
            <a:ext cx="1441450" cy="533400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231" name="Text Box 46"/>
          <p:cNvSpPr txBox="1">
            <a:spLocks noChangeArrowheads="1"/>
          </p:cNvSpPr>
          <p:nvPr/>
        </p:nvSpPr>
        <p:spPr bwMode="auto">
          <a:xfrm>
            <a:off x="0" y="6134100"/>
            <a:ext cx="9144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2000" b="1">
                <a:solidFill>
                  <a:schemeClr val="accent2"/>
                </a:solidFill>
              </a:rPr>
              <a:t>So what are the equilibria? What do they mean biologically?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0" y="342900"/>
            <a:ext cx="9144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3200"/>
              <a:t>Quantifying gene flow</a:t>
            </a:r>
          </a:p>
        </p:txBody>
      </p:sp>
      <p:pic>
        <p:nvPicPr>
          <p:cNvPr id="1024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981200"/>
            <a:ext cx="5867400" cy="367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4" name="Text Box 5"/>
          <p:cNvSpPr txBox="1">
            <a:spLocks noChangeArrowheads="1"/>
          </p:cNvSpPr>
          <p:nvPr/>
        </p:nvSpPr>
        <p:spPr bwMode="auto">
          <a:xfrm>
            <a:off x="5562600" y="2314575"/>
            <a:ext cx="15049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FF9900"/>
                </a:solidFill>
              </a:rPr>
              <a:t>1% gene flow</a:t>
            </a:r>
          </a:p>
        </p:txBody>
      </p:sp>
      <p:sp>
        <p:nvSpPr>
          <p:cNvPr id="10245" name="Text Box 6"/>
          <p:cNvSpPr txBox="1">
            <a:spLocks noChangeArrowheads="1"/>
          </p:cNvSpPr>
          <p:nvPr/>
        </p:nvSpPr>
        <p:spPr bwMode="auto">
          <a:xfrm>
            <a:off x="5562600" y="2667000"/>
            <a:ext cx="15049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00FFFF"/>
                </a:solidFill>
              </a:rPr>
              <a:t>5% gene flow</a:t>
            </a:r>
          </a:p>
        </p:txBody>
      </p:sp>
      <p:sp>
        <p:nvSpPr>
          <p:cNvPr id="10246" name="Text Box 7"/>
          <p:cNvSpPr txBox="1">
            <a:spLocks noChangeArrowheads="1"/>
          </p:cNvSpPr>
          <p:nvPr/>
        </p:nvSpPr>
        <p:spPr bwMode="auto">
          <a:xfrm>
            <a:off x="5562600" y="2971800"/>
            <a:ext cx="16192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FF0000"/>
                </a:solidFill>
              </a:rPr>
              <a:t>10% gene flow</a:t>
            </a:r>
          </a:p>
        </p:txBody>
      </p:sp>
      <p:sp>
        <p:nvSpPr>
          <p:cNvPr id="10247" name="Text Box 8"/>
          <p:cNvSpPr txBox="1">
            <a:spLocks noChangeArrowheads="1"/>
          </p:cNvSpPr>
          <p:nvPr/>
        </p:nvSpPr>
        <p:spPr bwMode="auto">
          <a:xfrm rot="-5400000">
            <a:off x="589757" y="3601243"/>
            <a:ext cx="1778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b="1"/>
              <a:t>Allele frequency</a:t>
            </a:r>
          </a:p>
        </p:txBody>
      </p:sp>
      <p:sp>
        <p:nvSpPr>
          <p:cNvPr id="10248" name="Text Box 9"/>
          <p:cNvSpPr txBox="1">
            <a:spLocks noChangeArrowheads="1"/>
          </p:cNvSpPr>
          <p:nvPr/>
        </p:nvSpPr>
        <p:spPr bwMode="auto">
          <a:xfrm>
            <a:off x="3968750" y="5424488"/>
            <a:ext cx="12890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b="1"/>
              <a:t>Generation</a:t>
            </a:r>
          </a:p>
        </p:txBody>
      </p:sp>
      <p:sp>
        <p:nvSpPr>
          <p:cNvPr id="10249" name="Rectangle 11"/>
          <p:cNvSpPr>
            <a:spLocks noChangeArrowheads="1"/>
          </p:cNvSpPr>
          <p:nvPr/>
        </p:nvSpPr>
        <p:spPr bwMode="auto">
          <a:xfrm>
            <a:off x="2057400" y="4267200"/>
            <a:ext cx="695325" cy="873125"/>
          </a:xfrm>
          <a:prstGeom prst="rect">
            <a:avLst/>
          </a:prstGeom>
          <a:noFill/>
          <a:ln w="25400">
            <a:solidFill>
              <a:srgbClr val="00FF00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250" name="Rectangle 12"/>
          <p:cNvSpPr>
            <a:spLocks noChangeArrowheads="1"/>
          </p:cNvSpPr>
          <p:nvPr/>
        </p:nvSpPr>
        <p:spPr bwMode="auto">
          <a:xfrm>
            <a:off x="2057400" y="2266950"/>
            <a:ext cx="695325" cy="873125"/>
          </a:xfrm>
          <a:prstGeom prst="rect">
            <a:avLst/>
          </a:prstGeom>
          <a:noFill/>
          <a:ln w="25400">
            <a:solidFill>
              <a:srgbClr val="00FF00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251" name="Text Box 13"/>
          <p:cNvSpPr txBox="1">
            <a:spLocks noChangeArrowheads="1"/>
          </p:cNvSpPr>
          <p:nvPr/>
        </p:nvSpPr>
        <p:spPr bwMode="auto">
          <a:xfrm>
            <a:off x="2743200" y="2247900"/>
            <a:ext cx="1422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00FF00"/>
                </a:solidFill>
              </a:rPr>
              <a:t>Population 1</a:t>
            </a:r>
          </a:p>
        </p:txBody>
      </p:sp>
      <p:sp>
        <p:nvSpPr>
          <p:cNvPr id="10252" name="Text Box 14"/>
          <p:cNvSpPr txBox="1">
            <a:spLocks noChangeArrowheads="1"/>
          </p:cNvSpPr>
          <p:nvPr/>
        </p:nvSpPr>
        <p:spPr bwMode="auto">
          <a:xfrm>
            <a:off x="2743200" y="4814888"/>
            <a:ext cx="1422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00FF00"/>
                </a:solidFill>
              </a:rPr>
              <a:t>Population 2</a:t>
            </a:r>
          </a:p>
        </p:txBody>
      </p:sp>
      <p:graphicFrame>
        <p:nvGraphicFramePr>
          <p:cNvPr id="10253" name="Object 16"/>
          <p:cNvGraphicFramePr>
            <a:graphicFrameLocks noChangeAspect="1"/>
          </p:cNvGraphicFramePr>
          <p:nvPr/>
        </p:nvGraphicFramePr>
        <p:xfrm>
          <a:off x="3455988" y="1303338"/>
          <a:ext cx="2220912" cy="449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3" name="Equation" r:id="rId4" imgW="1066337" imgH="215806" progId="Equation.3">
                  <p:embed/>
                </p:oleObj>
              </mc:Choice>
              <mc:Fallback>
                <p:oleObj name="Equation" r:id="rId4" imgW="1066337" imgH="215806" progId="Equation.3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55988" y="1303338"/>
                        <a:ext cx="2220912" cy="449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54" name="Text Box 17"/>
          <p:cNvSpPr txBox="1">
            <a:spLocks noChangeArrowheads="1"/>
          </p:cNvSpPr>
          <p:nvPr/>
        </p:nvSpPr>
        <p:spPr bwMode="auto">
          <a:xfrm>
            <a:off x="0" y="6172200"/>
            <a:ext cx="9144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b="1"/>
              <a:t>Confirms that the only equilibrium occurs when allele frequencies are equal!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0" y="342900"/>
            <a:ext cx="9144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3200" b="1"/>
              <a:t>Summary of gene flow</a:t>
            </a:r>
          </a:p>
        </p:txBody>
      </p:sp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1295400" y="1892300"/>
            <a:ext cx="6410325" cy="344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altLang="en-US" sz="2000" b="1"/>
              <a:t> Gene flow homogenizes populations genetically</a:t>
            </a:r>
            <a:r>
              <a:rPr lang="en-US" altLang="en-US"/>
              <a:t> </a:t>
            </a:r>
            <a:endParaRPr lang="en-US" altLang="en-US" sz="2000" b="1"/>
          </a:p>
          <a:p>
            <a:pPr eaLnBrk="1" hangingPunct="1">
              <a:buFontTx/>
              <a:buChar char="•"/>
            </a:pPr>
            <a:endParaRPr lang="en-US" altLang="en-US" sz="2000" b="1"/>
          </a:p>
          <a:p>
            <a:pPr eaLnBrk="1" hangingPunct="1">
              <a:buFontTx/>
              <a:buChar char="•"/>
            </a:pPr>
            <a:endParaRPr lang="en-US" altLang="en-US" sz="2000" b="1"/>
          </a:p>
          <a:p>
            <a:pPr eaLnBrk="1" hangingPunct="1">
              <a:buFontTx/>
              <a:buChar char="•"/>
            </a:pPr>
            <a:endParaRPr lang="en-US" altLang="en-US" sz="2000" b="1"/>
          </a:p>
          <a:p>
            <a:pPr eaLnBrk="1" hangingPunct="1">
              <a:buFontTx/>
              <a:buChar char="•"/>
            </a:pPr>
            <a:endParaRPr lang="en-US" altLang="en-US" sz="2000" b="1"/>
          </a:p>
          <a:p>
            <a:pPr eaLnBrk="1" hangingPunct="1">
              <a:buFontTx/>
              <a:buChar char="•"/>
            </a:pPr>
            <a:r>
              <a:rPr lang="en-US" altLang="en-US" sz="2000" b="1"/>
              <a:t> Gene flow decreases genetic variance across populations</a:t>
            </a:r>
          </a:p>
          <a:p>
            <a:pPr eaLnBrk="1" hangingPunct="1">
              <a:buFontTx/>
              <a:buChar char="•"/>
            </a:pPr>
            <a:endParaRPr lang="en-US" altLang="en-US" sz="2000" b="1"/>
          </a:p>
          <a:p>
            <a:pPr eaLnBrk="1" hangingPunct="1">
              <a:buFontTx/>
              <a:buChar char="•"/>
            </a:pPr>
            <a:endParaRPr lang="en-US" altLang="en-US" sz="2000" b="1"/>
          </a:p>
          <a:p>
            <a:pPr eaLnBrk="1" hangingPunct="1">
              <a:buFontTx/>
              <a:buChar char="•"/>
            </a:pPr>
            <a:endParaRPr lang="en-US" altLang="en-US" sz="2000" b="1"/>
          </a:p>
          <a:p>
            <a:pPr eaLnBrk="1" hangingPunct="1">
              <a:buFontTx/>
              <a:buChar char="•"/>
            </a:pPr>
            <a:endParaRPr lang="en-US" altLang="en-US" sz="2000" b="1"/>
          </a:p>
          <a:p>
            <a:pPr eaLnBrk="1" hangingPunct="1">
              <a:buFontTx/>
              <a:buChar char="•"/>
            </a:pPr>
            <a:r>
              <a:rPr lang="en-US" altLang="en-US" sz="2000" b="1"/>
              <a:t> Gene flow increases genetic variance within populations</a:t>
            </a:r>
          </a:p>
        </p:txBody>
      </p:sp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0" y="6210300"/>
            <a:ext cx="9144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2000" b="1">
                <a:solidFill>
                  <a:schemeClr val="accent2"/>
                </a:solidFill>
              </a:rPr>
              <a:t>The effects of gene flow are precisely opposite those of drift!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858</TotalTime>
  <Words>1446</Words>
  <Application>Microsoft Office PowerPoint</Application>
  <PresentationFormat>On-screen Show (4:3)</PresentationFormat>
  <Paragraphs>403</Paragraphs>
  <Slides>31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6" baseType="lpstr">
      <vt:lpstr>Times New Roman</vt:lpstr>
      <vt:lpstr>Arial</vt:lpstr>
      <vt:lpstr>Calibri</vt:lpstr>
      <vt:lpstr>Default Design</vt:lpstr>
      <vt:lpstr>Microsoft Equation 3.0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Biological Sciences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Scott Nuismer</dc:creator>
  <cp:lastModifiedBy>Nuismer</cp:lastModifiedBy>
  <cp:revision>150</cp:revision>
  <dcterms:created xsi:type="dcterms:W3CDTF">2004-02-05T20:42:24Z</dcterms:created>
  <dcterms:modified xsi:type="dcterms:W3CDTF">2015-02-09T18:22:12Z</dcterms:modified>
</cp:coreProperties>
</file>