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34" r:id="rId2"/>
    <p:sldId id="275" r:id="rId3"/>
    <p:sldId id="301" r:id="rId4"/>
    <p:sldId id="302" r:id="rId5"/>
    <p:sldId id="261" r:id="rId6"/>
    <p:sldId id="262" r:id="rId7"/>
    <p:sldId id="269" r:id="rId8"/>
    <p:sldId id="263" r:id="rId9"/>
    <p:sldId id="270" r:id="rId10"/>
    <p:sldId id="329" r:id="rId11"/>
    <p:sldId id="257" r:id="rId12"/>
    <p:sldId id="303" r:id="rId13"/>
    <p:sldId id="306" r:id="rId14"/>
    <p:sldId id="307" r:id="rId15"/>
    <p:sldId id="308" r:id="rId16"/>
    <p:sldId id="312" r:id="rId17"/>
    <p:sldId id="324" r:id="rId18"/>
    <p:sldId id="322" r:id="rId19"/>
    <p:sldId id="325" r:id="rId20"/>
    <p:sldId id="304" r:id="rId21"/>
    <p:sldId id="310" r:id="rId22"/>
    <p:sldId id="309" r:id="rId23"/>
    <p:sldId id="311" r:id="rId24"/>
    <p:sldId id="271" r:id="rId25"/>
    <p:sldId id="280" r:id="rId26"/>
    <p:sldId id="281" r:id="rId27"/>
    <p:sldId id="282" r:id="rId28"/>
    <p:sldId id="283" r:id="rId29"/>
    <p:sldId id="318" r:id="rId30"/>
    <p:sldId id="319" r:id="rId31"/>
    <p:sldId id="330" r:id="rId32"/>
    <p:sldId id="313" r:id="rId33"/>
    <p:sldId id="314" r:id="rId34"/>
    <p:sldId id="315" r:id="rId35"/>
    <p:sldId id="316" r:id="rId36"/>
    <p:sldId id="295" r:id="rId37"/>
    <p:sldId id="296" r:id="rId38"/>
    <p:sldId id="332" r:id="rId39"/>
    <p:sldId id="305" r:id="rId40"/>
    <p:sldId id="331" r:id="rId41"/>
    <p:sldId id="320" r:id="rId42"/>
    <p:sldId id="326" r:id="rId43"/>
    <p:sldId id="327" r:id="rId44"/>
    <p:sldId id="328" r:id="rId45"/>
    <p:sldId id="321" r:id="rId46"/>
    <p:sldId id="333" r:id="rId4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996633"/>
    <a:srgbClr val="008000"/>
    <a:srgbClr val="0000FF"/>
    <a:srgbClr val="0066FF"/>
    <a:srgbClr val="FFFF99"/>
    <a:srgbClr val="6C676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7" d="100"/>
          <a:sy n="87" d="100"/>
        </p:scale>
        <p:origin x="-2220" y="-8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75185FD3-DD75-42DC-BEB7-9AD97014C001}" type="datetimeFigureOut">
              <a:rPr lang="en-US"/>
              <a:pPr>
                <a:defRPr/>
              </a:pPr>
              <a:t>2/12/2015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1D567215-3B71-456B-BCCA-81897609F8DE}" type="slidenum">
              <a:rPr lang="en-US"/>
              <a:pPr>
                <a:defRPr/>
              </a:pPr>
              <a:t>‹#›</a:t>
            </a:fld>
            <a:endParaRPr lang="en-US"/>
          </a:p>
        </p:txBody>
      </p:sp>
    </p:spTree>
    <p:extLst>
      <p:ext uri="{BB962C8B-B14F-4D97-AF65-F5344CB8AC3E}">
        <p14:creationId xmlns:p14="http://schemas.microsoft.com/office/powerpoint/2010/main" val="2581773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57066" indent="-291179" eaLnBrk="0" hangingPunct="0">
              <a:defRPr>
                <a:solidFill>
                  <a:schemeClr val="tx1"/>
                </a:solidFill>
                <a:latin typeface="Times New Roman" pitchFamily="18" charset="0"/>
              </a:defRPr>
            </a:lvl2pPr>
            <a:lvl3pPr marL="1164717" indent="-232943" eaLnBrk="0" hangingPunct="0">
              <a:defRPr>
                <a:solidFill>
                  <a:schemeClr val="tx1"/>
                </a:solidFill>
                <a:latin typeface="Times New Roman" pitchFamily="18" charset="0"/>
              </a:defRPr>
            </a:lvl3pPr>
            <a:lvl4pPr marL="1630604" indent="-232943" eaLnBrk="0" hangingPunct="0">
              <a:defRPr>
                <a:solidFill>
                  <a:schemeClr val="tx1"/>
                </a:solidFill>
                <a:latin typeface="Times New Roman" pitchFamily="18" charset="0"/>
              </a:defRPr>
            </a:lvl4pPr>
            <a:lvl5pPr marL="2096491" indent="-232943" eaLnBrk="0" hangingPunct="0">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pPr eaLnBrk="1" hangingPunct="1"/>
            <a:fld id="{1D5DB627-C9F4-4D7C-BF68-8BE37216A3BF}" type="slidenum">
              <a:rPr lang="en-US" smtClean="0"/>
              <a:pPr eaLnBrk="1" hangingPunct="1"/>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57066" indent="-291179" eaLnBrk="0" hangingPunct="0">
              <a:defRPr>
                <a:solidFill>
                  <a:schemeClr val="tx1"/>
                </a:solidFill>
                <a:latin typeface="Times New Roman" pitchFamily="18" charset="0"/>
              </a:defRPr>
            </a:lvl2pPr>
            <a:lvl3pPr marL="1164717" indent="-232943" eaLnBrk="0" hangingPunct="0">
              <a:defRPr>
                <a:solidFill>
                  <a:schemeClr val="tx1"/>
                </a:solidFill>
                <a:latin typeface="Times New Roman" pitchFamily="18" charset="0"/>
              </a:defRPr>
            </a:lvl3pPr>
            <a:lvl4pPr marL="1630604" indent="-232943" eaLnBrk="0" hangingPunct="0">
              <a:defRPr>
                <a:solidFill>
                  <a:schemeClr val="tx1"/>
                </a:solidFill>
                <a:latin typeface="Times New Roman" pitchFamily="18" charset="0"/>
              </a:defRPr>
            </a:lvl4pPr>
            <a:lvl5pPr marL="2096491" indent="-232943" eaLnBrk="0" hangingPunct="0">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pPr eaLnBrk="1" hangingPunct="1"/>
            <a:fld id="{7BEA247B-33CE-4122-BA58-FEB376C89704}" type="slidenum">
              <a:rPr lang="en-US" smtClean="0"/>
              <a:pPr eaLnBrk="1" hangingPunct="1"/>
              <a:t>19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A60351-D4F3-4FC4-8612-43DBBC9ADC3A}" type="slidenum">
              <a:rPr lang="en-US"/>
              <a:pPr>
                <a:defRPr/>
              </a:pPr>
              <a:t>‹#›</a:t>
            </a:fld>
            <a:endParaRPr lang="en-US"/>
          </a:p>
        </p:txBody>
      </p:sp>
    </p:spTree>
    <p:extLst>
      <p:ext uri="{BB962C8B-B14F-4D97-AF65-F5344CB8AC3E}">
        <p14:creationId xmlns:p14="http://schemas.microsoft.com/office/powerpoint/2010/main" val="162019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A64C60-87A7-4189-9C49-CA551F63F9C2}" type="slidenum">
              <a:rPr lang="en-US"/>
              <a:pPr>
                <a:defRPr/>
              </a:pPr>
              <a:t>‹#›</a:t>
            </a:fld>
            <a:endParaRPr lang="en-US"/>
          </a:p>
        </p:txBody>
      </p:sp>
    </p:spTree>
    <p:extLst>
      <p:ext uri="{BB962C8B-B14F-4D97-AF65-F5344CB8AC3E}">
        <p14:creationId xmlns:p14="http://schemas.microsoft.com/office/powerpoint/2010/main" val="1269740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C5866B-F6E4-43B0-A75F-B9E3FA10EEFF}" type="slidenum">
              <a:rPr lang="en-US"/>
              <a:pPr>
                <a:defRPr/>
              </a:pPr>
              <a:t>‹#›</a:t>
            </a:fld>
            <a:endParaRPr lang="en-US"/>
          </a:p>
        </p:txBody>
      </p:sp>
    </p:spTree>
    <p:extLst>
      <p:ext uri="{BB962C8B-B14F-4D97-AF65-F5344CB8AC3E}">
        <p14:creationId xmlns:p14="http://schemas.microsoft.com/office/powerpoint/2010/main" val="391472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B112A3-C687-40F4-9433-F973D08AACA7}" type="slidenum">
              <a:rPr lang="en-US"/>
              <a:pPr>
                <a:defRPr/>
              </a:pPr>
              <a:t>‹#›</a:t>
            </a:fld>
            <a:endParaRPr lang="en-US"/>
          </a:p>
        </p:txBody>
      </p:sp>
    </p:spTree>
    <p:extLst>
      <p:ext uri="{BB962C8B-B14F-4D97-AF65-F5344CB8AC3E}">
        <p14:creationId xmlns:p14="http://schemas.microsoft.com/office/powerpoint/2010/main" val="42326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0DB71E-A5FA-473B-B976-2A2124A8B97E}" type="slidenum">
              <a:rPr lang="en-US"/>
              <a:pPr>
                <a:defRPr/>
              </a:pPr>
              <a:t>‹#›</a:t>
            </a:fld>
            <a:endParaRPr lang="en-US"/>
          </a:p>
        </p:txBody>
      </p:sp>
    </p:spTree>
    <p:extLst>
      <p:ext uri="{BB962C8B-B14F-4D97-AF65-F5344CB8AC3E}">
        <p14:creationId xmlns:p14="http://schemas.microsoft.com/office/powerpoint/2010/main" val="283947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7163B1-A12C-4963-964D-5349A1361B6F}" type="slidenum">
              <a:rPr lang="en-US"/>
              <a:pPr>
                <a:defRPr/>
              </a:pPr>
              <a:t>‹#›</a:t>
            </a:fld>
            <a:endParaRPr lang="en-US"/>
          </a:p>
        </p:txBody>
      </p:sp>
    </p:spTree>
    <p:extLst>
      <p:ext uri="{BB962C8B-B14F-4D97-AF65-F5344CB8AC3E}">
        <p14:creationId xmlns:p14="http://schemas.microsoft.com/office/powerpoint/2010/main" val="408244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BACCC7E-D758-42DA-B41B-75CB4D6AE231}" type="slidenum">
              <a:rPr lang="en-US"/>
              <a:pPr>
                <a:defRPr/>
              </a:pPr>
              <a:t>‹#›</a:t>
            </a:fld>
            <a:endParaRPr lang="en-US"/>
          </a:p>
        </p:txBody>
      </p:sp>
    </p:spTree>
    <p:extLst>
      <p:ext uri="{BB962C8B-B14F-4D97-AF65-F5344CB8AC3E}">
        <p14:creationId xmlns:p14="http://schemas.microsoft.com/office/powerpoint/2010/main" val="584727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4A495A-0AD6-447D-B690-F33E54BF4DFD}" type="slidenum">
              <a:rPr lang="en-US"/>
              <a:pPr>
                <a:defRPr/>
              </a:pPr>
              <a:t>‹#›</a:t>
            </a:fld>
            <a:endParaRPr lang="en-US"/>
          </a:p>
        </p:txBody>
      </p:sp>
    </p:spTree>
    <p:extLst>
      <p:ext uri="{BB962C8B-B14F-4D97-AF65-F5344CB8AC3E}">
        <p14:creationId xmlns:p14="http://schemas.microsoft.com/office/powerpoint/2010/main" val="341810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1B03172-AD6E-4B44-B95F-020EB79061BE}" type="slidenum">
              <a:rPr lang="en-US"/>
              <a:pPr>
                <a:defRPr/>
              </a:pPr>
              <a:t>‹#›</a:t>
            </a:fld>
            <a:endParaRPr lang="en-US"/>
          </a:p>
        </p:txBody>
      </p:sp>
    </p:spTree>
    <p:extLst>
      <p:ext uri="{BB962C8B-B14F-4D97-AF65-F5344CB8AC3E}">
        <p14:creationId xmlns:p14="http://schemas.microsoft.com/office/powerpoint/2010/main" val="454646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69451A-F6BE-4795-BA48-912053FB8C88}" type="slidenum">
              <a:rPr lang="en-US"/>
              <a:pPr>
                <a:defRPr/>
              </a:pPr>
              <a:t>‹#›</a:t>
            </a:fld>
            <a:endParaRPr lang="en-US"/>
          </a:p>
        </p:txBody>
      </p:sp>
    </p:spTree>
    <p:extLst>
      <p:ext uri="{BB962C8B-B14F-4D97-AF65-F5344CB8AC3E}">
        <p14:creationId xmlns:p14="http://schemas.microsoft.com/office/powerpoint/2010/main" val="1565187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8A0872-DAC3-49D2-B7D2-EE953C9D82E7}" type="slidenum">
              <a:rPr lang="en-US"/>
              <a:pPr>
                <a:defRPr/>
              </a:pPr>
              <a:t>‹#›</a:t>
            </a:fld>
            <a:endParaRPr lang="en-US"/>
          </a:p>
        </p:txBody>
      </p:sp>
    </p:spTree>
    <p:extLst>
      <p:ext uri="{BB962C8B-B14F-4D97-AF65-F5344CB8AC3E}">
        <p14:creationId xmlns:p14="http://schemas.microsoft.com/office/powerpoint/2010/main" val="71457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8888D7A8-6C5D-4775-8C33-55AE3E9ED1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9.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image" Target="../media/image21.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wmf"/><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9.wmf"/><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en/2/22/Horse_in_field.jpg"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04800" y="457199"/>
                <a:ext cx="8382000" cy="5802101"/>
              </a:xfrm>
              <a:prstGeom prst="rect">
                <a:avLst/>
              </a:prstGeom>
            </p:spPr>
            <p:txBody>
              <a:bodyPr wrap="square">
                <a:spAutoFit/>
              </a:bodyPr>
              <a:lstStyle/>
              <a:p>
                <a:r>
                  <a:rPr lang="en-US" b="1" dirty="0"/>
                  <a:t>2.</a:t>
                </a:r>
                <a:r>
                  <a:rPr lang="en-US" dirty="0"/>
                  <a:t> You have collected and genotyped 200 individuals from a population of the fruit fly, </a:t>
                </a:r>
                <a:r>
                  <a:rPr lang="en-US" i="1" dirty="0"/>
                  <a:t>Drosophila </a:t>
                </a:r>
                <a:r>
                  <a:rPr lang="en-US" i="1" dirty="0" err="1"/>
                  <a:t>pseudoobscura</a:t>
                </a:r>
                <a:r>
                  <a:rPr lang="en-US" dirty="0"/>
                  <a:t>. Your sequencing study revealed 20 individuals with genotype AA, 70 individuals with genotype Aa, and 110 individuals with genotype aa. </a:t>
                </a:r>
              </a:p>
              <a:p>
                <a:r>
                  <a:rPr lang="en-US" dirty="0"/>
                  <a:t> </a:t>
                </a:r>
              </a:p>
              <a:p>
                <a:r>
                  <a:rPr lang="en-US" dirty="0"/>
                  <a:t>Additional information:</a:t>
                </a:r>
              </a:p>
              <a:p>
                <a:r>
                  <a:rPr lang="en-US" dirty="0"/>
                  <a:t> </a:t>
                </a:r>
              </a:p>
              <a:p>
                <a:r>
                  <a:rPr lang="en-US" dirty="0"/>
                  <a:t> </a:t>
                </a:r>
                <a14:m>
                  <m:oMath xmlns:m="http://schemas.openxmlformats.org/officeDocument/2006/math">
                    <m:r>
                      <a:rPr lang="en-US" i="1">
                        <a:latin typeface="Cambria Math"/>
                      </a:rPr>
                      <m:t>𝐺</m:t>
                    </m:r>
                    <m:r>
                      <a:rPr lang="en-US" i="1">
                        <a:latin typeface="Cambria Math"/>
                      </a:rPr>
                      <m:t>=2</m:t>
                    </m:r>
                    <m:nary>
                      <m:naryPr>
                        <m:chr m:val="∑"/>
                        <m:limLoc m:val="undOvr"/>
                        <m:ctrlPr>
                          <a:rPr lang="en-US" i="1">
                            <a:latin typeface="Cambria Math"/>
                          </a:rPr>
                        </m:ctrlPr>
                      </m:naryPr>
                      <m:sub>
                        <m:r>
                          <a:rPr lang="en-US" i="1">
                            <a:latin typeface="Cambria Math"/>
                          </a:rPr>
                          <m:t>𝑖</m:t>
                        </m:r>
                        <m:r>
                          <a:rPr lang="en-US" i="1">
                            <a:latin typeface="Cambria Math"/>
                          </a:rPr>
                          <m:t>=1</m:t>
                        </m:r>
                      </m:sub>
                      <m:sup>
                        <m:r>
                          <a:rPr lang="en-US" i="1">
                            <a:latin typeface="Cambria Math"/>
                          </a:rPr>
                          <m:t>𝑚</m:t>
                        </m:r>
                      </m:sup>
                      <m:e>
                        <m:sSub>
                          <m:sSubPr>
                            <m:ctrlPr>
                              <a:rPr lang="en-US" i="1">
                                <a:latin typeface="Cambria Math"/>
                              </a:rPr>
                            </m:ctrlPr>
                          </m:sSubPr>
                          <m:e>
                            <m:r>
                              <a:rPr lang="en-US" i="1">
                                <a:latin typeface="Cambria Math"/>
                              </a:rPr>
                              <m:t>𝑥</m:t>
                            </m:r>
                          </m:e>
                          <m:sub>
                            <m:r>
                              <a:rPr lang="en-US" i="1">
                                <a:latin typeface="Cambria Math"/>
                              </a:rPr>
                              <m:t>𝑖</m:t>
                            </m:r>
                          </m:sub>
                        </m:sSub>
                        <m:r>
                          <a:rPr lang="en-US" i="1">
                            <a:latin typeface="Cambria Math"/>
                          </a:rPr>
                          <m:t>𝑙𝑛</m:t>
                        </m:r>
                      </m:e>
                    </m:nary>
                    <m:d>
                      <m:dPr>
                        <m:begChr m:val="["/>
                        <m:endChr m:val="]"/>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a:rPr>
                                  <m:t>𝑥</m:t>
                                </m:r>
                              </m:e>
                              <m:sub>
                                <m:r>
                                  <a:rPr lang="en-US" i="1">
                                    <a:latin typeface="Cambria Math"/>
                                  </a:rPr>
                                  <m:t>𝑖</m:t>
                                </m:r>
                              </m:sub>
                            </m:sSub>
                          </m:num>
                          <m:den>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𝑖</m:t>
                                </m:r>
                              </m:sub>
                            </m:sSub>
                          </m:den>
                        </m:f>
                      </m:e>
                    </m:d>
                  </m:oMath>
                </a14:m>
                <a:endParaRPr lang="en-US" dirty="0"/>
              </a:p>
              <a:p>
                <a:r>
                  <a:rPr lang="en-US" dirty="0"/>
                  <a:t> </a:t>
                </a:r>
              </a:p>
              <a:p>
                <a:r>
                  <a:rPr lang="en-US" dirty="0"/>
                  <a:t>A table of  </a:t>
                </a:r>
                <a14:m>
                  <m:oMath xmlns:m="http://schemas.openxmlformats.org/officeDocument/2006/math">
                    <m:sSup>
                      <m:sSupPr>
                        <m:ctrlPr>
                          <a:rPr lang="en-US" i="1">
                            <a:latin typeface="Cambria Math"/>
                          </a:rPr>
                        </m:ctrlPr>
                      </m:sSupPr>
                      <m:e>
                        <m:r>
                          <a:rPr lang="en-US" i="1">
                            <a:latin typeface="Cambria Math"/>
                          </a:rPr>
                          <m:t>𝜒</m:t>
                        </m:r>
                      </m:e>
                      <m:sup>
                        <m:r>
                          <a:rPr lang="en-US" i="1">
                            <a:latin typeface="Cambria Math"/>
                          </a:rPr>
                          <m:t>2</m:t>
                        </m:r>
                      </m:sup>
                    </m:sSup>
                  </m:oMath>
                </a14:m>
                <a:r>
                  <a:rPr lang="en-US" dirty="0"/>
                  <a:t> values can be found on the last page of your exam.</a:t>
                </a:r>
              </a:p>
              <a:p>
                <a:r>
                  <a:rPr lang="en-US" b="1" dirty="0"/>
                  <a:t> </a:t>
                </a:r>
                <a:endParaRPr lang="en-US" dirty="0"/>
              </a:p>
              <a:p>
                <a:r>
                  <a:rPr lang="en-US" b="1" dirty="0"/>
                  <a:t> </a:t>
                </a:r>
                <a:endParaRPr lang="en-US" dirty="0"/>
              </a:p>
              <a:p>
                <a:r>
                  <a:rPr lang="en-US" dirty="0"/>
                  <a:t>A (20pts). What are your </a:t>
                </a:r>
                <a:r>
                  <a:rPr lang="en-US" i="1" dirty="0"/>
                  <a:t>a priori</a:t>
                </a:r>
                <a:r>
                  <a:rPr lang="en-US" dirty="0"/>
                  <a:t> expectations for the number of individuals with each genotype if the population is in Hardy-Weinberg equilibrium? </a:t>
                </a:r>
              </a:p>
              <a:p>
                <a:r>
                  <a:rPr lang="en-US" b="1" dirty="0"/>
                  <a:t> </a:t>
                </a:r>
                <a:endParaRPr lang="en-US" dirty="0"/>
              </a:p>
              <a:p>
                <a:r>
                  <a:rPr lang="en-US" b="1" dirty="0"/>
                  <a:t> </a:t>
                </a:r>
                <a:endParaRPr lang="en-US" dirty="0"/>
              </a:p>
              <a:p>
                <a:r>
                  <a:rPr lang="en-US" b="1" dirty="0"/>
                  <a:t> </a:t>
                </a:r>
                <a:endParaRPr lang="en-US" dirty="0"/>
              </a:p>
              <a:p>
                <a:r>
                  <a:rPr lang="en-US" b="1" dirty="0"/>
                  <a:t> </a:t>
                </a:r>
                <a:endParaRPr lang="en-US" dirty="0"/>
              </a:p>
              <a:p>
                <a:r>
                  <a:rPr lang="en-US" dirty="0" smtClean="0"/>
                  <a:t>B </a:t>
                </a:r>
                <a:r>
                  <a:rPr lang="en-US" dirty="0"/>
                  <a:t>(20pts).</a:t>
                </a:r>
                <a:r>
                  <a:rPr lang="en-US" b="1" dirty="0"/>
                  <a:t> </a:t>
                </a:r>
                <a:r>
                  <a:rPr lang="en-US" dirty="0"/>
                  <a:t>Based on the genotype counts you observe, is there evidence that this population of fruit flies deviates from your </a:t>
                </a:r>
                <a:r>
                  <a:rPr lang="en-US" i="1" dirty="0"/>
                  <a:t>a priori</a:t>
                </a:r>
                <a:r>
                  <a:rPr lang="en-US" dirty="0"/>
                  <a:t> expectations under Hardy-Weinberg equilibrium? </a:t>
                </a:r>
              </a:p>
            </p:txBody>
          </p:sp>
        </mc:Choice>
        <mc:Fallback xmlns="">
          <p:sp>
            <p:nvSpPr>
              <p:cNvPr id="4" name="Rectangle 3"/>
              <p:cNvSpPr>
                <a:spLocks noRot="1" noChangeAspect="1" noMove="1" noResize="1" noEditPoints="1" noAdjustHandles="1" noChangeArrowheads="1" noChangeShapeType="1" noTextEdit="1"/>
              </p:cNvSpPr>
              <p:nvPr/>
            </p:nvSpPr>
            <p:spPr>
              <a:xfrm>
                <a:off x="304800" y="457199"/>
                <a:ext cx="8382000" cy="5802101"/>
              </a:xfrm>
              <a:prstGeom prst="rect">
                <a:avLst/>
              </a:prstGeom>
              <a:blipFill rotWithShape="1">
                <a:blip r:embed="rId2"/>
                <a:stretch>
                  <a:fillRect l="-582" t="-525" b="-735"/>
                </a:stretch>
              </a:blipFill>
            </p:spPr>
            <p:txBody>
              <a:bodyPr/>
              <a:lstStyle/>
              <a:p>
                <a:r>
                  <a:rPr lang="en-US">
                    <a:noFill/>
                  </a:rPr>
                  <a:t> </a:t>
                </a:r>
              </a:p>
            </p:txBody>
          </p:sp>
        </mc:Fallback>
      </mc:AlternateContent>
    </p:spTree>
    <p:extLst>
      <p:ext uri="{BB962C8B-B14F-4D97-AF65-F5344CB8AC3E}">
        <p14:creationId xmlns:p14="http://schemas.microsoft.com/office/powerpoint/2010/main" val="213472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7025" y="869950"/>
            <a:ext cx="5949950"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5"/>
          <p:cNvSpPr txBox="1">
            <a:spLocks noChangeArrowheads="1"/>
          </p:cNvSpPr>
          <p:nvPr/>
        </p:nvSpPr>
        <p:spPr bwMode="auto">
          <a:xfrm>
            <a:off x="3662363" y="152400"/>
            <a:ext cx="1819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Practice Question</a:t>
            </a:r>
          </a:p>
        </p:txBody>
      </p:sp>
    </p:spTree>
    <p:extLst>
      <p:ext uri="{BB962C8B-B14F-4D97-AF65-F5344CB8AC3E}">
        <p14:creationId xmlns:p14="http://schemas.microsoft.com/office/powerpoint/2010/main" val="1145549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3429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Modes of speciation</a:t>
            </a:r>
          </a:p>
        </p:txBody>
      </p:sp>
      <p:sp>
        <p:nvSpPr>
          <p:cNvPr id="10243" name="Text Box 3"/>
          <p:cNvSpPr txBox="1">
            <a:spLocks noChangeArrowheads="1"/>
          </p:cNvSpPr>
          <p:nvPr/>
        </p:nvSpPr>
        <p:spPr bwMode="auto">
          <a:xfrm>
            <a:off x="990600" y="1943100"/>
            <a:ext cx="7391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AutoNum type="arabicPeriod"/>
            </a:pPr>
            <a:r>
              <a:rPr lang="en-US" b="1"/>
              <a:t>Allopatric speciation – The evolution of reproductive isolation between populations that are geographically separated.</a:t>
            </a:r>
          </a:p>
          <a:p>
            <a:pPr eaLnBrk="1" hangingPunct="1">
              <a:buFontTx/>
              <a:buAutoNum type="arabicPeriod"/>
            </a:pPr>
            <a:endParaRPr lang="en-US" b="1"/>
          </a:p>
          <a:p>
            <a:pPr eaLnBrk="1" hangingPunct="1">
              <a:buFontTx/>
              <a:buAutoNum type="arabicPeriod"/>
            </a:pPr>
            <a:endParaRPr lang="en-US" b="1"/>
          </a:p>
          <a:p>
            <a:pPr eaLnBrk="1" hangingPunct="1"/>
            <a:r>
              <a:rPr lang="en-US" b="1"/>
              <a:t>2. 	Parapatric speciation – The evolution of reproductive isolation between populations that are continuously distributed in space.</a:t>
            </a:r>
          </a:p>
          <a:p>
            <a:pPr eaLnBrk="1" hangingPunct="1"/>
            <a:endParaRPr lang="en-US" b="1"/>
          </a:p>
          <a:p>
            <a:pPr eaLnBrk="1" hangingPunct="1"/>
            <a:endParaRPr lang="en-US" b="1"/>
          </a:p>
          <a:p>
            <a:pPr eaLnBrk="1" hangingPunct="1"/>
            <a:r>
              <a:rPr lang="en-US" b="1"/>
              <a:t>3.	Sympatric speciation – The evolution of reproductive isolation within a single randomly mating population.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Allopatric speciation</a:t>
            </a:r>
          </a:p>
        </p:txBody>
      </p:sp>
      <p:sp>
        <p:nvSpPr>
          <p:cNvPr id="11267" name="Text Box 118"/>
          <p:cNvSpPr txBox="1">
            <a:spLocks noChangeArrowheads="1"/>
          </p:cNvSpPr>
          <p:nvPr/>
        </p:nvSpPr>
        <p:spPr bwMode="auto">
          <a:xfrm>
            <a:off x="92075" y="1828800"/>
            <a:ext cx="4527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r>
              <a:rPr lang="en-US" b="1" u="sng"/>
              <a:t>Allopatric speciation can occur in two ways:</a:t>
            </a:r>
          </a:p>
        </p:txBody>
      </p:sp>
      <p:sp>
        <p:nvSpPr>
          <p:cNvPr id="11268" name="Text Box 119"/>
          <p:cNvSpPr txBox="1">
            <a:spLocks noChangeArrowheads="1"/>
          </p:cNvSpPr>
          <p:nvPr/>
        </p:nvSpPr>
        <p:spPr bwMode="auto">
          <a:xfrm>
            <a:off x="76200" y="2286000"/>
            <a:ext cx="36036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AutoNum type="arabicPeriod"/>
            </a:pPr>
            <a:r>
              <a:rPr lang="en-US" sz="1600" b="1"/>
              <a:t>Vicariant speciation</a:t>
            </a:r>
          </a:p>
          <a:p>
            <a:pPr eaLnBrk="1" hangingPunct="1">
              <a:buFontTx/>
              <a:buAutoNum type="arabicPeriod"/>
            </a:pPr>
            <a:endParaRPr lang="en-US" sz="1600" b="1"/>
          </a:p>
          <a:p>
            <a:pPr eaLnBrk="1" hangingPunct="1">
              <a:buFontTx/>
              <a:buAutoNum type="arabicPeriod"/>
            </a:pPr>
            <a:endParaRPr lang="en-US" sz="1600" b="1"/>
          </a:p>
          <a:p>
            <a:pPr eaLnBrk="1" hangingPunct="1">
              <a:buFontTx/>
              <a:buAutoNum type="arabicPeriod"/>
            </a:pPr>
            <a:endParaRPr lang="en-US" sz="1600" b="1"/>
          </a:p>
          <a:p>
            <a:pPr eaLnBrk="1" hangingPunct="1">
              <a:buFontTx/>
              <a:buAutoNum type="arabicPeriod"/>
            </a:pPr>
            <a:endParaRPr lang="en-US" sz="1600" b="1"/>
          </a:p>
          <a:p>
            <a:pPr eaLnBrk="1" hangingPunct="1">
              <a:buFontTx/>
              <a:buAutoNum type="arabicPeriod"/>
            </a:pPr>
            <a:endParaRPr lang="en-US" sz="1600" b="1"/>
          </a:p>
          <a:p>
            <a:pPr eaLnBrk="1" hangingPunct="1">
              <a:buFontTx/>
              <a:buAutoNum type="arabicPeriod"/>
            </a:pPr>
            <a:endParaRPr lang="en-US" sz="1600" b="1"/>
          </a:p>
          <a:p>
            <a:pPr eaLnBrk="1" hangingPunct="1">
              <a:buFontTx/>
              <a:buAutoNum type="arabicPeriod"/>
            </a:pPr>
            <a:endParaRPr lang="en-US" sz="1600" b="1"/>
          </a:p>
          <a:p>
            <a:pPr eaLnBrk="1" hangingPunct="1">
              <a:buFontTx/>
              <a:buAutoNum type="arabicPeriod"/>
            </a:pPr>
            <a:endParaRPr lang="en-US" sz="1600" b="1"/>
          </a:p>
          <a:p>
            <a:pPr eaLnBrk="1" hangingPunct="1">
              <a:buFontTx/>
              <a:buAutoNum type="arabicPeriod"/>
            </a:pPr>
            <a:endParaRPr lang="en-US" sz="1600" b="1"/>
          </a:p>
          <a:p>
            <a:pPr eaLnBrk="1" hangingPunct="1">
              <a:buFontTx/>
              <a:buAutoNum type="arabicPeriod"/>
            </a:pPr>
            <a:r>
              <a:rPr lang="en-US" sz="1600" b="1"/>
              <a:t>Peripatric or “Founder” speciation</a:t>
            </a:r>
          </a:p>
          <a:p>
            <a:pPr eaLnBrk="1" hangingPunct="1">
              <a:buFontTx/>
              <a:buAutoNum type="arabicPeriod"/>
            </a:pPr>
            <a:endParaRPr lang="en-US" sz="1600" b="1"/>
          </a:p>
        </p:txBody>
      </p:sp>
      <p:sp>
        <p:nvSpPr>
          <p:cNvPr id="11269" name="TextBox 4"/>
          <p:cNvSpPr txBox="1">
            <a:spLocks noChangeArrowheads="1"/>
          </p:cNvSpPr>
          <p:nvPr/>
        </p:nvSpPr>
        <p:spPr bwMode="auto">
          <a:xfrm>
            <a:off x="1066800" y="877888"/>
            <a:ext cx="6858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i="1"/>
              <a:t>The evolution of genetic reproductive barriers between populations that are geographically separated</a:t>
            </a:r>
          </a:p>
        </p:txBody>
      </p:sp>
      <p:sp>
        <p:nvSpPr>
          <p:cNvPr id="7" name="Freeform 6"/>
          <p:cNvSpPr/>
          <p:nvPr/>
        </p:nvSpPr>
        <p:spPr bwMode="auto">
          <a:xfrm>
            <a:off x="228600" y="2879725"/>
            <a:ext cx="3413125" cy="1485900"/>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adFill>
            <a:gsLst>
              <a:gs pos="33000">
                <a:schemeClr val="accent1">
                  <a:lumMod val="25000"/>
                </a:schemeClr>
              </a:gs>
              <a:gs pos="50000">
                <a:schemeClr val="accent1">
                  <a:shade val="67500"/>
                  <a:satMod val="115000"/>
                </a:schemeClr>
              </a:gs>
              <a:gs pos="100000">
                <a:schemeClr val="accent1">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p:nvSpPr>
        <p:spPr>
          <a:xfrm>
            <a:off x="228600" y="5257800"/>
            <a:ext cx="3413125" cy="1485900"/>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adFill>
            <a:gsLst>
              <a:gs pos="33000">
                <a:schemeClr val="accent1">
                  <a:lumMod val="25000"/>
                </a:schemeClr>
              </a:gs>
              <a:gs pos="50000">
                <a:schemeClr val="accent1">
                  <a:shade val="67500"/>
                  <a:satMod val="115000"/>
                </a:schemeClr>
              </a:gs>
              <a:gs pos="100000">
                <a:schemeClr val="accent1">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ight Arrow 27"/>
          <p:cNvSpPr/>
          <p:nvPr/>
        </p:nvSpPr>
        <p:spPr>
          <a:xfrm>
            <a:off x="3810000" y="3429000"/>
            <a:ext cx="7620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reeform 28"/>
          <p:cNvSpPr/>
          <p:nvPr/>
        </p:nvSpPr>
        <p:spPr bwMode="auto">
          <a:xfrm>
            <a:off x="4724400" y="2819400"/>
            <a:ext cx="3413125" cy="1485900"/>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adFill>
            <a:gsLst>
              <a:gs pos="33000">
                <a:schemeClr val="accent1">
                  <a:lumMod val="25000"/>
                </a:schemeClr>
              </a:gs>
              <a:gs pos="50000">
                <a:schemeClr val="accent1">
                  <a:shade val="67500"/>
                  <a:satMod val="115000"/>
                </a:schemeClr>
              </a:gs>
              <a:gs pos="100000">
                <a:schemeClr val="accent1">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Freeform 38"/>
          <p:cNvSpPr/>
          <p:nvPr/>
        </p:nvSpPr>
        <p:spPr bwMode="auto">
          <a:xfrm>
            <a:off x="4857750" y="2903538"/>
            <a:ext cx="1771650" cy="952500"/>
          </a:xfrm>
          <a:custGeom>
            <a:avLst/>
            <a:gdLst>
              <a:gd name="connsiteX0" fmla="*/ 1094102 w 1772282"/>
              <a:gd name="connsiteY0" fmla="*/ 15240 h 952500"/>
              <a:gd name="connsiteX1" fmla="*/ 1155062 w 1772282"/>
              <a:gd name="connsiteY1" fmla="*/ 106680 h 952500"/>
              <a:gd name="connsiteX2" fmla="*/ 1170302 w 1772282"/>
              <a:gd name="connsiteY2" fmla="*/ 129540 h 952500"/>
              <a:gd name="connsiteX3" fmla="*/ 1185542 w 1772282"/>
              <a:gd name="connsiteY3" fmla="*/ 175260 h 952500"/>
              <a:gd name="connsiteX4" fmla="*/ 1200782 w 1772282"/>
              <a:gd name="connsiteY4" fmla="*/ 220980 h 952500"/>
              <a:gd name="connsiteX5" fmla="*/ 1208402 w 1772282"/>
              <a:gd name="connsiteY5" fmla="*/ 243840 h 952500"/>
              <a:gd name="connsiteX6" fmla="*/ 1193162 w 1772282"/>
              <a:gd name="connsiteY6" fmla="*/ 381000 h 952500"/>
              <a:gd name="connsiteX7" fmla="*/ 1162682 w 1772282"/>
              <a:gd name="connsiteY7" fmla="*/ 426720 h 952500"/>
              <a:gd name="connsiteX8" fmla="*/ 1147442 w 1772282"/>
              <a:gd name="connsiteY8" fmla="*/ 449580 h 952500"/>
              <a:gd name="connsiteX9" fmla="*/ 1132202 w 1772282"/>
              <a:gd name="connsiteY9" fmla="*/ 472440 h 952500"/>
              <a:gd name="connsiteX10" fmla="*/ 1101722 w 1772282"/>
              <a:gd name="connsiteY10" fmla="*/ 480060 h 952500"/>
              <a:gd name="connsiteX11" fmla="*/ 1056002 w 1772282"/>
              <a:gd name="connsiteY11" fmla="*/ 510540 h 952500"/>
              <a:gd name="connsiteX12" fmla="*/ 1025522 w 1772282"/>
              <a:gd name="connsiteY12" fmla="*/ 525780 h 952500"/>
              <a:gd name="connsiteX13" fmla="*/ 979802 w 1772282"/>
              <a:gd name="connsiteY13" fmla="*/ 541020 h 952500"/>
              <a:gd name="connsiteX14" fmla="*/ 956942 w 1772282"/>
              <a:gd name="connsiteY14" fmla="*/ 548640 h 952500"/>
              <a:gd name="connsiteX15" fmla="*/ 934082 w 1772282"/>
              <a:gd name="connsiteY15" fmla="*/ 556260 h 952500"/>
              <a:gd name="connsiteX16" fmla="*/ 903602 w 1772282"/>
              <a:gd name="connsiteY16" fmla="*/ 563880 h 952500"/>
              <a:gd name="connsiteX17" fmla="*/ 880742 w 1772282"/>
              <a:gd name="connsiteY17" fmla="*/ 571500 h 952500"/>
              <a:gd name="connsiteX18" fmla="*/ 819782 w 1772282"/>
              <a:gd name="connsiteY18" fmla="*/ 586740 h 952500"/>
              <a:gd name="connsiteX19" fmla="*/ 774062 w 1772282"/>
              <a:gd name="connsiteY19" fmla="*/ 624840 h 952500"/>
              <a:gd name="connsiteX20" fmla="*/ 758822 w 1772282"/>
              <a:gd name="connsiteY20" fmla="*/ 647700 h 952500"/>
              <a:gd name="connsiteX21" fmla="*/ 697862 w 1772282"/>
              <a:gd name="connsiteY21" fmla="*/ 678180 h 952500"/>
              <a:gd name="connsiteX22" fmla="*/ 667382 w 1772282"/>
              <a:gd name="connsiteY22" fmla="*/ 693420 h 952500"/>
              <a:gd name="connsiteX23" fmla="*/ 621662 w 1772282"/>
              <a:gd name="connsiteY23" fmla="*/ 708660 h 952500"/>
              <a:gd name="connsiteX24" fmla="*/ 598802 w 1772282"/>
              <a:gd name="connsiteY24" fmla="*/ 716280 h 952500"/>
              <a:gd name="connsiteX25" fmla="*/ 568322 w 1772282"/>
              <a:gd name="connsiteY25" fmla="*/ 723900 h 952500"/>
              <a:gd name="connsiteX26" fmla="*/ 545462 w 1772282"/>
              <a:gd name="connsiteY26" fmla="*/ 731520 h 952500"/>
              <a:gd name="connsiteX27" fmla="*/ 499742 w 1772282"/>
              <a:gd name="connsiteY27" fmla="*/ 739140 h 952500"/>
              <a:gd name="connsiteX28" fmla="*/ 423542 w 1772282"/>
              <a:gd name="connsiteY28" fmla="*/ 754380 h 952500"/>
              <a:gd name="connsiteX29" fmla="*/ 324482 w 1772282"/>
              <a:gd name="connsiteY29" fmla="*/ 769620 h 952500"/>
              <a:gd name="connsiteX30" fmla="*/ 164462 w 1772282"/>
              <a:gd name="connsiteY30" fmla="*/ 777240 h 952500"/>
              <a:gd name="connsiteX31" fmla="*/ 80642 w 1772282"/>
              <a:gd name="connsiteY31" fmla="*/ 792480 h 952500"/>
              <a:gd name="connsiteX32" fmla="*/ 34922 w 1772282"/>
              <a:gd name="connsiteY32" fmla="*/ 807720 h 952500"/>
              <a:gd name="connsiteX33" fmla="*/ 4442 w 1772282"/>
              <a:gd name="connsiteY33" fmla="*/ 853440 h 952500"/>
              <a:gd name="connsiteX34" fmla="*/ 12062 w 1772282"/>
              <a:gd name="connsiteY34" fmla="*/ 883920 h 952500"/>
              <a:gd name="connsiteX35" fmla="*/ 50162 w 1772282"/>
              <a:gd name="connsiteY35" fmla="*/ 944880 h 952500"/>
              <a:gd name="connsiteX36" fmla="*/ 111122 w 1772282"/>
              <a:gd name="connsiteY36" fmla="*/ 952500 h 952500"/>
              <a:gd name="connsiteX37" fmla="*/ 179702 w 1772282"/>
              <a:gd name="connsiteY37" fmla="*/ 937260 h 952500"/>
              <a:gd name="connsiteX38" fmla="*/ 240662 w 1772282"/>
              <a:gd name="connsiteY38" fmla="*/ 906780 h 952500"/>
              <a:gd name="connsiteX39" fmla="*/ 400682 w 1772282"/>
              <a:gd name="connsiteY39" fmla="*/ 914400 h 952500"/>
              <a:gd name="connsiteX40" fmla="*/ 484502 w 1772282"/>
              <a:gd name="connsiteY40" fmla="*/ 922020 h 952500"/>
              <a:gd name="connsiteX41" fmla="*/ 621662 w 1772282"/>
              <a:gd name="connsiteY41" fmla="*/ 906780 h 952500"/>
              <a:gd name="connsiteX42" fmla="*/ 682622 w 1772282"/>
              <a:gd name="connsiteY42" fmla="*/ 876300 h 952500"/>
              <a:gd name="connsiteX43" fmla="*/ 735962 w 1772282"/>
              <a:gd name="connsiteY43" fmla="*/ 845820 h 952500"/>
              <a:gd name="connsiteX44" fmla="*/ 949322 w 1772282"/>
              <a:gd name="connsiteY44" fmla="*/ 838200 h 952500"/>
              <a:gd name="connsiteX45" fmla="*/ 956942 w 1772282"/>
              <a:gd name="connsiteY45" fmla="*/ 815340 h 952500"/>
              <a:gd name="connsiteX46" fmla="*/ 964562 w 1772282"/>
              <a:gd name="connsiteY46" fmla="*/ 784860 h 952500"/>
              <a:gd name="connsiteX47" fmla="*/ 972182 w 1772282"/>
              <a:gd name="connsiteY47" fmla="*/ 762000 h 952500"/>
              <a:gd name="connsiteX48" fmla="*/ 995042 w 1772282"/>
              <a:gd name="connsiteY48" fmla="*/ 685800 h 952500"/>
              <a:gd name="connsiteX49" fmla="*/ 1002662 w 1772282"/>
              <a:gd name="connsiteY49" fmla="*/ 662940 h 952500"/>
              <a:gd name="connsiteX50" fmla="*/ 1063622 w 1772282"/>
              <a:gd name="connsiteY50" fmla="*/ 601980 h 952500"/>
              <a:gd name="connsiteX51" fmla="*/ 1086482 w 1772282"/>
              <a:gd name="connsiteY51" fmla="*/ 586740 h 952500"/>
              <a:gd name="connsiteX52" fmla="*/ 1200782 w 1772282"/>
              <a:gd name="connsiteY52" fmla="*/ 594360 h 952500"/>
              <a:gd name="connsiteX53" fmla="*/ 1231262 w 1772282"/>
              <a:gd name="connsiteY53" fmla="*/ 601980 h 952500"/>
              <a:gd name="connsiteX54" fmla="*/ 1337942 w 1772282"/>
              <a:gd name="connsiteY54" fmla="*/ 586740 h 952500"/>
              <a:gd name="connsiteX55" fmla="*/ 1391282 w 1772282"/>
              <a:gd name="connsiteY55" fmla="*/ 556260 h 952500"/>
              <a:gd name="connsiteX56" fmla="*/ 1437002 w 1772282"/>
              <a:gd name="connsiteY56" fmla="*/ 525780 h 952500"/>
              <a:gd name="connsiteX57" fmla="*/ 1475102 w 1772282"/>
              <a:gd name="connsiteY57" fmla="*/ 480060 h 952500"/>
              <a:gd name="connsiteX58" fmla="*/ 1513202 w 1772282"/>
              <a:gd name="connsiteY58" fmla="*/ 434340 h 952500"/>
              <a:gd name="connsiteX59" fmla="*/ 1543682 w 1772282"/>
              <a:gd name="connsiteY59" fmla="*/ 388620 h 952500"/>
              <a:gd name="connsiteX60" fmla="*/ 1551302 w 1772282"/>
              <a:gd name="connsiteY60" fmla="*/ 358140 h 952500"/>
              <a:gd name="connsiteX61" fmla="*/ 1589402 w 1772282"/>
              <a:gd name="connsiteY61" fmla="*/ 312420 h 952500"/>
              <a:gd name="connsiteX62" fmla="*/ 1612262 w 1772282"/>
              <a:gd name="connsiteY62" fmla="*/ 251460 h 952500"/>
              <a:gd name="connsiteX63" fmla="*/ 1619882 w 1772282"/>
              <a:gd name="connsiteY63" fmla="*/ 228600 h 952500"/>
              <a:gd name="connsiteX64" fmla="*/ 1665602 w 1772282"/>
              <a:gd name="connsiteY64" fmla="*/ 198120 h 952500"/>
              <a:gd name="connsiteX65" fmla="*/ 1688462 w 1772282"/>
              <a:gd name="connsiteY65" fmla="*/ 182880 h 952500"/>
              <a:gd name="connsiteX66" fmla="*/ 1711322 w 1772282"/>
              <a:gd name="connsiteY66" fmla="*/ 167640 h 952500"/>
              <a:gd name="connsiteX67" fmla="*/ 1749422 w 1772282"/>
              <a:gd name="connsiteY67" fmla="*/ 121920 h 952500"/>
              <a:gd name="connsiteX68" fmla="*/ 1772282 w 1772282"/>
              <a:gd name="connsiteY68" fmla="*/ 68580 h 952500"/>
              <a:gd name="connsiteX69" fmla="*/ 1558922 w 1772282"/>
              <a:gd name="connsiteY69" fmla="*/ 45720 h 952500"/>
              <a:gd name="connsiteX70" fmla="*/ 1353182 w 1772282"/>
              <a:gd name="connsiteY70" fmla="*/ 30480 h 952500"/>
              <a:gd name="connsiteX71" fmla="*/ 1299842 w 1772282"/>
              <a:gd name="connsiteY71" fmla="*/ 15240 h 952500"/>
              <a:gd name="connsiteX72" fmla="*/ 1094102 w 1772282"/>
              <a:gd name="connsiteY72" fmla="*/ 1524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772282" h="952500">
                <a:moveTo>
                  <a:pt x="1094102" y="15240"/>
                </a:moveTo>
                <a:cubicBezTo>
                  <a:pt x="1069972" y="30480"/>
                  <a:pt x="1134742" y="76200"/>
                  <a:pt x="1155062" y="106680"/>
                </a:cubicBezTo>
                <a:cubicBezTo>
                  <a:pt x="1160142" y="114300"/>
                  <a:pt x="1167406" y="120852"/>
                  <a:pt x="1170302" y="129540"/>
                </a:cubicBezTo>
                <a:lnTo>
                  <a:pt x="1185542" y="175260"/>
                </a:lnTo>
                <a:lnTo>
                  <a:pt x="1200782" y="220980"/>
                </a:lnTo>
                <a:lnTo>
                  <a:pt x="1208402" y="243840"/>
                </a:lnTo>
                <a:cubicBezTo>
                  <a:pt x="1203322" y="289560"/>
                  <a:pt x="1204319" y="336372"/>
                  <a:pt x="1193162" y="381000"/>
                </a:cubicBezTo>
                <a:cubicBezTo>
                  <a:pt x="1188720" y="398769"/>
                  <a:pt x="1172842" y="411480"/>
                  <a:pt x="1162682" y="426720"/>
                </a:cubicBezTo>
                <a:lnTo>
                  <a:pt x="1147442" y="449580"/>
                </a:lnTo>
                <a:cubicBezTo>
                  <a:pt x="1142362" y="457200"/>
                  <a:pt x="1141087" y="470219"/>
                  <a:pt x="1132202" y="472440"/>
                </a:cubicBezTo>
                <a:lnTo>
                  <a:pt x="1101722" y="480060"/>
                </a:lnTo>
                <a:cubicBezTo>
                  <a:pt x="1076848" y="517371"/>
                  <a:pt x="1099741" y="494138"/>
                  <a:pt x="1056002" y="510540"/>
                </a:cubicBezTo>
                <a:cubicBezTo>
                  <a:pt x="1045366" y="514528"/>
                  <a:pt x="1036069" y="521561"/>
                  <a:pt x="1025522" y="525780"/>
                </a:cubicBezTo>
                <a:cubicBezTo>
                  <a:pt x="1010607" y="531746"/>
                  <a:pt x="995042" y="535940"/>
                  <a:pt x="979802" y="541020"/>
                </a:cubicBezTo>
                <a:lnTo>
                  <a:pt x="956942" y="548640"/>
                </a:lnTo>
                <a:cubicBezTo>
                  <a:pt x="949322" y="551180"/>
                  <a:pt x="941874" y="554312"/>
                  <a:pt x="934082" y="556260"/>
                </a:cubicBezTo>
                <a:cubicBezTo>
                  <a:pt x="923922" y="558800"/>
                  <a:pt x="913672" y="561003"/>
                  <a:pt x="903602" y="563880"/>
                </a:cubicBezTo>
                <a:cubicBezTo>
                  <a:pt x="895879" y="566087"/>
                  <a:pt x="888491" y="569387"/>
                  <a:pt x="880742" y="571500"/>
                </a:cubicBezTo>
                <a:cubicBezTo>
                  <a:pt x="860535" y="577011"/>
                  <a:pt x="819782" y="586740"/>
                  <a:pt x="819782" y="586740"/>
                </a:cubicBezTo>
                <a:cubicBezTo>
                  <a:pt x="782652" y="642435"/>
                  <a:pt x="832069" y="576501"/>
                  <a:pt x="774062" y="624840"/>
                </a:cubicBezTo>
                <a:cubicBezTo>
                  <a:pt x="767027" y="630703"/>
                  <a:pt x="766325" y="642448"/>
                  <a:pt x="758822" y="647700"/>
                </a:cubicBezTo>
                <a:cubicBezTo>
                  <a:pt x="740210" y="660728"/>
                  <a:pt x="718182" y="668020"/>
                  <a:pt x="697862" y="678180"/>
                </a:cubicBezTo>
                <a:cubicBezTo>
                  <a:pt x="687702" y="683260"/>
                  <a:pt x="678158" y="689828"/>
                  <a:pt x="667382" y="693420"/>
                </a:cubicBezTo>
                <a:lnTo>
                  <a:pt x="621662" y="708660"/>
                </a:lnTo>
                <a:cubicBezTo>
                  <a:pt x="614042" y="711200"/>
                  <a:pt x="606594" y="714332"/>
                  <a:pt x="598802" y="716280"/>
                </a:cubicBezTo>
                <a:cubicBezTo>
                  <a:pt x="588642" y="718820"/>
                  <a:pt x="578392" y="721023"/>
                  <a:pt x="568322" y="723900"/>
                </a:cubicBezTo>
                <a:cubicBezTo>
                  <a:pt x="560599" y="726107"/>
                  <a:pt x="553303" y="729778"/>
                  <a:pt x="545462" y="731520"/>
                </a:cubicBezTo>
                <a:cubicBezTo>
                  <a:pt x="530380" y="734872"/>
                  <a:pt x="514928" y="736293"/>
                  <a:pt x="499742" y="739140"/>
                </a:cubicBezTo>
                <a:cubicBezTo>
                  <a:pt x="474283" y="743914"/>
                  <a:pt x="448942" y="749300"/>
                  <a:pt x="423542" y="754380"/>
                </a:cubicBezTo>
                <a:cubicBezTo>
                  <a:pt x="385324" y="762024"/>
                  <a:pt x="366729" y="766706"/>
                  <a:pt x="324482" y="769620"/>
                </a:cubicBezTo>
                <a:cubicBezTo>
                  <a:pt x="271208" y="773294"/>
                  <a:pt x="217802" y="774700"/>
                  <a:pt x="164462" y="777240"/>
                </a:cubicBezTo>
                <a:cubicBezTo>
                  <a:pt x="126895" y="782607"/>
                  <a:pt x="113304" y="782681"/>
                  <a:pt x="80642" y="792480"/>
                </a:cubicBezTo>
                <a:cubicBezTo>
                  <a:pt x="65255" y="797096"/>
                  <a:pt x="34922" y="807720"/>
                  <a:pt x="34922" y="807720"/>
                </a:cubicBezTo>
                <a:cubicBezTo>
                  <a:pt x="24762" y="822960"/>
                  <a:pt x="0" y="835671"/>
                  <a:pt x="4442" y="853440"/>
                </a:cubicBezTo>
                <a:cubicBezTo>
                  <a:pt x="6982" y="863600"/>
                  <a:pt x="9053" y="873889"/>
                  <a:pt x="12062" y="883920"/>
                </a:cubicBezTo>
                <a:cubicBezTo>
                  <a:pt x="20044" y="910526"/>
                  <a:pt x="19724" y="936579"/>
                  <a:pt x="50162" y="944880"/>
                </a:cubicBezTo>
                <a:cubicBezTo>
                  <a:pt x="69919" y="950268"/>
                  <a:pt x="90802" y="949960"/>
                  <a:pt x="111122" y="952500"/>
                </a:cubicBezTo>
                <a:cubicBezTo>
                  <a:pt x="133982" y="947420"/>
                  <a:pt x="157619" y="945054"/>
                  <a:pt x="179702" y="937260"/>
                </a:cubicBezTo>
                <a:cubicBezTo>
                  <a:pt x="201125" y="929699"/>
                  <a:pt x="240662" y="906780"/>
                  <a:pt x="240662" y="906780"/>
                </a:cubicBezTo>
                <a:lnTo>
                  <a:pt x="400682" y="914400"/>
                </a:lnTo>
                <a:cubicBezTo>
                  <a:pt x="428683" y="916150"/>
                  <a:pt x="456463" y="922987"/>
                  <a:pt x="484502" y="922020"/>
                </a:cubicBezTo>
                <a:cubicBezTo>
                  <a:pt x="530476" y="920435"/>
                  <a:pt x="575942" y="911860"/>
                  <a:pt x="621662" y="906780"/>
                </a:cubicBezTo>
                <a:cubicBezTo>
                  <a:pt x="662144" y="879792"/>
                  <a:pt x="626698" y="901155"/>
                  <a:pt x="682622" y="876300"/>
                </a:cubicBezTo>
                <a:cubicBezTo>
                  <a:pt x="711625" y="863410"/>
                  <a:pt x="711445" y="862165"/>
                  <a:pt x="735962" y="845820"/>
                </a:cubicBezTo>
                <a:cubicBezTo>
                  <a:pt x="820174" y="854241"/>
                  <a:pt x="854840" y="863064"/>
                  <a:pt x="949322" y="838200"/>
                </a:cubicBezTo>
                <a:cubicBezTo>
                  <a:pt x="957090" y="836156"/>
                  <a:pt x="954735" y="823063"/>
                  <a:pt x="956942" y="815340"/>
                </a:cubicBezTo>
                <a:cubicBezTo>
                  <a:pt x="959819" y="805270"/>
                  <a:pt x="961685" y="794930"/>
                  <a:pt x="964562" y="784860"/>
                </a:cubicBezTo>
                <a:cubicBezTo>
                  <a:pt x="966769" y="777137"/>
                  <a:pt x="969975" y="769723"/>
                  <a:pt x="972182" y="762000"/>
                </a:cubicBezTo>
                <a:cubicBezTo>
                  <a:pt x="995214" y="681387"/>
                  <a:pt x="958825" y="794450"/>
                  <a:pt x="995042" y="685800"/>
                </a:cubicBezTo>
                <a:cubicBezTo>
                  <a:pt x="997582" y="678180"/>
                  <a:pt x="999070" y="670124"/>
                  <a:pt x="1002662" y="662940"/>
                </a:cubicBezTo>
                <a:cubicBezTo>
                  <a:pt x="1026093" y="616077"/>
                  <a:pt x="1008451" y="638761"/>
                  <a:pt x="1063622" y="601980"/>
                </a:cubicBezTo>
                <a:lnTo>
                  <a:pt x="1086482" y="586740"/>
                </a:lnTo>
                <a:cubicBezTo>
                  <a:pt x="1124582" y="589280"/>
                  <a:pt x="1162807" y="590363"/>
                  <a:pt x="1200782" y="594360"/>
                </a:cubicBezTo>
                <a:cubicBezTo>
                  <a:pt x="1211197" y="595456"/>
                  <a:pt x="1220805" y="602561"/>
                  <a:pt x="1231262" y="601980"/>
                </a:cubicBezTo>
                <a:cubicBezTo>
                  <a:pt x="1267128" y="599987"/>
                  <a:pt x="1302382" y="591820"/>
                  <a:pt x="1337942" y="586740"/>
                </a:cubicBezTo>
                <a:cubicBezTo>
                  <a:pt x="1417020" y="534021"/>
                  <a:pt x="1294604" y="614267"/>
                  <a:pt x="1391282" y="556260"/>
                </a:cubicBezTo>
                <a:cubicBezTo>
                  <a:pt x="1406988" y="546836"/>
                  <a:pt x="1437002" y="525780"/>
                  <a:pt x="1437002" y="525780"/>
                </a:cubicBezTo>
                <a:cubicBezTo>
                  <a:pt x="1483056" y="433672"/>
                  <a:pt x="1421250" y="544683"/>
                  <a:pt x="1475102" y="480060"/>
                </a:cubicBezTo>
                <a:cubicBezTo>
                  <a:pt x="1523441" y="422053"/>
                  <a:pt x="1457507" y="471470"/>
                  <a:pt x="1513202" y="434340"/>
                </a:cubicBezTo>
                <a:cubicBezTo>
                  <a:pt x="1535079" y="346834"/>
                  <a:pt x="1501584" y="451768"/>
                  <a:pt x="1543682" y="388620"/>
                </a:cubicBezTo>
                <a:cubicBezTo>
                  <a:pt x="1549491" y="379906"/>
                  <a:pt x="1547625" y="367946"/>
                  <a:pt x="1551302" y="358140"/>
                </a:cubicBezTo>
                <a:cubicBezTo>
                  <a:pt x="1564192" y="323766"/>
                  <a:pt x="1562287" y="330497"/>
                  <a:pt x="1589402" y="312420"/>
                </a:cubicBezTo>
                <a:cubicBezTo>
                  <a:pt x="1603451" y="256225"/>
                  <a:pt x="1588354" y="307246"/>
                  <a:pt x="1612262" y="251460"/>
                </a:cubicBezTo>
                <a:cubicBezTo>
                  <a:pt x="1615426" y="244077"/>
                  <a:pt x="1614202" y="234280"/>
                  <a:pt x="1619882" y="228600"/>
                </a:cubicBezTo>
                <a:cubicBezTo>
                  <a:pt x="1632834" y="215648"/>
                  <a:pt x="1650362" y="208280"/>
                  <a:pt x="1665602" y="198120"/>
                </a:cubicBezTo>
                <a:lnTo>
                  <a:pt x="1688462" y="182880"/>
                </a:lnTo>
                <a:lnTo>
                  <a:pt x="1711322" y="167640"/>
                </a:lnTo>
                <a:cubicBezTo>
                  <a:pt x="1757376" y="75532"/>
                  <a:pt x="1695570" y="186543"/>
                  <a:pt x="1749422" y="121920"/>
                </a:cubicBezTo>
                <a:cubicBezTo>
                  <a:pt x="1759884" y="109365"/>
                  <a:pt x="1766988" y="84461"/>
                  <a:pt x="1772282" y="68580"/>
                </a:cubicBezTo>
                <a:cubicBezTo>
                  <a:pt x="1665828" y="15353"/>
                  <a:pt x="1734012" y="36965"/>
                  <a:pt x="1558922" y="45720"/>
                </a:cubicBezTo>
                <a:cubicBezTo>
                  <a:pt x="1490342" y="40640"/>
                  <a:pt x="1421479" y="38515"/>
                  <a:pt x="1353182" y="30480"/>
                </a:cubicBezTo>
                <a:cubicBezTo>
                  <a:pt x="1334817" y="28319"/>
                  <a:pt x="1318300" y="16359"/>
                  <a:pt x="1299842" y="15240"/>
                </a:cubicBezTo>
                <a:cubicBezTo>
                  <a:pt x="1233923" y="11245"/>
                  <a:pt x="1118232" y="0"/>
                  <a:pt x="1094102" y="152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Freeform 39"/>
          <p:cNvSpPr/>
          <p:nvPr/>
        </p:nvSpPr>
        <p:spPr bwMode="auto">
          <a:xfrm>
            <a:off x="6248400" y="2873375"/>
            <a:ext cx="1714500" cy="1423988"/>
          </a:xfrm>
          <a:custGeom>
            <a:avLst/>
            <a:gdLst>
              <a:gd name="connsiteX0" fmla="*/ 38100 w 1714500"/>
              <a:gd name="connsiteY0" fmla="*/ 578049 h 1423869"/>
              <a:gd name="connsiteX1" fmla="*/ 60960 w 1714500"/>
              <a:gd name="connsiteY1" fmla="*/ 593289 h 1423869"/>
              <a:gd name="connsiteX2" fmla="*/ 83820 w 1714500"/>
              <a:gd name="connsiteY2" fmla="*/ 600909 h 1423869"/>
              <a:gd name="connsiteX3" fmla="*/ 129540 w 1714500"/>
              <a:gd name="connsiteY3" fmla="*/ 631389 h 1423869"/>
              <a:gd name="connsiteX4" fmla="*/ 152400 w 1714500"/>
              <a:gd name="connsiteY4" fmla="*/ 646629 h 1423869"/>
              <a:gd name="connsiteX5" fmla="*/ 175260 w 1714500"/>
              <a:gd name="connsiteY5" fmla="*/ 661869 h 1423869"/>
              <a:gd name="connsiteX6" fmla="*/ 198120 w 1714500"/>
              <a:gd name="connsiteY6" fmla="*/ 684729 h 1423869"/>
              <a:gd name="connsiteX7" fmla="*/ 243840 w 1714500"/>
              <a:gd name="connsiteY7" fmla="*/ 715209 h 1423869"/>
              <a:gd name="connsiteX8" fmla="*/ 259080 w 1714500"/>
              <a:gd name="connsiteY8" fmla="*/ 738069 h 1423869"/>
              <a:gd name="connsiteX9" fmla="*/ 274320 w 1714500"/>
              <a:gd name="connsiteY9" fmla="*/ 829509 h 1423869"/>
              <a:gd name="connsiteX10" fmla="*/ 289560 w 1714500"/>
              <a:gd name="connsiteY10" fmla="*/ 875229 h 1423869"/>
              <a:gd name="connsiteX11" fmla="*/ 381000 w 1714500"/>
              <a:gd name="connsiteY11" fmla="*/ 936189 h 1423869"/>
              <a:gd name="connsiteX12" fmla="*/ 426720 w 1714500"/>
              <a:gd name="connsiteY12" fmla="*/ 974289 h 1423869"/>
              <a:gd name="connsiteX13" fmla="*/ 464820 w 1714500"/>
              <a:gd name="connsiteY13" fmla="*/ 1042869 h 1423869"/>
              <a:gd name="connsiteX14" fmla="*/ 480060 w 1714500"/>
              <a:gd name="connsiteY14" fmla="*/ 1065729 h 1423869"/>
              <a:gd name="connsiteX15" fmla="*/ 495300 w 1714500"/>
              <a:gd name="connsiteY15" fmla="*/ 1111449 h 1423869"/>
              <a:gd name="connsiteX16" fmla="*/ 502920 w 1714500"/>
              <a:gd name="connsiteY16" fmla="*/ 1134309 h 1423869"/>
              <a:gd name="connsiteX17" fmla="*/ 518160 w 1714500"/>
              <a:gd name="connsiteY17" fmla="*/ 1180029 h 1423869"/>
              <a:gd name="connsiteX18" fmla="*/ 525780 w 1714500"/>
              <a:gd name="connsiteY18" fmla="*/ 1202889 h 1423869"/>
              <a:gd name="connsiteX19" fmla="*/ 533400 w 1714500"/>
              <a:gd name="connsiteY19" fmla="*/ 1233369 h 1423869"/>
              <a:gd name="connsiteX20" fmla="*/ 556260 w 1714500"/>
              <a:gd name="connsiteY20" fmla="*/ 1301949 h 1423869"/>
              <a:gd name="connsiteX21" fmla="*/ 563880 w 1714500"/>
              <a:gd name="connsiteY21" fmla="*/ 1324809 h 1423869"/>
              <a:gd name="connsiteX22" fmla="*/ 601980 w 1714500"/>
              <a:gd name="connsiteY22" fmla="*/ 1393389 h 1423869"/>
              <a:gd name="connsiteX23" fmla="*/ 624840 w 1714500"/>
              <a:gd name="connsiteY23" fmla="*/ 1401009 h 1423869"/>
              <a:gd name="connsiteX24" fmla="*/ 647700 w 1714500"/>
              <a:gd name="connsiteY24" fmla="*/ 1416249 h 1423869"/>
              <a:gd name="connsiteX25" fmla="*/ 685800 w 1714500"/>
              <a:gd name="connsiteY25" fmla="*/ 1423869 h 1423869"/>
              <a:gd name="connsiteX26" fmla="*/ 830580 w 1714500"/>
              <a:gd name="connsiteY26" fmla="*/ 1408629 h 1423869"/>
              <a:gd name="connsiteX27" fmla="*/ 899160 w 1714500"/>
              <a:gd name="connsiteY27" fmla="*/ 1393389 h 1423869"/>
              <a:gd name="connsiteX28" fmla="*/ 1074420 w 1714500"/>
              <a:gd name="connsiteY28" fmla="*/ 1378149 h 1423869"/>
              <a:gd name="connsiteX29" fmla="*/ 1120140 w 1714500"/>
              <a:gd name="connsiteY29" fmla="*/ 1347669 h 1423869"/>
              <a:gd name="connsiteX30" fmla="*/ 1181100 w 1714500"/>
              <a:gd name="connsiteY30" fmla="*/ 1317189 h 1423869"/>
              <a:gd name="connsiteX31" fmla="*/ 1310640 w 1714500"/>
              <a:gd name="connsiteY31" fmla="*/ 1301949 h 1423869"/>
              <a:gd name="connsiteX32" fmla="*/ 1493520 w 1714500"/>
              <a:gd name="connsiteY32" fmla="*/ 1256229 h 1423869"/>
              <a:gd name="connsiteX33" fmla="*/ 1516380 w 1714500"/>
              <a:gd name="connsiteY33" fmla="*/ 1240989 h 1423869"/>
              <a:gd name="connsiteX34" fmla="*/ 1584960 w 1714500"/>
              <a:gd name="connsiteY34" fmla="*/ 1210509 h 1423869"/>
              <a:gd name="connsiteX35" fmla="*/ 1630680 w 1714500"/>
              <a:gd name="connsiteY35" fmla="*/ 1180029 h 1423869"/>
              <a:gd name="connsiteX36" fmla="*/ 1653540 w 1714500"/>
              <a:gd name="connsiteY36" fmla="*/ 1164789 h 1423869"/>
              <a:gd name="connsiteX37" fmla="*/ 1691640 w 1714500"/>
              <a:gd name="connsiteY37" fmla="*/ 1119069 h 1423869"/>
              <a:gd name="connsiteX38" fmla="*/ 1714500 w 1714500"/>
              <a:gd name="connsiteY38" fmla="*/ 1065729 h 1423869"/>
              <a:gd name="connsiteX39" fmla="*/ 1699260 w 1714500"/>
              <a:gd name="connsiteY39" fmla="*/ 1020009 h 1423869"/>
              <a:gd name="connsiteX40" fmla="*/ 1676400 w 1714500"/>
              <a:gd name="connsiteY40" fmla="*/ 1004769 h 1423869"/>
              <a:gd name="connsiteX41" fmla="*/ 1516380 w 1714500"/>
              <a:gd name="connsiteY41" fmla="*/ 989529 h 1423869"/>
              <a:gd name="connsiteX42" fmla="*/ 1440180 w 1714500"/>
              <a:gd name="connsiteY42" fmla="*/ 974289 h 1423869"/>
              <a:gd name="connsiteX43" fmla="*/ 1303020 w 1714500"/>
              <a:gd name="connsiteY43" fmla="*/ 943809 h 1423869"/>
              <a:gd name="connsiteX44" fmla="*/ 891540 w 1714500"/>
              <a:gd name="connsiteY44" fmla="*/ 928569 h 1423869"/>
              <a:gd name="connsiteX45" fmla="*/ 853440 w 1714500"/>
              <a:gd name="connsiteY45" fmla="*/ 913329 h 1423869"/>
              <a:gd name="connsiteX46" fmla="*/ 807720 w 1714500"/>
              <a:gd name="connsiteY46" fmla="*/ 882849 h 1423869"/>
              <a:gd name="connsiteX47" fmla="*/ 784860 w 1714500"/>
              <a:gd name="connsiteY47" fmla="*/ 867609 h 1423869"/>
              <a:gd name="connsiteX48" fmla="*/ 731520 w 1714500"/>
              <a:gd name="connsiteY48" fmla="*/ 837129 h 1423869"/>
              <a:gd name="connsiteX49" fmla="*/ 701040 w 1714500"/>
              <a:gd name="connsiteY49" fmla="*/ 821889 h 1423869"/>
              <a:gd name="connsiteX50" fmla="*/ 678180 w 1714500"/>
              <a:gd name="connsiteY50" fmla="*/ 806649 h 1423869"/>
              <a:gd name="connsiteX51" fmla="*/ 617220 w 1714500"/>
              <a:gd name="connsiteY51" fmla="*/ 776169 h 1423869"/>
              <a:gd name="connsiteX52" fmla="*/ 548640 w 1714500"/>
              <a:gd name="connsiteY52" fmla="*/ 730449 h 1423869"/>
              <a:gd name="connsiteX53" fmla="*/ 525780 w 1714500"/>
              <a:gd name="connsiteY53" fmla="*/ 715209 h 1423869"/>
              <a:gd name="connsiteX54" fmla="*/ 480060 w 1714500"/>
              <a:gd name="connsiteY54" fmla="*/ 669489 h 1423869"/>
              <a:gd name="connsiteX55" fmla="*/ 449580 w 1714500"/>
              <a:gd name="connsiteY55" fmla="*/ 608529 h 1423869"/>
              <a:gd name="connsiteX56" fmla="*/ 472440 w 1714500"/>
              <a:gd name="connsiteY56" fmla="*/ 517089 h 1423869"/>
              <a:gd name="connsiteX57" fmla="*/ 487680 w 1714500"/>
              <a:gd name="connsiteY57" fmla="*/ 463749 h 1423869"/>
              <a:gd name="connsiteX58" fmla="*/ 518160 w 1714500"/>
              <a:gd name="connsiteY58" fmla="*/ 402789 h 1423869"/>
              <a:gd name="connsiteX59" fmla="*/ 586740 w 1714500"/>
              <a:gd name="connsiteY59" fmla="*/ 357069 h 1423869"/>
              <a:gd name="connsiteX60" fmla="*/ 609600 w 1714500"/>
              <a:gd name="connsiteY60" fmla="*/ 341829 h 1423869"/>
              <a:gd name="connsiteX61" fmla="*/ 678180 w 1714500"/>
              <a:gd name="connsiteY61" fmla="*/ 311349 h 1423869"/>
              <a:gd name="connsiteX62" fmla="*/ 746760 w 1714500"/>
              <a:gd name="connsiteY62" fmla="*/ 296109 h 1423869"/>
              <a:gd name="connsiteX63" fmla="*/ 792480 w 1714500"/>
              <a:gd name="connsiteY63" fmla="*/ 265629 h 1423869"/>
              <a:gd name="connsiteX64" fmla="*/ 815340 w 1714500"/>
              <a:gd name="connsiteY64" fmla="*/ 250389 h 1423869"/>
              <a:gd name="connsiteX65" fmla="*/ 830580 w 1714500"/>
              <a:gd name="connsiteY65" fmla="*/ 219909 h 1423869"/>
              <a:gd name="connsiteX66" fmla="*/ 876300 w 1714500"/>
              <a:gd name="connsiteY66" fmla="*/ 189429 h 1423869"/>
              <a:gd name="connsiteX67" fmla="*/ 891540 w 1714500"/>
              <a:gd name="connsiteY67" fmla="*/ 158949 h 1423869"/>
              <a:gd name="connsiteX68" fmla="*/ 937260 w 1714500"/>
              <a:gd name="connsiteY68" fmla="*/ 128469 h 1423869"/>
              <a:gd name="connsiteX69" fmla="*/ 952500 w 1714500"/>
              <a:gd name="connsiteY69" fmla="*/ 97989 h 1423869"/>
              <a:gd name="connsiteX70" fmla="*/ 960120 w 1714500"/>
              <a:gd name="connsiteY70" fmla="*/ 75129 h 1423869"/>
              <a:gd name="connsiteX71" fmla="*/ 975360 w 1714500"/>
              <a:gd name="connsiteY71" fmla="*/ 44649 h 1423869"/>
              <a:gd name="connsiteX72" fmla="*/ 792480 w 1714500"/>
              <a:gd name="connsiteY72" fmla="*/ 37029 h 1423869"/>
              <a:gd name="connsiteX73" fmla="*/ 678180 w 1714500"/>
              <a:gd name="connsiteY73" fmla="*/ 44649 h 1423869"/>
              <a:gd name="connsiteX74" fmla="*/ 586740 w 1714500"/>
              <a:gd name="connsiteY74" fmla="*/ 52269 h 1423869"/>
              <a:gd name="connsiteX75" fmla="*/ 373380 w 1714500"/>
              <a:gd name="connsiteY75" fmla="*/ 59889 h 1423869"/>
              <a:gd name="connsiteX76" fmla="*/ 274320 w 1714500"/>
              <a:gd name="connsiteY76" fmla="*/ 82749 h 1423869"/>
              <a:gd name="connsiteX77" fmla="*/ 243840 w 1714500"/>
              <a:gd name="connsiteY77" fmla="*/ 90369 h 1423869"/>
              <a:gd name="connsiteX78" fmla="*/ 220980 w 1714500"/>
              <a:gd name="connsiteY78" fmla="*/ 105609 h 1423869"/>
              <a:gd name="connsiteX79" fmla="*/ 190500 w 1714500"/>
              <a:gd name="connsiteY79" fmla="*/ 128469 h 1423869"/>
              <a:gd name="connsiteX80" fmla="*/ 167640 w 1714500"/>
              <a:gd name="connsiteY80" fmla="*/ 136089 h 1423869"/>
              <a:gd name="connsiteX81" fmla="*/ 106680 w 1714500"/>
              <a:gd name="connsiteY81" fmla="*/ 166569 h 1423869"/>
              <a:gd name="connsiteX82" fmla="*/ 76200 w 1714500"/>
              <a:gd name="connsiteY82" fmla="*/ 181809 h 1423869"/>
              <a:gd name="connsiteX83" fmla="*/ 30480 w 1714500"/>
              <a:gd name="connsiteY83" fmla="*/ 227529 h 1423869"/>
              <a:gd name="connsiteX84" fmla="*/ 0 w 1714500"/>
              <a:gd name="connsiteY84" fmla="*/ 273249 h 1423869"/>
              <a:gd name="connsiteX85" fmla="*/ 7620 w 1714500"/>
              <a:gd name="connsiteY85" fmla="*/ 387549 h 1423869"/>
              <a:gd name="connsiteX86" fmla="*/ 30480 w 1714500"/>
              <a:gd name="connsiteY86" fmla="*/ 456129 h 1423869"/>
              <a:gd name="connsiteX87" fmla="*/ 38100 w 1714500"/>
              <a:gd name="connsiteY87" fmla="*/ 478989 h 1423869"/>
              <a:gd name="connsiteX88" fmla="*/ 38100 w 1714500"/>
              <a:gd name="connsiteY88" fmla="*/ 578049 h 142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714500" h="1423869">
                <a:moveTo>
                  <a:pt x="38100" y="578049"/>
                </a:moveTo>
                <a:cubicBezTo>
                  <a:pt x="41910" y="597099"/>
                  <a:pt x="52769" y="589193"/>
                  <a:pt x="60960" y="593289"/>
                </a:cubicBezTo>
                <a:cubicBezTo>
                  <a:pt x="68144" y="596881"/>
                  <a:pt x="76799" y="597008"/>
                  <a:pt x="83820" y="600909"/>
                </a:cubicBezTo>
                <a:cubicBezTo>
                  <a:pt x="99831" y="609804"/>
                  <a:pt x="114300" y="621229"/>
                  <a:pt x="129540" y="631389"/>
                </a:cubicBezTo>
                <a:lnTo>
                  <a:pt x="152400" y="646629"/>
                </a:lnTo>
                <a:cubicBezTo>
                  <a:pt x="160020" y="651709"/>
                  <a:pt x="168784" y="655393"/>
                  <a:pt x="175260" y="661869"/>
                </a:cubicBezTo>
                <a:cubicBezTo>
                  <a:pt x="182880" y="669489"/>
                  <a:pt x="189614" y="678113"/>
                  <a:pt x="198120" y="684729"/>
                </a:cubicBezTo>
                <a:cubicBezTo>
                  <a:pt x="212578" y="695974"/>
                  <a:pt x="243840" y="715209"/>
                  <a:pt x="243840" y="715209"/>
                </a:cubicBezTo>
                <a:cubicBezTo>
                  <a:pt x="248920" y="722829"/>
                  <a:pt x="254984" y="729878"/>
                  <a:pt x="259080" y="738069"/>
                </a:cubicBezTo>
                <a:cubicBezTo>
                  <a:pt x="272970" y="765849"/>
                  <a:pt x="268686" y="801341"/>
                  <a:pt x="274320" y="829509"/>
                </a:cubicBezTo>
                <a:cubicBezTo>
                  <a:pt x="277470" y="845261"/>
                  <a:pt x="276194" y="866318"/>
                  <a:pt x="289560" y="875229"/>
                </a:cubicBezTo>
                <a:lnTo>
                  <a:pt x="381000" y="936189"/>
                </a:lnTo>
                <a:cubicBezTo>
                  <a:pt x="401320" y="949736"/>
                  <a:pt x="410924" y="953980"/>
                  <a:pt x="426720" y="974289"/>
                </a:cubicBezTo>
                <a:cubicBezTo>
                  <a:pt x="493993" y="1060783"/>
                  <a:pt x="437227" y="987683"/>
                  <a:pt x="464820" y="1042869"/>
                </a:cubicBezTo>
                <a:cubicBezTo>
                  <a:pt x="468916" y="1051060"/>
                  <a:pt x="476341" y="1057360"/>
                  <a:pt x="480060" y="1065729"/>
                </a:cubicBezTo>
                <a:cubicBezTo>
                  <a:pt x="486584" y="1080409"/>
                  <a:pt x="490220" y="1096209"/>
                  <a:pt x="495300" y="1111449"/>
                </a:cubicBezTo>
                <a:lnTo>
                  <a:pt x="502920" y="1134309"/>
                </a:lnTo>
                <a:lnTo>
                  <a:pt x="518160" y="1180029"/>
                </a:lnTo>
                <a:cubicBezTo>
                  <a:pt x="520700" y="1187649"/>
                  <a:pt x="523832" y="1195097"/>
                  <a:pt x="525780" y="1202889"/>
                </a:cubicBezTo>
                <a:cubicBezTo>
                  <a:pt x="528320" y="1213049"/>
                  <a:pt x="530391" y="1223338"/>
                  <a:pt x="533400" y="1233369"/>
                </a:cubicBezTo>
                <a:lnTo>
                  <a:pt x="556260" y="1301949"/>
                </a:lnTo>
                <a:lnTo>
                  <a:pt x="563880" y="1324809"/>
                </a:lnTo>
                <a:cubicBezTo>
                  <a:pt x="570589" y="1344937"/>
                  <a:pt x="582329" y="1386839"/>
                  <a:pt x="601980" y="1393389"/>
                </a:cubicBezTo>
                <a:cubicBezTo>
                  <a:pt x="609600" y="1395929"/>
                  <a:pt x="617656" y="1397417"/>
                  <a:pt x="624840" y="1401009"/>
                </a:cubicBezTo>
                <a:cubicBezTo>
                  <a:pt x="633031" y="1405105"/>
                  <a:pt x="639125" y="1413033"/>
                  <a:pt x="647700" y="1416249"/>
                </a:cubicBezTo>
                <a:cubicBezTo>
                  <a:pt x="659827" y="1420797"/>
                  <a:pt x="673100" y="1421329"/>
                  <a:pt x="685800" y="1423869"/>
                </a:cubicBezTo>
                <a:cubicBezTo>
                  <a:pt x="734060" y="1418789"/>
                  <a:pt x="782541" y="1415492"/>
                  <a:pt x="830580" y="1408629"/>
                </a:cubicBezTo>
                <a:cubicBezTo>
                  <a:pt x="853762" y="1405317"/>
                  <a:pt x="875923" y="1396294"/>
                  <a:pt x="899160" y="1393389"/>
                </a:cubicBezTo>
                <a:cubicBezTo>
                  <a:pt x="957348" y="1386116"/>
                  <a:pt x="1016000" y="1383229"/>
                  <a:pt x="1074420" y="1378149"/>
                </a:cubicBezTo>
                <a:lnTo>
                  <a:pt x="1120140" y="1347669"/>
                </a:lnTo>
                <a:cubicBezTo>
                  <a:pt x="1140340" y="1334202"/>
                  <a:pt x="1155468" y="1321849"/>
                  <a:pt x="1181100" y="1317189"/>
                </a:cubicBezTo>
                <a:cubicBezTo>
                  <a:pt x="1223876" y="1309411"/>
                  <a:pt x="1267460" y="1307029"/>
                  <a:pt x="1310640" y="1301949"/>
                </a:cubicBezTo>
                <a:cubicBezTo>
                  <a:pt x="1442226" y="1264353"/>
                  <a:pt x="1381055" y="1278722"/>
                  <a:pt x="1493520" y="1256229"/>
                </a:cubicBezTo>
                <a:cubicBezTo>
                  <a:pt x="1501140" y="1251149"/>
                  <a:pt x="1508189" y="1245085"/>
                  <a:pt x="1516380" y="1240989"/>
                </a:cubicBezTo>
                <a:cubicBezTo>
                  <a:pt x="1562239" y="1218060"/>
                  <a:pt x="1544561" y="1234748"/>
                  <a:pt x="1584960" y="1210509"/>
                </a:cubicBezTo>
                <a:cubicBezTo>
                  <a:pt x="1600666" y="1201085"/>
                  <a:pt x="1615440" y="1190189"/>
                  <a:pt x="1630680" y="1180029"/>
                </a:cubicBezTo>
                <a:lnTo>
                  <a:pt x="1653540" y="1164789"/>
                </a:lnTo>
                <a:cubicBezTo>
                  <a:pt x="1699594" y="1072681"/>
                  <a:pt x="1637788" y="1183692"/>
                  <a:pt x="1691640" y="1119069"/>
                </a:cubicBezTo>
                <a:cubicBezTo>
                  <a:pt x="1702102" y="1106514"/>
                  <a:pt x="1709206" y="1081610"/>
                  <a:pt x="1714500" y="1065729"/>
                </a:cubicBezTo>
                <a:cubicBezTo>
                  <a:pt x="1709420" y="1050489"/>
                  <a:pt x="1707774" y="1033632"/>
                  <a:pt x="1699260" y="1020009"/>
                </a:cubicBezTo>
                <a:cubicBezTo>
                  <a:pt x="1694406" y="1012243"/>
                  <a:pt x="1685433" y="1006275"/>
                  <a:pt x="1676400" y="1004769"/>
                </a:cubicBezTo>
                <a:cubicBezTo>
                  <a:pt x="1623548" y="995960"/>
                  <a:pt x="1569720" y="994609"/>
                  <a:pt x="1516380" y="989529"/>
                </a:cubicBezTo>
                <a:cubicBezTo>
                  <a:pt x="1490980" y="984449"/>
                  <a:pt x="1465394" y="980222"/>
                  <a:pt x="1440180" y="974289"/>
                </a:cubicBezTo>
                <a:cubicBezTo>
                  <a:pt x="1382116" y="960627"/>
                  <a:pt x="1370355" y="947953"/>
                  <a:pt x="1303020" y="943809"/>
                </a:cubicBezTo>
                <a:cubicBezTo>
                  <a:pt x="1166025" y="935379"/>
                  <a:pt x="1028700" y="933649"/>
                  <a:pt x="891540" y="928569"/>
                </a:cubicBezTo>
                <a:cubicBezTo>
                  <a:pt x="878840" y="923489"/>
                  <a:pt x="865448" y="919879"/>
                  <a:pt x="853440" y="913329"/>
                </a:cubicBezTo>
                <a:cubicBezTo>
                  <a:pt x="837360" y="904558"/>
                  <a:pt x="822960" y="893009"/>
                  <a:pt x="807720" y="882849"/>
                </a:cubicBezTo>
                <a:cubicBezTo>
                  <a:pt x="800100" y="877769"/>
                  <a:pt x="793051" y="871705"/>
                  <a:pt x="784860" y="867609"/>
                </a:cubicBezTo>
                <a:cubicBezTo>
                  <a:pt x="692752" y="821555"/>
                  <a:pt x="806913" y="880211"/>
                  <a:pt x="731520" y="837129"/>
                </a:cubicBezTo>
                <a:cubicBezTo>
                  <a:pt x="721657" y="831493"/>
                  <a:pt x="710903" y="827525"/>
                  <a:pt x="701040" y="821889"/>
                </a:cubicBezTo>
                <a:cubicBezTo>
                  <a:pt x="693089" y="817345"/>
                  <a:pt x="686220" y="811034"/>
                  <a:pt x="678180" y="806649"/>
                </a:cubicBezTo>
                <a:cubicBezTo>
                  <a:pt x="658236" y="795770"/>
                  <a:pt x="636123" y="788771"/>
                  <a:pt x="617220" y="776169"/>
                </a:cubicBezTo>
                <a:lnTo>
                  <a:pt x="548640" y="730449"/>
                </a:lnTo>
                <a:lnTo>
                  <a:pt x="525780" y="715209"/>
                </a:lnTo>
                <a:cubicBezTo>
                  <a:pt x="493849" y="651346"/>
                  <a:pt x="532311" y="713032"/>
                  <a:pt x="480060" y="669489"/>
                </a:cubicBezTo>
                <a:cubicBezTo>
                  <a:pt x="466364" y="658075"/>
                  <a:pt x="454583" y="621038"/>
                  <a:pt x="449580" y="608529"/>
                </a:cubicBezTo>
                <a:cubicBezTo>
                  <a:pt x="469519" y="488894"/>
                  <a:pt x="442251" y="637844"/>
                  <a:pt x="472440" y="517089"/>
                </a:cubicBezTo>
                <a:cubicBezTo>
                  <a:pt x="475673" y="504156"/>
                  <a:pt x="481607" y="477110"/>
                  <a:pt x="487680" y="463749"/>
                </a:cubicBezTo>
                <a:cubicBezTo>
                  <a:pt x="497081" y="443067"/>
                  <a:pt x="499257" y="415391"/>
                  <a:pt x="518160" y="402789"/>
                </a:cubicBezTo>
                <a:lnTo>
                  <a:pt x="586740" y="357069"/>
                </a:lnTo>
                <a:cubicBezTo>
                  <a:pt x="594360" y="351989"/>
                  <a:pt x="601409" y="345925"/>
                  <a:pt x="609600" y="341829"/>
                </a:cubicBezTo>
                <a:cubicBezTo>
                  <a:pt x="630768" y="331245"/>
                  <a:pt x="655478" y="317835"/>
                  <a:pt x="678180" y="311349"/>
                </a:cubicBezTo>
                <a:cubicBezTo>
                  <a:pt x="700697" y="304916"/>
                  <a:pt x="723900" y="301189"/>
                  <a:pt x="746760" y="296109"/>
                </a:cubicBezTo>
                <a:lnTo>
                  <a:pt x="792480" y="265629"/>
                </a:lnTo>
                <a:lnTo>
                  <a:pt x="815340" y="250389"/>
                </a:lnTo>
                <a:cubicBezTo>
                  <a:pt x="820420" y="240229"/>
                  <a:pt x="822548" y="227941"/>
                  <a:pt x="830580" y="219909"/>
                </a:cubicBezTo>
                <a:cubicBezTo>
                  <a:pt x="843532" y="206957"/>
                  <a:pt x="876300" y="189429"/>
                  <a:pt x="876300" y="189429"/>
                </a:cubicBezTo>
                <a:cubicBezTo>
                  <a:pt x="881380" y="179269"/>
                  <a:pt x="883508" y="166981"/>
                  <a:pt x="891540" y="158949"/>
                </a:cubicBezTo>
                <a:cubicBezTo>
                  <a:pt x="904492" y="145997"/>
                  <a:pt x="937260" y="128469"/>
                  <a:pt x="937260" y="128469"/>
                </a:cubicBezTo>
                <a:cubicBezTo>
                  <a:pt x="942340" y="118309"/>
                  <a:pt x="948025" y="108430"/>
                  <a:pt x="952500" y="97989"/>
                </a:cubicBezTo>
                <a:cubicBezTo>
                  <a:pt x="955664" y="90606"/>
                  <a:pt x="956956" y="82512"/>
                  <a:pt x="960120" y="75129"/>
                </a:cubicBezTo>
                <a:cubicBezTo>
                  <a:pt x="964595" y="64688"/>
                  <a:pt x="970280" y="54809"/>
                  <a:pt x="975360" y="44649"/>
                </a:cubicBezTo>
                <a:cubicBezTo>
                  <a:pt x="908387" y="0"/>
                  <a:pt x="959789" y="27734"/>
                  <a:pt x="792480" y="37029"/>
                </a:cubicBezTo>
                <a:cubicBezTo>
                  <a:pt x="754354" y="39147"/>
                  <a:pt x="716260" y="41828"/>
                  <a:pt x="678180" y="44649"/>
                </a:cubicBezTo>
                <a:cubicBezTo>
                  <a:pt x="647678" y="46908"/>
                  <a:pt x="617287" y="50742"/>
                  <a:pt x="586740" y="52269"/>
                </a:cubicBezTo>
                <a:cubicBezTo>
                  <a:pt x="515663" y="55823"/>
                  <a:pt x="444500" y="57349"/>
                  <a:pt x="373380" y="59889"/>
                </a:cubicBezTo>
                <a:cubicBezTo>
                  <a:pt x="314741" y="71617"/>
                  <a:pt x="347845" y="64368"/>
                  <a:pt x="274320" y="82749"/>
                </a:cubicBezTo>
                <a:lnTo>
                  <a:pt x="243840" y="90369"/>
                </a:lnTo>
                <a:cubicBezTo>
                  <a:pt x="236220" y="95449"/>
                  <a:pt x="228432" y="100286"/>
                  <a:pt x="220980" y="105609"/>
                </a:cubicBezTo>
                <a:cubicBezTo>
                  <a:pt x="210646" y="112991"/>
                  <a:pt x="201527" y="122168"/>
                  <a:pt x="190500" y="128469"/>
                </a:cubicBezTo>
                <a:cubicBezTo>
                  <a:pt x="183526" y="132454"/>
                  <a:pt x="174952" y="132765"/>
                  <a:pt x="167640" y="136089"/>
                </a:cubicBezTo>
                <a:cubicBezTo>
                  <a:pt x="146958" y="145490"/>
                  <a:pt x="127000" y="156409"/>
                  <a:pt x="106680" y="166569"/>
                </a:cubicBezTo>
                <a:lnTo>
                  <a:pt x="76200" y="181809"/>
                </a:lnTo>
                <a:cubicBezTo>
                  <a:pt x="26653" y="256130"/>
                  <a:pt x="106093" y="142464"/>
                  <a:pt x="30480" y="227529"/>
                </a:cubicBezTo>
                <a:cubicBezTo>
                  <a:pt x="18311" y="241219"/>
                  <a:pt x="0" y="273249"/>
                  <a:pt x="0" y="273249"/>
                </a:cubicBezTo>
                <a:cubicBezTo>
                  <a:pt x="2540" y="311349"/>
                  <a:pt x="2220" y="349748"/>
                  <a:pt x="7620" y="387549"/>
                </a:cubicBezTo>
                <a:lnTo>
                  <a:pt x="30480" y="456129"/>
                </a:lnTo>
                <a:cubicBezTo>
                  <a:pt x="33020" y="463749"/>
                  <a:pt x="36780" y="471066"/>
                  <a:pt x="38100" y="478989"/>
                </a:cubicBezTo>
                <a:cubicBezTo>
                  <a:pt x="48225" y="539742"/>
                  <a:pt x="34290" y="558999"/>
                  <a:pt x="38100" y="57804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ight Arrow 41"/>
          <p:cNvSpPr/>
          <p:nvPr/>
        </p:nvSpPr>
        <p:spPr>
          <a:xfrm>
            <a:off x="3810000" y="5867400"/>
            <a:ext cx="7620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Freeform 42"/>
          <p:cNvSpPr/>
          <p:nvPr/>
        </p:nvSpPr>
        <p:spPr>
          <a:xfrm>
            <a:off x="4678363" y="5257800"/>
            <a:ext cx="3475037" cy="1485900"/>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adFill>
            <a:gsLst>
              <a:gs pos="33000">
                <a:schemeClr val="accent1">
                  <a:lumMod val="25000"/>
                </a:schemeClr>
              </a:gs>
              <a:gs pos="50000">
                <a:schemeClr val="accent1">
                  <a:shade val="67500"/>
                  <a:satMod val="115000"/>
                </a:schemeClr>
              </a:gs>
              <a:gs pos="100000">
                <a:schemeClr val="accent1">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Freeform 52"/>
          <p:cNvSpPr/>
          <p:nvPr/>
        </p:nvSpPr>
        <p:spPr>
          <a:xfrm>
            <a:off x="8220075" y="4838700"/>
            <a:ext cx="847725" cy="876300"/>
          </a:xfrm>
          <a:custGeom>
            <a:avLst/>
            <a:gdLst>
              <a:gd name="connsiteX0" fmla="*/ 62103 w 686943"/>
              <a:gd name="connsiteY0" fmla="*/ 426720 h 784860"/>
              <a:gd name="connsiteX1" fmla="*/ 84963 w 686943"/>
              <a:gd name="connsiteY1" fmla="*/ 213360 h 784860"/>
              <a:gd name="connsiteX2" fmla="*/ 100203 w 686943"/>
              <a:gd name="connsiteY2" fmla="*/ 182880 h 784860"/>
              <a:gd name="connsiteX3" fmla="*/ 145923 w 686943"/>
              <a:gd name="connsiteY3" fmla="*/ 152400 h 784860"/>
              <a:gd name="connsiteX4" fmla="*/ 161163 w 686943"/>
              <a:gd name="connsiteY4" fmla="*/ 121920 h 784860"/>
              <a:gd name="connsiteX5" fmla="*/ 214503 w 686943"/>
              <a:gd name="connsiteY5" fmla="*/ 106680 h 784860"/>
              <a:gd name="connsiteX6" fmla="*/ 237363 w 686943"/>
              <a:gd name="connsiteY6" fmla="*/ 91440 h 784860"/>
              <a:gd name="connsiteX7" fmla="*/ 275463 w 686943"/>
              <a:gd name="connsiteY7" fmla="*/ 30480 h 784860"/>
              <a:gd name="connsiteX8" fmla="*/ 321183 w 686943"/>
              <a:gd name="connsiteY8" fmla="*/ 0 h 784860"/>
              <a:gd name="connsiteX9" fmla="*/ 557403 w 686943"/>
              <a:gd name="connsiteY9" fmla="*/ 7620 h 784860"/>
              <a:gd name="connsiteX10" fmla="*/ 580263 w 686943"/>
              <a:gd name="connsiteY10" fmla="*/ 15240 h 784860"/>
              <a:gd name="connsiteX11" fmla="*/ 603123 w 686943"/>
              <a:gd name="connsiteY11" fmla="*/ 30480 h 784860"/>
              <a:gd name="connsiteX12" fmla="*/ 603123 w 686943"/>
              <a:gd name="connsiteY12" fmla="*/ 190500 h 784860"/>
              <a:gd name="connsiteX13" fmla="*/ 610743 w 686943"/>
              <a:gd name="connsiteY13" fmla="*/ 327660 h 784860"/>
              <a:gd name="connsiteX14" fmla="*/ 641223 w 686943"/>
              <a:gd name="connsiteY14" fmla="*/ 396240 h 784860"/>
              <a:gd name="connsiteX15" fmla="*/ 656463 w 686943"/>
              <a:gd name="connsiteY15" fmla="*/ 441960 h 784860"/>
              <a:gd name="connsiteX16" fmla="*/ 679323 w 686943"/>
              <a:gd name="connsiteY16" fmla="*/ 502920 h 784860"/>
              <a:gd name="connsiteX17" fmla="*/ 686943 w 686943"/>
              <a:gd name="connsiteY17" fmla="*/ 563880 h 784860"/>
              <a:gd name="connsiteX18" fmla="*/ 656463 w 686943"/>
              <a:gd name="connsiteY18" fmla="*/ 655320 h 784860"/>
              <a:gd name="connsiteX19" fmla="*/ 625983 w 686943"/>
              <a:gd name="connsiteY19" fmla="*/ 678180 h 784860"/>
              <a:gd name="connsiteX20" fmla="*/ 580263 w 686943"/>
              <a:gd name="connsiteY20" fmla="*/ 708660 h 784860"/>
              <a:gd name="connsiteX21" fmla="*/ 534543 w 686943"/>
              <a:gd name="connsiteY21" fmla="*/ 739140 h 784860"/>
              <a:gd name="connsiteX22" fmla="*/ 519303 w 686943"/>
              <a:gd name="connsiteY22" fmla="*/ 762000 h 784860"/>
              <a:gd name="connsiteX23" fmla="*/ 465963 w 686943"/>
              <a:gd name="connsiteY23" fmla="*/ 784860 h 784860"/>
              <a:gd name="connsiteX24" fmla="*/ 374523 w 686943"/>
              <a:gd name="connsiteY24" fmla="*/ 769620 h 784860"/>
              <a:gd name="connsiteX25" fmla="*/ 351663 w 686943"/>
              <a:gd name="connsiteY25" fmla="*/ 754380 h 784860"/>
              <a:gd name="connsiteX26" fmla="*/ 275463 w 686943"/>
              <a:gd name="connsiteY26" fmla="*/ 723900 h 784860"/>
              <a:gd name="connsiteX27" fmla="*/ 206883 w 686943"/>
              <a:gd name="connsiteY27" fmla="*/ 678180 h 784860"/>
              <a:gd name="connsiteX28" fmla="*/ 184023 w 686943"/>
              <a:gd name="connsiteY28" fmla="*/ 662940 h 784860"/>
              <a:gd name="connsiteX29" fmla="*/ 161163 w 686943"/>
              <a:gd name="connsiteY29" fmla="*/ 647700 h 784860"/>
              <a:gd name="connsiteX30" fmla="*/ 145923 w 686943"/>
              <a:gd name="connsiteY30" fmla="*/ 617220 h 784860"/>
              <a:gd name="connsiteX31" fmla="*/ 92583 w 686943"/>
              <a:gd name="connsiteY31" fmla="*/ 586740 h 784860"/>
              <a:gd name="connsiteX32" fmla="*/ 77343 w 686943"/>
              <a:gd name="connsiteY32" fmla="*/ 556260 h 784860"/>
              <a:gd name="connsiteX33" fmla="*/ 31623 w 686943"/>
              <a:gd name="connsiteY33" fmla="*/ 518160 h 784860"/>
              <a:gd name="connsiteX34" fmla="*/ 46863 w 686943"/>
              <a:gd name="connsiteY34" fmla="*/ 411480 h 784860"/>
              <a:gd name="connsiteX35" fmla="*/ 54483 w 686943"/>
              <a:gd name="connsiteY35" fmla="*/ 381000 h 784860"/>
              <a:gd name="connsiteX36" fmla="*/ 77343 w 686943"/>
              <a:gd name="connsiteY36" fmla="*/ 350520 h 78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86943" h="784860">
                <a:moveTo>
                  <a:pt x="62103" y="426720"/>
                </a:moveTo>
                <a:cubicBezTo>
                  <a:pt x="100674" y="311007"/>
                  <a:pt x="56968" y="455985"/>
                  <a:pt x="84963" y="213360"/>
                </a:cubicBezTo>
                <a:cubicBezTo>
                  <a:pt x="86265" y="202076"/>
                  <a:pt x="92171" y="190912"/>
                  <a:pt x="100203" y="182880"/>
                </a:cubicBezTo>
                <a:cubicBezTo>
                  <a:pt x="113155" y="169928"/>
                  <a:pt x="145923" y="152400"/>
                  <a:pt x="145923" y="152400"/>
                </a:cubicBezTo>
                <a:cubicBezTo>
                  <a:pt x="151003" y="142240"/>
                  <a:pt x="151712" y="128221"/>
                  <a:pt x="161163" y="121920"/>
                </a:cubicBezTo>
                <a:cubicBezTo>
                  <a:pt x="176549" y="111663"/>
                  <a:pt x="197334" y="113548"/>
                  <a:pt x="214503" y="106680"/>
                </a:cubicBezTo>
                <a:cubicBezTo>
                  <a:pt x="223006" y="103279"/>
                  <a:pt x="229743" y="96520"/>
                  <a:pt x="237363" y="91440"/>
                </a:cubicBezTo>
                <a:cubicBezTo>
                  <a:pt x="247666" y="70835"/>
                  <a:pt x="257658" y="46307"/>
                  <a:pt x="275463" y="30480"/>
                </a:cubicBezTo>
                <a:cubicBezTo>
                  <a:pt x="289153" y="18311"/>
                  <a:pt x="321183" y="0"/>
                  <a:pt x="321183" y="0"/>
                </a:cubicBezTo>
                <a:cubicBezTo>
                  <a:pt x="399923" y="2540"/>
                  <a:pt x="478758" y="2994"/>
                  <a:pt x="557403" y="7620"/>
                </a:cubicBezTo>
                <a:cubicBezTo>
                  <a:pt x="565421" y="8092"/>
                  <a:pt x="573079" y="11648"/>
                  <a:pt x="580263" y="15240"/>
                </a:cubicBezTo>
                <a:cubicBezTo>
                  <a:pt x="588454" y="19336"/>
                  <a:pt x="595503" y="25400"/>
                  <a:pt x="603123" y="30480"/>
                </a:cubicBezTo>
                <a:cubicBezTo>
                  <a:pt x="630518" y="112665"/>
                  <a:pt x="620486" y="60277"/>
                  <a:pt x="603123" y="190500"/>
                </a:cubicBezTo>
                <a:cubicBezTo>
                  <a:pt x="605663" y="236220"/>
                  <a:pt x="605063" y="282223"/>
                  <a:pt x="610743" y="327660"/>
                </a:cubicBezTo>
                <a:cubicBezTo>
                  <a:pt x="618634" y="390790"/>
                  <a:pt x="622913" y="355041"/>
                  <a:pt x="641223" y="396240"/>
                </a:cubicBezTo>
                <a:cubicBezTo>
                  <a:pt x="647747" y="410920"/>
                  <a:pt x="649279" y="427592"/>
                  <a:pt x="656463" y="441960"/>
                </a:cubicBezTo>
                <a:cubicBezTo>
                  <a:pt x="670760" y="470554"/>
                  <a:pt x="674135" y="471795"/>
                  <a:pt x="679323" y="502920"/>
                </a:cubicBezTo>
                <a:cubicBezTo>
                  <a:pt x="682690" y="523120"/>
                  <a:pt x="684403" y="543560"/>
                  <a:pt x="686943" y="563880"/>
                </a:cubicBezTo>
                <a:cubicBezTo>
                  <a:pt x="680028" y="594996"/>
                  <a:pt x="680660" y="631123"/>
                  <a:pt x="656463" y="655320"/>
                </a:cubicBezTo>
                <a:cubicBezTo>
                  <a:pt x="647483" y="664300"/>
                  <a:pt x="634963" y="669200"/>
                  <a:pt x="625983" y="678180"/>
                </a:cubicBezTo>
                <a:cubicBezTo>
                  <a:pt x="590901" y="713262"/>
                  <a:pt x="635675" y="694807"/>
                  <a:pt x="580263" y="708660"/>
                </a:cubicBezTo>
                <a:cubicBezTo>
                  <a:pt x="542002" y="766051"/>
                  <a:pt x="593590" y="699775"/>
                  <a:pt x="534543" y="739140"/>
                </a:cubicBezTo>
                <a:cubicBezTo>
                  <a:pt x="526923" y="744220"/>
                  <a:pt x="526338" y="756137"/>
                  <a:pt x="519303" y="762000"/>
                </a:cubicBezTo>
                <a:cubicBezTo>
                  <a:pt x="506748" y="772462"/>
                  <a:pt x="481844" y="779566"/>
                  <a:pt x="465963" y="784860"/>
                </a:cubicBezTo>
                <a:cubicBezTo>
                  <a:pt x="435483" y="779780"/>
                  <a:pt x="404380" y="777582"/>
                  <a:pt x="374523" y="769620"/>
                </a:cubicBezTo>
                <a:cubicBezTo>
                  <a:pt x="365674" y="767260"/>
                  <a:pt x="359978" y="758218"/>
                  <a:pt x="351663" y="754380"/>
                </a:cubicBezTo>
                <a:cubicBezTo>
                  <a:pt x="326824" y="742916"/>
                  <a:pt x="298225" y="739075"/>
                  <a:pt x="275463" y="723900"/>
                </a:cubicBezTo>
                <a:lnTo>
                  <a:pt x="206883" y="678180"/>
                </a:lnTo>
                <a:lnTo>
                  <a:pt x="184023" y="662940"/>
                </a:lnTo>
                <a:lnTo>
                  <a:pt x="161163" y="647700"/>
                </a:lnTo>
                <a:cubicBezTo>
                  <a:pt x="156083" y="637540"/>
                  <a:pt x="153195" y="625946"/>
                  <a:pt x="145923" y="617220"/>
                </a:cubicBezTo>
                <a:cubicBezTo>
                  <a:pt x="138230" y="607988"/>
                  <a:pt x="100719" y="590808"/>
                  <a:pt x="92583" y="586740"/>
                </a:cubicBezTo>
                <a:cubicBezTo>
                  <a:pt x="87503" y="576580"/>
                  <a:pt x="85375" y="564292"/>
                  <a:pt x="77343" y="556260"/>
                </a:cubicBezTo>
                <a:cubicBezTo>
                  <a:pt x="0" y="478917"/>
                  <a:pt x="84342" y="597238"/>
                  <a:pt x="31623" y="518160"/>
                </a:cubicBezTo>
                <a:cubicBezTo>
                  <a:pt x="43810" y="384098"/>
                  <a:pt x="29272" y="473050"/>
                  <a:pt x="46863" y="411480"/>
                </a:cubicBezTo>
                <a:cubicBezTo>
                  <a:pt x="49740" y="401410"/>
                  <a:pt x="48674" y="389714"/>
                  <a:pt x="54483" y="381000"/>
                </a:cubicBezTo>
                <a:cubicBezTo>
                  <a:pt x="81570" y="340370"/>
                  <a:pt x="77343" y="387439"/>
                  <a:pt x="77343" y="350520"/>
                </a:cubicBezTo>
              </a:path>
            </a:pathLst>
          </a:custGeom>
          <a:solidFill>
            <a:schemeClr val="accent5"/>
          </a:solidFill>
          <a:ln w="254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0" name="Freeform 59"/>
          <p:cNvSpPr/>
          <p:nvPr/>
        </p:nvSpPr>
        <p:spPr>
          <a:xfrm>
            <a:off x="7383463" y="4756150"/>
            <a:ext cx="1211262" cy="700088"/>
          </a:xfrm>
          <a:custGeom>
            <a:avLst/>
            <a:gdLst>
              <a:gd name="connsiteX0" fmla="*/ 0 w 1211580"/>
              <a:gd name="connsiteY0" fmla="*/ 699770 h 699770"/>
              <a:gd name="connsiteX1" fmla="*/ 373380 w 1211580"/>
              <a:gd name="connsiteY1" fmla="*/ 82550 h 699770"/>
              <a:gd name="connsiteX2" fmla="*/ 1211580 w 1211580"/>
              <a:gd name="connsiteY2" fmla="*/ 204470 h 699770"/>
            </a:gdLst>
            <a:ahLst/>
            <a:cxnLst>
              <a:cxn ang="0">
                <a:pos x="connsiteX0" y="connsiteY0"/>
              </a:cxn>
              <a:cxn ang="0">
                <a:pos x="connsiteX1" y="connsiteY1"/>
              </a:cxn>
              <a:cxn ang="0">
                <a:pos x="connsiteX2" y="connsiteY2"/>
              </a:cxn>
            </a:cxnLst>
            <a:rect l="l" t="t" r="r" b="b"/>
            <a:pathLst>
              <a:path w="1211580" h="699770">
                <a:moveTo>
                  <a:pt x="0" y="699770"/>
                </a:moveTo>
                <a:cubicBezTo>
                  <a:pt x="85725" y="432435"/>
                  <a:pt x="171450" y="165100"/>
                  <a:pt x="373380" y="82550"/>
                </a:cubicBezTo>
                <a:cubicBezTo>
                  <a:pt x="575310" y="0"/>
                  <a:pt x="893445" y="102235"/>
                  <a:pt x="1211580" y="204470"/>
                </a:cubicBezTo>
              </a:path>
            </a:pathLst>
          </a:cu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11280"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1242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3528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3528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7338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7338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895600"/>
            <a:ext cx="931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4738" y="3206750"/>
            <a:ext cx="9144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886200"/>
            <a:ext cx="7826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962400"/>
            <a:ext cx="74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3371850"/>
            <a:ext cx="381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3600450"/>
            <a:ext cx="381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1"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3067050"/>
            <a:ext cx="381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2"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7875" y="5105400"/>
            <a:ext cx="315913"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10200"/>
            <a:ext cx="347663"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4"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5486400"/>
            <a:ext cx="74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5715000"/>
            <a:ext cx="6858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6"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5638800"/>
            <a:ext cx="80168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7"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60960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8"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6096000"/>
            <a:ext cx="762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9"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55626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0"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57912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1"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57912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2"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61722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3"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61722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4" name="TextBox 82"/>
          <p:cNvSpPr txBox="1">
            <a:spLocks noChangeArrowheads="1"/>
          </p:cNvSpPr>
          <p:nvPr/>
        </p:nvSpPr>
        <p:spPr bwMode="auto">
          <a:xfrm>
            <a:off x="3886200" y="3657600"/>
            <a:ext cx="663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Time</a:t>
            </a:r>
          </a:p>
        </p:txBody>
      </p:sp>
      <p:sp>
        <p:nvSpPr>
          <p:cNvPr id="11305" name="TextBox 83"/>
          <p:cNvSpPr txBox="1">
            <a:spLocks noChangeArrowheads="1"/>
          </p:cNvSpPr>
          <p:nvPr/>
        </p:nvSpPr>
        <p:spPr bwMode="auto">
          <a:xfrm>
            <a:off x="3810000" y="6096000"/>
            <a:ext cx="663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Time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The process of allopatric speciation: Step 1</a:t>
            </a:r>
          </a:p>
        </p:txBody>
      </p:sp>
      <p:sp>
        <p:nvSpPr>
          <p:cNvPr id="12291" name="TextBox 57"/>
          <p:cNvSpPr txBox="1">
            <a:spLocks noChangeArrowheads="1"/>
          </p:cNvSpPr>
          <p:nvPr/>
        </p:nvSpPr>
        <p:spPr bwMode="auto">
          <a:xfrm>
            <a:off x="838200" y="1828800"/>
            <a:ext cx="7539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Begin with a single species whose populations are physically connected. Gene flow substantial.</a:t>
            </a:r>
          </a:p>
        </p:txBody>
      </p:sp>
      <p:grpSp>
        <p:nvGrpSpPr>
          <p:cNvPr id="2" name="Group 64"/>
          <p:cNvGrpSpPr/>
          <p:nvPr/>
        </p:nvGrpSpPr>
        <p:grpSpPr>
          <a:xfrm>
            <a:off x="304800" y="2743200"/>
            <a:ext cx="3733800" cy="1774825"/>
            <a:chOff x="304800" y="2743200"/>
            <a:chExt cx="3733800" cy="1774825"/>
          </a:xfrm>
          <a:gradFill>
            <a:gsLst>
              <a:gs pos="33000">
                <a:schemeClr val="accent1">
                  <a:lumMod val="25000"/>
                </a:schemeClr>
              </a:gs>
              <a:gs pos="50000">
                <a:schemeClr val="accent1">
                  <a:shade val="67500"/>
                  <a:satMod val="115000"/>
                </a:schemeClr>
              </a:gs>
              <a:gs pos="100000">
                <a:schemeClr val="accent1">
                  <a:shade val="100000"/>
                  <a:satMod val="115000"/>
                </a:schemeClr>
              </a:gs>
            </a:gsLst>
            <a:lin ang="0" scaled="1"/>
          </a:gradFill>
        </p:grpSpPr>
        <p:sp>
          <p:nvSpPr>
            <p:cNvPr id="62" name="Freeform 61"/>
            <p:cNvSpPr/>
            <p:nvPr/>
          </p:nvSpPr>
          <p:spPr bwMode="auto">
            <a:xfrm>
              <a:off x="304800" y="2743200"/>
              <a:ext cx="1676400" cy="1089025"/>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Freeform 83"/>
            <p:cNvSpPr/>
            <p:nvPr/>
          </p:nvSpPr>
          <p:spPr bwMode="auto">
            <a:xfrm>
              <a:off x="2362200" y="3429000"/>
              <a:ext cx="1676400" cy="1089025"/>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Freeform 94"/>
            <p:cNvSpPr/>
            <p:nvPr/>
          </p:nvSpPr>
          <p:spPr>
            <a:xfrm>
              <a:off x="1851025" y="3108325"/>
              <a:ext cx="577850" cy="747713"/>
            </a:xfrm>
            <a:custGeom>
              <a:avLst/>
              <a:gdLst>
                <a:gd name="connsiteX0" fmla="*/ 129540 w 576770"/>
                <a:gd name="connsiteY0" fmla="*/ 15240 h 747331"/>
                <a:gd name="connsiteX1" fmla="*/ 160020 w 576770"/>
                <a:gd name="connsiteY1" fmla="*/ 106680 h 747331"/>
                <a:gd name="connsiteX2" fmla="*/ 167640 w 576770"/>
                <a:gd name="connsiteY2" fmla="*/ 129540 h 747331"/>
                <a:gd name="connsiteX3" fmla="*/ 175260 w 576770"/>
                <a:gd name="connsiteY3" fmla="*/ 152400 h 747331"/>
                <a:gd name="connsiteX4" fmla="*/ 205740 w 576770"/>
                <a:gd name="connsiteY4" fmla="*/ 198120 h 747331"/>
                <a:gd name="connsiteX5" fmla="*/ 236220 w 576770"/>
                <a:gd name="connsiteY5" fmla="*/ 236220 h 747331"/>
                <a:gd name="connsiteX6" fmla="*/ 289560 w 576770"/>
                <a:gd name="connsiteY6" fmla="*/ 297180 h 747331"/>
                <a:gd name="connsiteX7" fmla="*/ 327660 w 576770"/>
                <a:gd name="connsiteY7" fmla="*/ 335280 h 747331"/>
                <a:gd name="connsiteX8" fmla="*/ 342900 w 576770"/>
                <a:gd name="connsiteY8" fmla="*/ 358140 h 747331"/>
                <a:gd name="connsiteX9" fmla="*/ 365760 w 576770"/>
                <a:gd name="connsiteY9" fmla="*/ 365760 h 747331"/>
                <a:gd name="connsiteX10" fmla="*/ 411480 w 576770"/>
                <a:gd name="connsiteY10" fmla="*/ 396240 h 747331"/>
                <a:gd name="connsiteX11" fmla="*/ 434340 w 576770"/>
                <a:gd name="connsiteY11" fmla="*/ 411480 h 747331"/>
                <a:gd name="connsiteX12" fmla="*/ 457200 w 576770"/>
                <a:gd name="connsiteY12" fmla="*/ 419100 h 747331"/>
                <a:gd name="connsiteX13" fmla="*/ 480060 w 576770"/>
                <a:gd name="connsiteY13" fmla="*/ 434340 h 747331"/>
                <a:gd name="connsiteX14" fmla="*/ 548640 w 576770"/>
                <a:gd name="connsiteY14" fmla="*/ 464820 h 747331"/>
                <a:gd name="connsiteX15" fmla="*/ 563880 w 576770"/>
                <a:gd name="connsiteY15" fmla="*/ 510540 h 747331"/>
                <a:gd name="connsiteX16" fmla="*/ 571500 w 576770"/>
                <a:gd name="connsiteY16" fmla="*/ 533400 h 747331"/>
                <a:gd name="connsiteX17" fmla="*/ 541020 w 576770"/>
                <a:gd name="connsiteY17" fmla="*/ 708660 h 747331"/>
                <a:gd name="connsiteX18" fmla="*/ 525780 w 576770"/>
                <a:gd name="connsiteY18" fmla="*/ 731520 h 747331"/>
                <a:gd name="connsiteX19" fmla="*/ 502920 w 576770"/>
                <a:gd name="connsiteY19" fmla="*/ 739140 h 747331"/>
                <a:gd name="connsiteX20" fmla="*/ 449580 w 576770"/>
                <a:gd name="connsiteY20" fmla="*/ 708660 h 747331"/>
                <a:gd name="connsiteX21" fmla="*/ 426720 w 576770"/>
                <a:gd name="connsiteY21" fmla="*/ 693420 h 747331"/>
                <a:gd name="connsiteX22" fmla="*/ 365760 w 576770"/>
                <a:gd name="connsiteY22" fmla="*/ 662940 h 747331"/>
                <a:gd name="connsiteX23" fmla="*/ 320040 w 576770"/>
                <a:gd name="connsiteY23" fmla="*/ 632460 h 747331"/>
                <a:gd name="connsiteX24" fmla="*/ 304800 w 576770"/>
                <a:gd name="connsiteY24" fmla="*/ 601980 h 747331"/>
                <a:gd name="connsiteX25" fmla="*/ 251460 w 576770"/>
                <a:gd name="connsiteY25" fmla="*/ 571500 h 747331"/>
                <a:gd name="connsiteX26" fmla="*/ 236220 w 576770"/>
                <a:gd name="connsiteY26" fmla="*/ 541020 h 747331"/>
                <a:gd name="connsiteX27" fmla="*/ 190500 w 576770"/>
                <a:gd name="connsiteY27" fmla="*/ 472440 h 747331"/>
                <a:gd name="connsiteX28" fmla="*/ 175260 w 576770"/>
                <a:gd name="connsiteY28" fmla="*/ 449580 h 747331"/>
                <a:gd name="connsiteX29" fmla="*/ 121920 w 576770"/>
                <a:gd name="connsiteY29" fmla="*/ 419100 h 747331"/>
                <a:gd name="connsiteX30" fmla="*/ 30480 w 576770"/>
                <a:gd name="connsiteY30" fmla="*/ 411480 h 747331"/>
                <a:gd name="connsiteX31" fmla="*/ 0 w 576770"/>
                <a:gd name="connsiteY31" fmla="*/ 365760 h 747331"/>
                <a:gd name="connsiteX32" fmla="*/ 7620 w 576770"/>
                <a:gd name="connsiteY32" fmla="*/ 320040 h 747331"/>
                <a:gd name="connsiteX33" fmla="*/ 22860 w 576770"/>
                <a:gd name="connsiteY33" fmla="*/ 274320 h 747331"/>
                <a:gd name="connsiteX34" fmla="*/ 30480 w 576770"/>
                <a:gd name="connsiteY34" fmla="*/ 251460 h 747331"/>
                <a:gd name="connsiteX35" fmla="*/ 53340 w 576770"/>
                <a:gd name="connsiteY35" fmla="*/ 175260 h 747331"/>
                <a:gd name="connsiteX36" fmla="*/ 68580 w 576770"/>
                <a:gd name="connsiteY36" fmla="*/ 144780 h 747331"/>
                <a:gd name="connsiteX37" fmla="*/ 76200 w 576770"/>
                <a:gd name="connsiteY37" fmla="*/ 121920 h 747331"/>
                <a:gd name="connsiteX38" fmla="*/ 91440 w 576770"/>
                <a:gd name="connsiteY38" fmla="*/ 99060 h 747331"/>
                <a:gd name="connsiteX39" fmla="*/ 106680 w 576770"/>
                <a:gd name="connsiteY39" fmla="*/ 53340 h 747331"/>
                <a:gd name="connsiteX40" fmla="*/ 121920 w 576770"/>
                <a:gd name="connsiteY40" fmla="*/ 22860 h 747331"/>
                <a:gd name="connsiteX41" fmla="*/ 129540 w 576770"/>
                <a:gd name="connsiteY41" fmla="*/ 15240 h 74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6770" h="747331">
                  <a:moveTo>
                    <a:pt x="129540" y="15240"/>
                  </a:moveTo>
                  <a:lnTo>
                    <a:pt x="160020" y="106680"/>
                  </a:lnTo>
                  <a:lnTo>
                    <a:pt x="167640" y="129540"/>
                  </a:lnTo>
                  <a:cubicBezTo>
                    <a:pt x="170180" y="137160"/>
                    <a:pt x="170805" y="145717"/>
                    <a:pt x="175260" y="152400"/>
                  </a:cubicBezTo>
                  <a:cubicBezTo>
                    <a:pt x="185420" y="167640"/>
                    <a:pt x="199948" y="180744"/>
                    <a:pt x="205740" y="198120"/>
                  </a:cubicBezTo>
                  <a:cubicBezTo>
                    <a:pt x="216256" y="229668"/>
                    <a:pt x="206677" y="216525"/>
                    <a:pt x="236220" y="236220"/>
                  </a:cubicBezTo>
                  <a:cubicBezTo>
                    <a:pt x="271780" y="289560"/>
                    <a:pt x="251460" y="271780"/>
                    <a:pt x="289560" y="297180"/>
                  </a:cubicBezTo>
                  <a:cubicBezTo>
                    <a:pt x="330200" y="358140"/>
                    <a:pt x="276860" y="284480"/>
                    <a:pt x="327660" y="335280"/>
                  </a:cubicBezTo>
                  <a:cubicBezTo>
                    <a:pt x="334136" y="341756"/>
                    <a:pt x="335749" y="352419"/>
                    <a:pt x="342900" y="358140"/>
                  </a:cubicBezTo>
                  <a:cubicBezTo>
                    <a:pt x="349172" y="363158"/>
                    <a:pt x="358739" y="361859"/>
                    <a:pt x="365760" y="365760"/>
                  </a:cubicBezTo>
                  <a:cubicBezTo>
                    <a:pt x="381771" y="374655"/>
                    <a:pt x="396240" y="386080"/>
                    <a:pt x="411480" y="396240"/>
                  </a:cubicBezTo>
                  <a:cubicBezTo>
                    <a:pt x="419100" y="401320"/>
                    <a:pt x="425652" y="408584"/>
                    <a:pt x="434340" y="411480"/>
                  </a:cubicBezTo>
                  <a:cubicBezTo>
                    <a:pt x="441960" y="414020"/>
                    <a:pt x="450016" y="415508"/>
                    <a:pt x="457200" y="419100"/>
                  </a:cubicBezTo>
                  <a:cubicBezTo>
                    <a:pt x="465391" y="423196"/>
                    <a:pt x="471691" y="430621"/>
                    <a:pt x="480060" y="434340"/>
                  </a:cubicBezTo>
                  <a:cubicBezTo>
                    <a:pt x="561672" y="470612"/>
                    <a:pt x="496905" y="430330"/>
                    <a:pt x="548640" y="464820"/>
                  </a:cubicBezTo>
                  <a:lnTo>
                    <a:pt x="563880" y="510540"/>
                  </a:lnTo>
                  <a:lnTo>
                    <a:pt x="571500" y="533400"/>
                  </a:lnTo>
                  <a:cubicBezTo>
                    <a:pt x="560162" y="641114"/>
                    <a:pt x="576770" y="646097"/>
                    <a:pt x="541020" y="708660"/>
                  </a:cubicBezTo>
                  <a:cubicBezTo>
                    <a:pt x="536476" y="716611"/>
                    <a:pt x="532931" y="725799"/>
                    <a:pt x="525780" y="731520"/>
                  </a:cubicBezTo>
                  <a:cubicBezTo>
                    <a:pt x="519508" y="736538"/>
                    <a:pt x="510540" y="736600"/>
                    <a:pt x="502920" y="739140"/>
                  </a:cubicBezTo>
                  <a:cubicBezTo>
                    <a:pt x="447225" y="702010"/>
                    <a:pt x="517255" y="747331"/>
                    <a:pt x="449580" y="708660"/>
                  </a:cubicBezTo>
                  <a:cubicBezTo>
                    <a:pt x="441629" y="704116"/>
                    <a:pt x="434760" y="697805"/>
                    <a:pt x="426720" y="693420"/>
                  </a:cubicBezTo>
                  <a:cubicBezTo>
                    <a:pt x="406776" y="682541"/>
                    <a:pt x="384663" y="675542"/>
                    <a:pt x="365760" y="662940"/>
                  </a:cubicBezTo>
                  <a:lnTo>
                    <a:pt x="320040" y="632460"/>
                  </a:lnTo>
                  <a:cubicBezTo>
                    <a:pt x="314960" y="622300"/>
                    <a:pt x="312072" y="610706"/>
                    <a:pt x="304800" y="601980"/>
                  </a:cubicBezTo>
                  <a:cubicBezTo>
                    <a:pt x="297107" y="592748"/>
                    <a:pt x="259596" y="575568"/>
                    <a:pt x="251460" y="571500"/>
                  </a:cubicBezTo>
                  <a:cubicBezTo>
                    <a:pt x="246380" y="561340"/>
                    <a:pt x="242064" y="550760"/>
                    <a:pt x="236220" y="541020"/>
                  </a:cubicBezTo>
                  <a:lnTo>
                    <a:pt x="190500" y="472440"/>
                  </a:lnTo>
                  <a:cubicBezTo>
                    <a:pt x="185420" y="464820"/>
                    <a:pt x="183451" y="453676"/>
                    <a:pt x="175260" y="449580"/>
                  </a:cubicBezTo>
                  <a:cubicBezTo>
                    <a:pt x="136589" y="430244"/>
                    <a:pt x="154231" y="440641"/>
                    <a:pt x="121920" y="419100"/>
                  </a:cubicBezTo>
                  <a:cubicBezTo>
                    <a:pt x="88786" y="423242"/>
                    <a:pt x="57589" y="438589"/>
                    <a:pt x="30480" y="411480"/>
                  </a:cubicBezTo>
                  <a:cubicBezTo>
                    <a:pt x="17528" y="398528"/>
                    <a:pt x="0" y="365760"/>
                    <a:pt x="0" y="365760"/>
                  </a:cubicBezTo>
                  <a:cubicBezTo>
                    <a:pt x="2540" y="350520"/>
                    <a:pt x="3873" y="335029"/>
                    <a:pt x="7620" y="320040"/>
                  </a:cubicBezTo>
                  <a:cubicBezTo>
                    <a:pt x="11516" y="304455"/>
                    <a:pt x="17780" y="289560"/>
                    <a:pt x="22860" y="274320"/>
                  </a:cubicBezTo>
                  <a:cubicBezTo>
                    <a:pt x="25400" y="266700"/>
                    <a:pt x="28532" y="259252"/>
                    <a:pt x="30480" y="251460"/>
                  </a:cubicBezTo>
                  <a:cubicBezTo>
                    <a:pt x="35949" y="229584"/>
                    <a:pt x="44064" y="193812"/>
                    <a:pt x="53340" y="175260"/>
                  </a:cubicBezTo>
                  <a:cubicBezTo>
                    <a:pt x="58420" y="165100"/>
                    <a:pt x="64105" y="155221"/>
                    <a:pt x="68580" y="144780"/>
                  </a:cubicBezTo>
                  <a:cubicBezTo>
                    <a:pt x="71744" y="137397"/>
                    <a:pt x="72608" y="129104"/>
                    <a:pt x="76200" y="121920"/>
                  </a:cubicBezTo>
                  <a:cubicBezTo>
                    <a:pt x="80296" y="113729"/>
                    <a:pt x="87721" y="107429"/>
                    <a:pt x="91440" y="99060"/>
                  </a:cubicBezTo>
                  <a:cubicBezTo>
                    <a:pt x="97964" y="84380"/>
                    <a:pt x="99496" y="67708"/>
                    <a:pt x="106680" y="53340"/>
                  </a:cubicBezTo>
                  <a:cubicBezTo>
                    <a:pt x="111760" y="43180"/>
                    <a:pt x="117445" y="33301"/>
                    <a:pt x="121920" y="22860"/>
                  </a:cubicBezTo>
                  <a:cubicBezTo>
                    <a:pt x="125084" y="15477"/>
                    <a:pt x="129540" y="0"/>
                    <a:pt x="129540" y="15240"/>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4"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381000" y="2895600"/>
              <a:ext cx="304800" cy="124609"/>
            </a:xfrm>
            <a:prstGeom prst="rect">
              <a:avLst/>
            </a:prstGeom>
            <a:grpFill/>
          </p:spPr>
        </p:pic>
        <p:pic>
          <p:nvPicPr>
            <p:cNvPr id="47"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533400" y="3048000"/>
              <a:ext cx="304800" cy="124609"/>
            </a:xfrm>
            <a:prstGeom prst="rect">
              <a:avLst/>
            </a:prstGeom>
            <a:grpFill/>
          </p:spPr>
        </p:pic>
        <p:pic>
          <p:nvPicPr>
            <p:cNvPr id="48"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685800" y="3200400"/>
              <a:ext cx="304800" cy="124609"/>
            </a:xfrm>
            <a:prstGeom prst="rect">
              <a:avLst/>
            </a:prstGeom>
            <a:grpFill/>
          </p:spPr>
        </p:pic>
        <p:pic>
          <p:nvPicPr>
            <p:cNvPr id="49"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838200" y="3352800"/>
              <a:ext cx="304800" cy="124609"/>
            </a:xfrm>
            <a:prstGeom prst="rect">
              <a:avLst/>
            </a:prstGeom>
            <a:grpFill/>
          </p:spPr>
        </p:pic>
        <p:pic>
          <p:nvPicPr>
            <p:cNvPr id="50"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1371600" y="3352800"/>
              <a:ext cx="304800" cy="124609"/>
            </a:xfrm>
            <a:prstGeom prst="rect">
              <a:avLst/>
            </a:prstGeom>
            <a:grpFill/>
          </p:spPr>
        </p:pic>
        <p:pic>
          <p:nvPicPr>
            <p:cNvPr id="51"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1524000" y="2895600"/>
              <a:ext cx="304800" cy="124609"/>
            </a:xfrm>
            <a:prstGeom prst="rect">
              <a:avLst/>
            </a:prstGeom>
            <a:grpFill/>
          </p:spPr>
        </p:pic>
        <p:pic>
          <p:nvPicPr>
            <p:cNvPr id="52"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1066800" y="3048000"/>
              <a:ext cx="304800" cy="124609"/>
            </a:xfrm>
            <a:prstGeom prst="rect">
              <a:avLst/>
            </a:prstGeom>
            <a:grpFill/>
          </p:spPr>
        </p:pic>
        <p:pic>
          <p:nvPicPr>
            <p:cNvPr id="53"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1066800" y="3581400"/>
              <a:ext cx="304800" cy="124609"/>
            </a:xfrm>
            <a:prstGeom prst="rect">
              <a:avLst/>
            </a:prstGeom>
            <a:grpFill/>
          </p:spPr>
        </p:pic>
        <p:pic>
          <p:nvPicPr>
            <p:cNvPr id="54"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533400" y="3505200"/>
              <a:ext cx="304800" cy="124609"/>
            </a:xfrm>
            <a:prstGeom prst="rect">
              <a:avLst/>
            </a:prstGeom>
            <a:grpFill/>
          </p:spPr>
        </p:pic>
        <p:pic>
          <p:nvPicPr>
            <p:cNvPr id="55"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1447800" y="3124200"/>
              <a:ext cx="304800" cy="124609"/>
            </a:xfrm>
            <a:prstGeom prst="rect">
              <a:avLst/>
            </a:prstGeom>
            <a:grpFill/>
          </p:spPr>
        </p:pic>
        <p:pic>
          <p:nvPicPr>
            <p:cNvPr id="56"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2133600" y="3581400"/>
              <a:ext cx="304800" cy="124609"/>
            </a:xfrm>
            <a:prstGeom prst="rect">
              <a:avLst/>
            </a:prstGeom>
            <a:grpFill/>
          </p:spPr>
        </p:pic>
        <p:pic>
          <p:nvPicPr>
            <p:cNvPr id="57"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2514600" y="3581400"/>
              <a:ext cx="304800" cy="124609"/>
            </a:xfrm>
            <a:prstGeom prst="rect">
              <a:avLst/>
            </a:prstGeom>
            <a:grpFill/>
          </p:spPr>
        </p:pic>
        <p:pic>
          <p:nvPicPr>
            <p:cNvPr id="58"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2590800" y="4038600"/>
              <a:ext cx="304800" cy="124609"/>
            </a:xfrm>
            <a:prstGeom prst="rect">
              <a:avLst/>
            </a:prstGeom>
            <a:grpFill/>
          </p:spPr>
        </p:pic>
        <p:pic>
          <p:nvPicPr>
            <p:cNvPr id="59"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3048000" y="4191000"/>
              <a:ext cx="304800" cy="124609"/>
            </a:xfrm>
            <a:prstGeom prst="rect">
              <a:avLst/>
            </a:prstGeom>
            <a:grpFill/>
          </p:spPr>
        </p:pic>
        <p:pic>
          <p:nvPicPr>
            <p:cNvPr id="60"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3200400" y="3810000"/>
              <a:ext cx="304800" cy="124609"/>
            </a:xfrm>
            <a:prstGeom prst="rect">
              <a:avLst/>
            </a:prstGeom>
            <a:grpFill/>
          </p:spPr>
        </p:pic>
        <p:pic>
          <p:nvPicPr>
            <p:cNvPr id="61"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3429000" y="4038600"/>
              <a:ext cx="304800" cy="124609"/>
            </a:xfrm>
            <a:prstGeom prst="rect">
              <a:avLst/>
            </a:prstGeom>
            <a:grpFill/>
          </p:spPr>
        </p:pic>
        <p:pic>
          <p:nvPicPr>
            <p:cNvPr id="63"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3581400" y="3657600"/>
              <a:ext cx="304800" cy="124609"/>
            </a:xfrm>
            <a:prstGeom prst="rect">
              <a:avLst/>
            </a:prstGeom>
            <a:grpFill/>
          </p:spPr>
        </p:pic>
        <p:pic>
          <p:nvPicPr>
            <p:cNvPr id="64"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2743200" y="3733800"/>
              <a:ext cx="304800" cy="124609"/>
            </a:xfrm>
            <a:prstGeom prst="rect">
              <a:avLst/>
            </a:prstGeom>
            <a:grpFill/>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The process of allopatric speciation: Step 2</a:t>
            </a:r>
          </a:p>
        </p:txBody>
      </p:sp>
      <p:sp>
        <p:nvSpPr>
          <p:cNvPr id="13315" name="TextBox 57"/>
          <p:cNvSpPr txBox="1">
            <a:spLocks noChangeArrowheads="1"/>
          </p:cNvSpPr>
          <p:nvPr/>
        </p:nvSpPr>
        <p:spPr bwMode="auto">
          <a:xfrm>
            <a:off x="842963" y="1752600"/>
            <a:ext cx="79200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Next, one or more populations becomes isolated from the main population either through vicariance or through a colonization event. Gene flow stops</a:t>
            </a:r>
          </a:p>
        </p:txBody>
      </p:sp>
      <p:grpSp>
        <p:nvGrpSpPr>
          <p:cNvPr id="2" name="Group 76"/>
          <p:cNvGrpSpPr/>
          <p:nvPr/>
        </p:nvGrpSpPr>
        <p:grpSpPr>
          <a:xfrm>
            <a:off x="152400" y="2743200"/>
            <a:ext cx="3733800" cy="1774825"/>
            <a:chOff x="304800" y="2743200"/>
            <a:chExt cx="3733800" cy="1774825"/>
          </a:xfrm>
          <a:gradFill>
            <a:gsLst>
              <a:gs pos="33000">
                <a:schemeClr val="accent1">
                  <a:lumMod val="25000"/>
                </a:schemeClr>
              </a:gs>
              <a:gs pos="50000">
                <a:schemeClr val="accent1">
                  <a:shade val="67500"/>
                  <a:satMod val="115000"/>
                </a:schemeClr>
              </a:gs>
              <a:gs pos="100000">
                <a:schemeClr val="accent1">
                  <a:shade val="100000"/>
                  <a:satMod val="115000"/>
                </a:schemeClr>
              </a:gs>
            </a:gsLst>
            <a:lin ang="0" scaled="1"/>
          </a:gradFill>
        </p:grpSpPr>
        <p:sp>
          <p:nvSpPr>
            <p:cNvPr id="78" name="Freeform 77"/>
            <p:cNvSpPr/>
            <p:nvPr/>
          </p:nvSpPr>
          <p:spPr bwMode="auto">
            <a:xfrm>
              <a:off x="304800" y="2743200"/>
              <a:ext cx="1676400" cy="1089025"/>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Freeform 78"/>
            <p:cNvSpPr/>
            <p:nvPr/>
          </p:nvSpPr>
          <p:spPr bwMode="auto">
            <a:xfrm>
              <a:off x="2362200" y="3429000"/>
              <a:ext cx="1676400" cy="1089025"/>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Freeform 79"/>
            <p:cNvSpPr/>
            <p:nvPr/>
          </p:nvSpPr>
          <p:spPr>
            <a:xfrm>
              <a:off x="1851025" y="3108325"/>
              <a:ext cx="577850" cy="747713"/>
            </a:xfrm>
            <a:custGeom>
              <a:avLst/>
              <a:gdLst>
                <a:gd name="connsiteX0" fmla="*/ 129540 w 576770"/>
                <a:gd name="connsiteY0" fmla="*/ 15240 h 747331"/>
                <a:gd name="connsiteX1" fmla="*/ 160020 w 576770"/>
                <a:gd name="connsiteY1" fmla="*/ 106680 h 747331"/>
                <a:gd name="connsiteX2" fmla="*/ 167640 w 576770"/>
                <a:gd name="connsiteY2" fmla="*/ 129540 h 747331"/>
                <a:gd name="connsiteX3" fmla="*/ 175260 w 576770"/>
                <a:gd name="connsiteY3" fmla="*/ 152400 h 747331"/>
                <a:gd name="connsiteX4" fmla="*/ 205740 w 576770"/>
                <a:gd name="connsiteY4" fmla="*/ 198120 h 747331"/>
                <a:gd name="connsiteX5" fmla="*/ 236220 w 576770"/>
                <a:gd name="connsiteY5" fmla="*/ 236220 h 747331"/>
                <a:gd name="connsiteX6" fmla="*/ 289560 w 576770"/>
                <a:gd name="connsiteY6" fmla="*/ 297180 h 747331"/>
                <a:gd name="connsiteX7" fmla="*/ 327660 w 576770"/>
                <a:gd name="connsiteY7" fmla="*/ 335280 h 747331"/>
                <a:gd name="connsiteX8" fmla="*/ 342900 w 576770"/>
                <a:gd name="connsiteY8" fmla="*/ 358140 h 747331"/>
                <a:gd name="connsiteX9" fmla="*/ 365760 w 576770"/>
                <a:gd name="connsiteY9" fmla="*/ 365760 h 747331"/>
                <a:gd name="connsiteX10" fmla="*/ 411480 w 576770"/>
                <a:gd name="connsiteY10" fmla="*/ 396240 h 747331"/>
                <a:gd name="connsiteX11" fmla="*/ 434340 w 576770"/>
                <a:gd name="connsiteY11" fmla="*/ 411480 h 747331"/>
                <a:gd name="connsiteX12" fmla="*/ 457200 w 576770"/>
                <a:gd name="connsiteY12" fmla="*/ 419100 h 747331"/>
                <a:gd name="connsiteX13" fmla="*/ 480060 w 576770"/>
                <a:gd name="connsiteY13" fmla="*/ 434340 h 747331"/>
                <a:gd name="connsiteX14" fmla="*/ 548640 w 576770"/>
                <a:gd name="connsiteY14" fmla="*/ 464820 h 747331"/>
                <a:gd name="connsiteX15" fmla="*/ 563880 w 576770"/>
                <a:gd name="connsiteY15" fmla="*/ 510540 h 747331"/>
                <a:gd name="connsiteX16" fmla="*/ 571500 w 576770"/>
                <a:gd name="connsiteY16" fmla="*/ 533400 h 747331"/>
                <a:gd name="connsiteX17" fmla="*/ 541020 w 576770"/>
                <a:gd name="connsiteY17" fmla="*/ 708660 h 747331"/>
                <a:gd name="connsiteX18" fmla="*/ 525780 w 576770"/>
                <a:gd name="connsiteY18" fmla="*/ 731520 h 747331"/>
                <a:gd name="connsiteX19" fmla="*/ 502920 w 576770"/>
                <a:gd name="connsiteY19" fmla="*/ 739140 h 747331"/>
                <a:gd name="connsiteX20" fmla="*/ 449580 w 576770"/>
                <a:gd name="connsiteY20" fmla="*/ 708660 h 747331"/>
                <a:gd name="connsiteX21" fmla="*/ 426720 w 576770"/>
                <a:gd name="connsiteY21" fmla="*/ 693420 h 747331"/>
                <a:gd name="connsiteX22" fmla="*/ 365760 w 576770"/>
                <a:gd name="connsiteY22" fmla="*/ 662940 h 747331"/>
                <a:gd name="connsiteX23" fmla="*/ 320040 w 576770"/>
                <a:gd name="connsiteY23" fmla="*/ 632460 h 747331"/>
                <a:gd name="connsiteX24" fmla="*/ 304800 w 576770"/>
                <a:gd name="connsiteY24" fmla="*/ 601980 h 747331"/>
                <a:gd name="connsiteX25" fmla="*/ 251460 w 576770"/>
                <a:gd name="connsiteY25" fmla="*/ 571500 h 747331"/>
                <a:gd name="connsiteX26" fmla="*/ 236220 w 576770"/>
                <a:gd name="connsiteY26" fmla="*/ 541020 h 747331"/>
                <a:gd name="connsiteX27" fmla="*/ 190500 w 576770"/>
                <a:gd name="connsiteY27" fmla="*/ 472440 h 747331"/>
                <a:gd name="connsiteX28" fmla="*/ 175260 w 576770"/>
                <a:gd name="connsiteY28" fmla="*/ 449580 h 747331"/>
                <a:gd name="connsiteX29" fmla="*/ 121920 w 576770"/>
                <a:gd name="connsiteY29" fmla="*/ 419100 h 747331"/>
                <a:gd name="connsiteX30" fmla="*/ 30480 w 576770"/>
                <a:gd name="connsiteY30" fmla="*/ 411480 h 747331"/>
                <a:gd name="connsiteX31" fmla="*/ 0 w 576770"/>
                <a:gd name="connsiteY31" fmla="*/ 365760 h 747331"/>
                <a:gd name="connsiteX32" fmla="*/ 7620 w 576770"/>
                <a:gd name="connsiteY32" fmla="*/ 320040 h 747331"/>
                <a:gd name="connsiteX33" fmla="*/ 22860 w 576770"/>
                <a:gd name="connsiteY33" fmla="*/ 274320 h 747331"/>
                <a:gd name="connsiteX34" fmla="*/ 30480 w 576770"/>
                <a:gd name="connsiteY34" fmla="*/ 251460 h 747331"/>
                <a:gd name="connsiteX35" fmla="*/ 53340 w 576770"/>
                <a:gd name="connsiteY35" fmla="*/ 175260 h 747331"/>
                <a:gd name="connsiteX36" fmla="*/ 68580 w 576770"/>
                <a:gd name="connsiteY36" fmla="*/ 144780 h 747331"/>
                <a:gd name="connsiteX37" fmla="*/ 76200 w 576770"/>
                <a:gd name="connsiteY37" fmla="*/ 121920 h 747331"/>
                <a:gd name="connsiteX38" fmla="*/ 91440 w 576770"/>
                <a:gd name="connsiteY38" fmla="*/ 99060 h 747331"/>
                <a:gd name="connsiteX39" fmla="*/ 106680 w 576770"/>
                <a:gd name="connsiteY39" fmla="*/ 53340 h 747331"/>
                <a:gd name="connsiteX40" fmla="*/ 121920 w 576770"/>
                <a:gd name="connsiteY40" fmla="*/ 22860 h 747331"/>
                <a:gd name="connsiteX41" fmla="*/ 129540 w 576770"/>
                <a:gd name="connsiteY41" fmla="*/ 15240 h 74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6770" h="747331">
                  <a:moveTo>
                    <a:pt x="129540" y="15240"/>
                  </a:moveTo>
                  <a:lnTo>
                    <a:pt x="160020" y="106680"/>
                  </a:lnTo>
                  <a:lnTo>
                    <a:pt x="167640" y="129540"/>
                  </a:lnTo>
                  <a:cubicBezTo>
                    <a:pt x="170180" y="137160"/>
                    <a:pt x="170805" y="145717"/>
                    <a:pt x="175260" y="152400"/>
                  </a:cubicBezTo>
                  <a:cubicBezTo>
                    <a:pt x="185420" y="167640"/>
                    <a:pt x="199948" y="180744"/>
                    <a:pt x="205740" y="198120"/>
                  </a:cubicBezTo>
                  <a:cubicBezTo>
                    <a:pt x="216256" y="229668"/>
                    <a:pt x="206677" y="216525"/>
                    <a:pt x="236220" y="236220"/>
                  </a:cubicBezTo>
                  <a:cubicBezTo>
                    <a:pt x="271780" y="289560"/>
                    <a:pt x="251460" y="271780"/>
                    <a:pt x="289560" y="297180"/>
                  </a:cubicBezTo>
                  <a:cubicBezTo>
                    <a:pt x="330200" y="358140"/>
                    <a:pt x="276860" y="284480"/>
                    <a:pt x="327660" y="335280"/>
                  </a:cubicBezTo>
                  <a:cubicBezTo>
                    <a:pt x="334136" y="341756"/>
                    <a:pt x="335749" y="352419"/>
                    <a:pt x="342900" y="358140"/>
                  </a:cubicBezTo>
                  <a:cubicBezTo>
                    <a:pt x="349172" y="363158"/>
                    <a:pt x="358739" y="361859"/>
                    <a:pt x="365760" y="365760"/>
                  </a:cubicBezTo>
                  <a:cubicBezTo>
                    <a:pt x="381771" y="374655"/>
                    <a:pt x="396240" y="386080"/>
                    <a:pt x="411480" y="396240"/>
                  </a:cubicBezTo>
                  <a:cubicBezTo>
                    <a:pt x="419100" y="401320"/>
                    <a:pt x="425652" y="408584"/>
                    <a:pt x="434340" y="411480"/>
                  </a:cubicBezTo>
                  <a:cubicBezTo>
                    <a:pt x="441960" y="414020"/>
                    <a:pt x="450016" y="415508"/>
                    <a:pt x="457200" y="419100"/>
                  </a:cubicBezTo>
                  <a:cubicBezTo>
                    <a:pt x="465391" y="423196"/>
                    <a:pt x="471691" y="430621"/>
                    <a:pt x="480060" y="434340"/>
                  </a:cubicBezTo>
                  <a:cubicBezTo>
                    <a:pt x="561672" y="470612"/>
                    <a:pt x="496905" y="430330"/>
                    <a:pt x="548640" y="464820"/>
                  </a:cubicBezTo>
                  <a:lnTo>
                    <a:pt x="563880" y="510540"/>
                  </a:lnTo>
                  <a:lnTo>
                    <a:pt x="571500" y="533400"/>
                  </a:lnTo>
                  <a:cubicBezTo>
                    <a:pt x="560162" y="641114"/>
                    <a:pt x="576770" y="646097"/>
                    <a:pt x="541020" y="708660"/>
                  </a:cubicBezTo>
                  <a:cubicBezTo>
                    <a:pt x="536476" y="716611"/>
                    <a:pt x="532931" y="725799"/>
                    <a:pt x="525780" y="731520"/>
                  </a:cubicBezTo>
                  <a:cubicBezTo>
                    <a:pt x="519508" y="736538"/>
                    <a:pt x="510540" y="736600"/>
                    <a:pt x="502920" y="739140"/>
                  </a:cubicBezTo>
                  <a:cubicBezTo>
                    <a:pt x="447225" y="702010"/>
                    <a:pt x="517255" y="747331"/>
                    <a:pt x="449580" y="708660"/>
                  </a:cubicBezTo>
                  <a:cubicBezTo>
                    <a:pt x="441629" y="704116"/>
                    <a:pt x="434760" y="697805"/>
                    <a:pt x="426720" y="693420"/>
                  </a:cubicBezTo>
                  <a:cubicBezTo>
                    <a:pt x="406776" y="682541"/>
                    <a:pt x="384663" y="675542"/>
                    <a:pt x="365760" y="662940"/>
                  </a:cubicBezTo>
                  <a:lnTo>
                    <a:pt x="320040" y="632460"/>
                  </a:lnTo>
                  <a:cubicBezTo>
                    <a:pt x="314960" y="622300"/>
                    <a:pt x="312072" y="610706"/>
                    <a:pt x="304800" y="601980"/>
                  </a:cubicBezTo>
                  <a:cubicBezTo>
                    <a:pt x="297107" y="592748"/>
                    <a:pt x="259596" y="575568"/>
                    <a:pt x="251460" y="571500"/>
                  </a:cubicBezTo>
                  <a:cubicBezTo>
                    <a:pt x="246380" y="561340"/>
                    <a:pt x="242064" y="550760"/>
                    <a:pt x="236220" y="541020"/>
                  </a:cubicBezTo>
                  <a:lnTo>
                    <a:pt x="190500" y="472440"/>
                  </a:lnTo>
                  <a:cubicBezTo>
                    <a:pt x="185420" y="464820"/>
                    <a:pt x="183451" y="453676"/>
                    <a:pt x="175260" y="449580"/>
                  </a:cubicBezTo>
                  <a:cubicBezTo>
                    <a:pt x="136589" y="430244"/>
                    <a:pt x="154231" y="440641"/>
                    <a:pt x="121920" y="419100"/>
                  </a:cubicBezTo>
                  <a:cubicBezTo>
                    <a:pt x="88786" y="423242"/>
                    <a:pt x="57589" y="438589"/>
                    <a:pt x="30480" y="411480"/>
                  </a:cubicBezTo>
                  <a:cubicBezTo>
                    <a:pt x="17528" y="398528"/>
                    <a:pt x="0" y="365760"/>
                    <a:pt x="0" y="365760"/>
                  </a:cubicBezTo>
                  <a:cubicBezTo>
                    <a:pt x="2540" y="350520"/>
                    <a:pt x="3873" y="335029"/>
                    <a:pt x="7620" y="320040"/>
                  </a:cubicBezTo>
                  <a:cubicBezTo>
                    <a:pt x="11516" y="304455"/>
                    <a:pt x="17780" y="289560"/>
                    <a:pt x="22860" y="274320"/>
                  </a:cubicBezTo>
                  <a:cubicBezTo>
                    <a:pt x="25400" y="266700"/>
                    <a:pt x="28532" y="259252"/>
                    <a:pt x="30480" y="251460"/>
                  </a:cubicBezTo>
                  <a:cubicBezTo>
                    <a:pt x="35949" y="229584"/>
                    <a:pt x="44064" y="193812"/>
                    <a:pt x="53340" y="175260"/>
                  </a:cubicBezTo>
                  <a:cubicBezTo>
                    <a:pt x="58420" y="165100"/>
                    <a:pt x="64105" y="155221"/>
                    <a:pt x="68580" y="144780"/>
                  </a:cubicBezTo>
                  <a:cubicBezTo>
                    <a:pt x="71744" y="137397"/>
                    <a:pt x="72608" y="129104"/>
                    <a:pt x="76200" y="121920"/>
                  </a:cubicBezTo>
                  <a:cubicBezTo>
                    <a:pt x="80296" y="113729"/>
                    <a:pt x="87721" y="107429"/>
                    <a:pt x="91440" y="99060"/>
                  </a:cubicBezTo>
                  <a:cubicBezTo>
                    <a:pt x="97964" y="84380"/>
                    <a:pt x="99496" y="67708"/>
                    <a:pt x="106680" y="53340"/>
                  </a:cubicBezTo>
                  <a:cubicBezTo>
                    <a:pt x="111760" y="43180"/>
                    <a:pt x="117445" y="33301"/>
                    <a:pt x="121920" y="22860"/>
                  </a:cubicBezTo>
                  <a:cubicBezTo>
                    <a:pt x="125084" y="15477"/>
                    <a:pt x="129540" y="0"/>
                    <a:pt x="129540" y="15240"/>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1"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381000" y="2895600"/>
              <a:ext cx="304800" cy="124609"/>
            </a:xfrm>
            <a:prstGeom prst="rect">
              <a:avLst/>
            </a:prstGeom>
            <a:grpFill/>
          </p:spPr>
        </p:pic>
        <p:pic>
          <p:nvPicPr>
            <p:cNvPr id="82"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533400" y="3048000"/>
              <a:ext cx="304800" cy="124609"/>
            </a:xfrm>
            <a:prstGeom prst="rect">
              <a:avLst/>
            </a:prstGeom>
            <a:grpFill/>
          </p:spPr>
        </p:pic>
        <p:pic>
          <p:nvPicPr>
            <p:cNvPr id="83"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685800" y="3200400"/>
              <a:ext cx="304800" cy="124609"/>
            </a:xfrm>
            <a:prstGeom prst="rect">
              <a:avLst/>
            </a:prstGeom>
            <a:grpFill/>
          </p:spPr>
        </p:pic>
        <p:pic>
          <p:nvPicPr>
            <p:cNvPr id="85"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838200" y="3352800"/>
              <a:ext cx="304800" cy="124609"/>
            </a:xfrm>
            <a:prstGeom prst="rect">
              <a:avLst/>
            </a:prstGeom>
            <a:grpFill/>
          </p:spPr>
        </p:pic>
        <p:pic>
          <p:nvPicPr>
            <p:cNvPr id="86"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1371600" y="3352800"/>
              <a:ext cx="304800" cy="124609"/>
            </a:xfrm>
            <a:prstGeom prst="rect">
              <a:avLst/>
            </a:prstGeom>
            <a:grpFill/>
          </p:spPr>
        </p:pic>
        <p:pic>
          <p:nvPicPr>
            <p:cNvPr id="87"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1524000" y="2895600"/>
              <a:ext cx="304800" cy="124609"/>
            </a:xfrm>
            <a:prstGeom prst="rect">
              <a:avLst/>
            </a:prstGeom>
            <a:grpFill/>
          </p:spPr>
        </p:pic>
        <p:pic>
          <p:nvPicPr>
            <p:cNvPr id="88"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1066800" y="3048000"/>
              <a:ext cx="304800" cy="124609"/>
            </a:xfrm>
            <a:prstGeom prst="rect">
              <a:avLst/>
            </a:prstGeom>
            <a:grpFill/>
          </p:spPr>
        </p:pic>
        <p:pic>
          <p:nvPicPr>
            <p:cNvPr id="89"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1066800" y="3581400"/>
              <a:ext cx="304800" cy="124609"/>
            </a:xfrm>
            <a:prstGeom prst="rect">
              <a:avLst/>
            </a:prstGeom>
            <a:grpFill/>
          </p:spPr>
        </p:pic>
        <p:pic>
          <p:nvPicPr>
            <p:cNvPr id="90"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533400" y="3505200"/>
              <a:ext cx="304800" cy="124609"/>
            </a:xfrm>
            <a:prstGeom prst="rect">
              <a:avLst/>
            </a:prstGeom>
            <a:grpFill/>
          </p:spPr>
        </p:pic>
        <p:pic>
          <p:nvPicPr>
            <p:cNvPr id="91"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1447800" y="3124200"/>
              <a:ext cx="304800" cy="124609"/>
            </a:xfrm>
            <a:prstGeom prst="rect">
              <a:avLst/>
            </a:prstGeom>
            <a:grpFill/>
          </p:spPr>
        </p:pic>
        <p:pic>
          <p:nvPicPr>
            <p:cNvPr id="92"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2133600" y="3581400"/>
              <a:ext cx="304800" cy="124609"/>
            </a:xfrm>
            <a:prstGeom prst="rect">
              <a:avLst/>
            </a:prstGeom>
            <a:grpFill/>
          </p:spPr>
        </p:pic>
        <p:pic>
          <p:nvPicPr>
            <p:cNvPr id="93"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2514600" y="3581400"/>
              <a:ext cx="304800" cy="124609"/>
            </a:xfrm>
            <a:prstGeom prst="rect">
              <a:avLst/>
            </a:prstGeom>
            <a:grpFill/>
          </p:spPr>
        </p:pic>
        <p:pic>
          <p:nvPicPr>
            <p:cNvPr id="94"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2590800" y="4038600"/>
              <a:ext cx="304800" cy="124609"/>
            </a:xfrm>
            <a:prstGeom prst="rect">
              <a:avLst/>
            </a:prstGeom>
            <a:grpFill/>
          </p:spPr>
        </p:pic>
        <p:pic>
          <p:nvPicPr>
            <p:cNvPr id="99"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3048000" y="4191000"/>
              <a:ext cx="304800" cy="124609"/>
            </a:xfrm>
            <a:prstGeom prst="rect">
              <a:avLst/>
            </a:prstGeom>
            <a:grpFill/>
          </p:spPr>
        </p:pic>
        <p:pic>
          <p:nvPicPr>
            <p:cNvPr id="100"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3200400" y="3810000"/>
              <a:ext cx="304800" cy="124609"/>
            </a:xfrm>
            <a:prstGeom prst="rect">
              <a:avLst/>
            </a:prstGeom>
            <a:grpFill/>
          </p:spPr>
        </p:pic>
        <p:pic>
          <p:nvPicPr>
            <p:cNvPr id="101"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3429000" y="4038600"/>
              <a:ext cx="304800" cy="124609"/>
            </a:xfrm>
            <a:prstGeom prst="rect">
              <a:avLst/>
            </a:prstGeom>
            <a:grpFill/>
          </p:spPr>
        </p:pic>
        <p:pic>
          <p:nvPicPr>
            <p:cNvPr id="102"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3581400" y="3657600"/>
              <a:ext cx="304800" cy="124609"/>
            </a:xfrm>
            <a:prstGeom prst="rect">
              <a:avLst/>
            </a:prstGeom>
            <a:grpFill/>
          </p:spPr>
        </p:pic>
        <p:pic>
          <p:nvPicPr>
            <p:cNvPr id="103" name="Picture 39" descr="C:\Users\Nuismer\AppData\Local\Microsoft\Windows\Temporary Internet Files\Content.IE5\U4X1IAPZ\MCj04125000000[1].wmf"/>
            <p:cNvPicPr>
              <a:picLocks noChangeAspect="1" noChangeArrowheads="1"/>
            </p:cNvPicPr>
            <p:nvPr/>
          </p:nvPicPr>
          <p:blipFill>
            <a:blip r:embed="rId2" cstate="print"/>
            <a:srcRect/>
            <a:stretch>
              <a:fillRect/>
            </a:stretch>
          </p:blipFill>
          <p:spPr bwMode="auto">
            <a:xfrm>
              <a:off x="2743200" y="3733800"/>
              <a:ext cx="304800" cy="124609"/>
            </a:xfrm>
            <a:prstGeom prst="rect">
              <a:avLst/>
            </a:prstGeom>
            <a:grpFill/>
          </p:spPr>
        </p:pic>
      </p:grpSp>
      <p:grpSp>
        <p:nvGrpSpPr>
          <p:cNvPr id="3" name="Group 127"/>
          <p:cNvGrpSpPr/>
          <p:nvPr/>
        </p:nvGrpSpPr>
        <p:grpSpPr>
          <a:xfrm>
            <a:off x="5029200" y="3048000"/>
            <a:ext cx="3733800" cy="1774825"/>
            <a:chOff x="4572000" y="3048000"/>
            <a:chExt cx="3733800" cy="1774825"/>
          </a:xfrm>
          <a:gradFill>
            <a:gsLst>
              <a:gs pos="33000">
                <a:schemeClr val="accent1">
                  <a:lumMod val="25000"/>
                </a:schemeClr>
              </a:gs>
              <a:gs pos="50000">
                <a:schemeClr val="accent1">
                  <a:shade val="67500"/>
                  <a:satMod val="115000"/>
                </a:schemeClr>
              </a:gs>
              <a:gs pos="100000">
                <a:schemeClr val="accent1">
                  <a:shade val="100000"/>
                  <a:satMod val="115000"/>
                </a:schemeClr>
              </a:gs>
            </a:gsLst>
            <a:lin ang="0" scaled="1"/>
          </a:gradFill>
        </p:grpSpPr>
        <p:sp>
          <p:nvSpPr>
            <p:cNvPr id="105" name="Freeform 104"/>
            <p:cNvSpPr/>
            <p:nvPr/>
          </p:nvSpPr>
          <p:spPr bwMode="auto">
            <a:xfrm>
              <a:off x="4572000" y="3048000"/>
              <a:ext cx="1676400" cy="1089025"/>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Freeform 105"/>
            <p:cNvSpPr/>
            <p:nvPr/>
          </p:nvSpPr>
          <p:spPr bwMode="auto">
            <a:xfrm>
              <a:off x="6629400" y="3733800"/>
              <a:ext cx="1676400" cy="1089025"/>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3318"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276600"/>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429000"/>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581400"/>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352800"/>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505200"/>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733800"/>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067175"/>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4219575"/>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4371975"/>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4143375"/>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4295775"/>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4524375"/>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Right Arrow 140"/>
          <p:cNvSpPr/>
          <p:nvPr/>
        </p:nvSpPr>
        <p:spPr>
          <a:xfrm>
            <a:off x="4114800" y="3657600"/>
            <a:ext cx="7620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31" name="TextBox 141"/>
          <p:cNvSpPr txBox="1">
            <a:spLocks noChangeArrowheads="1"/>
          </p:cNvSpPr>
          <p:nvPr/>
        </p:nvSpPr>
        <p:spPr bwMode="auto">
          <a:xfrm>
            <a:off x="4137025" y="3810000"/>
            <a:ext cx="663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Time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The process of allopatric speciation: Step 3</a:t>
            </a:r>
          </a:p>
        </p:txBody>
      </p:sp>
      <p:sp>
        <p:nvSpPr>
          <p:cNvPr id="14339" name="TextBox 57"/>
          <p:cNvSpPr txBox="1">
            <a:spLocks noChangeArrowheads="1"/>
          </p:cNvSpPr>
          <p:nvPr/>
        </p:nvSpPr>
        <p:spPr bwMode="auto">
          <a:xfrm>
            <a:off x="842963" y="1752600"/>
            <a:ext cx="79200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Finally, genetic differences accumulate through drift or selection, resulting in divergent populations which can no longer interbreed</a:t>
            </a:r>
          </a:p>
        </p:txBody>
      </p:sp>
      <p:pic>
        <p:nvPicPr>
          <p:cNvPr id="14340" name="Picture 40" descr="SpeciationP1.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743200"/>
            <a:ext cx="25908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2" descr="SpeciationP2.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495800"/>
            <a:ext cx="2679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3"/>
          <p:cNvGrpSpPr/>
          <p:nvPr/>
        </p:nvGrpSpPr>
        <p:grpSpPr>
          <a:xfrm>
            <a:off x="838200" y="3048000"/>
            <a:ext cx="3733800" cy="1774825"/>
            <a:chOff x="4572000" y="3048000"/>
            <a:chExt cx="3733800" cy="1774825"/>
          </a:xfrm>
          <a:gradFill>
            <a:gsLst>
              <a:gs pos="33000">
                <a:schemeClr val="accent1">
                  <a:lumMod val="25000"/>
                </a:schemeClr>
              </a:gs>
              <a:gs pos="50000">
                <a:schemeClr val="accent1">
                  <a:shade val="67500"/>
                  <a:satMod val="115000"/>
                </a:schemeClr>
              </a:gs>
              <a:gs pos="100000">
                <a:schemeClr val="accent1">
                  <a:shade val="100000"/>
                  <a:satMod val="115000"/>
                </a:schemeClr>
              </a:gs>
            </a:gsLst>
            <a:lin ang="0" scaled="1"/>
          </a:gradFill>
        </p:grpSpPr>
        <p:sp>
          <p:nvSpPr>
            <p:cNvPr id="45" name="Freeform 44"/>
            <p:cNvSpPr/>
            <p:nvPr/>
          </p:nvSpPr>
          <p:spPr bwMode="auto">
            <a:xfrm>
              <a:off x="4572000" y="3048000"/>
              <a:ext cx="1676400" cy="1089025"/>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Freeform 45"/>
            <p:cNvSpPr/>
            <p:nvPr/>
          </p:nvSpPr>
          <p:spPr bwMode="auto">
            <a:xfrm>
              <a:off x="6629400" y="3733800"/>
              <a:ext cx="1676400" cy="1089025"/>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4343" name="Picture 39" descr="C:\Users\Nuismer\AppData\Local\Microsoft\Windows\Temporary Internet Files\Content.IE5\U4X1IAPZ\MCj041250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200400"/>
            <a:ext cx="558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39" descr="C:\Users\Nuismer\AppData\Local\Microsoft\Windows\Temporary Internet Files\Content.IE5\U4X1IAPZ\MCj041250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3429000"/>
            <a:ext cx="677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39" descr="C:\Users\Nuismer\AppData\Local\Microsoft\Windows\Temporary Internet Files\Content.IE5\U4X1IAPZ\MCj041250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3733800"/>
            <a:ext cx="490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39" descr="C:\Users\Nuismer\AppData\Local\Microsoft\Windows\Temporary Internet Files\Content.IE5\U4X1IAPZ\MCj041250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3276600"/>
            <a:ext cx="490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39" descr="C:\Users\Nuismer\AppData\Local\Microsoft\Windows\Temporary Internet Files\Content.IE5\U4X1IAPZ\MCj041250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3505200"/>
            <a:ext cx="558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39" descr="C:\Users\Nuismer\AppData\Local\Microsoft\Windows\Temporary Internet Files\Content.IE5\U4X1IAPZ\MCj041250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3810000"/>
            <a:ext cx="558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39" descr="C:\Users\Nuismer\AppData\Local\Microsoft\Windows\Temporary Internet Files\Content.IE5\U4X1IAPZ\MCj041250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3962400"/>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39" descr="C:\Users\Nuismer\AppData\Local\Microsoft\Windows\Temporary Internet Files\Content.IE5\U4X1IAPZ\MCj041250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4219575"/>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39" descr="C:\Users\Nuismer\AppData\Local\Microsoft\Windows\Temporary Internet Files\Content.IE5\U4X1IAPZ\MCj041250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4495800"/>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39" descr="C:\Users\Nuismer\AppData\Local\Microsoft\Windows\Temporary Internet Files\Content.IE5\U4X1IAPZ\MCj041250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4143375"/>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39" descr="C:\Users\Nuismer\AppData\Local\Microsoft\Windows\Temporary Internet Files\Content.IE5\U4X1IAPZ\MCj041250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4295775"/>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39" descr="C:\Users\Nuismer\AppData\Local\Microsoft\Windows\Temporary Internet Files\Content.IE5\U4X1IAPZ\MCj041250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4524375"/>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11113"/>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The process of allopatric speciation: an example from sticklebacks </a:t>
            </a:r>
          </a:p>
        </p:txBody>
      </p:sp>
      <p:sp>
        <p:nvSpPr>
          <p:cNvPr id="21" name="Rectangle 20"/>
          <p:cNvSpPr/>
          <p:nvPr/>
        </p:nvSpPr>
        <p:spPr>
          <a:xfrm>
            <a:off x="-7938" y="1638300"/>
            <a:ext cx="5646738" cy="5257800"/>
          </a:xfrm>
          <a:prstGeom prst="rect">
            <a:avLst/>
          </a:prstGeom>
          <a:gradFill flip="none" rotWithShape="1">
            <a:gsLst>
              <a:gs pos="0">
                <a:schemeClr val="accent1">
                  <a:lumMod val="2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364" name="Picture 10" descr="http://www.aquariumofpacific.org/images/olc/AlaskaStreamMale_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752600"/>
            <a:ext cx="2643188"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22"/>
          <p:cNvSpPr txBox="1">
            <a:spLocks noChangeArrowheads="1"/>
          </p:cNvSpPr>
          <p:nvPr/>
        </p:nvSpPr>
        <p:spPr bwMode="auto">
          <a:xfrm>
            <a:off x="609600" y="3438525"/>
            <a:ext cx="1985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a:t>Three-spined stickleback</a:t>
            </a:r>
          </a:p>
          <a:p>
            <a:pPr algn="ctr" eaLnBrk="1" hangingPunct="1"/>
            <a:r>
              <a:rPr lang="en-US" sz="1400" i="1"/>
              <a:t>Gasterosteus aculeatus</a:t>
            </a:r>
          </a:p>
        </p:txBody>
      </p:sp>
      <p:pic>
        <p:nvPicPr>
          <p:cNvPr id="15366" name="Picture 8" descr="http://graphics8.nytimes.com/images/2008/01/29/opinion/30fish2.5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648200"/>
            <a:ext cx="2368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26"/>
          <p:cNvSpPr/>
          <p:nvPr/>
        </p:nvSpPr>
        <p:spPr>
          <a:xfrm>
            <a:off x="3962400" y="1638300"/>
            <a:ext cx="5843588" cy="5534025"/>
          </a:xfrm>
          <a:custGeom>
            <a:avLst/>
            <a:gdLst>
              <a:gd name="connsiteX0" fmla="*/ 21590 w 5843270"/>
              <a:gd name="connsiteY0" fmla="*/ 8890 h 5533390"/>
              <a:gd name="connsiteX1" fmla="*/ 36830 w 5843270"/>
              <a:gd name="connsiteY1" fmla="*/ 54610 h 5533390"/>
              <a:gd name="connsiteX2" fmla="*/ 67310 w 5843270"/>
              <a:gd name="connsiteY2" fmla="*/ 130810 h 5533390"/>
              <a:gd name="connsiteX3" fmla="*/ 82550 w 5843270"/>
              <a:gd name="connsiteY3" fmla="*/ 214630 h 5533390"/>
              <a:gd name="connsiteX4" fmla="*/ 90170 w 5843270"/>
              <a:gd name="connsiteY4" fmla="*/ 237490 h 5533390"/>
              <a:gd name="connsiteX5" fmla="*/ 97790 w 5843270"/>
              <a:gd name="connsiteY5" fmla="*/ 267970 h 5533390"/>
              <a:gd name="connsiteX6" fmla="*/ 105410 w 5843270"/>
              <a:gd name="connsiteY6" fmla="*/ 290830 h 5533390"/>
              <a:gd name="connsiteX7" fmla="*/ 113030 w 5843270"/>
              <a:gd name="connsiteY7" fmla="*/ 321310 h 5533390"/>
              <a:gd name="connsiteX8" fmla="*/ 120650 w 5843270"/>
              <a:gd name="connsiteY8" fmla="*/ 344170 h 5533390"/>
              <a:gd name="connsiteX9" fmla="*/ 128270 w 5843270"/>
              <a:gd name="connsiteY9" fmla="*/ 374650 h 5533390"/>
              <a:gd name="connsiteX10" fmla="*/ 143510 w 5843270"/>
              <a:gd name="connsiteY10" fmla="*/ 420370 h 5533390"/>
              <a:gd name="connsiteX11" fmla="*/ 151130 w 5843270"/>
              <a:gd name="connsiteY11" fmla="*/ 458470 h 5533390"/>
              <a:gd name="connsiteX12" fmla="*/ 166370 w 5843270"/>
              <a:gd name="connsiteY12" fmla="*/ 504190 h 5533390"/>
              <a:gd name="connsiteX13" fmla="*/ 181610 w 5843270"/>
              <a:gd name="connsiteY13" fmla="*/ 549910 h 5533390"/>
              <a:gd name="connsiteX14" fmla="*/ 196850 w 5843270"/>
              <a:gd name="connsiteY14" fmla="*/ 595630 h 5533390"/>
              <a:gd name="connsiteX15" fmla="*/ 204470 w 5843270"/>
              <a:gd name="connsiteY15" fmla="*/ 618490 h 5533390"/>
              <a:gd name="connsiteX16" fmla="*/ 219710 w 5843270"/>
              <a:gd name="connsiteY16" fmla="*/ 641350 h 5533390"/>
              <a:gd name="connsiteX17" fmla="*/ 234950 w 5843270"/>
              <a:gd name="connsiteY17" fmla="*/ 687070 h 5533390"/>
              <a:gd name="connsiteX18" fmla="*/ 250190 w 5843270"/>
              <a:gd name="connsiteY18" fmla="*/ 709930 h 5533390"/>
              <a:gd name="connsiteX19" fmla="*/ 265430 w 5843270"/>
              <a:gd name="connsiteY19" fmla="*/ 755650 h 5533390"/>
              <a:gd name="connsiteX20" fmla="*/ 273050 w 5843270"/>
              <a:gd name="connsiteY20" fmla="*/ 778510 h 5533390"/>
              <a:gd name="connsiteX21" fmla="*/ 288290 w 5843270"/>
              <a:gd name="connsiteY21" fmla="*/ 824230 h 5533390"/>
              <a:gd name="connsiteX22" fmla="*/ 295910 w 5843270"/>
              <a:gd name="connsiteY22" fmla="*/ 847090 h 5533390"/>
              <a:gd name="connsiteX23" fmla="*/ 311150 w 5843270"/>
              <a:gd name="connsiteY23" fmla="*/ 930910 h 5533390"/>
              <a:gd name="connsiteX24" fmla="*/ 295910 w 5843270"/>
              <a:gd name="connsiteY24" fmla="*/ 1068070 h 5533390"/>
              <a:gd name="connsiteX25" fmla="*/ 265430 w 5843270"/>
              <a:gd name="connsiteY25" fmla="*/ 1113790 h 5533390"/>
              <a:gd name="connsiteX26" fmla="*/ 250190 w 5843270"/>
              <a:gd name="connsiteY26" fmla="*/ 1151890 h 5533390"/>
              <a:gd name="connsiteX27" fmla="*/ 257810 w 5843270"/>
              <a:gd name="connsiteY27" fmla="*/ 1350010 h 5533390"/>
              <a:gd name="connsiteX28" fmla="*/ 273050 w 5843270"/>
              <a:gd name="connsiteY28" fmla="*/ 1487170 h 5533390"/>
              <a:gd name="connsiteX29" fmla="*/ 295910 w 5843270"/>
              <a:gd name="connsiteY29" fmla="*/ 1540510 h 5533390"/>
              <a:gd name="connsiteX30" fmla="*/ 303530 w 5843270"/>
              <a:gd name="connsiteY30" fmla="*/ 1563370 h 5533390"/>
              <a:gd name="connsiteX31" fmla="*/ 318770 w 5843270"/>
              <a:gd name="connsiteY31" fmla="*/ 1586230 h 5533390"/>
              <a:gd name="connsiteX32" fmla="*/ 334010 w 5843270"/>
              <a:gd name="connsiteY32" fmla="*/ 1631950 h 5533390"/>
              <a:gd name="connsiteX33" fmla="*/ 341630 w 5843270"/>
              <a:gd name="connsiteY33" fmla="*/ 1654810 h 5533390"/>
              <a:gd name="connsiteX34" fmla="*/ 349250 w 5843270"/>
              <a:gd name="connsiteY34" fmla="*/ 1677670 h 5533390"/>
              <a:gd name="connsiteX35" fmla="*/ 356870 w 5843270"/>
              <a:gd name="connsiteY35" fmla="*/ 1708150 h 5533390"/>
              <a:gd name="connsiteX36" fmla="*/ 364490 w 5843270"/>
              <a:gd name="connsiteY36" fmla="*/ 1731010 h 5533390"/>
              <a:gd name="connsiteX37" fmla="*/ 372110 w 5843270"/>
              <a:gd name="connsiteY37" fmla="*/ 1761490 h 5533390"/>
              <a:gd name="connsiteX38" fmla="*/ 387350 w 5843270"/>
              <a:gd name="connsiteY38" fmla="*/ 1784350 h 5533390"/>
              <a:gd name="connsiteX39" fmla="*/ 402590 w 5843270"/>
              <a:gd name="connsiteY39" fmla="*/ 1845310 h 5533390"/>
              <a:gd name="connsiteX40" fmla="*/ 410210 w 5843270"/>
              <a:gd name="connsiteY40" fmla="*/ 1875790 h 5533390"/>
              <a:gd name="connsiteX41" fmla="*/ 425450 w 5843270"/>
              <a:gd name="connsiteY41" fmla="*/ 1921510 h 5533390"/>
              <a:gd name="connsiteX42" fmla="*/ 433070 w 5843270"/>
              <a:gd name="connsiteY42" fmla="*/ 1944370 h 5533390"/>
              <a:gd name="connsiteX43" fmla="*/ 440690 w 5843270"/>
              <a:gd name="connsiteY43" fmla="*/ 1974850 h 5533390"/>
              <a:gd name="connsiteX44" fmla="*/ 455930 w 5843270"/>
              <a:gd name="connsiteY44" fmla="*/ 2020570 h 5533390"/>
              <a:gd name="connsiteX45" fmla="*/ 463550 w 5843270"/>
              <a:gd name="connsiteY45" fmla="*/ 2043430 h 5533390"/>
              <a:gd name="connsiteX46" fmla="*/ 478790 w 5843270"/>
              <a:gd name="connsiteY46" fmla="*/ 2112010 h 5533390"/>
              <a:gd name="connsiteX47" fmla="*/ 494030 w 5843270"/>
              <a:gd name="connsiteY47" fmla="*/ 2180590 h 5533390"/>
              <a:gd name="connsiteX48" fmla="*/ 509270 w 5843270"/>
              <a:gd name="connsiteY48" fmla="*/ 2226310 h 5533390"/>
              <a:gd name="connsiteX49" fmla="*/ 547370 w 5843270"/>
              <a:gd name="connsiteY49" fmla="*/ 2340610 h 5533390"/>
              <a:gd name="connsiteX50" fmla="*/ 554990 w 5843270"/>
              <a:gd name="connsiteY50" fmla="*/ 2363470 h 5533390"/>
              <a:gd name="connsiteX51" fmla="*/ 562610 w 5843270"/>
              <a:gd name="connsiteY51" fmla="*/ 2386330 h 5533390"/>
              <a:gd name="connsiteX52" fmla="*/ 577850 w 5843270"/>
              <a:gd name="connsiteY52" fmla="*/ 2409190 h 5533390"/>
              <a:gd name="connsiteX53" fmla="*/ 593090 w 5843270"/>
              <a:gd name="connsiteY53" fmla="*/ 2454910 h 5533390"/>
              <a:gd name="connsiteX54" fmla="*/ 623570 w 5843270"/>
              <a:gd name="connsiteY54" fmla="*/ 2523490 h 5533390"/>
              <a:gd name="connsiteX55" fmla="*/ 646430 w 5843270"/>
              <a:gd name="connsiteY55" fmla="*/ 2592070 h 5533390"/>
              <a:gd name="connsiteX56" fmla="*/ 654050 w 5843270"/>
              <a:gd name="connsiteY56" fmla="*/ 2614930 h 5533390"/>
              <a:gd name="connsiteX57" fmla="*/ 638810 w 5843270"/>
              <a:gd name="connsiteY57" fmla="*/ 2706370 h 5533390"/>
              <a:gd name="connsiteX58" fmla="*/ 608330 w 5843270"/>
              <a:gd name="connsiteY58" fmla="*/ 2752090 h 5533390"/>
              <a:gd name="connsiteX59" fmla="*/ 593090 w 5843270"/>
              <a:gd name="connsiteY59" fmla="*/ 2782570 h 5533390"/>
              <a:gd name="connsiteX60" fmla="*/ 577850 w 5843270"/>
              <a:gd name="connsiteY60" fmla="*/ 2866390 h 5533390"/>
              <a:gd name="connsiteX61" fmla="*/ 593090 w 5843270"/>
              <a:gd name="connsiteY61" fmla="*/ 3056890 h 5533390"/>
              <a:gd name="connsiteX62" fmla="*/ 600710 w 5843270"/>
              <a:gd name="connsiteY62" fmla="*/ 3087370 h 5533390"/>
              <a:gd name="connsiteX63" fmla="*/ 623570 w 5843270"/>
              <a:gd name="connsiteY63" fmla="*/ 3155950 h 5533390"/>
              <a:gd name="connsiteX64" fmla="*/ 646430 w 5843270"/>
              <a:gd name="connsiteY64" fmla="*/ 3201670 h 5533390"/>
              <a:gd name="connsiteX65" fmla="*/ 661670 w 5843270"/>
              <a:gd name="connsiteY65" fmla="*/ 3247390 h 5533390"/>
              <a:gd name="connsiteX66" fmla="*/ 676910 w 5843270"/>
              <a:gd name="connsiteY66" fmla="*/ 3270250 h 5533390"/>
              <a:gd name="connsiteX67" fmla="*/ 692150 w 5843270"/>
              <a:gd name="connsiteY67" fmla="*/ 3315970 h 5533390"/>
              <a:gd name="connsiteX68" fmla="*/ 699770 w 5843270"/>
              <a:gd name="connsiteY68" fmla="*/ 3338830 h 5533390"/>
              <a:gd name="connsiteX69" fmla="*/ 722630 w 5843270"/>
              <a:gd name="connsiteY69" fmla="*/ 3582670 h 5533390"/>
              <a:gd name="connsiteX70" fmla="*/ 760730 w 5843270"/>
              <a:gd name="connsiteY70" fmla="*/ 3651250 h 5533390"/>
              <a:gd name="connsiteX71" fmla="*/ 791210 w 5843270"/>
              <a:gd name="connsiteY71" fmla="*/ 3712210 h 5533390"/>
              <a:gd name="connsiteX72" fmla="*/ 821690 w 5843270"/>
              <a:gd name="connsiteY72" fmla="*/ 3796030 h 5533390"/>
              <a:gd name="connsiteX73" fmla="*/ 829310 w 5843270"/>
              <a:gd name="connsiteY73" fmla="*/ 3841750 h 5533390"/>
              <a:gd name="connsiteX74" fmla="*/ 844550 w 5843270"/>
              <a:gd name="connsiteY74" fmla="*/ 3887470 h 5533390"/>
              <a:gd name="connsiteX75" fmla="*/ 852170 w 5843270"/>
              <a:gd name="connsiteY75" fmla="*/ 3910330 h 5533390"/>
              <a:gd name="connsiteX76" fmla="*/ 836930 w 5843270"/>
              <a:gd name="connsiteY76" fmla="*/ 4100830 h 5533390"/>
              <a:gd name="connsiteX77" fmla="*/ 814070 w 5843270"/>
              <a:gd name="connsiteY77" fmla="*/ 4116070 h 5533390"/>
              <a:gd name="connsiteX78" fmla="*/ 806450 w 5843270"/>
              <a:gd name="connsiteY78" fmla="*/ 4344670 h 5533390"/>
              <a:gd name="connsiteX79" fmla="*/ 814070 w 5843270"/>
              <a:gd name="connsiteY79" fmla="*/ 4512310 h 5533390"/>
              <a:gd name="connsiteX80" fmla="*/ 844550 w 5843270"/>
              <a:gd name="connsiteY80" fmla="*/ 4542790 h 5533390"/>
              <a:gd name="connsiteX81" fmla="*/ 890270 w 5843270"/>
              <a:gd name="connsiteY81" fmla="*/ 4573270 h 5533390"/>
              <a:gd name="connsiteX82" fmla="*/ 897890 w 5843270"/>
              <a:gd name="connsiteY82" fmla="*/ 4596130 h 5533390"/>
              <a:gd name="connsiteX83" fmla="*/ 928370 w 5843270"/>
              <a:gd name="connsiteY83" fmla="*/ 4611370 h 5533390"/>
              <a:gd name="connsiteX84" fmla="*/ 951230 w 5843270"/>
              <a:gd name="connsiteY84" fmla="*/ 4634230 h 5533390"/>
              <a:gd name="connsiteX85" fmla="*/ 966470 w 5843270"/>
              <a:gd name="connsiteY85" fmla="*/ 4657090 h 5533390"/>
              <a:gd name="connsiteX86" fmla="*/ 996950 w 5843270"/>
              <a:gd name="connsiteY86" fmla="*/ 4679950 h 5533390"/>
              <a:gd name="connsiteX87" fmla="*/ 1027430 w 5843270"/>
              <a:gd name="connsiteY87" fmla="*/ 4725670 h 5533390"/>
              <a:gd name="connsiteX88" fmla="*/ 1042670 w 5843270"/>
              <a:gd name="connsiteY88" fmla="*/ 4748530 h 5533390"/>
              <a:gd name="connsiteX89" fmla="*/ 1118870 w 5843270"/>
              <a:gd name="connsiteY89" fmla="*/ 4786630 h 5533390"/>
              <a:gd name="connsiteX90" fmla="*/ 1141730 w 5843270"/>
              <a:gd name="connsiteY90" fmla="*/ 4801870 h 5533390"/>
              <a:gd name="connsiteX91" fmla="*/ 1187450 w 5843270"/>
              <a:gd name="connsiteY91" fmla="*/ 4817110 h 5533390"/>
              <a:gd name="connsiteX92" fmla="*/ 1233170 w 5843270"/>
              <a:gd name="connsiteY92" fmla="*/ 4832350 h 5533390"/>
              <a:gd name="connsiteX93" fmla="*/ 1256030 w 5843270"/>
              <a:gd name="connsiteY93" fmla="*/ 4839970 h 5533390"/>
              <a:gd name="connsiteX94" fmla="*/ 1278890 w 5843270"/>
              <a:gd name="connsiteY94" fmla="*/ 4847590 h 5533390"/>
              <a:gd name="connsiteX95" fmla="*/ 1324610 w 5843270"/>
              <a:gd name="connsiteY95" fmla="*/ 4878070 h 5533390"/>
              <a:gd name="connsiteX96" fmla="*/ 1362710 w 5843270"/>
              <a:gd name="connsiteY96" fmla="*/ 4893310 h 5533390"/>
              <a:gd name="connsiteX97" fmla="*/ 1385570 w 5843270"/>
              <a:gd name="connsiteY97" fmla="*/ 4900930 h 5533390"/>
              <a:gd name="connsiteX98" fmla="*/ 1431290 w 5843270"/>
              <a:gd name="connsiteY98" fmla="*/ 4931410 h 5533390"/>
              <a:gd name="connsiteX99" fmla="*/ 1484630 w 5843270"/>
              <a:gd name="connsiteY99" fmla="*/ 4992370 h 5533390"/>
              <a:gd name="connsiteX100" fmla="*/ 1492250 w 5843270"/>
              <a:gd name="connsiteY100" fmla="*/ 5015230 h 5533390"/>
              <a:gd name="connsiteX101" fmla="*/ 1522730 w 5843270"/>
              <a:gd name="connsiteY101" fmla="*/ 5060950 h 5533390"/>
              <a:gd name="connsiteX102" fmla="*/ 1530350 w 5843270"/>
              <a:gd name="connsiteY102" fmla="*/ 5083810 h 5533390"/>
              <a:gd name="connsiteX103" fmla="*/ 1545590 w 5843270"/>
              <a:gd name="connsiteY103" fmla="*/ 5106670 h 5533390"/>
              <a:gd name="connsiteX104" fmla="*/ 1560830 w 5843270"/>
              <a:gd name="connsiteY104" fmla="*/ 5152390 h 5533390"/>
              <a:gd name="connsiteX105" fmla="*/ 1568450 w 5843270"/>
              <a:gd name="connsiteY105" fmla="*/ 5213350 h 5533390"/>
              <a:gd name="connsiteX106" fmla="*/ 1576070 w 5843270"/>
              <a:gd name="connsiteY106" fmla="*/ 5380990 h 5533390"/>
              <a:gd name="connsiteX107" fmla="*/ 1591310 w 5843270"/>
              <a:gd name="connsiteY107" fmla="*/ 5403850 h 5533390"/>
              <a:gd name="connsiteX108" fmla="*/ 1637030 w 5843270"/>
              <a:gd name="connsiteY108" fmla="*/ 5419090 h 5533390"/>
              <a:gd name="connsiteX109" fmla="*/ 1690370 w 5843270"/>
              <a:gd name="connsiteY109" fmla="*/ 5434330 h 5533390"/>
              <a:gd name="connsiteX110" fmla="*/ 1728470 w 5843270"/>
              <a:gd name="connsiteY110" fmla="*/ 5441950 h 5533390"/>
              <a:gd name="connsiteX111" fmla="*/ 1865630 w 5843270"/>
              <a:gd name="connsiteY111" fmla="*/ 5449570 h 5533390"/>
              <a:gd name="connsiteX112" fmla="*/ 2018030 w 5843270"/>
              <a:gd name="connsiteY112" fmla="*/ 5464810 h 5533390"/>
              <a:gd name="connsiteX113" fmla="*/ 2101850 w 5843270"/>
              <a:gd name="connsiteY113" fmla="*/ 5472430 h 5533390"/>
              <a:gd name="connsiteX114" fmla="*/ 2162810 w 5843270"/>
              <a:gd name="connsiteY114" fmla="*/ 5480050 h 5533390"/>
              <a:gd name="connsiteX115" fmla="*/ 2292350 w 5843270"/>
              <a:gd name="connsiteY115" fmla="*/ 5487670 h 5533390"/>
              <a:gd name="connsiteX116" fmla="*/ 2360930 w 5843270"/>
              <a:gd name="connsiteY116" fmla="*/ 5495290 h 5533390"/>
              <a:gd name="connsiteX117" fmla="*/ 2780030 w 5843270"/>
              <a:gd name="connsiteY117" fmla="*/ 5510530 h 5533390"/>
              <a:gd name="connsiteX118" fmla="*/ 3382010 w 5843270"/>
              <a:gd name="connsiteY118" fmla="*/ 5518150 h 5533390"/>
              <a:gd name="connsiteX119" fmla="*/ 3763010 w 5843270"/>
              <a:gd name="connsiteY119" fmla="*/ 5525770 h 5533390"/>
              <a:gd name="connsiteX120" fmla="*/ 4349750 w 5843270"/>
              <a:gd name="connsiteY120" fmla="*/ 5533390 h 5533390"/>
              <a:gd name="connsiteX121" fmla="*/ 4997450 w 5843270"/>
              <a:gd name="connsiteY121" fmla="*/ 5518150 h 5533390"/>
              <a:gd name="connsiteX122" fmla="*/ 5073650 w 5843270"/>
              <a:gd name="connsiteY122" fmla="*/ 5502910 h 5533390"/>
              <a:gd name="connsiteX123" fmla="*/ 5195570 w 5843270"/>
              <a:gd name="connsiteY123" fmla="*/ 5487670 h 5533390"/>
              <a:gd name="connsiteX124" fmla="*/ 5256530 w 5843270"/>
              <a:gd name="connsiteY124" fmla="*/ 5457190 h 5533390"/>
              <a:gd name="connsiteX125" fmla="*/ 5317490 w 5843270"/>
              <a:gd name="connsiteY125" fmla="*/ 5426710 h 5533390"/>
              <a:gd name="connsiteX126" fmla="*/ 5355590 w 5843270"/>
              <a:gd name="connsiteY126" fmla="*/ 5365750 h 5533390"/>
              <a:gd name="connsiteX127" fmla="*/ 5370830 w 5843270"/>
              <a:gd name="connsiteY127" fmla="*/ 5335270 h 5533390"/>
              <a:gd name="connsiteX128" fmla="*/ 5401310 w 5843270"/>
              <a:gd name="connsiteY128" fmla="*/ 5289550 h 5533390"/>
              <a:gd name="connsiteX129" fmla="*/ 5408930 w 5843270"/>
              <a:gd name="connsiteY129" fmla="*/ 5259070 h 5533390"/>
              <a:gd name="connsiteX130" fmla="*/ 5431790 w 5843270"/>
              <a:gd name="connsiteY130" fmla="*/ 5182870 h 5533390"/>
              <a:gd name="connsiteX131" fmla="*/ 5447030 w 5843270"/>
              <a:gd name="connsiteY131" fmla="*/ 5091430 h 5533390"/>
              <a:gd name="connsiteX132" fmla="*/ 5462270 w 5843270"/>
              <a:gd name="connsiteY132" fmla="*/ 5015230 h 5533390"/>
              <a:gd name="connsiteX133" fmla="*/ 5477510 w 5843270"/>
              <a:gd name="connsiteY133" fmla="*/ 4687570 h 5533390"/>
              <a:gd name="connsiteX134" fmla="*/ 5492750 w 5843270"/>
              <a:gd name="connsiteY134" fmla="*/ 4298950 h 5533390"/>
              <a:gd name="connsiteX135" fmla="*/ 5500370 w 5843270"/>
              <a:gd name="connsiteY135" fmla="*/ 4276090 h 5533390"/>
              <a:gd name="connsiteX136" fmla="*/ 5515610 w 5843270"/>
              <a:gd name="connsiteY136" fmla="*/ 4146550 h 5533390"/>
              <a:gd name="connsiteX137" fmla="*/ 5523230 w 5843270"/>
              <a:gd name="connsiteY137" fmla="*/ 4093210 h 5533390"/>
              <a:gd name="connsiteX138" fmla="*/ 5530850 w 5843270"/>
              <a:gd name="connsiteY138" fmla="*/ 3994150 h 5533390"/>
              <a:gd name="connsiteX139" fmla="*/ 5546090 w 5843270"/>
              <a:gd name="connsiteY139" fmla="*/ 3887470 h 5533390"/>
              <a:gd name="connsiteX140" fmla="*/ 5553710 w 5843270"/>
              <a:gd name="connsiteY140" fmla="*/ 3834130 h 5533390"/>
              <a:gd name="connsiteX141" fmla="*/ 5561330 w 5843270"/>
              <a:gd name="connsiteY141" fmla="*/ 3803650 h 5533390"/>
              <a:gd name="connsiteX142" fmla="*/ 5576570 w 5843270"/>
              <a:gd name="connsiteY142" fmla="*/ 3696970 h 5533390"/>
              <a:gd name="connsiteX143" fmla="*/ 5591810 w 5843270"/>
              <a:gd name="connsiteY143" fmla="*/ 3643630 h 5533390"/>
              <a:gd name="connsiteX144" fmla="*/ 5622290 w 5843270"/>
              <a:gd name="connsiteY144" fmla="*/ 3491230 h 5533390"/>
              <a:gd name="connsiteX145" fmla="*/ 5629910 w 5843270"/>
              <a:gd name="connsiteY145" fmla="*/ 3415030 h 5533390"/>
              <a:gd name="connsiteX146" fmla="*/ 5652770 w 5843270"/>
              <a:gd name="connsiteY146" fmla="*/ 3346450 h 5533390"/>
              <a:gd name="connsiteX147" fmla="*/ 5660390 w 5843270"/>
              <a:gd name="connsiteY147" fmla="*/ 3270250 h 5533390"/>
              <a:gd name="connsiteX148" fmla="*/ 5668010 w 5843270"/>
              <a:gd name="connsiteY148" fmla="*/ 3224530 h 5533390"/>
              <a:gd name="connsiteX149" fmla="*/ 5675630 w 5843270"/>
              <a:gd name="connsiteY149" fmla="*/ 3186430 h 5533390"/>
              <a:gd name="connsiteX150" fmla="*/ 5690870 w 5843270"/>
              <a:gd name="connsiteY150" fmla="*/ 3072130 h 5533390"/>
              <a:gd name="connsiteX151" fmla="*/ 5698490 w 5843270"/>
              <a:gd name="connsiteY151" fmla="*/ 2965450 h 5533390"/>
              <a:gd name="connsiteX152" fmla="*/ 5706110 w 5843270"/>
              <a:gd name="connsiteY152" fmla="*/ 2927350 h 5533390"/>
              <a:gd name="connsiteX153" fmla="*/ 5721350 w 5843270"/>
              <a:gd name="connsiteY153" fmla="*/ 2797810 h 5533390"/>
              <a:gd name="connsiteX154" fmla="*/ 5744210 w 5843270"/>
              <a:gd name="connsiteY154" fmla="*/ 2576830 h 5533390"/>
              <a:gd name="connsiteX155" fmla="*/ 5751830 w 5843270"/>
              <a:gd name="connsiteY155" fmla="*/ 2538730 h 5533390"/>
              <a:gd name="connsiteX156" fmla="*/ 5782310 w 5843270"/>
              <a:gd name="connsiteY156" fmla="*/ 2272030 h 5533390"/>
              <a:gd name="connsiteX157" fmla="*/ 5789930 w 5843270"/>
              <a:gd name="connsiteY157" fmla="*/ 2142490 h 5533390"/>
              <a:gd name="connsiteX158" fmla="*/ 5812790 w 5843270"/>
              <a:gd name="connsiteY158" fmla="*/ 1883410 h 5533390"/>
              <a:gd name="connsiteX159" fmla="*/ 5828030 w 5843270"/>
              <a:gd name="connsiteY159" fmla="*/ 1540510 h 5533390"/>
              <a:gd name="connsiteX160" fmla="*/ 5843270 w 5843270"/>
              <a:gd name="connsiteY160" fmla="*/ 1189990 h 5533390"/>
              <a:gd name="connsiteX161" fmla="*/ 5828030 w 5843270"/>
              <a:gd name="connsiteY161" fmla="*/ 458470 h 5533390"/>
              <a:gd name="connsiteX162" fmla="*/ 5797550 w 5843270"/>
              <a:gd name="connsiteY162" fmla="*/ 229870 h 5533390"/>
              <a:gd name="connsiteX163" fmla="*/ 5782310 w 5843270"/>
              <a:gd name="connsiteY163" fmla="*/ 207010 h 5533390"/>
              <a:gd name="connsiteX164" fmla="*/ 5751830 w 5843270"/>
              <a:gd name="connsiteY164" fmla="*/ 146050 h 5533390"/>
              <a:gd name="connsiteX165" fmla="*/ 5736590 w 5843270"/>
              <a:gd name="connsiteY165" fmla="*/ 107950 h 5533390"/>
              <a:gd name="connsiteX166" fmla="*/ 5706110 w 5843270"/>
              <a:gd name="connsiteY166" fmla="*/ 62230 h 5533390"/>
              <a:gd name="connsiteX167" fmla="*/ 5507990 w 5843270"/>
              <a:gd name="connsiteY167" fmla="*/ 69850 h 5533390"/>
              <a:gd name="connsiteX168" fmla="*/ 5088890 w 5843270"/>
              <a:gd name="connsiteY168" fmla="*/ 24130 h 5533390"/>
              <a:gd name="connsiteX169" fmla="*/ 5043170 w 5843270"/>
              <a:gd name="connsiteY169" fmla="*/ 8890 h 5533390"/>
              <a:gd name="connsiteX170" fmla="*/ 4837430 w 5843270"/>
              <a:gd name="connsiteY170" fmla="*/ 16510 h 5533390"/>
              <a:gd name="connsiteX171" fmla="*/ 4700270 w 5843270"/>
              <a:gd name="connsiteY171" fmla="*/ 31750 h 5533390"/>
              <a:gd name="connsiteX172" fmla="*/ 4563110 w 5843270"/>
              <a:gd name="connsiteY172" fmla="*/ 39370 h 5533390"/>
              <a:gd name="connsiteX173" fmla="*/ 3892550 w 5843270"/>
              <a:gd name="connsiteY173" fmla="*/ 24130 h 5533390"/>
              <a:gd name="connsiteX174" fmla="*/ 3686810 w 5843270"/>
              <a:gd name="connsiteY174" fmla="*/ 8890 h 5533390"/>
              <a:gd name="connsiteX175" fmla="*/ 3618230 w 5843270"/>
              <a:gd name="connsiteY175" fmla="*/ 39370 h 5533390"/>
              <a:gd name="connsiteX176" fmla="*/ 3191510 w 5843270"/>
              <a:gd name="connsiteY176" fmla="*/ 46990 h 5533390"/>
              <a:gd name="connsiteX177" fmla="*/ 2399030 w 5843270"/>
              <a:gd name="connsiteY177" fmla="*/ 54610 h 5533390"/>
              <a:gd name="connsiteX178" fmla="*/ 1850390 w 5843270"/>
              <a:gd name="connsiteY178" fmla="*/ 39370 h 5533390"/>
              <a:gd name="connsiteX179" fmla="*/ 1537970 w 5843270"/>
              <a:gd name="connsiteY179" fmla="*/ 8890 h 5533390"/>
              <a:gd name="connsiteX180" fmla="*/ 1118870 w 5843270"/>
              <a:gd name="connsiteY180" fmla="*/ 16510 h 5533390"/>
              <a:gd name="connsiteX181" fmla="*/ 166370 w 5843270"/>
              <a:gd name="connsiteY181" fmla="*/ 1270 h 5533390"/>
              <a:gd name="connsiteX182" fmla="*/ 21590 w 5843270"/>
              <a:gd name="connsiteY182" fmla="*/ 8890 h 553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5843270" h="5533390">
                <a:moveTo>
                  <a:pt x="21590" y="8890"/>
                </a:moveTo>
                <a:cubicBezTo>
                  <a:pt x="0" y="17780"/>
                  <a:pt x="29646" y="40242"/>
                  <a:pt x="36830" y="54610"/>
                </a:cubicBezTo>
                <a:cubicBezTo>
                  <a:pt x="49267" y="79484"/>
                  <a:pt x="62602" y="102562"/>
                  <a:pt x="67310" y="130810"/>
                </a:cubicBezTo>
                <a:cubicBezTo>
                  <a:pt x="70707" y="151191"/>
                  <a:pt x="77225" y="193330"/>
                  <a:pt x="82550" y="214630"/>
                </a:cubicBezTo>
                <a:cubicBezTo>
                  <a:pt x="84498" y="222422"/>
                  <a:pt x="87963" y="229767"/>
                  <a:pt x="90170" y="237490"/>
                </a:cubicBezTo>
                <a:cubicBezTo>
                  <a:pt x="93047" y="247560"/>
                  <a:pt x="94913" y="257900"/>
                  <a:pt x="97790" y="267970"/>
                </a:cubicBezTo>
                <a:cubicBezTo>
                  <a:pt x="99997" y="275693"/>
                  <a:pt x="103203" y="283107"/>
                  <a:pt x="105410" y="290830"/>
                </a:cubicBezTo>
                <a:cubicBezTo>
                  <a:pt x="108287" y="300900"/>
                  <a:pt x="110153" y="311240"/>
                  <a:pt x="113030" y="321310"/>
                </a:cubicBezTo>
                <a:cubicBezTo>
                  <a:pt x="115237" y="329033"/>
                  <a:pt x="118443" y="336447"/>
                  <a:pt x="120650" y="344170"/>
                </a:cubicBezTo>
                <a:cubicBezTo>
                  <a:pt x="123527" y="354240"/>
                  <a:pt x="125261" y="364619"/>
                  <a:pt x="128270" y="374650"/>
                </a:cubicBezTo>
                <a:cubicBezTo>
                  <a:pt x="132886" y="390037"/>
                  <a:pt x="140360" y="404618"/>
                  <a:pt x="143510" y="420370"/>
                </a:cubicBezTo>
                <a:cubicBezTo>
                  <a:pt x="146050" y="433070"/>
                  <a:pt x="147722" y="445975"/>
                  <a:pt x="151130" y="458470"/>
                </a:cubicBezTo>
                <a:cubicBezTo>
                  <a:pt x="155357" y="473968"/>
                  <a:pt x="161290" y="488950"/>
                  <a:pt x="166370" y="504190"/>
                </a:cubicBezTo>
                <a:lnTo>
                  <a:pt x="181610" y="549910"/>
                </a:lnTo>
                <a:lnTo>
                  <a:pt x="196850" y="595630"/>
                </a:lnTo>
                <a:cubicBezTo>
                  <a:pt x="199390" y="603250"/>
                  <a:pt x="200015" y="611807"/>
                  <a:pt x="204470" y="618490"/>
                </a:cubicBezTo>
                <a:cubicBezTo>
                  <a:pt x="209550" y="626110"/>
                  <a:pt x="215991" y="632981"/>
                  <a:pt x="219710" y="641350"/>
                </a:cubicBezTo>
                <a:cubicBezTo>
                  <a:pt x="226234" y="656030"/>
                  <a:pt x="226039" y="673704"/>
                  <a:pt x="234950" y="687070"/>
                </a:cubicBezTo>
                <a:cubicBezTo>
                  <a:pt x="240030" y="694690"/>
                  <a:pt x="246471" y="701561"/>
                  <a:pt x="250190" y="709930"/>
                </a:cubicBezTo>
                <a:cubicBezTo>
                  <a:pt x="256714" y="724610"/>
                  <a:pt x="260350" y="740410"/>
                  <a:pt x="265430" y="755650"/>
                </a:cubicBezTo>
                <a:lnTo>
                  <a:pt x="273050" y="778510"/>
                </a:lnTo>
                <a:lnTo>
                  <a:pt x="288290" y="824230"/>
                </a:lnTo>
                <a:cubicBezTo>
                  <a:pt x="290830" y="831850"/>
                  <a:pt x="294335" y="839214"/>
                  <a:pt x="295910" y="847090"/>
                </a:cubicBezTo>
                <a:cubicBezTo>
                  <a:pt x="306560" y="900340"/>
                  <a:pt x="301401" y="872415"/>
                  <a:pt x="311150" y="930910"/>
                </a:cubicBezTo>
                <a:cubicBezTo>
                  <a:pt x="306070" y="976630"/>
                  <a:pt x="307067" y="1023442"/>
                  <a:pt x="295910" y="1068070"/>
                </a:cubicBezTo>
                <a:cubicBezTo>
                  <a:pt x="291468" y="1085839"/>
                  <a:pt x="272232" y="1096784"/>
                  <a:pt x="265430" y="1113790"/>
                </a:cubicBezTo>
                <a:lnTo>
                  <a:pt x="250190" y="1151890"/>
                </a:lnTo>
                <a:cubicBezTo>
                  <a:pt x="252730" y="1217930"/>
                  <a:pt x="254425" y="1284008"/>
                  <a:pt x="257810" y="1350010"/>
                </a:cubicBezTo>
                <a:cubicBezTo>
                  <a:pt x="260483" y="1402129"/>
                  <a:pt x="261258" y="1440003"/>
                  <a:pt x="273050" y="1487170"/>
                </a:cubicBezTo>
                <a:cubicBezTo>
                  <a:pt x="280198" y="1515762"/>
                  <a:pt x="282825" y="1509979"/>
                  <a:pt x="295910" y="1540510"/>
                </a:cubicBezTo>
                <a:cubicBezTo>
                  <a:pt x="299074" y="1547893"/>
                  <a:pt x="299938" y="1556186"/>
                  <a:pt x="303530" y="1563370"/>
                </a:cubicBezTo>
                <a:cubicBezTo>
                  <a:pt x="307626" y="1571561"/>
                  <a:pt x="315051" y="1577861"/>
                  <a:pt x="318770" y="1586230"/>
                </a:cubicBezTo>
                <a:cubicBezTo>
                  <a:pt x="325294" y="1600910"/>
                  <a:pt x="328930" y="1616710"/>
                  <a:pt x="334010" y="1631950"/>
                </a:cubicBezTo>
                <a:lnTo>
                  <a:pt x="341630" y="1654810"/>
                </a:lnTo>
                <a:cubicBezTo>
                  <a:pt x="344170" y="1662430"/>
                  <a:pt x="347302" y="1669878"/>
                  <a:pt x="349250" y="1677670"/>
                </a:cubicBezTo>
                <a:cubicBezTo>
                  <a:pt x="351790" y="1687830"/>
                  <a:pt x="353993" y="1698080"/>
                  <a:pt x="356870" y="1708150"/>
                </a:cubicBezTo>
                <a:cubicBezTo>
                  <a:pt x="359077" y="1715873"/>
                  <a:pt x="362283" y="1723287"/>
                  <a:pt x="364490" y="1731010"/>
                </a:cubicBezTo>
                <a:cubicBezTo>
                  <a:pt x="367367" y="1741080"/>
                  <a:pt x="367985" y="1751864"/>
                  <a:pt x="372110" y="1761490"/>
                </a:cubicBezTo>
                <a:cubicBezTo>
                  <a:pt x="375718" y="1769908"/>
                  <a:pt x="382270" y="1776730"/>
                  <a:pt x="387350" y="1784350"/>
                </a:cubicBezTo>
                <a:cubicBezTo>
                  <a:pt x="402842" y="1861811"/>
                  <a:pt x="386969" y="1790637"/>
                  <a:pt x="402590" y="1845310"/>
                </a:cubicBezTo>
                <a:cubicBezTo>
                  <a:pt x="405467" y="1855380"/>
                  <a:pt x="407201" y="1865759"/>
                  <a:pt x="410210" y="1875790"/>
                </a:cubicBezTo>
                <a:cubicBezTo>
                  <a:pt x="414826" y="1891177"/>
                  <a:pt x="420370" y="1906270"/>
                  <a:pt x="425450" y="1921510"/>
                </a:cubicBezTo>
                <a:cubicBezTo>
                  <a:pt x="427990" y="1929130"/>
                  <a:pt x="431122" y="1936578"/>
                  <a:pt x="433070" y="1944370"/>
                </a:cubicBezTo>
                <a:cubicBezTo>
                  <a:pt x="435610" y="1954530"/>
                  <a:pt x="437681" y="1964819"/>
                  <a:pt x="440690" y="1974850"/>
                </a:cubicBezTo>
                <a:cubicBezTo>
                  <a:pt x="445306" y="1990237"/>
                  <a:pt x="450850" y="2005330"/>
                  <a:pt x="455930" y="2020570"/>
                </a:cubicBezTo>
                <a:cubicBezTo>
                  <a:pt x="458470" y="2028190"/>
                  <a:pt x="461975" y="2035554"/>
                  <a:pt x="463550" y="2043430"/>
                </a:cubicBezTo>
                <a:cubicBezTo>
                  <a:pt x="486532" y="2158341"/>
                  <a:pt x="457268" y="2015159"/>
                  <a:pt x="478790" y="2112010"/>
                </a:cubicBezTo>
                <a:cubicBezTo>
                  <a:pt x="485005" y="2139978"/>
                  <a:pt x="486066" y="2154042"/>
                  <a:pt x="494030" y="2180590"/>
                </a:cubicBezTo>
                <a:cubicBezTo>
                  <a:pt x="498646" y="2195977"/>
                  <a:pt x="504190" y="2211070"/>
                  <a:pt x="509270" y="2226310"/>
                </a:cubicBezTo>
                <a:lnTo>
                  <a:pt x="547370" y="2340610"/>
                </a:lnTo>
                <a:lnTo>
                  <a:pt x="554990" y="2363470"/>
                </a:lnTo>
                <a:cubicBezTo>
                  <a:pt x="557530" y="2371090"/>
                  <a:pt x="558155" y="2379647"/>
                  <a:pt x="562610" y="2386330"/>
                </a:cubicBezTo>
                <a:cubicBezTo>
                  <a:pt x="567690" y="2393950"/>
                  <a:pt x="574131" y="2400821"/>
                  <a:pt x="577850" y="2409190"/>
                </a:cubicBezTo>
                <a:cubicBezTo>
                  <a:pt x="584374" y="2423870"/>
                  <a:pt x="584179" y="2441544"/>
                  <a:pt x="593090" y="2454910"/>
                </a:cubicBezTo>
                <a:cubicBezTo>
                  <a:pt x="617241" y="2491136"/>
                  <a:pt x="605434" y="2469082"/>
                  <a:pt x="623570" y="2523490"/>
                </a:cubicBezTo>
                <a:lnTo>
                  <a:pt x="646430" y="2592070"/>
                </a:lnTo>
                <a:lnTo>
                  <a:pt x="654050" y="2614930"/>
                </a:lnTo>
                <a:cubicBezTo>
                  <a:pt x="648970" y="2645410"/>
                  <a:pt x="648582" y="2677055"/>
                  <a:pt x="638810" y="2706370"/>
                </a:cubicBezTo>
                <a:cubicBezTo>
                  <a:pt x="633018" y="2723746"/>
                  <a:pt x="616521" y="2735707"/>
                  <a:pt x="608330" y="2752090"/>
                </a:cubicBezTo>
                <a:lnTo>
                  <a:pt x="593090" y="2782570"/>
                </a:lnTo>
                <a:cubicBezTo>
                  <a:pt x="588010" y="2810510"/>
                  <a:pt x="578829" y="2838009"/>
                  <a:pt x="577850" y="2866390"/>
                </a:cubicBezTo>
                <a:cubicBezTo>
                  <a:pt x="576291" y="2911611"/>
                  <a:pt x="582985" y="3001315"/>
                  <a:pt x="593090" y="3056890"/>
                </a:cubicBezTo>
                <a:cubicBezTo>
                  <a:pt x="594963" y="3067194"/>
                  <a:pt x="597701" y="3077339"/>
                  <a:pt x="600710" y="3087370"/>
                </a:cubicBezTo>
                <a:cubicBezTo>
                  <a:pt x="607634" y="3110450"/>
                  <a:pt x="615950" y="3133090"/>
                  <a:pt x="623570" y="3155950"/>
                </a:cubicBezTo>
                <a:cubicBezTo>
                  <a:pt x="651360" y="3239320"/>
                  <a:pt x="607039" y="3113040"/>
                  <a:pt x="646430" y="3201670"/>
                </a:cubicBezTo>
                <a:cubicBezTo>
                  <a:pt x="652954" y="3216350"/>
                  <a:pt x="652759" y="3234024"/>
                  <a:pt x="661670" y="3247390"/>
                </a:cubicBezTo>
                <a:cubicBezTo>
                  <a:pt x="666750" y="3255010"/>
                  <a:pt x="673191" y="3261881"/>
                  <a:pt x="676910" y="3270250"/>
                </a:cubicBezTo>
                <a:cubicBezTo>
                  <a:pt x="683434" y="3284930"/>
                  <a:pt x="687070" y="3300730"/>
                  <a:pt x="692150" y="3315970"/>
                </a:cubicBezTo>
                <a:lnTo>
                  <a:pt x="699770" y="3338830"/>
                </a:lnTo>
                <a:cubicBezTo>
                  <a:pt x="706828" y="3508212"/>
                  <a:pt x="693085" y="3474337"/>
                  <a:pt x="722630" y="3582670"/>
                </a:cubicBezTo>
                <a:cubicBezTo>
                  <a:pt x="735273" y="3629029"/>
                  <a:pt x="727548" y="3584885"/>
                  <a:pt x="760730" y="3651250"/>
                </a:cubicBezTo>
                <a:lnTo>
                  <a:pt x="791210" y="3712210"/>
                </a:lnTo>
                <a:cubicBezTo>
                  <a:pt x="811978" y="3836818"/>
                  <a:pt x="780611" y="3683063"/>
                  <a:pt x="821690" y="3796030"/>
                </a:cubicBezTo>
                <a:cubicBezTo>
                  <a:pt x="826970" y="3810550"/>
                  <a:pt x="825563" y="3826761"/>
                  <a:pt x="829310" y="3841750"/>
                </a:cubicBezTo>
                <a:cubicBezTo>
                  <a:pt x="833206" y="3857335"/>
                  <a:pt x="839470" y="3872230"/>
                  <a:pt x="844550" y="3887470"/>
                </a:cubicBezTo>
                <a:lnTo>
                  <a:pt x="852170" y="3910330"/>
                </a:lnTo>
                <a:cubicBezTo>
                  <a:pt x="862466" y="3992700"/>
                  <a:pt x="869263" y="3998441"/>
                  <a:pt x="836930" y="4100830"/>
                </a:cubicBezTo>
                <a:cubicBezTo>
                  <a:pt x="834172" y="4109563"/>
                  <a:pt x="821690" y="4110990"/>
                  <a:pt x="814070" y="4116070"/>
                </a:cubicBezTo>
                <a:cubicBezTo>
                  <a:pt x="833297" y="4250660"/>
                  <a:pt x="812425" y="4075774"/>
                  <a:pt x="806450" y="4344670"/>
                </a:cubicBezTo>
                <a:cubicBezTo>
                  <a:pt x="805207" y="4400594"/>
                  <a:pt x="809609" y="4456550"/>
                  <a:pt x="814070" y="4512310"/>
                </a:cubicBezTo>
                <a:cubicBezTo>
                  <a:pt x="816716" y="4545389"/>
                  <a:pt x="821584" y="4530031"/>
                  <a:pt x="844550" y="4542790"/>
                </a:cubicBezTo>
                <a:cubicBezTo>
                  <a:pt x="860561" y="4551685"/>
                  <a:pt x="890270" y="4573270"/>
                  <a:pt x="890270" y="4573270"/>
                </a:cubicBezTo>
                <a:cubicBezTo>
                  <a:pt x="892810" y="4580890"/>
                  <a:pt x="892210" y="4590450"/>
                  <a:pt x="897890" y="4596130"/>
                </a:cubicBezTo>
                <a:cubicBezTo>
                  <a:pt x="905922" y="4604162"/>
                  <a:pt x="919127" y="4604768"/>
                  <a:pt x="928370" y="4611370"/>
                </a:cubicBezTo>
                <a:cubicBezTo>
                  <a:pt x="937139" y="4617634"/>
                  <a:pt x="944331" y="4625951"/>
                  <a:pt x="951230" y="4634230"/>
                </a:cubicBezTo>
                <a:cubicBezTo>
                  <a:pt x="957093" y="4641265"/>
                  <a:pt x="959994" y="4650614"/>
                  <a:pt x="966470" y="4657090"/>
                </a:cubicBezTo>
                <a:cubicBezTo>
                  <a:pt x="975450" y="4666070"/>
                  <a:pt x="988513" y="4670458"/>
                  <a:pt x="996950" y="4679950"/>
                </a:cubicBezTo>
                <a:cubicBezTo>
                  <a:pt x="1009119" y="4693640"/>
                  <a:pt x="1017270" y="4710430"/>
                  <a:pt x="1027430" y="4725670"/>
                </a:cubicBezTo>
                <a:cubicBezTo>
                  <a:pt x="1032510" y="4733290"/>
                  <a:pt x="1035050" y="4743450"/>
                  <a:pt x="1042670" y="4748530"/>
                </a:cubicBezTo>
                <a:cubicBezTo>
                  <a:pt x="1097104" y="4784819"/>
                  <a:pt x="1070621" y="4774568"/>
                  <a:pt x="1118870" y="4786630"/>
                </a:cubicBezTo>
                <a:cubicBezTo>
                  <a:pt x="1126490" y="4791710"/>
                  <a:pt x="1133361" y="4798151"/>
                  <a:pt x="1141730" y="4801870"/>
                </a:cubicBezTo>
                <a:cubicBezTo>
                  <a:pt x="1156410" y="4808394"/>
                  <a:pt x="1172210" y="4812030"/>
                  <a:pt x="1187450" y="4817110"/>
                </a:cubicBezTo>
                <a:lnTo>
                  <a:pt x="1233170" y="4832350"/>
                </a:lnTo>
                <a:lnTo>
                  <a:pt x="1256030" y="4839970"/>
                </a:lnTo>
                <a:cubicBezTo>
                  <a:pt x="1263650" y="4842510"/>
                  <a:pt x="1272207" y="4843135"/>
                  <a:pt x="1278890" y="4847590"/>
                </a:cubicBezTo>
                <a:cubicBezTo>
                  <a:pt x="1294130" y="4857750"/>
                  <a:pt x="1307604" y="4871268"/>
                  <a:pt x="1324610" y="4878070"/>
                </a:cubicBezTo>
                <a:cubicBezTo>
                  <a:pt x="1337310" y="4883150"/>
                  <a:pt x="1349903" y="4888507"/>
                  <a:pt x="1362710" y="4893310"/>
                </a:cubicBezTo>
                <a:cubicBezTo>
                  <a:pt x="1370231" y="4896130"/>
                  <a:pt x="1378549" y="4897029"/>
                  <a:pt x="1385570" y="4900930"/>
                </a:cubicBezTo>
                <a:cubicBezTo>
                  <a:pt x="1401581" y="4909825"/>
                  <a:pt x="1431290" y="4931410"/>
                  <a:pt x="1431290" y="4931410"/>
                </a:cubicBezTo>
                <a:cubicBezTo>
                  <a:pt x="1466850" y="4984750"/>
                  <a:pt x="1446530" y="4966970"/>
                  <a:pt x="1484630" y="4992370"/>
                </a:cubicBezTo>
                <a:cubicBezTo>
                  <a:pt x="1487170" y="4999990"/>
                  <a:pt x="1488349" y="5008209"/>
                  <a:pt x="1492250" y="5015230"/>
                </a:cubicBezTo>
                <a:cubicBezTo>
                  <a:pt x="1501145" y="5031241"/>
                  <a:pt x="1516938" y="5043574"/>
                  <a:pt x="1522730" y="5060950"/>
                </a:cubicBezTo>
                <a:cubicBezTo>
                  <a:pt x="1525270" y="5068570"/>
                  <a:pt x="1526758" y="5076626"/>
                  <a:pt x="1530350" y="5083810"/>
                </a:cubicBezTo>
                <a:cubicBezTo>
                  <a:pt x="1534446" y="5092001"/>
                  <a:pt x="1541871" y="5098301"/>
                  <a:pt x="1545590" y="5106670"/>
                </a:cubicBezTo>
                <a:cubicBezTo>
                  <a:pt x="1552114" y="5121350"/>
                  <a:pt x="1560830" y="5152390"/>
                  <a:pt x="1560830" y="5152390"/>
                </a:cubicBezTo>
                <a:cubicBezTo>
                  <a:pt x="1563370" y="5172710"/>
                  <a:pt x="1567088" y="5192917"/>
                  <a:pt x="1568450" y="5213350"/>
                </a:cubicBezTo>
                <a:cubicBezTo>
                  <a:pt x="1572171" y="5269164"/>
                  <a:pt x="1569405" y="5325451"/>
                  <a:pt x="1576070" y="5380990"/>
                </a:cubicBezTo>
                <a:cubicBezTo>
                  <a:pt x="1577161" y="5390083"/>
                  <a:pt x="1583544" y="5398996"/>
                  <a:pt x="1591310" y="5403850"/>
                </a:cubicBezTo>
                <a:cubicBezTo>
                  <a:pt x="1604933" y="5412364"/>
                  <a:pt x="1621790" y="5414010"/>
                  <a:pt x="1637030" y="5419090"/>
                </a:cubicBezTo>
                <a:cubicBezTo>
                  <a:pt x="1662487" y="5427576"/>
                  <a:pt x="1661666" y="5427951"/>
                  <a:pt x="1690370" y="5434330"/>
                </a:cubicBezTo>
                <a:cubicBezTo>
                  <a:pt x="1703013" y="5437140"/>
                  <a:pt x="1715567" y="5440828"/>
                  <a:pt x="1728470" y="5441950"/>
                </a:cubicBezTo>
                <a:cubicBezTo>
                  <a:pt x="1774088" y="5445917"/>
                  <a:pt x="1819982" y="5445966"/>
                  <a:pt x="1865630" y="5449570"/>
                </a:cubicBezTo>
                <a:cubicBezTo>
                  <a:pt x="1916525" y="5453588"/>
                  <a:pt x="1967214" y="5459892"/>
                  <a:pt x="2018030" y="5464810"/>
                </a:cubicBezTo>
                <a:cubicBezTo>
                  <a:pt x="2045955" y="5467512"/>
                  <a:pt x="2074011" y="5468950"/>
                  <a:pt x="2101850" y="5472430"/>
                </a:cubicBezTo>
                <a:cubicBezTo>
                  <a:pt x="2122170" y="5474970"/>
                  <a:pt x="2142397" y="5478417"/>
                  <a:pt x="2162810" y="5480050"/>
                </a:cubicBezTo>
                <a:cubicBezTo>
                  <a:pt x="2205927" y="5483499"/>
                  <a:pt x="2249223" y="5484353"/>
                  <a:pt x="2292350" y="5487670"/>
                </a:cubicBezTo>
                <a:cubicBezTo>
                  <a:pt x="2315283" y="5489434"/>
                  <a:pt x="2337992" y="5493591"/>
                  <a:pt x="2360930" y="5495290"/>
                </a:cubicBezTo>
                <a:cubicBezTo>
                  <a:pt x="2489197" y="5504791"/>
                  <a:pt x="2663302" y="5508517"/>
                  <a:pt x="2780030" y="5510530"/>
                </a:cubicBezTo>
                <a:lnTo>
                  <a:pt x="3382010" y="5518150"/>
                </a:lnTo>
                <a:lnTo>
                  <a:pt x="3763010" y="5525770"/>
                </a:lnTo>
                <a:lnTo>
                  <a:pt x="4349750" y="5533390"/>
                </a:lnTo>
                <a:lnTo>
                  <a:pt x="4997450" y="5518150"/>
                </a:lnTo>
                <a:cubicBezTo>
                  <a:pt x="5023330" y="5517060"/>
                  <a:pt x="5048048" y="5506849"/>
                  <a:pt x="5073650" y="5502910"/>
                </a:cubicBezTo>
                <a:cubicBezTo>
                  <a:pt x="5114130" y="5496682"/>
                  <a:pt x="5154930" y="5492750"/>
                  <a:pt x="5195570" y="5487670"/>
                </a:cubicBezTo>
                <a:cubicBezTo>
                  <a:pt x="5215890" y="5477510"/>
                  <a:pt x="5235436" y="5465627"/>
                  <a:pt x="5256530" y="5457190"/>
                </a:cubicBezTo>
                <a:cubicBezTo>
                  <a:pt x="5303133" y="5438549"/>
                  <a:pt x="5283249" y="5449537"/>
                  <a:pt x="5317490" y="5426710"/>
                </a:cubicBezTo>
                <a:cubicBezTo>
                  <a:pt x="5356105" y="5349481"/>
                  <a:pt x="5306131" y="5444885"/>
                  <a:pt x="5355590" y="5365750"/>
                </a:cubicBezTo>
                <a:cubicBezTo>
                  <a:pt x="5361610" y="5356117"/>
                  <a:pt x="5364986" y="5345010"/>
                  <a:pt x="5370830" y="5335270"/>
                </a:cubicBezTo>
                <a:cubicBezTo>
                  <a:pt x="5380254" y="5319564"/>
                  <a:pt x="5401310" y="5289550"/>
                  <a:pt x="5401310" y="5289550"/>
                </a:cubicBezTo>
                <a:cubicBezTo>
                  <a:pt x="5403850" y="5279390"/>
                  <a:pt x="5405921" y="5269101"/>
                  <a:pt x="5408930" y="5259070"/>
                </a:cubicBezTo>
                <a:cubicBezTo>
                  <a:pt x="5418797" y="5226180"/>
                  <a:pt x="5425936" y="5214094"/>
                  <a:pt x="5431790" y="5182870"/>
                </a:cubicBezTo>
                <a:cubicBezTo>
                  <a:pt x="5437485" y="5152499"/>
                  <a:pt x="5439536" y="5121408"/>
                  <a:pt x="5447030" y="5091430"/>
                </a:cubicBezTo>
                <a:cubicBezTo>
                  <a:pt x="5458397" y="5045961"/>
                  <a:pt x="5452928" y="5071280"/>
                  <a:pt x="5462270" y="5015230"/>
                </a:cubicBezTo>
                <a:cubicBezTo>
                  <a:pt x="5467350" y="4906010"/>
                  <a:pt x="5473226" y="4796824"/>
                  <a:pt x="5477510" y="4687570"/>
                </a:cubicBezTo>
                <a:cubicBezTo>
                  <a:pt x="5482590" y="4558030"/>
                  <a:pt x="5451754" y="4421937"/>
                  <a:pt x="5492750" y="4298950"/>
                </a:cubicBezTo>
                <a:lnTo>
                  <a:pt x="5500370" y="4276090"/>
                </a:lnTo>
                <a:cubicBezTo>
                  <a:pt x="5505450" y="4232910"/>
                  <a:pt x="5510217" y="4189692"/>
                  <a:pt x="5515610" y="4146550"/>
                </a:cubicBezTo>
                <a:cubicBezTo>
                  <a:pt x="5517838" y="4128728"/>
                  <a:pt x="5521443" y="4111081"/>
                  <a:pt x="5523230" y="4093210"/>
                </a:cubicBezTo>
                <a:cubicBezTo>
                  <a:pt x="5526525" y="4060257"/>
                  <a:pt x="5527193" y="4027065"/>
                  <a:pt x="5530850" y="3994150"/>
                </a:cubicBezTo>
                <a:cubicBezTo>
                  <a:pt x="5534817" y="3958449"/>
                  <a:pt x="5541010" y="3923030"/>
                  <a:pt x="5546090" y="3887470"/>
                </a:cubicBezTo>
                <a:cubicBezTo>
                  <a:pt x="5548630" y="3869690"/>
                  <a:pt x="5549354" y="3851554"/>
                  <a:pt x="5553710" y="3834130"/>
                </a:cubicBezTo>
                <a:cubicBezTo>
                  <a:pt x="5556250" y="3823970"/>
                  <a:pt x="5559608" y="3813980"/>
                  <a:pt x="5561330" y="3803650"/>
                </a:cubicBezTo>
                <a:cubicBezTo>
                  <a:pt x="5567235" y="3768218"/>
                  <a:pt x="5565211" y="3731048"/>
                  <a:pt x="5576570" y="3696970"/>
                </a:cubicBezTo>
                <a:cubicBezTo>
                  <a:pt x="5587502" y="3664175"/>
                  <a:pt x="5582242" y="3681902"/>
                  <a:pt x="5591810" y="3643630"/>
                </a:cubicBezTo>
                <a:cubicBezTo>
                  <a:pt x="5611956" y="3422022"/>
                  <a:pt x="5581673" y="3684160"/>
                  <a:pt x="5622290" y="3491230"/>
                </a:cubicBezTo>
                <a:cubicBezTo>
                  <a:pt x="5627549" y="3466251"/>
                  <a:pt x="5626300" y="3440300"/>
                  <a:pt x="5629910" y="3415030"/>
                </a:cubicBezTo>
                <a:cubicBezTo>
                  <a:pt x="5633556" y="3389509"/>
                  <a:pt x="5643164" y="3370465"/>
                  <a:pt x="5652770" y="3346450"/>
                </a:cubicBezTo>
                <a:cubicBezTo>
                  <a:pt x="5655310" y="3321050"/>
                  <a:pt x="5657224" y="3295580"/>
                  <a:pt x="5660390" y="3270250"/>
                </a:cubicBezTo>
                <a:cubicBezTo>
                  <a:pt x="5662306" y="3254919"/>
                  <a:pt x="5665246" y="3239731"/>
                  <a:pt x="5668010" y="3224530"/>
                </a:cubicBezTo>
                <a:cubicBezTo>
                  <a:pt x="5670327" y="3211787"/>
                  <a:pt x="5673918" y="3199268"/>
                  <a:pt x="5675630" y="3186430"/>
                </a:cubicBezTo>
                <a:cubicBezTo>
                  <a:pt x="5693447" y="3052799"/>
                  <a:pt x="5673724" y="3157861"/>
                  <a:pt x="5690870" y="3072130"/>
                </a:cubicBezTo>
                <a:cubicBezTo>
                  <a:pt x="5693410" y="3036570"/>
                  <a:pt x="5694758" y="3000905"/>
                  <a:pt x="5698490" y="2965450"/>
                </a:cubicBezTo>
                <a:cubicBezTo>
                  <a:pt x="5699846" y="2952570"/>
                  <a:pt x="5704141" y="2940151"/>
                  <a:pt x="5706110" y="2927350"/>
                </a:cubicBezTo>
                <a:cubicBezTo>
                  <a:pt x="5709581" y="2904789"/>
                  <a:pt x="5719333" y="2817979"/>
                  <a:pt x="5721350" y="2797810"/>
                </a:cubicBezTo>
                <a:cubicBezTo>
                  <a:pt x="5724989" y="2761423"/>
                  <a:pt x="5735120" y="2635915"/>
                  <a:pt x="5744210" y="2576830"/>
                </a:cubicBezTo>
                <a:cubicBezTo>
                  <a:pt x="5746179" y="2564029"/>
                  <a:pt x="5749810" y="2551523"/>
                  <a:pt x="5751830" y="2538730"/>
                </a:cubicBezTo>
                <a:cubicBezTo>
                  <a:pt x="5765604" y="2451493"/>
                  <a:pt x="5777154" y="2359686"/>
                  <a:pt x="5782310" y="2272030"/>
                </a:cubicBezTo>
                <a:cubicBezTo>
                  <a:pt x="5784850" y="2228850"/>
                  <a:pt x="5786735" y="2185626"/>
                  <a:pt x="5789930" y="2142490"/>
                </a:cubicBezTo>
                <a:cubicBezTo>
                  <a:pt x="5800516" y="1999585"/>
                  <a:pt x="5802910" y="2105717"/>
                  <a:pt x="5812790" y="1883410"/>
                </a:cubicBezTo>
                <a:cubicBezTo>
                  <a:pt x="5817870" y="1769110"/>
                  <a:pt x="5824087" y="1654855"/>
                  <a:pt x="5828030" y="1540510"/>
                </a:cubicBezTo>
                <a:cubicBezTo>
                  <a:pt x="5837141" y="1276301"/>
                  <a:pt x="5831322" y="1393107"/>
                  <a:pt x="5843270" y="1189990"/>
                </a:cubicBezTo>
                <a:cubicBezTo>
                  <a:pt x="5838190" y="946150"/>
                  <a:pt x="5836223" y="702225"/>
                  <a:pt x="5828030" y="458470"/>
                </a:cubicBezTo>
                <a:cubicBezTo>
                  <a:pt x="5826116" y="401524"/>
                  <a:pt x="5824193" y="296476"/>
                  <a:pt x="5797550" y="229870"/>
                </a:cubicBezTo>
                <a:cubicBezTo>
                  <a:pt x="5794149" y="221367"/>
                  <a:pt x="5786695" y="215050"/>
                  <a:pt x="5782310" y="207010"/>
                </a:cubicBezTo>
                <a:cubicBezTo>
                  <a:pt x="5771431" y="187066"/>
                  <a:pt x="5760267" y="167144"/>
                  <a:pt x="5751830" y="146050"/>
                </a:cubicBezTo>
                <a:cubicBezTo>
                  <a:pt x="5746750" y="133350"/>
                  <a:pt x="5743140" y="119958"/>
                  <a:pt x="5736590" y="107950"/>
                </a:cubicBezTo>
                <a:cubicBezTo>
                  <a:pt x="5727819" y="91870"/>
                  <a:pt x="5706110" y="62230"/>
                  <a:pt x="5706110" y="62230"/>
                </a:cubicBezTo>
                <a:cubicBezTo>
                  <a:pt x="5640070" y="64770"/>
                  <a:pt x="5574070" y="70951"/>
                  <a:pt x="5507990" y="69850"/>
                </a:cubicBezTo>
                <a:cubicBezTo>
                  <a:pt x="5412503" y="68259"/>
                  <a:pt x="5197187" y="60229"/>
                  <a:pt x="5088890" y="24130"/>
                </a:cubicBezTo>
                <a:lnTo>
                  <a:pt x="5043170" y="8890"/>
                </a:lnTo>
                <a:lnTo>
                  <a:pt x="4837430" y="16510"/>
                </a:lnTo>
                <a:cubicBezTo>
                  <a:pt x="4586971" y="29692"/>
                  <a:pt x="4876612" y="17643"/>
                  <a:pt x="4700270" y="31750"/>
                </a:cubicBezTo>
                <a:cubicBezTo>
                  <a:pt x="4654625" y="35402"/>
                  <a:pt x="4608830" y="36830"/>
                  <a:pt x="4563110" y="39370"/>
                </a:cubicBezTo>
                <a:lnTo>
                  <a:pt x="3892550" y="24130"/>
                </a:lnTo>
                <a:cubicBezTo>
                  <a:pt x="3823824" y="21740"/>
                  <a:pt x="3755472" y="5075"/>
                  <a:pt x="3686810" y="8890"/>
                </a:cubicBezTo>
                <a:cubicBezTo>
                  <a:pt x="3661832" y="10278"/>
                  <a:pt x="3643172" y="37451"/>
                  <a:pt x="3618230" y="39370"/>
                </a:cubicBezTo>
                <a:cubicBezTo>
                  <a:pt x="3476386" y="50281"/>
                  <a:pt x="3333762" y="45212"/>
                  <a:pt x="3191510" y="46990"/>
                </a:cubicBezTo>
                <a:lnTo>
                  <a:pt x="2399030" y="54610"/>
                </a:lnTo>
                <a:lnTo>
                  <a:pt x="1850390" y="39370"/>
                </a:lnTo>
                <a:cubicBezTo>
                  <a:pt x="1773001" y="36112"/>
                  <a:pt x="1620685" y="18081"/>
                  <a:pt x="1537970" y="8890"/>
                </a:cubicBezTo>
                <a:cubicBezTo>
                  <a:pt x="1398270" y="11430"/>
                  <a:pt x="1258591" y="17286"/>
                  <a:pt x="1118870" y="16510"/>
                </a:cubicBezTo>
                <a:cubicBezTo>
                  <a:pt x="801334" y="14746"/>
                  <a:pt x="483881" y="5619"/>
                  <a:pt x="166370" y="1270"/>
                </a:cubicBezTo>
                <a:cubicBezTo>
                  <a:pt x="113035" y="539"/>
                  <a:pt x="43180" y="0"/>
                  <a:pt x="21590" y="8890"/>
                </a:cubicBezTo>
                <a:close/>
              </a:path>
            </a:pathLst>
          </a:custGeom>
          <a:solidFill>
            <a:schemeClr val="accent3"/>
          </a:solidFill>
          <a:ln w="381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ICE</a:t>
            </a:r>
          </a:p>
        </p:txBody>
      </p:sp>
      <p:grpSp>
        <p:nvGrpSpPr>
          <p:cNvPr id="15368" name="Group 33"/>
          <p:cNvGrpSpPr>
            <a:grpSpLocks/>
          </p:cNvGrpSpPr>
          <p:nvPr/>
        </p:nvGrpSpPr>
        <p:grpSpPr bwMode="auto">
          <a:xfrm>
            <a:off x="4267200" y="1844675"/>
            <a:ext cx="2784475" cy="1177925"/>
            <a:chOff x="4213860" y="1828800"/>
            <a:chExt cx="2783840" cy="1178618"/>
          </a:xfrm>
        </p:grpSpPr>
        <p:sp>
          <p:nvSpPr>
            <p:cNvPr id="28" name="Freeform 27"/>
            <p:cNvSpPr/>
            <p:nvPr/>
          </p:nvSpPr>
          <p:spPr>
            <a:xfrm>
              <a:off x="4213860" y="2354572"/>
              <a:ext cx="1661734" cy="306567"/>
            </a:xfrm>
            <a:custGeom>
              <a:avLst/>
              <a:gdLst>
                <a:gd name="connsiteX0" fmla="*/ 0 w 1661160"/>
                <a:gd name="connsiteY0" fmla="*/ 259080 h 306130"/>
                <a:gd name="connsiteX1" fmla="*/ 68580 w 1661160"/>
                <a:gd name="connsiteY1" fmla="*/ 274320 h 306130"/>
                <a:gd name="connsiteX2" fmla="*/ 129540 w 1661160"/>
                <a:gd name="connsiteY2" fmla="*/ 281940 h 306130"/>
                <a:gd name="connsiteX3" fmla="*/ 320040 w 1661160"/>
                <a:gd name="connsiteY3" fmla="*/ 274320 h 306130"/>
                <a:gd name="connsiteX4" fmla="*/ 342900 w 1661160"/>
                <a:gd name="connsiteY4" fmla="*/ 259080 h 306130"/>
                <a:gd name="connsiteX5" fmla="*/ 320040 w 1661160"/>
                <a:gd name="connsiteY5" fmla="*/ 243840 h 306130"/>
                <a:gd name="connsiteX6" fmla="*/ 342900 w 1661160"/>
                <a:gd name="connsiteY6" fmla="*/ 228600 h 306130"/>
                <a:gd name="connsiteX7" fmla="*/ 358140 w 1661160"/>
                <a:gd name="connsiteY7" fmla="*/ 198120 h 306130"/>
                <a:gd name="connsiteX8" fmla="*/ 411480 w 1661160"/>
                <a:gd name="connsiteY8" fmla="*/ 167640 h 306130"/>
                <a:gd name="connsiteX9" fmla="*/ 693420 w 1661160"/>
                <a:gd name="connsiteY9" fmla="*/ 137160 h 306130"/>
                <a:gd name="connsiteX10" fmla="*/ 784860 w 1661160"/>
                <a:gd name="connsiteY10" fmla="*/ 121920 h 306130"/>
                <a:gd name="connsiteX11" fmla="*/ 861060 w 1661160"/>
                <a:gd name="connsiteY11" fmla="*/ 76200 h 306130"/>
                <a:gd name="connsiteX12" fmla="*/ 1051560 w 1661160"/>
                <a:gd name="connsiteY12" fmla="*/ 60960 h 306130"/>
                <a:gd name="connsiteX13" fmla="*/ 1165860 w 1661160"/>
                <a:gd name="connsiteY13" fmla="*/ 45720 h 306130"/>
                <a:gd name="connsiteX14" fmla="*/ 1203960 w 1661160"/>
                <a:gd name="connsiteY14" fmla="*/ 30480 h 306130"/>
                <a:gd name="connsiteX15" fmla="*/ 1226820 w 1661160"/>
                <a:gd name="connsiteY15" fmla="*/ 15240 h 306130"/>
                <a:gd name="connsiteX16" fmla="*/ 1257300 w 1661160"/>
                <a:gd name="connsiteY16" fmla="*/ 0 h 306130"/>
                <a:gd name="connsiteX17" fmla="*/ 1402080 w 1661160"/>
                <a:gd name="connsiteY17" fmla="*/ 7620 h 306130"/>
                <a:gd name="connsiteX18" fmla="*/ 1463040 w 1661160"/>
                <a:gd name="connsiteY18" fmla="*/ 22860 h 306130"/>
                <a:gd name="connsiteX19" fmla="*/ 1524000 w 1661160"/>
                <a:gd name="connsiteY19" fmla="*/ 30480 h 306130"/>
                <a:gd name="connsiteX20" fmla="*/ 1661160 w 1661160"/>
                <a:gd name="connsiteY20" fmla="*/ 15240 h 30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61160" h="306130">
                  <a:moveTo>
                    <a:pt x="0" y="259080"/>
                  </a:moveTo>
                  <a:cubicBezTo>
                    <a:pt x="24271" y="265148"/>
                    <a:pt x="43428" y="270450"/>
                    <a:pt x="68580" y="274320"/>
                  </a:cubicBezTo>
                  <a:cubicBezTo>
                    <a:pt x="88820" y="277434"/>
                    <a:pt x="109220" y="279400"/>
                    <a:pt x="129540" y="281940"/>
                  </a:cubicBezTo>
                  <a:cubicBezTo>
                    <a:pt x="202110" y="306130"/>
                    <a:pt x="168999" y="298487"/>
                    <a:pt x="320040" y="274320"/>
                  </a:cubicBezTo>
                  <a:cubicBezTo>
                    <a:pt x="329083" y="272873"/>
                    <a:pt x="335280" y="264160"/>
                    <a:pt x="342900" y="259080"/>
                  </a:cubicBezTo>
                  <a:cubicBezTo>
                    <a:pt x="335280" y="254000"/>
                    <a:pt x="320040" y="252998"/>
                    <a:pt x="320040" y="243840"/>
                  </a:cubicBezTo>
                  <a:cubicBezTo>
                    <a:pt x="320040" y="234682"/>
                    <a:pt x="337037" y="235635"/>
                    <a:pt x="342900" y="228600"/>
                  </a:cubicBezTo>
                  <a:cubicBezTo>
                    <a:pt x="350172" y="219874"/>
                    <a:pt x="350868" y="206846"/>
                    <a:pt x="358140" y="198120"/>
                  </a:cubicBezTo>
                  <a:cubicBezTo>
                    <a:pt x="364420" y="190585"/>
                    <a:pt x="405097" y="169604"/>
                    <a:pt x="411480" y="167640"/>
                  </a:cubicBezTo>
                  <a:cubicBezTo>
                    <a:pt x="499675" y="140503"/>
                    <a:pt x="608906" y="143197"/>
                    <a:pt x="693420" y="137160"/>
                  </a:cubicBezTo>
                  <a:cubicBezTo>
                    <a:pt x="723900" y="132080"/>
                    <a:pt x="755545" y="131692"/>
                    <a:pt x="784860" y="121920"/>
                  </a:cubicBezTo>
                  <a:cubicBezTo>
                    <a:pt x="794133" y="118829"/>
                    <a:pt x="842663" y="78738"/>
                    <a:pt x="861060" y="76200"/>
                  </a:cubicBezTo>
                  <a:cubicBezTo>
                    <a:pt x="924165" y="67496"/>
                    <a:pt x="988173" y="67299"/>
                    <a:pt x="1051560" y="60960"/>
                  </a:cubicBezTo>
                  <a:cubicBezTo>
                    <a:pt x="1089806" y="57135"/>
                    <a:pt x="1127760" y="50800"/>
                    <a:pt x="1165860" y="45720"/>
                  </a:cubicBezTo>
                  <a:cubicBezTo>
                    <a:pt x="1178560" y="40640"/>
                    <a:pt x="1191726" y="36597"/>
                    <a:pt x="1203960" y="30480"/>
                  </a:cubicBezTo>
                  <a:cubicBezTo>
                    <a:pt x="1212151" y="26384"/>
                    <a:pt x="1218869" y="19784"/>
                    <a:pt x="1226820" y="15240"/>
                  </a:cubicBezTo>
                  <a:cubicBezTo>
                    <a:pt x="1236683" y="9604"/>
                    <a:pt x="1247140" y="5080"/>
                    <a:pt x="1257300" y="0"/>
                  </a:cubicBezTo>
                  <a:cubicBezTo>
                    <a:pt x="1305560" y="2540"/>
                    <a:pt x="1354049" y="2283"/>
                    <a:pt x="1402080" y="7620"/>
                  </a:cubicBezTo>
                  <a:cubicBezTo>
                    <a:pt x="1422897" y="9933"/>
                    <a:pt x="1442256" y="20262"/>
                    <a:pt x="1463040" y="22860"/>
                  </a:cubicBezTo>
                  <a:lnTo>
                    <a:pt x="1524000" y="30480"/>
                  </a:lnTo>
                  <a:cubicBezTo>
                    <a:pt x="1650961" y="14610"/>
                    <a:pt x="1604964" y="15240"/>
                    <a:pt x="1661160" y="15240"/>
                  </a:cubicBezTo>
                </a:path>
              </a:pathLst>
            </a:custGeom>
            <a:ln w="1016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Freeform 30"/>
            <p:cNvSpPr/>
            <p:nvPr/>
          </p:nvSpPr>
          <p:spPr>
            <a:xfrm>
              <a:off x="5791475" y="1828800"/>
              <a:ext cx="1206225" cy="1178618"/>
            </a:xfrm>
            <a:custGeom>
              <a:avLst/>
              <a:gdLst>
                <a:gd name="connsiteX0" fmla="*/ 2540 w 1206500"/>
                <a:gd name="connsiteY0" fmla="*/ 508058 h 1178618"/>
                <a:gd name="connsiteX1" fmla="*/ 17780 w 1206500"/>
                <a:gd name="connsiteY1" fmla="*/ 431858 h 1178618"/>
                <a:gd name="connsiteX2" fmla="*/ 33020 w 1206500"/>
                <a:gd name="connsiteY2" fmla="*/ 378518 h 1178618"/>
                <a:gd name="connsiteX3" fmla="*/ 48260 w 1206500"/>
                <a:gd name="connsiteY3" fmla="*/ 332798 h 1178618"/>
                <a:gd name="connsiteX4" fmla="*/ 55880 w 1206500"/>
                <a:gd name="connsiteY4" fmla="*/ 309938 h 1178618"/>
                <a:gd name="connsiteX5" fmla="*/ 63500 w 1206500"/>
                <a:gd name="connsiteY5" fmla="*/ 279458 h 1178618"/>
                <a:gd name="connsiteX6" fmla="*/ 71120 w 1206500"/>
                <a:gd name="connsiteY6" fmla="*/ 127058 h 1178618"/>
                <a:gd name="connsiteX7" fmla="*/ 124460 w 1206500"/>
                <a:gd name="connsiteY7" fmla="*/ 73718 h 1178618"/>
                <a:gd name="connsiteX8" fmla="*/ 246380 w 1206500"/>
                <a:gd name="connsiteY8" fmla="*/ 43238 h 1178618"/>
                <a:gd name="connsiteX9" fmla="*/ 360680 w 1206500"/>
                <a:gd name="connsiteY9" fmla="*/ 20378 h 1178618"/>
                <a:gd name="connsiteX10" fmla="*/ 429260 w 1206500"/>
                <a:gd name="connsiteY10" fmla="*/ 58478 h 1178618"/>
                <a:gd name="connsiteX11" fmla="*/ 452120 w 1206500"/>
                <a:gd name="connsiteY11" fmla="*/ 104198 h 1178618"/>
                <a:gd name="connsiteX12" fmla="*/ 467360 w 1206500"/>
                <a:gd name="connsiteY12" fmla="*/ 127058 h 1178618"/>
                <a:gd name="connsiteX13" fmla="*/ 482600 w 1206500"/>
                <a:gd name="connsiteY13" fmla="*/ 172778 h 1178618"/>
                <a:gd name="connsiteX14" fmla="*/ 505460 w 1206500"/>
                <a:gd name="connsiteY14" fmla="*/ 195638 h 1178618"/>
                <a:gd name="connsiteX15" fmla="*/ 551180 w 1206500"/>
                <a:gd name="connsiteY15" fmla="*/ 241358 h 1178618"/>
                <a:gd name="connsiteX16" fmla="*/ 581660 w 1206500"/>
                <a:gd name="connsiteY16" fmla="*/ 248978 h 1178618"/>
                <a:gd name="connsiteX17" fmla="*/ 627380 w 1206500"/>
                <a:gd name="connsiteY17" fmla="*/ 264218 h 1178618"/>
                <a:gd name="connsiteX18" fmla="*/ 665480 w 1206500"/>
                <a:gd name="connsiteY18" fmla="*/ 271838 h 1178618"/>
                <a:gd name="connsiteX19" fmla="*/ 741680 w 1206500"/>
                <a:gd name="connsiteY19" fmla="*/ 294698 h 1178618"/>
                <a:gd name="connsiteX20" fmla="*/ 924560 w 1206500"/>
                <a:gd name="connsiteY20" fmla="*/ 325178 h 1178618"/>
                <a:gd name="connsiteX21" fmla="*/ 947420 w 1206500"/>
                <a:gd name="connsiteY21" fmla="*/ 332798 h 1178618"/>
                <a:gd name="connsiteX22" fmla="*/ 970280 w 1206500"/>
                <a:gd name="connsiteY22" fmla="*/ 348038 h 1178618"/>
                <a:gd name="connsiteX23" fmla="*/ 985520 w 1206500"/>
                <a:gd name="connsiteY23" fmla="*/ 370898 h 1178618"/>
                <a:gd name="connsiteX24" fmla="*/ 1023620 w 1206500"/>
                <a:gd name="connsiteY24" fmla="*/ 408998 h 1178618"/>
                <a:gd name="connsiteX25" fmla="*/ 1031240 w 1206500"/>
                <a:gd name="connsiteY25" fmla="*/ 431858 h 1178618"/>
                <a:gd name="connsiteX26" fmla="*/ 1046480 w 1206500"/>
                <a:gd name="connsiteY26" fmla="*/ 454718 h 1178618"/>
                <a:gd name="connsiteX27" fmla="*/ 1061720 w 1206500"/>
                <a:gd name="connsiteY27" fmla="*/ 500438 h 1178618"/>
                <a:gd name="connsiteX28" fmla="*/ 1069340 w 1206500"/>
                <a:gd name="connsiteY28" fmla="*/ 523298 h 1178618"/>
                <a:gd name="connsiteX29" fmla="*/ 1076960 w 1206500"/>
                <a:gd name="connsiteY29" fmla="*/ 553778 h 1178618"/>
                <a:gd name="connsiteX30" fmla="*/ 1092200 w 1206500"/>
                <a:gd name="connsiteY30" fmla="*/ 591878 h 1178618"/>
                <a:gd name="connsiteX31" fmla="*/ 1115060 w 1206500"/>
                <a:gd name="connsiteY31" fmla="*/ 668078 h 1178618"/>
                <a:gd name="connsiteX32" fmla="*/ 1122680 w 1206500"/>
                <a:gd name="connsiteY32" fmla="*/ 706178 h 1178618"/>
                <a:gd name="connsiteX33" fmla="*/ 1137920 w 1206500"/>
                <a:gd name="connsiteY33" fmla="*/ 767138 h 1178618"/>
                <a:gd name="connsiteX34" fmla="*/ 1145540 w 1206500"/>
                <a:gd name="connsiteY34" fmla="*/ 812858 h 1178618"/>
                <a:gd name="connsiteX35" fmla="*/ 1176020 w 1206500"/>
                <a:gd name="connsiteY35" fmla="*/ 881438 h 1178618"/>
                <a:gd name="connsiteX36" fmla="*/ 1198880 w 1206500"/>
                <a:gd name="connsiteY36" fmla="*/ 965258 h 1178618"/>
                <a:gd name="connsiteX37" fmla="*/ 1206500 w 1206500"/>
                <a:gd name="connsiteY37" fmla="*/ 988118 h 1178618"/>
                <a:gd name="connsiteX38" fmla="*/ 1191260 w 1206500"/>
                <a:gd name="connsiteY38" fmla="*/ 1064318 h 1178618"/>
                <a:gd name="connsiteX39" fmla="*/ 1160780 w 1206500"/>
                <a:gd name="connsiteY39" fmla="*/ 1079558 h 1178618"/>
                <a:gd name="connsiteX40" fmla="*/ 1107440 w 1206500"/>
                <a:gd name="connsiteY40" fmla="*/ 1094798 h 1178618"/>
                <a:gd name="connsiteX41" fmla="*/ 1054100 w 1206500"/>
                <a:gd name="connsiteY41" fmla="*/ 1125278 h 1178618"/>
                <a:gd name="connsiteX42" fmla="*/ 1008380 w 1206500"/>
                <a:gd name="connsiteY42" fmla="*/ 1140518 h 1178618"/>
                <a:gd name="connsiteX43" fmla="*/ 947420 w 1206500"/>
                <a:gd name="connsiteY43" fmla="*/ 1155758 h 1178618"/>
                <a:gd name="connsiteX44" fmla="*/ 756920 w 1206500"/>
                <a:gd name="connsiteY44" fmla="*/ 1178618 h 1178618"/>
                <a:gd name="connsiteX45" fmla="*/ 650240 w 1206500"/>
                <a:gd name="connsiteY45" fmla="*/ 1163378 h 1178618"/>
                <a:gd name="connsiteX46" fmla="*/ 596900 w 1206500"/>
                <a:gd name="connsiteY46" fmla="*/ 1132898 h 1178618"/>
                <a:gd name="connsiteX47" fmla="*/ 520700 w 1206500"/>
                <a:gd name="connsiteY47" fmla="*/ 1102418 h 1178618"/>
                <a:gd name="connsiteX48" fmla="*/ 497840 w 1206500"/>
                <a:gd name="connsiteY48" fmla="*/ 1079558 h 1178618"/>
                <a:gd name="connsiteX49" fmla="*/ 436880 w 1206500"/>
                <a:gd name="connsiteY49" fmla="*/ 1033838 h 1178618"/>
                <a:gd name="connsiteX50" fmla="*/ 421640 w 1206500"/>
                <a:gd name="connsiteY50" fmla="*/ 1010978 h 1178618"/>
                <a:gd name="connsiteX51" fmla="*/ 368300 w 1206500"/>
                <a:gd name="connsiteY51" fmla="*/ 980498 h 1178618"/>
                <a:gd name="connsiteX52" fmla="*/ 322580 w 1206500"/>
                <a:gd name="connsiteY52" fmla="*/ 927158 h 1178618"/>
                <a:gd name="connsiteX53" fmla="*/ 284480 w 1206500"/>
                <a:gd name="connsiteY53" fmla="*/ 889058 h 1178618"/>
                <a:gd name="connsiteX54" fmla="*/ 246380 w 1206500"/>
                <a:gd name="connsiteY54" fmla="*/ 843338 h 1178618"/>
                <a:gd name="connsiteX55" fmla="*/ 200660 w 1206500"/>
                <a:gd name="connsiteY55" fmla="*/ 767138 h 1178618"/>
                <a:gd name="connsiteX56" fmla="*/ 170180 w 1206500"/>
                <a:gd name="connsiteY56" fmla="*/ 721418 h 1178618"/>
                <a:gd name="connsiteX57" fmla="*/ 116840 w 1206500"/>
                <a:gd name="connsiteY57" fmla="*/ 690938 h 1178618"/>
                <a:gd name="connsiteX58" fmla="*/ 101600 w 1206500"/>
                <a:gd name="connsiteY58" fmla="*/ 660458 h 1178618"/>
                <a:gd name="connsiteX59" fmla="*/ 55880 w 1206500"/>
                <a:gd name="connsiteY59" fmla="*/ 637598 h 1178618"/>
                <a:gd name="connsiteX60" fmla="*/ 2540 w 1206500"/>
                <a:gd name="connsiteY60" fmla="*/ 576638 h 1178618"/>
                <a:gd name="connsiteX61" fmla="*/ 2540 w 1206500"/>
                <a:gd name="connsiteY61" fmla="*/ 508058 h 117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206500" h="1178618">
                  <a:moveTo>
                    <a:pt x="2540" y="508058"/>
                  </a:moveTo>
                  <a:cubicBezTo>
                    <a:pt x="5080" y="483928"/>
                    <a:pt x="9589" y="456432"/>
                    <a:pt x="17780" y="431858"/>
                  </a:cubicBezTo>
                  <a:cubicBezTo>
                    <a:pt x="43389" y="355032"/>
                    <a:pt x="4316" y="474199"/>
                    <a:pt x="33020" y="378518"/>
                  </a:cubicBezTo>
                  <a:cubicBezTo>
                    <a:pt x="37636" y="363131"/>
                    <a:pt x="43180" y="348038"/>
                    <a:pt x="48260" y="332798"/>
                  </a:cubicBezTo>
                  <a:cubicBezTo>
                    <a:pt x="50800" y="325178"/>
                    <a:pt x="53932" y="317730"/>
                    <a:pt x="55880" y="309938"/>
                  </a:cubicBezTo>
                  <a:lnTo>
                    <a:pt x="63500" y="279458"/>
                  </a:lnTo>
                  <a:cubicBezTo>
                    <a:pt x="66040" y="228658"/>
                    <a:pt x="66714" y="177730"/>
                    <a:pt x="71120" y="127058"/>
                  </a:cubicBezTo>
                  <a:cubicBezTo>
                    <a:pt x="74009" y="93837"/>
                    <a:pt x="96054" y="92656"/>
                    <a:pt x="124460" y="73718"/>
                  </a:cubicBezTo>
                  <a:cubicBezTo>
                    <a:pt x="175118" y="39946"/>
                    <a:pt x="138268" y="59871"/>
                    <a:pt x="246380" y="43238"/>
                  </a:cubicBezTo>
                  <a:cubicBezTo>
                    <a:pt x="311238" y="0"/>
                    <a:pt x="273896" y="10735"/>
                    <a:pt x="360680" y="20378"/>
                  </a:cubicBezTo>
                  <a:cubicBezTo>
                    <a:pt x="404852" y="35102"/>
                    <a:pt x="402938" y="26891"/>
                    <a:pt x="429260" y="58478"/>
                  </a:cubicBezTo>
                  <a:cubicBezTo>
                    <a:pt x="456557" y="91235"/>
                    <a:pt x="434937" y="69831"/>
                    <a:pt x="452120" y="104198"/>
                  </a:cubicBezTo>
                  <a:cubicBezTo>
                    <a:pt x="456216" y="112389"/>
                    <a:pt x="463641" y="118689"/>
                    <a:pt x="467360" y="127058"/>
                  </a:cubicBezTo>
                  <a:cubicBezTo>
                    <a:pt x="473884" y="141738"/>
                    <a:pt x="471241" y="161419"/>
                    <a:pt x="482600" y="172778"/>
                  </a:cubicBezTo>
                  <a:cubicBezTo>
                    <a:pt x="490220" y="180398"/>
                    <a:pt x="498447" y="187456"/>
                    <a:pt x="505460" y="195638"/>
                  </a:cubicBezTo>
                  <a:cubicBezTo>
                    <a:pt x="525264" y="218743"/>
                    <a:pt x="523919" y="229675"/>
                    <a:pt x="551180" y="241358"/>
                  </a:cubicBezTo>
                  <a:cubicBezTo>
                    <a:pt x="560806" y="245483"/>
                    <a:pt x="571629" y="245969"/>
                    <a:pt x="581660" y="248978"/>
                  </a:cubicBezTo>
                  <a:cubicBezTo>
                    <a:pt x="597047" y="253594"/>
                    <a:pt x="611628" y="261068"/>
                    <a:pt x="627380" y="264218"/>
                  </a:cubicBezTo>
                  <a:cubicBezTo>
                    <a:pt x="640080" y="266758"/>
                    <a:pt x="652985" y="268430"/>
                    <a:pt x="665480" y="271838"/>
                  </a:cubicBezTo>
                  <a:cubicBezTo>
                    <a:pt x="691044" y="278810"/>
                    <a:pt x="715232" y="290731"/>
                    <a:pt x="741680" y="294698"/>
                  </a:cubicBezTo>
                  <a:cubicBezTo>
                    <a:pt x="814346" y="305598"/>
                    <a:pt x="859685" y="303553"/>
                    <a:pt x="924560" y="325178"/>
                  </a:cubicBezTo>
                  <a:cubicBezTo>
                    <a:pt x="932180" y="327718"/>
                    <a:pt x="940236" y="329206"/>
                    <a:pt x="947420" y="332798"/>
                  </a:cubicBezTo>
                  <a:cubicBezTo>
                    <a:pt x="955611" y="336894"/>
                    <a:pt x="962660" y="342958"/>
                    <a:pt x="970280" y="348038"/>
                  </a:cubicBezTo>
                  <a:cubicBezTo>
                    <a:pt x="975360" y="355658"/>
                    <a:pt x="979044" y="364422"/>
                    <a:pt x="985520" y="370898"/>
                  </a:cubicBezTo>
                  <a:cubicBezTo>
                    <a:pt x="1016000" y="401378"/>
                    <a:pt x="1003300" y="368358"/>
                    <a:pt x="1023620" y="408998"/>
                  </a:cubicBezTo>
                  <a:cubicBezTo>
                    <a:pt x="1027212" y="416182"/>
                    <a:pt x="1027648" y="424674"/>
                    <a:pt x="1031240" y="431858"/>
                  </a:cubicBezTo>
                  <a:cubicBezTo>
                    <a:pt x="1035336" y="440049"/>
                    <a:pt x="1042761" y="446349"/>
                    <a:pt x="1046480" y="454718"/>
                  </a:cubicBezTo>
                  <a:cubicBezTo>
                    <a:pt x="1053004" y="469398"/>
                    <a:pt x="1056640" y="485198"/>
                    <a:pt x="1061720" y="500438"/>
                  </a:cubicBezTo>
                  <a:cubicBezTo>
                    <a:pt x="1064260" y="508058"/>
                    <a:pt x="1067392" y="515506"/>
                    <a:pt x="1069340" y="523298"/>
                  </a:cubicBezTo>
                  <a:cubicBezTo>
                    <a:pt x="1071880" y="533458"/>
                    <a:pt x="1073648" y="543843"/>
                    <a:pt x="1076960" y="553778"/>
                  </a:cubicBezTo>
                  <a:cubicBezTo>
                    <a:pt x="1081285" y="566754"/>
                    <a:pt x="1087526" y="579023"/>
                    <a:pt x="1092200" y="591878"/>
                  </a:cubicBezTo>
                  <a:cubicBezTo>
                    <a:pt x="1103054" y="621727"/>
                    <a:pt x="1108562" y="638837"/>
                    <a:pt x="1115060" y="668078"/>
                  </a:cubicBezTo>
                  <a:cubicBezTo>
                    <a:pt x="1117870" y="680721"/>
                    <a:pt x="1119768" y="693558"/>
                    <a:pt x="1122680" y="706178"/>
                  </a:cubicBezTo>
                  <a:cubicBezTo>
                    <a:pt x="1127390" y="726587"/>
                    <a:pt x="1134477" y="746478"/>
                    <a:pt x="1137920" y="767138"/>
                  </a:cubicBezTo>
                  <a:cubicBezTo>
                    <a:pt x="1140460" y="782378"/>
                    <a:pt x="1141793" y="797869"/>
                    <a:pt x="1145540" y="812858"/>
                  </a:cubicBezTo>
                  <a:cubicBezTo>
                    <a:pt x="1171468" y="916572"/>
                    <a:pt x="1147427" y="817103"/>
                    <a:pt x="1176020" y="881438"/>
                  </a:cubicBezTo>
                  <a:cubicBezTo>
                    <a:pt x="1194703" y="923474"/>
                    <a:pt x="1188636" y="924282"/>
                    <a:pt x="1198880" y="965258"/>
                  </a:cubicBezTo>
                  <a:cubicBezTo>
                    <a:pt x="1200828" y="973050"/>
                    <a:pt x="1203960" y="980498"/>
                    <a:pt x="1206500" y="988118"/>
                  </a:cubicBezTo>
                  <a:cubicBezTo>
                    <a:pt x="1201420" y="1013518"/>
                    <a:pt x="1202844" y="1041150"/>
                    <a:pt x="1191260" y="1064318"/>
                  </a:cubicBezTo>
                  <a:cubicBezTo>
                    <a:pt x="1186180" y="1074478"/>
                    <a:pt x="1171221" y="1075083"/>
                    <a:pt x="1160780" y="1079558"/>
                  </a:cubicBezTo>
                  <a:cubicBezTo>
                    <a:pt x="1117796" y="1097980"/>
                    <a:pt x="1158997" y="1075464"/>
                    <a:pt x="1107440" y="1094798"/>
                  </a:cubicBezTo>
                  <a:cubicBezTo>
                    <a:pt x="1010129" y="1131290"/>
                    <a:pt x="1133688" y="1089906"/>
                    <a:pt x="1054100" y="1125278"/>
                  </a:cubicBezTo>
                  <a:cubicBezTo>
                    <a:pt x="1039420" y="1131802"/>
                    <a:pt x="1023965" y="1136622"/>
                    <a:pt x="1008380" y="1140518"/>
                  </a:cubicBezTo>
                  <a:cubicBezTo>
                    <a:pt x="988060" y="1145598"/>
                    <a:pt x="968204" y="1153160"/>
                    <a:pt x="947420" y="1155758"/>
                  </a:cubicBezTo>
                  <a:cubicBezTo>
                    <a:pt x="802677" y="1173851"/>
                    <a:pt x="866206" y="1166475"/>
                    <a:pt x="756920" y="1178618"/>
                  </a:cubicBezTo>
                  <a:cubicBezTo>
                    <a:pt x="721360" y="1173538"/>
                    <a:pt x="685306" y="1171170"/>
                    <a:pt x="650240" y="1163378"/>
                  </a:cubicBezTo>
                  <a:cubicBezTo>
                    <a:pt x="619830" y="1156620"/>
                    <a:pt x="622551" y="1144298"/>
                    <a:pt x="596900" y="1132898"/>
                  </a:cubicBezTo>
                  <a:cubicBezTo>
                    <a:pt x="567508" y="1119835"/>
                    <a:pt x="546383" y="1120763"/>
                    <a:pt x="520700" y="1102418"/>
                  </a:cubicBezTo>
                  <a:cubicBezTo>
                    <a:pt x="511931" y="1096154"/>
                    <a:pt x="506119" y="1086457"/>
                    <a:pt x="497840" y="1079558"/>
                  </a:cubicBezTo>
                  <a:cubicBezTo>
                    <a:pt x="455632" y="1044385"/>
                    <a:pt x="492459" y="1089417"/>
                    <a:pt x="436880" y="1033838"/>
                  </a:cubicBezTo>
                  <a:cubicBezTo>
                    <a:pt x="430404" y="1027362"/>
                    <a:pt x="428116" y="1017454"/>
                    <a:pt x="421640" y="1010978"/>
                  </a:cubicBezTo>
                  <a:cubicBezTo>
                    <a:pt x="410870" y="1000208"/>
                    <a:pt x="380253" y="986474"/>
                    <a:pt x="368300" y="980498"/>
                  </a:cubicBezTo>
                  <a:cubicBezTo>
                    <a:pt x="338533" y="920964"/>
                    <a:pt x="372039" y="976617"/>
                    <a:pt x="322580" y="927158"/>
                  </a:cubicBezTo>
                  <a:cubicBezTo>
                    <a:pt x="271780" y="876358"/>
                    <a:pt x="345440" y="929698"/>
                    <a:pt x="284480" y="889058"/>
                  </a:cubicBezTo>
                  <a:cubicBezTo>
                    <a:pt x="268176" y="840145"/>
                    <a:pt x="290667" y="893161"/>
                    <a:pt x="246380" y="843338"/>
                  </a:cubicBezTo>
                  <a:cubicBezTo>
                    <a:pt x="211812" y="804450"/>
                    <a:pt x="222719" y="803902"/>
                    <a:pt x="200660" y="767138"/>
                  </a:cubicBezTo>
                  <a:cubicBezTo>
                    <a:pt x="191236" y="751432"/>
                    <a:pt x="186563" y="729609"/>
                    <a:pt x="170180" y="721418"/>
                  </a:cubicBezTo>
                  <a:cubicBezTo>
                    <a:pt x="131509" y="702082"/>
                    <a:pt x="149151" y="712479"/>
                    <a:pt x="116840" y="690938"/>
                  </a:cubicBezTo>
                  <a:cubicBezTo>
                    <a:pt x="111760" y="680778"/>
                    <a:pt x="108872" y="669184"/>
                    <a:pt x="101600" y="660458"/>
                  </a:cubicBezTo>
                  <a:cubicBezTo>
                    <a:pt x="90237" y="646823"/>
                    <a:pt x="71483" y="642799"/>
                    <a:pt x="55880" y="637598"/>
                  </a:cubicBezTo>
                  <a:cubicBezTo>
                    <a:pt x="20320" y="584258"/>
                    <a:pt x="40640" y="602038"/>
                    <a:pt x="2540" y="576638"/>
                  </a:cubicBezTo>
                  <a:cubicBezTo>
                    <a:pt x="12624" y="536301"/>
                    <a:pt x="0" y="532188"/>
                    <a:pt x="2540" y="508058"/>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369" name="Group 34"/>
          <p:cNvGrpSpPr>
            <a:grpSpLocks/>
          </p:cNvGrpSpPr>
          <p:nvPr/>
        </p:nvGrpSpPr>
        <p:grpSpPr bwMode="auto">
          <a:xfrm>
            <a:off x="4618038" y="4060825"/>
            <a:ext cx="3792537" cy="1162050"/>
            <a:chOff x="4579620" y="3962400"/>
            <a:chExt cx="3793490" cy="1161162"/>
          </a:xfrm>
        </p:grpSpPr>
        <p:sp>
          <p:nvSpPr>
            <p:cNvPr id="29" name="Freeform 28"/>
            <p:cNvSpPr/>
            <p:nvPr/>
          </p:nvSpPr>
          <p:spPr>
            <a:xfrm>
              <a:off x="4579620" y="4206688"/>
              <a:ext cx="2262755" cy="861354"/>
            </a:xfrm>
            <a:custGeom>
              <a:avLst/>
              <a:gdLst>
                <a:gd name="connsiteX0" fmla="*/ 0 w 2263140"/>
                <a:gd name="connsiteY0" fmla="*/ 0 h 861740"/>
                <a:gd name="connsiteX1" fmla="*/ 83820 w 2263140"/>
                <a:gd name="connsiteY1" fmla="*/ 22860 h 861740"/>
                <a:gd name="connsiteX2" fmla="*/ 129540 w 2263140"/>
                <a:gd name="connsiteY2" fmla="*/ 38100 h 861740"/>
                <a:gd name="connsiteX3" fmla="*/ 167640 w 2263140"/>
                <a:gd name="connsiteY3" fmla="*/ 45720 h 861740"/>
                <a:gd name="connsiteX4" fmla="*/ 236220 w 2263140"/>
                <a:gd name="connsiteY4" fmla="*/ 68580 h 861740"/>
                <a:gd name="connsiteX5" fmla="*/ 266700 w 2263140"/>
                <a:gd name="connsiteY5" fmla="*/ 83820 h 861740"/>
                <a:gd name="connsiteX6" fmla="*/ 335280 w 2263140"/>
                <a:gd name="connsiteY6" fmla="*/ 106680 h 861740"/>
                <a:gd name="connsiteX7" fmla="*/ 396240 w 2263140"/>
                <a:gd name="connsiteY7" fmla="*/ 144780 h 861740"/>
                <a:gd name="connsiteX8" fmla="*/ 464820 w 2263140"/>
                <a:gd name="connsiteY8" fmla="*/ 213360 h 861740"/>
                <a:gd name="connsiteX9" fmla="*/ 472440 w 2263140"/>
                <a:gd name="connsiteY9" fmla="*/ 236220 h 861740"/>
                <a:gd name="connsiteX10" fmla="*/ 495300 w 2263140"/>
                <a:gd name="connsiteY10" fmla="*/ 243840 h 861740"/>
                <a:gd name="connsiteX11" fmla="*/ 548640 w 2263140"/>
                <a:gd name="connsiteY11" fmla="*/ 304800 h 861740"/>
                <a:gd name="connsiteX12" fmla="*/ 579120 w 2263140"/>
                <a:gd name="connsiteY12" fmla="*/ 335280 h 861740"/>
                <a:gd name="connsiteX13" fmla="*/ 624840 w 2263140"/>
                <a:gd name="connsiteY13" fmla="*/ 381000 h 861740"/>
                <a:gd name="connsiteX14" fmla="*/ 640080 w 2263140"/>
                <a:gd name="connsiteY14" fmla="*/ 411480 h 861740"/>
                <a:gd name="connsiteX15" fmla="*/ 662940 w 2263140"/>
                <a:gd name="connsiteY15" fmla="*/ 426720 h 861740"/>
                <a:gd name="connsiteX16" fmla="*/ 716280 w 2263140"/>
                <a:gd name="connsiteY16" fmla="*/ 464820 h 861740"/>
                <a:gd name="connsiteX17" fmla="*/ 731520 w 2263140"/>
                <a:gd name="connsiteY17" fmla="*/ 487680 h 861740"/>
                <a:gd name="connsiteX18" fmla="*/ 754380 w 2263140"/>
                <a:gd name="connsiteY18" fmla="*/ 495300 h 861740"/>
                <a:gd name="connsiteX19" fmla="*/ 784860 w 2263140"/>
                <a:gd name="connsiteY19" fmla="*/ 533400 h 861740"/>
                <a:gd name="connsiteX20" fmla="*/ 845820 w 2263140"/>
                <a:gd name="connsiteY20" fmla="*/ 548640 h 861740"/>
                <a:gd name="connsiteX21" fmla="*/ 868680 w 2263140"/>
                <a:gd name="connsiteY21" fmla="*/ 556260 h 861740"/>
                <a:gd name="connsiteX22" fmla="*/ 899160 w 2263140"/>
                <a:gd name="connsiteY22" fmla="*/ 571500 h 861740"/>
                <a:gd name="connsiteX23" fmla="*/ 922020 w 2263140"/>
                <a:gd name="connsiteY23" fmla="*/ 579120 h 861740"/>
                <a:gd name="connsiteX24" fmla="*/ 944880 w 2263140"/>
                <a:gd name="connsiteY24" fmla="*/ 594360 h 861740"/>
                <a:gd name="connsiteX25" fmla="*/ 998220 w 2263140"/>
                <a:gd name="connsiteY25" fmla="*/ 601980 h 861740"/>
                <a:gd name="connsiteX26" fmla="*/ 1059180 w 2263140"/>
                <a:gd name="connsiteY26" fmla="*/ 632460 h 861740"/>
                <a:gd name="connsiteX27" fmla="*/ 1135380 w 2263140"/>
                <a:gd name="connsiteY27" fmla="*/ 655320 h 861740"/>
                <a:gd name="connsiteX28" fmla="*/ 1158240 w 2263140"/>
                <a:gd name="connsiteY28" fmla="*/ 662940 h 861740"/>
                <a:gd name="connsiteX29" fmla="*/ 1226820 w 2263140"/>
                <a:gd name="connsiteY29" fmla="*/ 693420 h 861740"/>
                <a:gd name="connsiteX30" fmla="*/ 1272540 w 2263140"/>
                <a:gd name="connsiteY30" fmla="*/ 723900 h 861740"/>
                <a:gd name="connsiteX31" fmla="*/ 1295400 w 2263140"/>
                <a:gd name="connsiteY31" fmla="*/ 739140 h 861740"/>
                <a:gd name="connsiteX32" fmla="*/ 1341120 w 2263140"/>
                <a:gd name="connsiteY32" fmla="*/ 777240 h 861740"/>
                <a:gd name="connsiteX33" fmla="*/ 1371600 w 2263140"/>
                <a:gd name="connsiteY33" fmla="*/ 807720 h 861740"/>
                <a:gd name="connsiteX34" fmla="*/ 1394460 w 2263140"/>
                <a:gd name="connsiteY34" fmla="*/ 815340 h 861740"/>
                <a:gd name="connsiteX35" fmla="*/ 1447800 w 2263140"/>
                <a:gd name="connsiteY35" fmla="*/ 838200 h 861740"/>
                <a:gd name="connsiteX36" fmla="*/ 1501140 w 2263140"/>
                <a:gd name="connsiteY36" fmla="*/ 861060 h 861740"/>
                <a:gd name="connsiteX37" fmla="*/ 1615440 w 2263140"/>
                <a:gd name="connsiteY37" fmla="*/ 845820 h 861740"/>
                <a:gd name="connsiteX38" fmla="*/ 1661160 w 2263140"/>
                <a:gd name="connsiteY38" fmla="*/ 815340 h 861740"/>
                <a:gd name="connsiteX39" fmla="*/ 1684020 w 2263140"/>
                <a:gd name="connsiteY39" fmla="*/ 800100 h 861740"/>
                <a:gd name="connsiteX40" fmla="*/ 1752600 w 2263140"/>
                <a:gd name="connsiteY40" fmla="*/ 769620 h 861740"/>
                <a:gd name="connsiteX41" fmla="*/ 1958340 w 2263140"/>
                <a:gd name="connsiteY41" fmla="*/ 792480 h 861740"/>
                <a:gd name="connsiteX42" fmla="*/ 2004060 w 2263140"/>
                <a:gd name="connsiteY42" fmla="*/ 807720 h 861740"/>
                <a:gd name="connsiteX43" fmla="*/ 2026920 w 2263140"/>
                <a:gd name="connsiteY43" fmla="*/ 815340 h 861740"/>
                <a:gd name="connsiteX44" fmla="*/ 2065020 w 2263140"/>
                <a:gd name="connsiteY44" fmla="*/ 822960 h 861740"/>
                <a:gd name="connsiteX45" fmla="*/ 2110740 w 2263140"/>
                <a:gd name="connsiteY45" fmla="*/ 838200 h 861740"/>
                <a:gd name="connsiteX46" fmla="*/ 2133600 w 2263140"/>
                <a:gd name="connsiteY46" fmla="*/ 853440 h 861740"/>
                <a:gd name="connsiteX47" fmla="*/ 2171700 w 2263140"/>
                <a:gd name="connsiteY47" fmla="*/ 861060 h 861740"/>
                <a:gd name="connsiteX48" fmla="*/ 2263140 w 2263140"/>
                <a:gd name="connsiteY48" fmla="*/ 838200 h 86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63140" h="861740">
                  <a:moveTo>
                    <a:pt x="0" y="0"/>
                  </a:moveTo>
                  <a:cubicBezTo>
                    <a:pt x="34739" y="8685"/>
                    <a:pt x="44566" y="10782"/>
                    <a:pt x="83820" y="22860"/>
                  </a:cubicBezTo>
                  <a:cubicBezTo>
                    <a:pt x="99174" y="27584"/>
                    <a:pt x="114042" y="33873"/>
                    <a:pt x="129540" y="38100"/>
                  </a:cubicBezTo>
                  <a:cubicBezTo>
                    <a:pt x="142035" y="41508"/>
                    <a:pt x="154940" y="43180"/>
                    <a:pt x="167640" y="45720"/>
                  </a:cubicBezTo>
                  <a:cubicBezTo>
                    <a:pt x="244252" y="84026"/>
                    <a:pt x="147590" y="39037"/>
                    <a:pt x="236220" y="68580"/>
                  </a:cubicBezTo>
                  <a:cubicBezTo>
                    <a:pt x="246996" y="72172"/>
                    <a:pt x="256064" y="79832"/>
                    <a:pt x="266700" y="83820"/>
                  </a:cubicBezTo>
                  <a:cubicBezTo>
                    <a:pt x="302208" y="97136"/>
                    <a:pt x="298221" y="84445"/>
                    <a:pt x="335280" y="106680"/>
                  </a:cubicBezTo>
                  <a:cubicBezTo>
                    <a:pt x="412931" y="153271"/>
                    <a:pt x="341515" y="126538"/>
                    <a:pt x="396240" y="144780"/>
                  </a:cubicBezTo>
                  <a:cubicBezTo>
                    <a:pt x="419100" y="167640"/>
                    <a:pt x="454597" y="182690"/>
                    <a:pt x="464820" y="213360"/>
                  </a:cubicBezTo>
                  <a:cubicBezTo>
                    <a:pt x="467360" y="220980"/>
                    <a:pt x="466760" y="230540"/>
                    <a:pt x="472440" y="236220"/>
                  </a:cubicBezTo>
                  <a:cubicBezTo>
                    <a:pt x="478120" y="241900"/>
                    <a:pt x="487680" y="241300"/>
                    <a:pt x="495300" y="243840"/>
                  </a:cubicBezTo>
                  <a:cubicBezTo>
                    <a:pt x="530860" y="297180"/>
                    <a:pt x="510540" y="279400"/>
                    <a:pt x="548640" y="304800"/>
                  </a:cubicBezTo>
                  <a:cubicBezTo>
                    <a:pt x="568960" y="365760"/>
                    <a:pt x="538480" y="294640"/>
                    <a:pt x="579120" y="335280"/>
                  </a:cubicBezTo>
                  <a:cubicBezTo>
                    <a:pt x="640080" y="396240"/>
                    <a:pt x="543560" y="340360"/>
                    <a:pt x="624840" y="381000"/>
                  </a:cubicBezTo>
                  <a:cubicBezTo>
                    <a:pt x="629920" y="391160"/>
                    <a:pt x="632808" y="402754"/>
                    <a:pt x="640080" y="411480"/>
                  </a:cubicBezTo>
                  <a:cubicBezTo>
                    <a:pt x="645943" y="418515"/>
                    <a:pt x="655488" y="421397"/>
                    <a:pt x="662940" y="426720"/>
                  </a:cubicBezTo>
                  <a:cubicBezTo>
                    <a:pt x="729101" y="473978"/>
                    <a:pt x="662406" y="428904"/>
                    <a:pt x="716280" y="464820"/>
                  </a:cubicBezTo>
                  <a:cubicBezTo>
                    <a:pt x="721360" y="472440"/>
                    <a:pt x="724369" y="481959"/>
                    <a:pt x="731520" y="487680"/>
                  </a:cubicBezTo>
                  <a:cubicBezTo>
                    <a:pt x="737792" y="492698"/>
                    <a:pt x="748700" y="489620"/>
                    <a:pt x="754380" y="495300"/>
                  </a:cubicBezTo>
                  <a:cubicBezTo>
                    <a:pt x="798323" y="539243"/>
                    <a:pt x="717204" y="499572"/>
                    <a:pt x="784860" y="533400"/>
                  </a:cubicBezTo>
                  <a:cubicBezTo>
                    <a:pt x="802278" y="542109"/>
                    <a:pt x="828430" y="544293"/>
                    <a:pt x="845820" y="548640"/>
                  </a:cubicBezTo>
                  <a:cubicBezTo>
                    <a:pt x="853612" y="550588"/>
                    <a:pt x="861297" y="553096"/>
                    <a:pt x="868680" y="556260"/>
                  </a:cubicBezTo>
                  <a:cubicBezTo>
                    <a:pt x="879121" y="560735"/>
                    <a:pt x="888719" y="567025"/>
                    <a:pt x="899160" y="571500"/>
                  </a:cubicBezTo>
                  <a:cubicBezTo>
                    <a:pt x="906543" y="574664"/>
                    <a:pt x="914836" y="575528"/>
                    <a:pt x="922020" y="579120"/>
                  </a:cubicBezTo>
                  <a:cubicBezTo>
                    <a:pt x="930211" y="583216"/>
                    <a:pt x="936108" y="591728"/>
                    <a:pt x="944880" y="594360"/>
                  </a:cubicBezTo>
                  <a:cubicBezTo>
                    <a:pt x="962083" y="599521"/>
                    <a:pt x="980440" y="599440"/>
                    <a:pt x="998220" y="601980"/>
                  </a:cubicBezTo>
                  <a:cubicBezTo>
                    <a:pt x="1032895" y="622785"/>
                    <a:pt x="1027862" y="623512"/>
                    <a:pt x="1059180" y="632460"/>
                  </a:cubicBezTo>
                  <a:cubicBezTo>
                    <a:pt x="1139793" y="655492"/>
                    <a:pt x="1026730" y="619103"/>
                    <a:pt x="1135380" y="655320"/>
                  </a:cubicBezTo>
                  <a:cubicBezTo>
                    <a:pt x="1143000" y="657860"/>
                    <a:pt x="1151352" y="658807"/>
                    <a:pt x="1158240" y="662940"/>
                  </a:cubicBezTo>
                  <a:cubicBezTo>
                    <a:pt x="1205320" y="691188"/>
                    <a:pt x="1181972" y="682208"/>
                    <a:pt x="1226820" y="693420"/>
                  </a:cubicBezTo>
                  <a:lnTo>
                    <a:pt x="1272540" y="723900"/>
                  </a:lnTo>
                  <a:lnTo>
                    <a:pt x="1295400" y="739140"/>
                  </a:lnTo>
                  <a:cubicBezTo>
                    <a:pt x="1327334" y="787040"/>
                    <a:pt x="1289558" y="738569"/>
                    <a:pt x="1341120" y="777240"/>
                  </a:cubicBezTo>
                  <a:cubicBezTo>
                    <a:pt x="1352615" y="785861"/>
                    <a:pt x="1359908" y="799369"/>
                    <a:pt x="1371600" y="807720"/>
                  </a:cubicBezTo>
                  <a:cubicBezTo>
                    <a:pt x="1378136" y="812389"/>
                    <a:pt x="1387002" y="812357"/>
                    <a:pt x="1394460" y="815340"/>
                  </a:cubicBezTo>
                  <a:cubicBezTo>
                    <a:pt x="1412421" y="822524"/>
                    <a:pt x="1430190" y="830195"/>
                    <a:pt x="1447800" y="838200"/>
                  </a:cubicBezTo>
                  <a:cubicBezTo>
                    <a:pt x="1499588" y="861740"/>
                    <a:pt x="1457516" y="846519"/>
                    <a:pt x="1501140" y="861060"/>
                  </a:cubicBezTo>
                  <a:cubicBezTo>
                    <a:pt x="1539240" y="855980"/>
                    <a:pt x="1578482" y="856380"/>
                    <a:pt x="1615440" y="845820"/>
                  </a:cubicBezTo>
                  <a:cubicBezTo>
                    <a:pt x="1633051" y="840788"/>
                    <a:pt x="1645920" y="825500"/>
                    <a:pt x="1661160" y="815340"/>
                  </a:cubicBezTo>
                  <a:cubicBezTo>
                    <a:pt x="1668780" y="810260"/>
                    <a:pt x="1675332" y="802996"/>
                    <a:pt x="1684020" y="800100"/>
                  </a:cubicBezTo>
                  <a:cubicBezTo>
                    <a:pt x="1738428" y="781964"/>
                    <a:pt x="1716374" y="793771"/>
                    <a:pt x="1752600" y="769620"/>
                  </a:cubicBezTo>
                  <a:cubicBezTo>
                    <a:pt x="1811792" y="773102"/>
                    <a:pt x="1897338" y="772146"/>
                    <a:pt x="1958340" y="792480"/>
                  </a:cubicBezTo>
                  <a:lnTo>
                    <a:pt x="2004060" y="807720"/>
                  </a:lnTo>
                  <a:cubicBezTo>
                    <a:pt x="2011680" y="810260"/>
                    <a:pt x="2019044" y="813765"/>
                    <a:pt x="2026920" y="815340"/>
                  </a:cubicBezTo>
                  <a:cubicBezTo>
                    <a:pt x="2039620" y="817880"/>
                    <a:pt x="2052525" y="819552"/>
                    <a:pt x="2065020" y="822960"/>
                  </a:cubicBezTo>
                  <a:cubicBezTo>
                    <a:pt x="2080518" y="827187"/>
                    <a:pt x="2096060" y="831676"/>
                    <a:pt x="2110740" y="838200"/>
                  </a:cubicBezTo>
                  <a:cubicBezTo>
                    <a:pt x="2119109" y="841919"/>
                    <a:pt x="2125025" y="850224"/>
                    <a:pt x="2133600" y="853440"/>
                  </a:cubicBezTo>
                  <a:cubicBezTo>
                    <a:pt x="2145727" y="857988"/>
                    <a:pt x="2159000" y="858520"/>
                    <a:pt x="2171700" y="861060"/>
                  </a:cubicBezTo>
                  <a:cubicBezTo>
                    <a:pt x="2253469" y="844706"/>
                    <a:pt x="2224732" y="857404"/>
                    <a:pt x="2263140" y="838200"/>
                  </a:cubicBezTo>
                </a:path>
              </a:pathLst>
            </a:custGeom>
            <a:ln w="603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 name="Freeform 31"/>
            <p:cNvSpPr/>
            <p:nvPr/>
          </p:nvSpPr>
          <p:spPr>
            <a:xfrm>
              <a:off x="6705816" y="3962400"/>
              <a:ext cx="1667294" cy="1161162"/>
            </a:xfrm>
            <a:custGeom>
              <a:avLst/>
              <a:gdLst>
                <a:gd name="connsiteX0" fmla="*/ 36830 w 1667510"/>
                <a:gd name="connsiteY0" fmla="*/ 1089660 h 1161162"/>
                <a:gd name="connsiteX1" fmla="*/ 21590 w 1667510"/>
                <a:gd name="connsiteY1" fmla="*/ 1059180 h 1161162"/>
                <a:gd name="connsiteX2" fmla="*/ 6350 w 1667510"/>
                <a:gd name="connsiteY2" fmla="*/ 1036320 h 1161162"/>
                <a:gd name="connsiteX3" fmla="*/ 44450 w 1667510"/>
                <a:gd name="connsiteY3" fmla="*/ 960120 h 1161162"/>
                <a:gd name="connsiteX4" fmla="*/ 67310 w 1667510"/>
                <a:gd name="connsiteY4" fmla="*/ 929640 h 1161162"/>
                <a:gd name="connsiteX5" fmla="*/ 151130 w 1667510"/>
                <a:gd name="connsiteY5" fmla="*/ 883920 h 1161162"/>
                <a:gd name="connsiteX6" fmla="*/ 204470 w 1667510"/>
                <a:gd name="connsiteY6" fmla="*/ 853440 h 1161162"/>
                <a:gd name="connsiteX7" fmla="*/ 250190 w 1667510"/>
                <a:gd name="connsiteY7" fmla="*/ 822960 h 1161162"/>
                <a:gd name="connsiteX8" fmla="*/ 295910 w 1667510"/>
                <a:gd name="connsiteY8" fmla="*/ 731520 h 1161162"/>
                <a:gd name="connsiteX9" fmla="*/ 311150 w 1667510"/>
                <a:gd name="connsiteY9" fmla="*/ 701040 h 1161162"/>
                <a:gd name="connsiteX10" fmla="*/ 318770 w 1667510"/>
                <a:gd name="connsiteY10" fmla="*/ 678180 h 1161162"/>
                <a:gd name="connsiteX11" fmla="*/ 440690 w 1667510"/>
                <a:gd name="connsiteY11" fmla="*/ 632460 h 1161162"/>
                <a:gd name="connsiteX12" fmla="*/ 478790 w 1667510"/>
                <a:gd name="connsiteY12" fmla="*/ 617220 h 1161162"/>
                <a:gd name="connsiteX13" fmla="*/ 554990 w 1667510"/>
                <a:gd name="connsiteY13" fmla="*/ 601980 h 1161162"/>
                <a:gd name="connsiteX14" fmla="*/ 577850 w 1667510"/>
                <a:gd name="connsiteY14" fmla="*/ 586740 h 1161162"/>
                <a:gd name="connsiteX15" fmla="*/ 615950 w 1667510"/>
                <a:gd name="connsiteY15" fmla="*/ 502920 h 1161162"/>
                <a:gd name="connsiteX16" fmla="*/ 646430 w 1667510"/>
                <a:gd name="connsiteY16" fmla="*/ 441960 h 1161162"/>
                <a:gd name="connsiteX17" fmla="*/ 661670 w 1667510"/>
                <a:gd name="connsiteY17" fmla="*/ 411480 h 1161162"/>
                <a:gd name="connsiteX18" fmla="*/ 715010 w 1667510"/>
                <a:gd name="connsiteY18" fmla="*/ 381000 h 1161162"/>
                <a:gd name="connsiteX19" fmla="*/ 745490 w 1667510"/>
                <a:gd name="connsiteY19" fmla="*/ 365760 h 1161162"/>
                <a:gd name="connsiteX20" fmla="*/ 791210 w 1667510"/>
                <a:gd name="connsiteY20" fmla="*/ 335280 h 1161162"/>
                <a:gd name="connsiteX21" fmla="*/ 913130 w 1667510"/>
                <a:gd name="connsiteY21" fmla="*/ 320040 h 1161162"/>
                <a:gd name="connsiteX22" fmla="*/ 974090 w 1667510"/>
                <a:gd name="connsiteY22" fmla="*/ 289560 h 1161162"/>
                <a:gd name="connsiteX23" fmla="*/ 1019810 w 1667510"/>
                <a:gd name="connsiteY23" fmla="*/ 259080 h 1161162"/>
                <a:gd name="connsiteX24" fmla="*/ 1050290 w 1667510"/>
                <a:gd name="connsiteY24" fmla="*/ 213360 h 1161162"/>
                <a:gd name="connsiteX25" fmla="*/ 1073150 w 1667510"/>
                <a:gd name="connsiteY25" fmla="*/ 182880 h 1161162"/>
                <a:gd name="connsiteX26" fmla="*/ 1126490 w 1667510"/>
                <a:gd name="connsiteY26" fmla="*/ 152400 h 1161162"/>
                <a:gd name="connsiteX27" fmla="*/ 1195070 w 1667510"/>
                <a:gd name="connsiteY27" fmla="*/ 121920 h 1161162"/>
                <a:gd name="connsiteX28" fmla="*/ 1225550 w 1667510"/>
                <a:gd name="connsiteY28" fmla="*/ 106680 h 1161162"/>
                <a:gd name="connsiteX29" fmla="*/ 1263650 w 1667510"/>
                <a:gd name="connsiteY29" fmla="*/ 91440 h 1161162"/>
                <a:gd name="connsiteX30" fmla="*/ 1309370 w 1667510"/>
                <a:gd name="connsiteY30" fmla="*/ 60960 h 1161162"/>
                <a:gd name="connsiteX31" fmla="*/ 1324610 w 1667510"/>
                <a:gd name="connsiteY31" fmla="*/ 30480 h 1161162"/>
                <a:gd name="connsiteX32" fmla="*/ 1370330 w 1667510"/>
                <a:gd name="connsiteY32" fmla="*/ 0 h 1161162"/>
                <a:gd name="connsiteX33" fmla="*/ 1469390 w 1667510"/>
                <a:gd name="connsiteY33" fmla="*/ 7620 h 1161162"/>
                <a:gd name="connsiteX34" fmla="*/ 1507490 w 1667510"/>
                <a:gd name="connsiteY34" fmla="*/ 15240 h 1161162"/>
                <a:gd name="connsiteX35" fmla="*/ 1553210 w 1667510"/>
                <a:gd name="connsiteY35" fmla="*/ 45720 h 1161162"/>
                <a:gd name="connsiteX36" fmla="*/ 1568450 w 1667510"/>
                <a:gd name="connsiteY36" fmla="*/ 91440 h 1161162"/>
                <a:gd name="connsiteX37" fmla="*/ 1583690 w 1667510"/>
                <a:gd name="connsiteY37" fmla="*/ 114300 h 1161162"/>
                <a:gd name="connsiteX38" fmla="*/ 1591310 w 1667510"/>
                <a:gd name="connsiteY38" fmla="*/ 137160 h 1161162"/>
                <a:gd name="connsiteX39" fmla="*/ 1606550 w 1667510"/>
                <a:gd name="connsiteY39" fmla="*/ 160020 h 1161162"/>
                <a:gd name="connsiteX40" fmla="*/ 1614170 w 1667510"/>
                <a:gd name="connsiteY40" fmla="*/ 182880 h 1161162"/>
                <a:gd name="connsiteX41" fmla="*/ 1629410 w 1667510"/>
                <a:gd name="connsiteY41" fmla="*/ 205740 h 1161162"/>
                <a:gd name="connsiteX42" fmla="*/ 1644650 w 1667510"/>
                <a:gd name="connsiteY42" fmla="*/ 251460 h 1161162"/>
                <a:gd name="connsiteX43" fmla="*/ 1667510 w 1667510"/>
                <a:gd name="connsiteY43" fmla="*/ 297180 h 1161162"/>
                <a:gd name="connsiteX44" fmla="*/ 1652270 w 1667510"/>
                <a:gd name="connsiteY44" fmla="*/ 464820 h 1161162"/>
                <a:gd name="connsiteX45" fmla="*/ 1637030 w 1667510"/>
                <a:gd name="connsiteY45" fmla="*/ 487680 h 1161162"/>
                <a:gd name="connsiteX46" fmla="*/ 1614170 w 1667510"/>
                <a:gd name="connsiteY46" fmla="*/ 495300 h 1161162"/>
                <a:gd name="connsiteX47" fmla="*/ 1583690 w 1667510"/>
                <a:gd name="connsiteY47" fmla="*/ 510540 h 1161162"/>
                <a:gd name="connsiteX48" fmla="*/ 1568450 w 1667510"/>
                <a:gd name="connsiteY48" fmla="*/ 533400 h 1161162"/>
                <a:gd name="connsiteX49" fmla="*/ 1507490 w 1667510"/>
                <a:gd name="connsiteY49" fmla="*/ 571500 h 1161162"/>
                <a:gd name="connsiteX50" fmla="*/ 1492250 w 1667510"/>
                <a:gd name="connsiteY50" fmla="*/ 601980 h 1161162"/>
                <a:gd name="connsiteX51" fmla="*/ 1461770 w 1667510"/>
                <a:gd name="connsiteY51" fmla="*/ 609600 h 1161162"/>
                <a:gd name="connsiteX52" fmla="*/ 1438910 w 1667510"/>
                <a:gd name="connsiteY52" fmla="*/ 624840 h 1161162"/>
                <a:gd name="connsiteX53" fmla="*/ 1423670 w 1667510"/>
                <a:gd name="connsiteY53" fmla="*/ 647700 h 1161162"/>
                <a:gd name="connsiteX54" fmla="*/ 1370330 w 1667510"/>
                <a:gd name="connsiteY54" fmla="*/ 685800 h 1161162"/>
                <a:gd name="connsiteX55" fmla="*/ 1347470 w 1667510"/>
                <a:gd name="connsiteY55" fmla="*/ 693420 h 1161162"/>
                <a:gd name="connsiteX56" fmla="*/ 1316990 w 1667510"/>
                <a:gd name="connsiteY56" fmla="*/ 708660 h 1161162"/>
                <a:gd name="connsiteX57" fmla="*/ 1263650 w 1667510"/>
                <a:gd name="connsiteY57" fmla="*/ 746760 h 1161162"/>
                <a:gd name="connsiteX58" fmla="*/ 1248410 w 1667510"/>
                <a:gd name="connsiteY58" fmla="*/ 769620 h 1161162"/>
                <a:gd name="connsiteX59" fmla="*/ 1217930 w 1667510"/>
                <a:gd name="connsiteY59" fmla="*/ 784860 h 1161162"/>
                <a:gd name="connsiteX60" fmla="*/ 1187450 w 1667510"/>
                <a:gd name="connsiteY60" fmla="*/ 838200 h 1161162"/>
                <a:gd name="connsiteX61" fmla="*/ 1172210 w 1667510"/>
                <a:gd name="connsiteY61" fmla="*/ 868680 h 1161162"/>
                <a:gd name="connsiteX62" fmla="*/ 1141730 w 1667510"/>
                <a:gd name="connsiteY62" fmla="*/ 883920 h 1161162"/>
                <a:gd name="connsiteX63" fmla="*/ 1111250 w 1667510"/>
                <a:gd name="connsiteY63" fmla="*/ 929640 h 1161162"/>
                <a:gd name="connsiteX64" fmla="*/ 1080770 w 1667510"/>
                <a:gd name="connsiteY64" fmla="*/ 944880 h 1161162"/>
                <a:gd name="connsiteX65" fmla="*/ 1035050 w 1667510"/>
                <a:gd name="connsiteY65" fmla="*/ 982980 h 1161162"/>
                <a:gd name="connsiteX66" fmla="*/ 989330 w 1667510"/>
                <a:gd name="connsiteY66" fmla="*/ 998220 h 1161162"/>
                <a:gd name="connsiteX67" fmla="*/ 905510 w 1667510"/>
                <a:gd name="connsiteY67" fmla="*/ 1021080 h 1161162"/>
                <a:gd name="connsiteX68" fmla="*/ 692150 w 1667510"/>
                <a:gd name="connsiteY68" fmla="*/ 1036320 h 1161162"/>
                <a:gd name="connsiteX69" fmla="*/ 608330 w 1667510"/>
                <a:gd name="connsiteY69" fmla="*/ 1051560 h 1161162"/>
                <a:gd name="connsiteX70" fmla="*/ 585470 w 1667510"/>
                <a:gd name="connsiteY70" fmla="*/ 1059180 h 1161162"/>
                <a:gd name="connsiteX71" fmla="*/ 547370 w 1667510"/>
                <a:gd name="connsiteY71" fmla="*/ 1066800 h 1161162"/>
                <a:gd name="connsiteX72" fmla="*/ 516890 w 1667510"/>
                <a:gd name="connsiteY72" fmla="*/ 1074420 h 1161162"/>
                <a:gd name="connsiteX73" fmla="*/ 494030 w 1667510"/>
                <a:gd name="connsiteY73" fmla="*/ 1089660 h 1161162"/>
                <a:gd name="connsiteX74" fmla="*/ 417830 w 1667510"/>
                <a:gd name="connsiteY74" fmla="*/ 1112520 h 1161162"/>
                <a:gd name="connsiteX75" fmla="*/ 379730 w 1667510"/>
                <a:gd name="connsiteY75" fmla="*/ 1120140 h 1161162"/>
                <a:gd name="connsiteX76" fmla="*/ 326390 w 1667510"/>
                <a:gd name="connsiteY76" fmla="*/ 1135380 h 1161162"/>
                <a:gd name="connsiteX77" fmla="*/ 242570 w 1667510"/>
                <a:gd name="connsiteY77" fmla="*/ 1158240 h 1161162"/>
                <a:gd name="connsiteX78" fmla="*/ 36830 w 1667510"/>
                <a:gd name="connsiteY78" fmla="*/ 1089660 h 116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667510" h="1161162">
                  <a:moveTo>
                    <a:pt x="36830" y="1089660"/>
                  </a:moveTo>
                  <a:cubicBezTo>
                    <a:pt x="0" y="1073150"/>
                    <a:pt x="27226" y="1069043"/>
                    <a:pt x="21590" y="1059180"/>
                  </a:cubicBezTo>
                  <a:cubicBezTo>
                    <a:pt x="17046" y="1051229"/>
                    <a:pt x="6350" y="1045478"/>
                    <a:pt x="6350" y="1036320"/>
                  </a:cubicBezTo>
                  <a:cubicBezTo>
                    <a:pt x="6350" y="953223"/>
                    <a:pt x="11797" y="992773"/>
                    <a:pt x="44450" y="960120"/>
                  </a:cubicBezTo>
                  <a:cubicBezTo>
                    <a:pt x="53430" y="951140"/>
                    <a:pt x="58330" y="938620"/>
                    <a:pt x="67310" y="929640"/>
                  </a:cubicBezTo>
                  <a:cubicBezTo>
                    <a:pt x="81248" y="915702"/>
                    <a:pt x="151004" y="884004"/>
                    <a:pt x="151130" y="883920"/>
                  </a:cubicBezTo>
                  <a:cubicBezTo>
                    <a:pt x="230208" y="831201"/>
                    <a:pt x="107792" y="911447"/>
                    <a:pt x="204470" y="853440"/>
                  </a:cubicBezTo>
                  <a:cubicBezTo>
                    <a:pt x="220176" y="844016"/>
                    <a:pt x="250190" y="822960"/>
                    <a:pt x="250190" y="822960"/>
                  </a:cubicBezTo>
                  <a:lnTo>
                    <a:pt x="295910" y="731520"/>
                  </a:lnTo>
                  <a:cubicBezTo>
                    <a:pt x="300990" y="721360"/>
                    <a:pt x="307558" y="711816"/>
                    <a:pt x="311150" y="701040"/>
                  </a:cubicBezTo>
                  <a:cubicBezTo>
                    <a:pt x="313690" y="693420"/>
                    <a:pt x="313090" y="683860"/>
                    <a:pt x="318770" y="678180"/>
                  </a:cubicBezTo>
                  <a:cubicBezTo>
                    <a:pt x="361517" y="635433"/>
                    <a:pt x="381214" y="648320"/>
                    <a:pt x="440690" y="632460"/>
                  </a:cubicBezTo>
                  <a:cubicBezTo>
                    <a:pt x="453906" y="628936"/>
                    <a:pt x="465574" y="620744"/>
                    <a:pt x="478790" y="617220"/>
                  </a:cubicBezTo>
                  <a:cubicBezTo>
                    <a:pt x="503818" y="610546"/>
                    <a:pt x="529590" y="607060"/>
                    <a:pt x="554990" y="601980"/>
                  </a:cubicBezTo>
                  <a:cubicBezTo>
                    <a:pt x="562610" y="596900"/>
                    <a:pt x="572598" y="594243"/>
                    <a:pt x="577850" y="586740"/>
                  </a:cubicBezTo>
                  <a:cubicBezTo>
                    <a:pt x="630107" y="512087"/>
                    <a:pt x="594716" y="549634"/>
                    <a:pt x="615950" y="502920"/>
                  </a:cubicBezTo>
                  <a:cubicBezTo>
                    <a:pt x="625351" y="482238"/>
                    <a:pt x="636270" y="462280"/>
                    <a:pt x="646430" y="441960"/>
                  </a:cubicBezTo>
                  <a:cubicBezTo>
                    <a:pt x="651510" y="431800"/>
                    <a:pt x="651510" y="416560"/>
                    <a:pt x="661670" y="411480"/>
                  </a:cubicBezTo>
                  <a:cubicBezTo>
                    <a:pt x="753778" y="365426"/>
                    <a:pt x="639617" y="424082"/>
                    <a:pt x="715010" y="381000"/>
                  </a:cubicBezTo>
                  <a:cubicBezTo>
                    <a:pt x="724873" y="375364"/>
                    <a:pt x="735750" y="371604"/>
                    <a:pt x="745490" y="365760"/>
                  </a:cubicBezTo>
                  <a:cubicBezTo>
                    <a:pt x="761196" y="356336"/>
                    <a:pt x="773035" y="337552"/>
                    <a:pt x="791210" y="335280"/>
                  </a:cubicBezTo>
                  <a:lnTo>
                    <a:pt x="913130" y="320040"/>
                  </a:lnTo>
                  <a:cubicBezTo>
                    <a:pt x="933450" y="309880"/>
                    <a:pt x="955187" y="302162"/>
                    <a:pt x="974090" y="289560"/>
                  </a:cubicBezTo>
                  <a:lnTo>
                    <a:pt x="1019810" y="259080"/>
                  </a:lnTo>
                  <a:cubicBezTo>
                    <a:pt x="1033663" y="203668"/>
                    <a:pt x="1015208" y="248442"/>
                    <a:pt x="1050290" y="213360"/>
                  </a:cubicBezTo>
                  <a:cubicBezTo>
                    <a:pt x="1059270" y="204380"/>
                    <a:pt x="1064170" y="191860"/>
                    <a:pt x="1073150" y="182880"/>
                  </a:cubicBezTo>
                  <a:cubicBezTo>
                    <a:pt x="1085527" y="170503"/>
                    <a:pt x="1112545" y="160369"/>
                    <a:pt x="1126490" y="152400"/>
                  </a:cubicBezTo>
                  <a:cubicBezTo>
                    <a:pt x="1194904" y="113306"/>
                    <a:pt x="1084200" y="166268"/>
                    <a:pt x="1195070" y="121920"/>
                  </a:cubicBezTo>
                  <a:cubicBezTo>
                    <a:pt x="1205617" y="117701"/>
                    <a:pt x="1215170" y="111293"/>
                    <a:pt x="1225550" y="106680"/>
                  </a:cubicBezTo>
                  <a:cubicBezTo>
                    <a:pt x="1238049" y="101125"/>
                    <a:pt x="1251642" y="97990"/>
                    <a:pt x="1263650" y="91440"/>
                  </a:cubicBezTo>
                  <a:cubicBezTo>
                    <a:pt x="1279730" y="82669"/>
                    <a:pt x="1309370" y="60960"/>
                    <a:pt x="1309370" y="60960"/>
                  </a:cubicBezTo>
                  <a:cubicBezTo>
                    <a:pt x="1314450" y="50800"/>
                    <a:pt x="1316578" y="38512"/>
                    <a:pt x="1324610" y="30480"/>
                  </a:cubicBezTo>
                  <a:cubicBezTo>
                    <a:pt x="1337562" y="17528"/>
                    <a:pt x="1370330" y="0"/>
                    <a:pt x="1370330" y="0"/>
                  </a:cubicBezTo>
                  <a:cubicBezTo>
                    <a:pt x="1403350" y="2540"/>
                    <a:pt x="1436475" y="3963"/>
                    <a:pt x="1469390" y="7620"/>
                  </a:cubicBezTo>
                  <a:cubicBezTo>
                    <a:pt x="1482262" y="9050"/>
                    <a:pt x="1495906" y="9448"/>
                    <a:pt x="1507490" y="15240"/>
                  </a:cubicBezTo>
                  <a:cubicBezTo>
                    <a:pt x="1621648" y="72319"/>
                    <a:pt x="1456310" y="13420"/>
                    <a:pt x="1553210" y="45720"/>
                  </a:cubicBezTo>
                  <a:cubicBezTo>
                    <a:pt x="1558290" y="60960"/>
                    <a:pt x="1559539" y="78074"/>
                    <a:pt x="1568450" y="91440"/>
                  </a:cubicBezTo>
                  <a:cubicBezTo>
                    <a:pt x="1573530" y="99060"/>
                    <a:pt x="1579594" y="106109"/>
                    <a:pt x="1583690" y="114300"/>
                  </a:cubicBezTo>
                  <a:cubicBezTo>
                    <a:pt x="1587282" y="121484"/>
                    <a:pt x="1587718" y="129976"/>
                    <a:pt x="1591310" y="137160"/>
                  </a:cubicBezTo>
                  <a:cubicBezTo>
                    <a:pt x="1595406" y="145351"/>
                    <a:pt x="1602454" y="151829"/>
                    <a:pt x="1606550" y="160020"/>
                  </a:cubicBezTo>
                  <a:cubicBezTo>
                    <a:pt x="1610142" y="167204"/>
                    <a:pt x="1610578" y="175696"/>
                    <a:pt x="1614170" y="182880"/>
                  </a:cubicBezTo>
                  <a:cubicBezTo>
                    <a:pt x="1618266" y="191071"/>
                    <a:pt x="1625691" y="197371"/>
                    <a:pt x="1629410" y="205740"/>
                  </a:cubicBezTo>
                  <a:cubicBezTo>
                    <a:pt x="1635934" y="220420"/>
                    <a:pt x="1635739" y="238094"/>
                    <a:pt x="1644650" y="251460"/>
                  </a:cubicBezTo>
                  <a:cubicBezTo>
                    <a:pt x="1664345" y="281003"/>
                    <a:pt x="1656994" y="265632"/>
                    <a:pt x="1667510" y="297180"/>
                  </a:cubicBezTo>
                  <a:cubicBezTo>
                    <a:pt x="1662430" y="353060"/>
                    <a:pt x="1661135" y="409414"/>
                    <a:pt x="1652270" y="464820"/>
                  </a:cubicBezTo>
                  <a:cubicBezTo>
                    <a:pt x="1650823" y="473863"/>
                    <a:pt x="1644181" y="481959"/>
                    <a:pt x="1637030" y="487680"/>
                  </a:cubicBezTo>
                  <a:cubicBezTo>
                    <a:pt x="1630758" y="492698"/>
                    <a:pt x="1621553" y="492136"/>
                    <a:pt x="1614170" y="495300"/>
                  </a:cubicBezTo>
                  <a:cubicBezTo>
                    <a:pt x="1603729" y="499775"/>
                    <a:pt x="1593850" y="505460"/>
                    <a:pt x="1583690" y="510540"/>
                  </a:cubicBezTo>
                  <a:cubicBezTo>
                    <a:pt x="1578610" y="518160"/>
                    <a:pt x="1574926" y="526924"/>
                    <a:pt x="1568450" y="533400"/>
                  </a:cubicBezTo>
                  <a:cubicBezTo>
                    <a:pt x="1548666" y="553184"/>
                    <a:pt x="1531634" y="559428"/>
                    <a:pt x="1507490" y="571500"/>
                  </a:cubicBezTo>
                  <a:cubicBezTo>
                    <a:pt x="1502410" y="581660"/>
                    <a:pt x="1500976" y="594708"/>
                    <a:pt x="1492250" y="601980"/>
                  </a:cubicBezTo>
                  <a:cubicBezTo>
                    <a:pt x="1484205" y="608684"/>
                    <a:pt x="1471396" y="605475"/>
                    <a:pt x="1461770" y="609600"/>
                  </a:cubicBezTo>
                  <a:cubicBezTo>
                    <a:pt x="1453352" y="613208"/>
                    <a:pt x="1446530" y="619760"/>
                    <a:pt x="1438910" y="624840"/>
                  </a:cubicBezTo>
                  <a:cubicBezTo>
                    <a:pt x="1433830" y="632460"/>
                    <a:pt x="1430146" y="641224"/>
                    <a:pt x="1423670" y="647700"/>
                  </a:cubicBezTo>
                  <a:cubicBezTo>
                    <a:pt x="1420218" y="651152"/>
                    <a:pt x="1378983" y="681473"/>
                    <a:pt x="1370330" y="685800"/>
                  </a:cubicBezTo>
                  <a:cubicBezTo>
                    <a:pt x="1363146" y="689392"/>
                    <a:pt x="1354853" y="690256"/>
                    <a:pt x="1347470" y="693420"/>
                  </a:cubicBezTo>
                  <a:cubicBezTo>
                    <a:pt x="1337029" y="697895"/>
                    <a:pt x="1326853" y="703024"/>
                    <a:pt x="1316990" y="708660"/>
                  </a:cubicBezTo>
                  <a:cubicBezTo>
                    <a:pt x="1306894" y="714429"/>
                    <a:pt x="1269102" y="741308"/>
                    <a:pt x="1263650" y="746760"/>
                  </a:cubicBezTo>
                  <a:cubicBezTo>
                    <a:pt x="1257174" y="753236"/>
                    <a:pt x="1255445" y="763757"/>
                    <a:pt x="1248410" y="769620"/>
                  </a:cubicBezTo>
                  <a:cubicBezTo>
                    <a:pt x="1239684" y="776892"/>
                    <a:pt x="1228090" y="779780"/>
                    <a:pt x="1217930" y="784860"/>
                  </a:cubicBezTo>
                  <a:cubicBezTo>
                    <a:pt x="1171876" y="876968"/>
                    <a:pt x="1230532" y="762807"/>
                    <a:pt x="1187450" y="838200"/>
                  </a:cubicBezTo>
                  <a:cubicBezTo>
                    <a:pt x="1181814" y="848063"/>
                    <a:pt x="1180242" y="860648"/>
                    <a:pt x="1172210" y="868680"/>
                  </a:cubicBezTo>
                  <a:cubicBezTo>
                    <a:pt x="1164178" y="876712"/>
                    <a:pt x="1151890" y="878840"/>
                    <a:pt x="1141730" y="883920"/>
                  </a:cubicBezTo>
                  <a:cubicBezTo>
                    <a:pt x="1131570" y="899160"/>
                    <a:pt x="1127633" y="921449"/>
                    <a:pt x="1111250" y="929640"/>
                  </a:cubicBezTo>
                  <a:cubicBezTo>
                    <a:pt x="1101090" y="934720"/>
                    <a:pt x="1090013" y="938278"/>
                    <a:pt x="1080770" y="944880"/>
                  </a:cubicBezTo>
                  <a:cubicBezTo>
                    <a:pt x="1051214" y="965991"/>
                    <a:pt x="1067064" y="968752"/>
                    <a:pt x="1035050" y="982980"/>
                  </a:cubicBezTo>
                  <a:cubicBezTo>
                    <a:pt x="1020370" y="989504"/>
                    <a:pt x="1004570" y="993140"/>
                    <a:pt x="989330" y="998220"/>
                  </a:cubicBezTo>
                  <a:cubicBezTo>
                    <a:pt x="960849" y="1007714"/>
                    <a:pt x="935763" y="1017719"/>
                    <a:pt x="905510" y="1021080"/>
                  </a:cubicBezTo>
                  <a:cubicBezTo>
                    <a:pt x="873864" y="1024596"/>
                    <a:pt x="717868" y="1034605"/>
                    <a:pt x="692150" y="1036320"/>
                  </a:cubicBezTo>
                  <a:cubicBezTo>
                    <a:pt x="671769" y="1039717"/>
                    <a:pt x="629630" y="1046235"/>
                    <a:pt x="608330" y="1051560"/>
                  </a:cubicBezTo>
                  <a:cubicBezTo>
                    <a:pt x="600538" y="1053508"/>
                    <a:pt x="593262" y="1057232"/>
                    <a:pt x="585470" y="1059180"/>
                  </a:cubicBezTo>
                  <a:cubicBezTo>
                    <a:pt x="572905" y="1062321"/>
                    <a:pt x="560013" y="1063990"/>
                    <a:pt x="547370" y="1066800"/>
                  </a:cubicBezTo>
                  <a:cubicBezTo>
                    <a:pt x="537147" y="1069072"/>
                    <a:pt x="527050" y="1071880"/>
                    <a:pt x="516890" y="1074420"/>
                  </a:cubicBezTo>
                  <a:cubicBezTo>
                    <a:pt x="509270" y="1079500"/>
                    <a:pt x="502399" y="1085941"/>
                    <a:pt x="494030" y="1089660"/>
                  </a:cubicBezTo>
                  <a:cubicBezTo>
                    <a:pt x="475035" y="1098102"/>
                    <a:pt x="439995" y="1107594"/>
                    <a:pt x="417830" y="1112520"/>
                  </a:cubicBezTo>
                  <a:cubicBezTo>
                    <a:pt x="405187" y="1115330"/>
                    <a:pt x="392373" y="1117330"/>
                    <a:pt x="379730" y="1120140"/>
                  </a:cubicBezTo>
                  <a:cubicBezTo>
                    <a:pt x="311196" y="1135370"/>
                    <a:pt x="382395" y="1120106"/>
                    <a:pt x="326390" y="1135380"/>
                  </a:cubicBezTo>
                  <a:cubicBezTo>
                    <a:pt x="231855" y="1161162"/>
                    <a:pt x="295188" y="1140701"/>
                    <a:pt x="242570" y="1158240"/>
                  </a:cubicBezTo>
                  <a:cubicBezTo>
                    <a:pt x="67775" y="1142350"/>
                    <a:pt x="73660" y="1106170"/>
                    <a:pt x="36830" y="1089660"/>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370" name="Group 35"/>
          <p:cNvGrpSpPr>
            <a:grpSpLocks/>
          </p:cNvGrpSpPr>
          <p:nvPr/>
        </p:nvGrpSpPr>
        <p:grpSpPr bwMode="auto">
          <a:xfrm>
            <a:off x="4784725" y="5386388"/>
            <a:ext cx="2720975" cy="869950"/>
            <a:chOff x="5448300" y="5798562"/>
            <a:chExt cx="2720340" cy="868938"/>
          </a:xfrm>
        </p:grpSpPr>
        <p:sp>
          <p:nvSpPr>
            <p:cNvPr id="30" name="Freeform 29"/>
            <p:cNvSpPr/>
            <p:nvPr/>
          </p:nvSpPr>
          <p:spPr>
            <a:xfrm>
              <a:off x="5448300" y="6320241"/>
              <a:ext cx="1188761" cy="217235"/>
            </a:xfrm>
            <a:custGeom>
              <a:avLst/>
              <a:gdLst>
                <a:gd name="connsiteX0" fmla="*/ 0 w 1188720"/>
                <a:gd name="connsiteY0" fmla="*/ 216927 h 216927"/>
                <a:gd name="connsiteX1" fmla="*/ 68580 w 1188720"/>
                <a:gd name="connsiteY1" fmla="*/ 194067 h 216927"/>
                <a:gd name="connsiteX2" fmla="*/ 91440 w 1188720"/>
                <a:gd name="connsiteY2" fmla="*/ 178827 h 216927"/>
                <a:gd name="connsiteX3" fmla="*/ 152400 w 1188720"/>
                <a:gd name="connsiteY3" fmla="*/ 148347 h 216927"/>
                <a:gd name="connsiteX4" fmla="*/ 175260 w 1188720"/>
                <a:gd name="connsiteY4" fmla="*/ 133107 h 216927"/>
                <a:gd name="connsiteX5" fmla="*/ 388620 w 1188720"/>
                <a:gd name="connsiteY5" fmla="*/ 125487 h 216927"/>
                <a:gd name="connsiteX6" fmla="*/ 403860 w 1188720"/>
                <a:gd name="connsiteY6" fmla="*/ 95007 h 216927"/>
                <a:gd name="connsiteX7" fmla="*/ 434340 w 1188720"/>
                <a:gd name="connsiteY7" fmla="*/ 79767 h 216927"/>
                <a:gd name="connsiteX8" fmla="*/ 617220 w 1188720"/>
                <a:gd name="connsiteY8" fmla="*/ 87387 h 216927"/>
                <a:gd name="connsiteX9" fmla="*/ 685800 w 1188720"/>
                <a:gd name="connsiteY9" fmla="*/ 102627 h 216927"/>
                <a:gd name="connsiteX10" fmla="*/ 754380 w 1188720"/>
                <a:gd name="connsiteY10" fmla="*/ 117867 h 216927"/>
                <a:gd name="connsiteX11" fmla="*/ 784860 w 1188720"/>
                <a:gd name="connsiteY11" fmla="*/ 125487 h 216927"/>
                <a:gd name="connsiteX12" fmla="*/ 906780 w 1188720"/>
                <a:gd name="connsiteY12" fmla="*/ 110247 h 216927"/>
                <a:gd name="connsiteX13" fmla="*/ 929640 w 1188720"/>
                <a:gd name="connsiteY13" fmla="*/ 95007 h 216927"/>
                <a:gd name="connsiteX14" fmla="*/ 1066800 w 1188720"/>
                <a:gd name="connsiteY14" fmla="*/ 64527 h 216927"/>
                <a:gd name="connsiteX15" fmla="*/ 1074420 w 1188720"/>
                <a:gd name="connsiteY15" fmla="*/ 41667 h 216927"/>
                <a:gd name="connsiteX16" fmla="*/ 1097280 w 1188720"/>
                <a:gd name="connsiteY16" fmla="*/ 26427 h 216927"/>
                <a:gd name="connsiteX17" fmla="*/ 1188720 w 1188720"/>
                <a:gd name="connsiteY17" fmla="*/ 3567 h 21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8720" h="216927">
                  <a:moveTo>
                    <a:pt x="0" y="216927"/>
                  </a:moveTo>
                  <a:cubicBezTo>
                    <a:pt x="22860" y="209307"/>
                    <a:pt x="48530" y="207433"/>
                    <a:pt x="68580" y="194067"/>
                  </a:cubicBezTo>
                  <a:cubicBezTo>
                    <a:pt x="76200" y="188987"/>
                    <a:pt x="83400" y="183212"/>
                    <a:pt x="91440" y="178827"/>
                  </a:cubicBezTo>
                  <a:cubicBezTo>
                    <a:pt x="111384" y="167948"/>
                    <a:pt x="133497" y="160949"/>
                    <a:pt x="152400" y="148347"/>
                  </a:cubicBezTo>
                  <a:lnTo>
                    <a:pt x="175260" y="133107"/>
                  </a:lnTo>
                  <a:cubicBezTo>
                    <a:pt x="192515" y="133929"/>
                    <a:pt x="339767" y="158056"/>
                    <a:pt x="388620" y="125487"/>
                  </a:cubicBezTo>
                  <a:cubicBezTo>
                    <a:pt x="398071" y="119186"/>
                    <a:pt x="395828" y="103039"/>
                    <a:pt x="403860" y="95007"/>
                  </a:cubicBezTo>
                  <a:cubicBezTo>
                    <a:pt x="411892" y="86975"/>
                    <a:pt x="424180" y="84847"/>
                    <a:pt x="434340" y="79767"/>
                  </a:cubicBezTo>
                  <a:cubicBezTo>
                    <a:pt x="495300" y="82307"/>
                    <a:pt x="556342" y="83328"/>
                    <a:pt x="617220" y="87387"/>
                  </a:cubicBezTo>
                  <a:cubicBezTo>
                    <a:pt x="662062" y="90376"/>
                    <a:pt x="652858" y="93215"/>
                    <a:pt x="685800" y="102627"/>
                  </a:cubicBezTo>
                  <a:cubicBezTo>
                    <a:pt x="718321" y="111919"/>
                    <a:pt x="719025" y="110010"/>
                    <a:pt x="754380" y="117867"/>
                  </a:cubicBezTo>
                  <a:cubicBezTo>
                    <a:pt x="764603" y="120139"/>
                    <a:pt x="774700" y="122947"/>
                    <a:pt x="784860" y="125487"/>
                  </a:cubicBezTo>
                  <a:cubicBezTo>
                    <a:pt x="825500" y="120407"/>
                    <a:pt x="866702" y="118684"/>
                    <a:pt x="906780" y="110247"/>
                  </a:cubicBezTo>
                  <a:cubicBezTo>
                    <a:pt x="915742" y="108360"/>
                    <a:pt x="921137" y="98408"/>
                    <a:pt x="929640" y="95007"/>
                  </a:cubicBezTo>
                  <a:cubicBezTo>
                    <a:pt x="968043" y="79646"/>
                    <a:pt x="1029661" y="71280"/>
                    <a:pt x="1066800" y="64527"/>
                  </a:cubicBezTo>
                  <a:cubicBezTo>
                    <a:pt x="1069340" y="56907"/>
                    <a:pt x="1069402" y="47939"/>
                    <a:pt x="1074420" y="41667"/>
                  </a:cubicBezTo>
                  <a:cubicBezTo>
                    <a:pt x="1080141" y="34516"/>
                    <a:pt x="1088943" y="30217"/>
                    <a:pt x="1097280" y="26427"/>
                  </a:cubicBezTo>
                  <a:cubicBezTo>
                    <a:pt x="1155420" y="0"/>
                    <a:pt x="1142312" y="3567"/>
                    <a:pt x="1188720" y="3567"/>
                  </a:cubicBezTo>
                </a:path>
              </a:pathLst>
            </a:custGeom>
            <a:ln w="95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 name="Freeform 32"/>
            <p:cNvSpPr/>
            <p:nvPr/>
          </p:nvSpPr>
          <p:spPr>
            <a:xfrm>
              <a:off x="6597382" y="5798562"/>
              <a:ext cx="1571258" cy="868938"/>
            </a:xfrm>
            <a:custGeom>
              <a:avLst/>
              <a:gdLst>
                <a:gd name="connsiteX0" fmla="*/ 31961 w 1571201"/>
                <a:gd name="connsiteY0" fmla="*/ 495558 h 868938"/>
                <a:gd name="connsiteX1" fmla="*/ 47201 w 1571201"/>
                <a:gd name="connsiteY1" fmla="*/ 358398 h 868938"/>
                <a:gd name="connsiteX2" fmla="*/ 62441 w 1571201"/>
                <a:gd name="connsiteY2" fmla="*/ 327918 h 868938"/>
                <a:gd name="connsiteX3" fmla="*/ 85301 w 1571201"/>
                <a:gd name="connsiteY3" fmla="*/ 312678 h 868938"/>
                <a:gd name="connsiteX4" fmla="*/ 100541 w 1571201"/>
                <a:gd name="connsiteY4" fmla="*/ 282198 h 868938"/>
                <a:gd name="connsiteX5" fmla="*/ 131021 w 1571201"/>
                <a:gd name="connsiteY5" fmla="*/ 266958 h 868938"/>
                <a:gd name="connsiteX6" fmla="*/ 153881 w 1571201"/>
                <a:gd name="connsiteY6" fmla="*/ 251718 h 868938"/>
                <a:gd name="connsiteX7" fmla="*/ 191981 w 1571201"/>
                <a:gd name="connsiteY7" fmla="*/ 205998 h 868938"/>
                <a:gd name="connsiteX8" fmla="*/ 207221 w 1571201"/>
                <a:gd name="connsiteY8" fmla="*/ 175518 h 868938"/>
                <a:gd name="connsiteX9" fmla="*/ 313901 w 1571201"/>
                <a:gd name="connsiteY9" fmla="*/ 114558 h 868938"/>
                <a:gd name="connsiteX10" fmla="*/ 336761 w 1571201"/>
                <a:gd name="connsiteY10" fmla="*/ 99318 h 868938"/>
                <a:gd name="connsiteX11" fmla="*/ 405341 w 1571201"/>
                <a:gd name="connsiteY11" fmla="*/ 68838 h 868938"/>
                <a:gd name="connsiteX12" fmla="*/ 412961 w 1571201"/>
                <a:gd name="connsiteY12" fmla="*/ 38358 h 868938"/>
                <a:gd name="connsiteX13" fmla="*/ 550121 w 1571201"/>
                <a:gd name="connsiteY13" fmla="*/ 30738 h 868938"/>
                <a:gd name="connsiteX14" fmla="*/ 649181 w 1571201"/>
                <a:gd name="connsiteY14" fmla="*/ 53598 h 868938"/>
                <a:gd name="connsiteX15" fmla="*/ 938741 w 1571201"/>
                <a:gd name="connsiteY15" fmla="*/ 61218 h 868938"/>
                <a:gd name="connsiteX16" fmla="*/ 1037801 w 1571201"/>
                <a:gd name="connsiteY16" fmla="*/ 76458 h 868938"/>
                <a:gd name="connsiteX17" fmla="*/ 1068281 w 1571201"/>
                <a:gd name="connsiteY17" fmla="*/ 84078 h 868938"/>
                <a:gd name="connsiteX18" fmla="*/ 1091141 w 1571201"/>
                <a:gd name="connsiteY18" fmla="*/ 91698 h 868938"/>
                <a:gd name="connsiteX19" fmla="*/ 1174961 w 1571201"/>
                <a:gd name="connsiteY19" fmla="*/ 114558 h 868938"/>
                <a:gd name="connsiteX20" fmla="*/ 1243541 w 1571201"/>
                <a:gd name="connsiteY20" fmla="*/ 137418 h 868938"/>
                <a:gd name="connsiteX21" fmla="*/ 1266401 w 1571201"/>
                <a:gd name="connsiteY21" fmla="*/ 145038 h 868938"/>
                <a:gd name="connsiteX22" fmla="*/ 1312121 w 1571201"/>
                <a:gd name="connsiteY22" fmla="*/ 167898 h 868938"/>
                <a:gd name="connsiteX23" fmla="*/ 1334981 w 1571201"/>
                <a:gd name="connsiteY23" fmla="*/ 190758 h 868938"/>
                <a:gd name="connsiteX24" fmla="*/ 1357841 w 1571201"/>
                <a:gd name="connsiteY24" fmla="*/ 205998 h 868938"/>
                <a:gd name="connsiteX25" fmla="*/ 1365461 w 1571201"/>
                <a:gd name="connsiteY25" fmla="*/ 228858 h 868938"/>
                <a:gd name="connsiteX26" fmla="*/ 1418801 w 1571201"/>
                <a:gd name="connsiteY26" fmla="*/ 297438 h 868938"/>
                <a:gd name="connsiteX27" fmla="*/ 1441661 w 1571201"/>
                <a:gd name="connsiteY27" fmla="*/ 343158 h 868938"/>
                <a:gd name="connsiteX28" fmla="*/ 1456901 w 1571201"/>
                <a:gd name="connsiteY28" fmla="*/ 388878 h 868938"/>
                <a:gd name="connsiteX29" fmla="*/ 1464521 w 1571201"/>
                <a:gd name="connsiteY29" fmla="*/ 411738 h 868938"/>
                <a:gd name="connsiteX30" fmla="*/ 1472141 w 1571201"/>
                <a:gd name="connsiteY30" fmla="*/ 434598 h 868938"/>
                <a:gd name="connsiteX31" fmla="*/ 1495001 w 1571201"/>
                <a:gd name="connsiteY31" fmla="*/ 480318 h 868938"/>
                <a:gd name="connsiteX32" fmla="*/ 1502621 w 1571201"/>
                <a:gd name="connsiteY32" fmla="*/ 510798 h 868938"/>
                <a:gd name="connsiteX33" fmla="*/ 1533101 w 1571201"/>
                <a:gd name="connsiteY33" fmla="*/ 556518 h 868938"/>
                <a:gd name="connsiteX34" fmla="*/ 1548341 w 1571201"/>
                <a:gd name="connsiteY34" fmla="*/ 579378 h 868938"/>
                <a:gd name="connsiteX35" fmla="*/ 1563581 w 1571201"/>
                <a:gd name="connsiteY35" fmla="*/ 625098 h 868938"/>
                <a:gd name="connsiteX36" fmla="*/ 1571201 w 1571201"/>
                <a:gd name="connsiteY36" fmla="*/ 647958 h 868938"/>
                <a:gd name="connsiteX37" fmla="*/ 1555961 w 1571201"/>
                <a:gd name="connsiteY37" fmla="*/ 708918 h 868938"/>
                <a:gd name="connsiteX38" fmla="*/ 1487381 w 1571201"/>
                <a:gd name="connsiteY38" fmla="*/ 769878 h 868938"/>
                <a:gd name="connsiteX39" fmla="*/ 1456901 w 1571201"/>
                <a:gd name="connsiteY39" fmla="*/ 785118 h 868938"/>
                <a:gd name="connsiteX40" fmla="*/ 1434041 w 1571201"/>
                <a:gd name="connsiteY40" fmla="*/ 800358 h 868938"/>
                <a:gd name="connsiteX41" fmla="*/ 1373081 w 1571201"/>
                <a:gd name="connsiteY41" fmla="*/ 815598 h 868938"/>
                <a:gd name="connsiteX42" fmla="*/ 1342601 w 1571201"/>
                <a:gd name="connsiteY42" fmla="*/ 823218 h 868938"/>
                <a:gd name="connsiteX43" fmla="*/ 1251161 w 1571201"/>
                <a:gd name="connsiteY43" fmla="*/ 807978 h 868938"/>
                <a:gd name="connsiteX44" fmla="*/ 1228301 w 1571201"/>
                <a:gd name="connsiteY44" fmla="*/ 792738 h 868938"/>
                <a:gd name="connsiteX45" fmla="*/ 1197821 w 1571201"/>
                <a:gd name="connsiteY45" fmla="*/ 777498 h 868938"/>
                <a:gd name="connsiteX46" fmla="*/ 1152101 w 1571201"/>
                <a:gd name="connsiteY46" fmla="*/ 747018 h 868938"/>
                <a:gd name="connsiteX47" fmla="*/ 1121621 w 1571201"/>
                <a:gd name="connsiteY47" fmla="*/ 739398 h 868938"/>
                <a:gd name="connsiteX48" fmla="*/ 1075901 w 1571201"/>
                <a:gd name="connsiteY48" fmla="*/ 708918 h 868938"/>
                <a:gd name="connsiteX49" fmla="*/ 999701 w 1571201"/>
                <a:gd name="connsiteY49" fmla="*/ 724158 h 868938"/>
                <a:gd name="connsiteX50" fmla="*/ 976841 w 1571201"/>
                <a:gd name="connsiteY50" fmla="*/ 731778 h 868938"/>
                <a:gd name="connsiteX51" fmla="*/ 953981 w 1571201"/>
                <a:gd name="connsiteY51" fmla="*/ 747018 h 868938"/>
                <a:gd name="connsiteX52" fmla="*/ 923501 w 1571201"/>
                <a:gd name="connsiteY52" fmla="*/ 762258 h 868938"/>
                <a:gd name="connsiteX53" fmla="*/ 893021 w 1571201"/>
                <a:gd name="connsiteY53" fmla="*/ 785118 h 868938"/>
                <a:gd name="connsiteX54" fmla="*/ 839681 w 1571201"/>
                <a:gd name="connsiteY54" fmla="*/ 815598 h 868938"/>
                <a:gd name="connsiteX55" fmla="*/ 809201 w 1571201"/>
                <a:gd name="connsiteY55" fmla="*/ 823218 h 868938"/>
                <a:gd name="connsiteX56" fmla="*/ 763481 w 1571201"/>
                <a:gd name="connsiteY56" fmla="*/ 838458 h 868938"/>
                <a:gd name="connsiteX57" fmla="*/ 656801 w 1571201"/>
                <a:gd name="connsiteY57" fmla="*/ 861318 h 868938"/>
                <a:gd name="connsiteX58" fmla="*/ 572981 w 1571201"/>
                <a:gd name="connsiteY58" fmla="*/ 868938 h 868938"/>
                <a:gd name="connsiteX59" fmla="*/ 412961 w 1571201"/>
                <a:gd name="connsiteY59" fmla="*/ 853698 h 868938"/>
                <a:gd name="connsiteX60" fmla="*/ 336761 w 1571201"/>
                <a:gd name="connsiteY60" fmla="*/ 823218 h 868938"/>
                <a:gd name="connsiteX61" fmla="*/ 268181 w 1571201"/>
                <a:gd name="connsiteY61" fmla="*/ 777498 h 868938"/>
                <a:gd name="connsiteX62" fmla="*/ 245321 w 1571201"/>
                <a:gd name="connsiteY62" fmla="*/ 762258 h 868938"/>
                <a:gd name="connsiteX63" fmla="*/ 230081 w 1571201"/>
                <a:gd name="connsiteY63" fmla="*/ 739398 h 868938"/>
                <a:gd name="connsiteX64" fmla="*/ 184361 w 1571201"/>
                <a:gd name="connsiteY64" fmla="*/ 708918 h 868938"/>
                <a:gd name="connsiteX65" fmla="*/ 169121 w 1571201"/>
                <a:gd name="connsiteY65" fmla="*/ 678438 h 868938"/>
                <a:gd name="connsiteX66" fmla="*/ 108161 w 1571201"/>
                <a:gd name="connsiteY66" fmla="*/ 647958 h 868938"/>
                <a:gd name="connsiteX67" fmla="*/ 31961 w 1571201"/>
                <a:gd name="connsiteY67" fmla="*/ 602238 h 868938"/>
                <a:gd name="connsiteX68" fmla="*/ 16721 w 1571201"/>
                <a:gd name="connsiteY68" fmla="*/ 571758 h 868938"/>
                <a:gd name="connsiteX69" fmla="*/ 1481 w 1571201"/>
                <a:gd name="connsiteY69" fmla="*/ 548898 h 868938"/>
                <a:gd name="connsiteX70" fmla="*/ 9101 w 1571201"/>
                <a:gd name="connsiteY70" fmla="*/ 518418 h 868938"/>
                <a:gd name="connsiteX71" fmla="*/ 24341 w 1571201"/>
                <a:gd name="connsiteY71" fmla="*/ 465078 h 868938"/>
                <a:gd name="connsiteX72" fmla="*/ 31961 w 1571201"/>
                <a:gd name="connsiteY72" fmla="*/ 495558 h 86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571201" h="868938">
                  <a:moveTo>
                    <a:pt x="31961" y="495558"/>
                  </a:moveTo>
                  <a:cubicBezTo>
                    <a:pt x="35771" y="477778"/>
                    <a:pt x="32848" y="396672"/>
                    <a:pt x="47201" y="358398"/>
                  </a:cubicBezTo>
                  <a:cubicBezTo>
                    <a:pt x="51189" y="347762"/>
                    <a:pt x="55169" y="336644"/>
                    <a:pt x="62441" y="327918"/>
                  </a:cubicBezTo>
                  <a:cubicBezTo>
                    <a:pt x="68304" y="320883"/>
                    <a:pt x="77681" y="317758"/>
                    <a:pt x="85301" y="312678"/>
                  </a:cubicBezTo>
                  <a:cubicBezTo>
                    <a:pt x="90381" y="302518"/>
                    <a:pt x="92509" y="290230"/>
                    <a:pt x="100541" y="282198"/>
                  </a:cubicBezTo>
                  <a:cubicBezTo>
                    <a:pt x="108573" y="274166"/>
                    <a:pt x="121158" y="272594"/>
                    <a:pt x="131021" y="266958"/>
                  </a:cubicBezTo>
                  <a:cubicBezTo>
                    <a:pt x="138972" y="262414"/>
                    <a:pt x="146261" y="256798"/>
                    <a:pt x="153881" y="251718"/>
                  </a:cubicBezTo>
                  <a:cubicBezTo>
                    <a:pt x="199935" y="159610"/>
                    <a:pt x="138129" y="270621"/>
                    <a:pt x="191981" y="205998"/>
                  </a:cubicBezTo>
                  <a:cubicBezTo>
                    <a:pt x="199253" y="197272"/>
                    <a:pt x="199189" y="183550"/>
                    <a:pt x="207221" y="175518"/>
                  </a:cubicBezTo>
                  <a:cubicBezTo>
                    <a:pt x="238399" y="144340"/>
                    <a:pt x="278042" y="138464"/>
                    <a:pt x="313901" y="114558"/>
                  </a:cubicBezTo>
                  <a:cubicBezTo>
                    <a:pt x="321521" y="109478"/>
                    <a:pt x="328392" y="103037"/>
                    <a:pt x="336761" y="99318"/>
                  </a:cubicBezTo>
                  <a:cubicBezTo>
                    <a:pt x="418373" y="63046"/>
                    <a:pt x="353606" y="103328"/>
                    <a:pt x="405341" y="68838"/>
                  </a:cubicBezTo>
                  <a:cubicBezTo>
                    <a:pt x="407881" y="58678"/>
                    <a:pt x="407152" y="47072"/>
                    <a:pt x="412961" y="38358"/>
                  </a:cubicBezTo>
                  <a:cubicBezTo>
                    <a:pt x="438533" y="0"/>
                    <a:pt x="547846" y="30586"/>
                    <a:pt x="550121" y="30738"/>
                  </a:cubicBezTo>
                  <a:cubicBezTo>
                    <a:pt x="552116" y="31237"/>
                    <a:pt x="634773" y="52928"/>
                    <a:pt x="649181" y="53598"/>
                  </a:cubicBezTo>
                  <a:cubicBezTo>
                    <a:pt x="745630" y="58084"/>
                    <a:pt x="842221" y="58678"/>
                    <a:pt x="938741" y="61218"/>
                  </a:cubicBezTo>
                  <a:cubicBezTo>
                    <a:pt x="991526" y="67816"/>
                    <a:pt x="992919" y="66484"/>
                    <a:pt x="1037801" y="76458"/>
                  </a:cubicBezTo>
                  <a:cubicBezTo>
                    <a:pt x="1048024" y="78730"/>
                    <a:pt x="1058211" y="81201"/>
                    <a:pt x="1068281" y="84078"/>
                  </a:cubicBezTo>
                  <a:cubicBezTo>
                    <a:pt x="1076004" y="86285"/>
                    <a:pt x="1083349" y="89750"/>
                    <a:pt x="1091141" y="91698"/>
                  </a:cubicBezTo>
                  <a:cubicBezTo>
                    <a:pt x="1177305" y="113239"/>
                    <a:pt x="1076877" y="81863"/>
                    <a:pt x="1174961" y="114558"/>
                  </a:cubicBezTo>
                  <a:lnTo>
                    <a:pt x="1243541" y="137418"/>
                  </a:lnTo>
                  <a:cubicBezTo>
                    <a:pt x="1251161" y="139958"/>
                    <a:pt x="1259718" y="140583"/>
                    <a:pt x="1266401" y="145038"/>
                  </a:cubicBezTo>
                  <a:cubicBezTo>
                    <a:pt x="1295944" y="164733"/>
                    <a:pt x="1280573" y="157382"/>
                    <a:pt x="1312121" y="167898"/>
                  </a:cubicBezTo>
                  <a:cubicBezTo>
                    <a:pt x="1319741" y="175518"/>
                    <a:pt x="1326702" y="183859"/>
                    <a:pt x="1334981" y="190758"/>
                  </a:cubicBezTo>
                  <a:cubicBezTo>
                    <a:pt x="1342016" y="196621"/>
                    <a:pt x="1352120" y="198847"/>
                    <a:pt x="1357841" y="205998"/>
                  </a:cubicBezTo>
                  <a:cubicBezTo>
                    <a:pt x="1362859" y="212270"/>
                    <a:pt x="1361006" y="222175"/>
                    <a:pt x="1365461" y="228858"/>
                  </a:cubicBezTo>
                  <a:cubicBezTo>
                    <a:pt x="1391760" y="268306"/>
                    <a:pt x="1398512" y="236570"/>
                    <a:pt x="1418801" y="297438"/>
                  </a:cubicBezTo>
                  <a:cubicBezTo>
                    <a:pt x="1446591" y="380808"/>
                    <a:pt x="1402270" y="254528"/>
                    <a:pt x="1441661" y="343158"/>
                  </a:cubicBezTo>
                  <a:cubicBezTo>
                    <a:pt x="1448185" y="357838"/>
                    <a:pt x="1451821" y="373638"/>
                    <a:pt x="1456901" y="388878"/>
                  </a:cubicBezTo>
                  <a:lnTo>
                    <a:pt x="1464521" y="411738"/>
                  </a:lnTo>
                  <a:cubicBezTo>
                    <a:pt x="1467061" y="419358"/>
                    <a:pt x="1467686" y="427915"/>
                    <a:pt x="1472141" y="434598"/>
                  </a:cubicBezTo>
                  <a:cubicBezTo>
                    <a:pt x="1488839" y="459645"/>
                    <a:pt x="1487114" y="452713"/>
                    <a:pt x="1495001" y="480318"/>
                  </a:cubicBezTo>
                  <a:cubicBezTo>
                    <a:pt x="1497878" y="490388"/>
                    <a:pt x="1497937" y="501431"/>
                    <a:pt x="1502621" y="510798"/>
                  </a:cubicBezTo>
                  <a:cubicBezTo>
                    <a:pt x="1510812" y="527181"/>
                    <a:pt x="1522941" y="541278"/>
                    <a:pt x="1533101" y="556518"/>
                  </a:cubicBezTo>
                  <a:cubicBezTo>
                    <a:pt x="1538181" y="564138"/>
                    <a:pt x="1545445" y="570690"/>
                    <a:pt x="1548341" y="579378"/>
                  </a:cubicBezTo>
                  <a:lnTo>
                    <a:pt x="1563581" y="625098"/>
                  </a:lnTo>
                  <a:lnTo>
                    <a:pt x="1571201" y="647958"/>
                  </a:lnTo>
                  <a:cubicBezTo>
                    <a:pt x="1566121" y="668278"/>
                    <a:pt x="1564212" y="689666"/>
                    <a:pt x="1555961" y="708918"/>
                  </a:cubicBezTo>
                  <a:cubicBezTo>
                    <a:pt x="1532952" y="762606"/>
                    <a:pt x="1531242" y="750384"/>
                    <a:pt x="1487381" y="769878"/>
                  </a:cubicBezTo>
                  <a:cubicBezTo>
                    <a:pt x="1477001" y="774491"/>
                    <a:pt x="1466764" y="779482"/>
                    <a:pt x="1456901" y="785118"/>
                  </a:cubicBezTo>
                  <a:cubicBezTo>
                    <a:pt x="1448950" y="789662"/>
                    <a:pt x="1442648" y="797228"/>
                    <a:pt x="1434041" y="800358"/>
                  </a:cubicBezTo>
                  <a:cubicBezTo>
                    <a:pt x="1414357" y="807516"/>
                    <a:pt x="1393401" y="810518"/>
                    <a:pt x="1373081" y="815598"/>
                  </a:cubicBezTo>
                  <a:lnTo>
                    <a:pt x="1342601" y="823218"/>
                  </a:lnTo>
                  <a:cubicBezTo>
                    <a:pt x="1312121" y="818138"/>
                    <a:pt x="1281018" y="815940"/>
                    <a:pt x="1251161" y="807978"/>
                  </a:cubicBezTo>
                  <a:cubicBezTo>
                    <a:pt x="1242312" y="805618"/>
                    <a:pt x="1236252" y="797282"/>
                    <a:pt x="1228301" y="792738"/>
                  </a:cubicBezTo>
                  <a:cubicBezTo>
                    <a:pt x="1218438" y="787102"/>
                    <a:pt x="1207561" y="783342"/>
                    <a:pt x="1197821" y="777498"/>
                  </a:cubicBezTo>
                  <a:cubicBezTo>
                    <a:pt x="1182115" y="768074"/>
                    <a:pt x="1169870" y="751460"/>
                    <a:pt x="1152101" y="747018"/>
                  </a:cubicBezTo>
                  <a:lnTo>
                    <a:pt x="1121621" y="739398"/>
                  </a:lnTo>
                  <a:cubicBezTo>
                    <a:pt x="1106381" y="729238"/>
                    <a:pt x="1093968" y="705907"/>
                    <a:pt x="1075901" y="708918"/>
                  </a:cubicBezTo>
                  <a:cubicBezTo>
                    <a:pt x="1039975" y="714906"/>
                    <a:pt x="1031529" y="715064"/>
                    <a:pt x="999701" y="724158"/>
                  </a:cubicBezTo>
                  <a:cubicBezTo>
                    <a:pt x="991978" y="726365"/>
                    <a:pt x="984025" y="728186"/>
                    <a:pt x="976841" y="731778"/>
                  </a:cubicBezTo>
                  <a:cubicBezTo>
                    <a:pt x="968650" y="735874"/>
                    <a:pt x="961932" y="742474"/>
                    <a:pt x="953981" y="747018"/>
                  </a:cubicBezTo>
                  <a:cubicBezTo>
                    <a:pt x="944118" y="752654"/>
                    <a:pt x="933134" y="756238"/>
                    <a:pt x="923501" y="762258"/>
                  </a:cubicBezTo>
                  <a:cubicBezTo>
                    <a:pt x="912731" y="768989"/>
                    <a:pt x="903355" y="777736"/>
                    <a:pt x="893021" y="785118"/>
                  </a:cubicBezTo>
                  <a:cubicBezTo>
                    <a:pt x="876731" y="796754"/>
                    <a:pt x="858480" y="808548"/>
                    <a:pt x="839681" y="815598"/>
                  </a:cubicBezTo>
                  <a:cubicBezTo>
                    <a:pt x="829875" y="819275"/>
                    <a:pt x="819232" y="820209"/>
                    <a:pt x="809201" y="823218"/>
                  </a:cubicBezTo>
                  <a:cubicBezTo>
                    <a:pt x="793814" y="827834"/>
                    <a:pt x="779066" y="834562"/>
                    <a:pt x="763481" y="838458"/>
                  </a:cubicBezTo>
                  <a:cubicBezTo>
                    <a:pt x="731844" y="846367"/>
                    <a:pt x="683977" y="858847"/>
                    <a:pt x="656801" y="861318"/>
                  </a:cubicBezTo>
                  <a:lnTo>
                    <a:pt x="572981" y="868938"/>
                  </a:lnTo>
                  <a:cubicBezTo>
                    <a:pt x="519641" y="863858"/>
                    <a:pt x="465964" y="861550"/>
                    <a:pt x="412961" y="853698"/>
                  </a:cubicBezTo>
                  <a:cubicBezTo>
                    <a:pt x="393656" y="850838"/>
                    <a:pt x="355311" y="834348"/>
                    <a:pt x="336761" y="823218"/>
                  </a:cubicBezTo>
                  <a:lnTo>
                    <a:pt x="268181" y="777498"/>
                  </a:lnTo>
                  <a:lnTo>
                    <a:pt x="245321" y="762258"/>
                  </a:lnTo>
                  <a:cubicBezTo>
                    <a:pt x="240241" y="754638"/>
                    <a:pt x="236973" y="745429"/>
                    <a:pt x="230081" y="739398"/>
                  </a:cubicBezTo>
                  <a:cubicBezTo>
                    <a:pt x="216297" y="727337"/>
                    <a:pt x="184361" y="708918"/>
                    <a:pt x="184361" y="708918"/>
                  </a:cubicBezTo>
                  <a:cubicBezTo>
                    <a:pt x="179281" y="698758"/>
                    <a:pt x="177991" y="685534"/>
                    <a:pt x="169121" y="678438"/>
                  </a:cubicBezTo>
                  <a:cubicBezTo>
                    <a:pt x="151381" y="664246"/>
                    <a:pt x="127064" y="660560"/>
                    <a:pt x="108161" y="647958"/>
                  </a:cubicBezTo>
                  <a:cubicBezTo>
                    <a:pt x="52990" y="611177"/>
                    <a:pt x="78824" y="625669"/>
                    <a:pt x="31961" y="602238"/>
                  </a:cubicBezTo>
                  <a:cubicBezTo>
                    <a:pt x="26881" y="592078"/>
                    <a:pt x="22357" y="581621"/>
                    <a:pt x="16721" y="571758"/>
                  </a:cubicBezTo>
                  <a:cubicBezTo>
                    <a:pt x="12177" y="563807"/>
                    <a:pt x="2776" y="557964"/>
                    <a:pt x="1481" y="548898"/>
                  </a:cubicBezTo>
                  <a:cubicBezTo>
                    <a:pt x="0" y="538531"/>
                    <a:pt x="6224" y="528488"/>
                    <a:pt x="9101" y="518418"/>
                  </a:cubicBezTo>
                  <a:cubicBezTo>
                    <a:pt x="16348" y="493052"/>
                    <a:pt x="19577" y="493664"/>
                    <a:pt x="24341" y="465078"/>
                  </a:cubicBezTo>
                  <a:cubicBezTo>
                    <a:pt x="25176" y="460067"/>
                    <a:pt x="28151" y="513338"/>
                    <a:pt x="31961" y="495558"/>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7" name="Rectangle 36"/>
          <p:cNvSpPr/>
          <p:nvPr/>
        </p:nvSpPr>
        <p:spPr>
          <a:xfrm>
            <a:off x="228600" y="5638800"/>
            <a:ext cx="2819400" cy="577850"/>
          </a:xfrm>
          <a:prstGeom prst="rect">
            <a:avLst/>
          </a:prstGeom>
        </p:spPr>
        <p:txBody>
          <a:bodyPr>
            <a:spAutoFit/>
          </a:bodyPr>
          <a:lstStyle/>
          <a:p>
            <a:pPr algn="ctr">
              <a:defRPr/>
            </a:pPr>
            <a:r>
              <a:rPr lang="en-US" sz="1050" dirty="0"/>
              <a:t>Drawing of marine sticklebacks. Credit: David Kingsley, Stanford University (based on Cuvier &amp; </a:t>
            </a:r>
            <a:r>
              <a:rPr lang="en-US" sz="1050" dirty="0" err="1"/>
              <a:t>Valenciennes</a:t>
            </a:r>
            <a:r>
              <a:rPr lang="en-US" sz="1050" dirty="0"/>
              <a:t>, 1829).</a:t>
            </a:r>
          </a:p>
        </p:txBody>
      </p:sp>
      <p:sp>
        <p:nvSpPr>
          <p:cNvPr id="38" name="Rectangle 37"/>
          <p:cNvSpPr/>
          <p:nvPr/>
        </p:nvSpPr>
        <p:spPr>
          <a:xfrm>
            <a:off x="4030663" y="1508125"/>
            <a:ext cx="609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373" name="Picture 8" descr="http://graphics8.nytimes.com/images/2008/01/29/opinion/30fish2.5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209800"/>
            <a:ext cx="717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8" descr="http://graphics8.nytimes.com/images/2008/01/29/opinion/30fish2.5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4724400"/>
            <a:ext cx="6096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8" descr="http://graphics8.nytimes.com/images/2008/01/29/opinion/30fish2.5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5638800"/>
            <a:ext cx="6096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xtBox 41"/>
          <p:cNvSpPr txBox="1">
            <a:spLocks noChangeArrowheads="1"/>
          </p:cNvSpPr>
          <p:nvPr/>
        </p:nvSpPr>
        <p:spPr bwMode="auto">
          <a:xfrm>
            <a:off x="6096000" y="350520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Ice</a:t>
            </a:r>
          </a:p>
        </p:txBody>
      </p:sp>
      <p:sp>
        <p:nvSpPr>
          <p:cNvPr id="15377" name="TextBox 42"/>
          <p:cNvSpPr txBox="1">
            <a:spLocks noChangeArrowheads="1"/>
          </p:cNvSpPr>
          <p:nvPr/>
        </p:nvSpPr>
        <p:spPr bwMode="auto">
          <a:xfrm>
            <a:off x="2667000" y="3962400"/>
            <a:ext cx="147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Pacific Ocean</a:t>
            </a:r>
          </a:p>
        </p:txBody>
      </p:sp>
      <p:sp>
        <p:nvSpPr>
          <p:cNvPr id="15378" name="TextBox 43"/>
          <p:cNvSpPr txBox="1">
            <a:spLocks noChangeArrowheads="1"/>
          </p:cNvSpPr>
          <p:nvPr/>
        </p:nvSpPr>
        <p:spPr bwMode="auto">
          <a:xfrm>
            <a:off x="3643313" y="1143000"/>
            <a:ext cx="1995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&gt; 13,000 years ago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7620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The process of allopatric speciation: an example from sticklebacks </a:t>
            </a:r>
          </a:p>
        </p:txBody>
      </p:sp>
      <p:sp>
        <p:nvSpPr>
          <p:cNvPr id="25" name="Rectangle 24"/>
          <p:cNvSpPr/>
          <p:nvPr/>
        </p:nvSpPr>
        <p:spPr>
          <a:xfrm>
            <a:off x="-7938" y="1638300"/>
            <a:ext cx="5646738" cy="5257800"/>
          </a:xfrm>
          <a:prstGeom prst="rect">
            <a:avLst/>
          </a:prstGeom>
          <a:gradFill flip="none" rotWithShape="1">
            <a:gsLst>
              <a:gs pos="0">
                <a:schemeClr val="accent1">
                  <a:lumMod val="2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388" name="Picture 10" descr="http://www.aquariumofpacific.org/images/olc/AlaskaStreamMale_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752600"/>
            <a:ext cx="2643188"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33"/>
          <p:cNvSpPr txBox="1">
            <a:spLocks noChangeArrowheads="1"/>
          </p:cNvSpPr>
          <p:nvPr/>
        </p:nvSpPr>
        <p:spPr bwMode="auto">
          <a:xfrm>
            <a:off x="609600" y="3438525"/>
            <a:ext cx="1985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a:t>Three-spined stickleback</a:t>
            </a:r>
          </a:p>
          <a:p>
            <a:pPr algn="ctr" eaLnBrk="1" hangingPunct="1"/>
            <a:r>
              <a:rPr lang="en-US" sz="1400" i="1"/>
              <a:t>Gasterosteus aculeatus</a:t>
            </a:r>
          </a:p>
        </p:txBody>
      </p:sp>
      <p:pic>
        <p:nvPicPr>
          <p:cNvPr id="16390" name="Picture 8" descr="http://graphics8.nytimes.com/images/2008/01/29/opinion/30fish2.5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648200"/>
            <a:ext cx="2368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52"/>
          <p:cNvSpPr/>
          <p:nvPr/>
        </p:nvSpPr>
        <p:spPr>
          <a:xfrm>
            <a:off x="228600" y="5638800"/>
            <a:ext cx="2819400" cy="577850"/>
          </a:xfrm>
          <a:prstGeom prst="rect">
            <a:avLst/>
          </a:prstGeom>
        </p:spPr>
        <p:txBody>
          <a:bodyPr>
            <a:spAutoFit/>
          </a:bodyPr>
          <a:lstStyle/>
          <a:p>
            <a:pPr algn="ctr">
              <a:defRPr/>
            </a:pPr>
            <a:r>
              <a:rPr lang="en-US" sz="1050" dirty="0"/>
              <a:t>Drawing of marine sticklebacks. Credit: David Kingsley, Stanford University (based on Cuvier &amp; </a:t>
            </a:r>
            <a:r>
              <a:rPr lang="en-US" sz="1050" dirty="0" err="1"/>
              <a:t>Valenciennes</a:t>
            </a:r>
            <a:r>
              <a:rPr lang="en-US" sz="1050" dirty="0"/>
              <a:t>, 1829).</a:t>
            </a:r>
          </a:p>
        </p:txBody>
      </p:sp>
      <p:sp>
        <p:nvSpPr>
          <p:cNvPr id="16392" name="TextBox 58"/>
          <p:cNvSpPr txBox="1">
            <a:spLocks noChangeArrowheads="1"/>
          </p:cNvSpPr>
          <p:nvPr/>
        </p:nvSpPr>
        <p:spPr bwMode="auto">
          <a:xfrm>
            <a:off x="2667000" y="3962400"/>
            <a:ext cx="147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Pacific Ocean</a:t>
            </a:r>
          </a:p>
        </p:txBody>
      </p:sp>
      <p:grpSp>
        <p:nvGrpSpPr>
          <p:cNvPr id="2" name="Group 63"/>
          <p:cNvGrpSpPr/>
          <p:nvPr/>
        </p:nvGrpSpPr>
        <p:grpSpPr>
          <a:xfrm>
            <a:off x="3970020" y="1638300"/>
            <a:ext cx="6164580" cy="5662930"/>
            <a:chOff x="3962400" y="1508760"/>
            <a:chExt cx="6164580" cy="5662930"/>
          </a:xfrm>
          <a:blipFill>
            <a:blip r:embed="rId4"/>
            <a:tile tx="0" ty="0" sx="100000" sy="100000" flip="none" algn="tl"/>
          </a:blipFill>
        </p:grpSpPr>
        <p:sp>
          <p:nvSpPr>
            <p:cNvPr id="65" name="Freeform 64"/>
            <p:cNvSpPr/>
            <p:nvPr/>
          </p:nvSpPr>
          <p:spPr>
            <a:xfrm>
              <a:off x="3962400" y="1638300"/>
              <a:ext cx="5843270" cy="5533390"/>
            </a:xfrm>
            <a:custGeom>
              <a:avLst/>
              <a:gdLst>
                <a:gd name="connsiteX0" fmla="*/ 21590 w 5843270"/>
                <a:gd name="connsiteY0" fmla="*/ 8890 h 5533390"/>
                <a:gd name="connsiteX1" fmla="*/ 36830 w 5843270"/>
                <a:gd name="connsiteY1" fmla="*/ 54610 h 5533390"/>
                <a:gd name="connsiteX2" fmla="*/ 67310 w 5843270"/>
                <a:gd name="connsiteY2" fmla="*/ 130810 h 5533390"/>
                <a:gd name="connsiteX3" fmla="*/ 82550 w 5843270"/>
                <a:gd name="connsiteY3" fmla="*/ 214630 h 5533390"/>
                <a:gd name="connsiteX4" fmla="*/ 90170 w 5843270"/>
                <a:gd name="connsiteY4" fmla="*/ 237490 h 5533390"/>
                <a:gd name="connsiteX5" fmla="*/ 97790 w 5843270"/>
                <a:gd name="connsiteY5" fmla="*/ 267970 h 5533390"/>
                <a:gd name="connsiteX6" fmla="*/ 105410 w 5843270"/>
                <a:gd name="connsiteY6" fmla="*/ 290830 h 5533390"/>
                <a:gd name="connsiteX7" fmla="*/ 113030 w 5843270"/>
                <a:gd name="connsiteY7" fmla="*/ 321310 h 5533390"/>
                <a:gd name="connsiteX8" fmla="*/ 120650 w 5843270"/>
                <a:gd name="connsiteY8" fmla="*/ 344170 h 5533390"/>
                <a:gd name="connsiteX9" fmla="*/ 128270 w 5843270"/>
                <a:gd name="connsiteY9" fmla="*/ 374650 h 5533390"/>
                <a:gd name="connsiteX10" fmla="*/ 143510 w 5843270"/>
                <a:gd name="connsiteY10" fmla="*/ 420370 h 5533390"/>
                <a:gd name="connsiteX11" fmla="*/ 151130 w 5843270"/>
                <a:gd name="connsiteY11" fmla="*/ 458470 h 5533390"/>
                <a:gd name="connsiteX12" fmla="*/ 166370 w 5843270"/>
                <a:gd name="connsiteY12" fmla="*/ 504190 h 5533390"/>
                <a:gd name="connsiteX13" fmla="*/ 181610 w 5843270"/>
                <a:gd name="connsiteY13" fmla="*/ 549910 h 5533390"/>
                <a:gd name="connsiteX14" fmla="*/ 196850 w 5843270"/>
                <a:gd name="connsiteY14" fmla="*/ 595630 h 5533390"/>
                <a:gd name="connsiteX15" fmla="*/ 204470 w 5843270"/>
                <a:gd name="connsiteY15" fmla="*/ 618490 h 5533390"/>
                <a:gd name="connsiteX16" fmla="*/ 219710 w 5843270"/>
                <a:gd name="connsiteY16" fmla="*/ 641350 h 5533390"/>
                <a:gd name="connsiteX17" fmla="*/ 234950 w 5843270"/>
                <a:gd name="connsiteY17" fmla="*/ 687070 h 5533390"/>
                <a:gd name="connsiteX18" fmla="*/ 250190 w 5843270"/>
                <a:gd name="connsiteY18" fmla="*/ 709930 h 5533390"/>
                <a:gd name="connsiteX19" fmla="*/ 265430 w 5843270"/>
                <a:gd name="connsiteY19" fmla="*/ 755650 h 5533390"/>
                <a:gd name="connsiteX20" fmla="*/ 273050 w 5843270"/>
                <a:gd name="connsiteY20" fmla="*/ 778510 h 5533390"/>
                <a:gd name="connsiteX21" fmla="*/ 288290 w 5843270"/>
                <a:gd name="connsiteY21" fmla="*/ 824230 h 5533390"/>
                <a:gd name="connsiteX22" fmla="*/ 295910 w 5843270"/>
                <a:gd name="connsiteY22" fmla="*/ 847090 h 5533390"/>
                <a:gd name="connsiteX23" fmla="*/ 311150 w 5843270"/>
                <a:gd name="connsiteY23" fmla="*/ 930910 h 5533390"/>
                <a:gd name="connsiteX24" fmla="*/ 295910 w 5843270"/>
                <a:gd name="connsiteY24" fmla="*/ 1068070 h 5533390"/>
                <a:gd name="connsiteX25" fmla="*/ 265430 w 5843270"/>
                <a:gd name="connsiteY25" fmla="*/ 1113790 h 5533390"/>
                <a:gd name="connsiteX26" fmla="*/ 250190 w 5843270"/>
                <a:gd name="connsiteY26" fmla="*/ 1151890 h 5533390"/>
                <a:gd name="connsiteX27" fmla="*/ 257810 w 5843270"/>
                <a:gd name="connsiteY27" fmla="*/ 1350010 h 5533390"/>
                <a:gd name="connsiteX28" fmla="*/ 273050 w 5843270"/>
                <a:gd name="connsiteY28" fmla="*/ 1487170 h 5533390"/>
                <a:gd name="connsiteX29" fmla="*/ 295910 w 5843270"/>
                <a:gd name="connsiteY29" fmla="*/ 1540510 h 5533390"/>
                <a:gd name="connsiteX30" fmla="*/ 303530 w 5843270"/>
                <a:gd name="connsiteY30" fmla="*/ 1563370 h 5533390"/>
                <a:gd name="connsiteX31" fmla="*/ 318770 w 5843270"/>
                <a:gd name="connsiteY31" fmla="*/ 1586230 h 5533390"/>
                <a:gd name="connsiteX32" fmla="*/ 334010 w 5843270"/>
                <a:gd name="connsiteY32" fmla="*/ 1631950 h 5533390"/>
                <a:gd name="connsiteX33" fmla="*/ 341630 w 5843270"/>
                <a:gd name="connsiteY33" fmla="*/ 1654810 h 5533390"/>
                <a:gd name="connsiteX34" fmla="*/ 349250 w 5843270"/>
                <a:gd name="connsiteY34" fmla="*/ 1677670 h 5533390"/>
                <a:gd name="connsiteX35" fmla="*/ 356870 w 5843270"/>
                <a:gd name="connsiteY35" fmla="*/ 1708150 h 5533390"/>
                <a:gd name="connsiteX36" fmla="*/ 364490 w 5843270"/>
                <a:gd name="connsiteY36" fmla="*/ 1731010 h 5533390"/>
                <a:gd name="connsiteX37" fmla="*/ 372110 w 5843270"/>
                <a:gd name="connsiteY37" fmla="*/ 1761490 h 5533390"/>
                <a:gd name="connsiteX38" fmla="*/ 387350 w 5843270"/>
                <a:gd name="connsiteY38" fmla="*/ 1784350 h 5533390"/>
                <a:gd name="connsiteX39" fmla="*/ 402590 w 5843270"/>
                <a:gd name="connsiteY39" fmla="*/ 1845310 h 5533390"/>
                <a:gd name="connsiteX40" fmla="*/ 410210 w 5843270"/>
                <a:gd name="connsiteY40" fmla="*/ 1875790 h 5533390"/>
                <a:gd name="connsiteX41" fmla="*/ 425450 w 5843270"/>
                <a:gd name="connsiteY41" fmla="*/ 1921510 h 5533390"/>
                <a:gd name="connsiteX42" fmla="*/ 433070 w 5843270"/>
                <a:gd name="connsiteY42" fmla="*/ 1944370 h 5533390"/>
                <a:gd name="connsiteX43" fmla="*/ 440690 w 5843270"/>
                <a:gd name="connsiteY43" fmla="*/ 1974850 h 5533390"/>
                <a:gd name="connsiteX44" fmla="*/ 455930 w 5843270"/>
                <a:gd name="connsiteY44" fmla="*/ 2020570 h 5533390"/>
                <a:gd name="connsiteX45" fmla="*/ 463550 w 5843270"/>
                <a:gd name="connsiteY45" fmla="*/ 2043430 h 5533390"/>
                <a:gd name="connsiteX46" fmla="*/ 478790 w 5843270"/>
                <a:gd name="connsiteY46" fmla="*/ 2112010 h 5533390"/>
                <a:gd name="connsiteX47" fmla="*/ 494030 w 5843270"/>
                <a:gd name="connsiteY47" fmla="*/ 2180590 h 5533390"/>
                <a:gd name="connsiteX48" fmla="*/ 509270 w 5843270"/>
                <a:gd name="connsiteY48" fmla="*/ 2226310 h 5533390"/>
                <a:gd name="connsiteX49" fmla="*/ 547370 w 5843270"/>
                <a:gd name="connsiteY49" fmla="*/ 2340610 h 5533390"/>
                <a:gd name="connsiteX50" fmla="*/ 554990 w 5843270"/>
                <a:gd name="connsiteY50" fmla="*/ 2363470 h 5533390"/>
                <a:gd name="connsiteX51" fmla="*/ 562610 w 5843270"/>
                <a:gd name="connsiteY51" fmla="*/ 2386330 h 5533390"/>
                <a:gd name="connsiteX52" fmla="*/ 577850 w 5843270"/>
                <a:gd name="connsiteY52" fmla="*/ 2409190 h 5533390"/>
                <a:gd name="connsiteX53" fmla="*/ 593090 w 5843270"/>
                <a:gd name="connsiteY53" fmla="*/ 2454910 h 5533390"/>
                <a:gd name="connsiteX54" fmla="*/ 623570 w 5843270"/>
                <a:gd name="connsiteY54" fmla="*/ 2523490 h 5533390"/>
                <a:gd name="connsiteX55" fmla="*/ 646430 w 5843270"/>
                <a:gd name="connsiteY55" fmla="*/ 2592070 h 5533390"/>
                <a:gd name="connsiteX56" fmla="*/ 654050 w 5843270"/>
                <a:gd name="connsiteY56" fmla="*/ 2614930 h 5533390"/>
                <a:gd name="connsiteX57" fmla="*/ 638810 w 5843270"/>
                <a:gd name="connsiteY57" fmla="*/ 2706370 h 5533390"/>
                <a:gd name="connsiteX58" fmla="*/ 608330 w 5843270"/>
                <a:gd name="connsiteY58" fmla="*/ 2752090 h 5533390"/>
                <a:gd name="connsiteX59" fmla="*/ 593090 w 5843270"/>
                <a:gd name="connsiteY59" fmla="*/ 2782570 h 5533390"/>
                <a:gd name="connsiteX60" fmla="*/ 577850 w 5843270"/>
                <a:gd name="connsiteY60" fmla="*/ 2866390 h 5533390"/>
                <a:gd name="connsiteX61" fmla="*/ 593090 w 5843270"/>
                <a:gd name="connsiteY61" fmla="*/ 3056890 h 5533390"/>
                <a:gd name="connsiteX62" fmla="*/ 600710 w 5843270"/>
                <a:gd name="connsiteY62" fmla="*/ 3087370 h 5533390"/>
                <a:gd name="connsiteX63" fmla="*/ 623570 w 5843270"/>
                <a:gd name="connsiteY63" fmla="*/ 3155950 h 5533390"/>
                <a:gd name="connsiteX64" fmla="*/ 646430 w 5843270"/>
                <a:gd name="connsiteY64" fmla="*/ 3201670 h 5533390"/>
                <a:gd name="connsiteX65" fmla="*/ 661670 w 5843270"/>
                <a:gd name="connsiteY65" fmla="*/ 3247390 h 5533390"/>
                <a:gd name="connsiteX66" fmla="*/ 676910 w 5843270"/>
                <a:gd name="connsiteY66" fmla="*/ 3270250 h 5533390"/>
                <a:gd name="connsiteX67" fmla="*/ 692150 w 5843270"/>
                <a:gd name="connsiteY67" fmla="*/ 3315970 h 5533390"/>
                <a:gd name="connsiteX68" fmla="*/ 699770 w 5843270"/>
                <a:gd name="connsiteY68" fmla="*/ 3338830 h 5533390"/>
                <a:gd name="connsiteX69" fmla="*/ 722630 w 5843270"/>
                <a:gd name="connsiteY69" fmla="*/ 3582670 h 5533390"/>
                <a:gd name="connsiteX70" fmla="*/ 760730 w 5843270"/>
                <a:gd name="connsiteY70" fmla="*/ 3651250 h 5533390"/>
                <a:gd name="connsiteX71" fmla="*/ 791210 w 5843270"/>
                <a:gd name="connsiteY71" fmla="*/ 3712210 h 5533390"/>
                <a:gd name="connsiteX72" fmla="*/ 821690 w 5843270"/>
                <a:gd name="connsiteY72" fmla="*/ 3796030 h 5533390"/>
                <a:gd name="connsiteX73" fmla="*/ 829310 w 5843270"/>
                <a:gd name="connsiteY73" fmla="*/ 3841750 h 5533390"/>
                <a:gd name="connsiteX74" fmla="*/ 844550 w 5843270"/>
                <a:gd name="connsiteY74" fmla="*/ 3887470 h 5533390"/>
                <a:gd name="connsiteX75" fmla="*/ 852170 w 5843270"/>
                <a:gd name="connsiteY75" fmla="*/ 3910330 h 5533390"/>
                <a:gd name="connsiteX76" fmla="*/ 836930 w 5843270"/>
                <a:gd name="connsiteY76" fmla="*/ 4100830 h 5533390"/>
                <a:gd name="connsiteX77" fmla="*/ 814070 w 5843270"/>
                <a:gd name="connsiteY77" fmla="*/ 4116070 h 5533390"/>
                <a:gd name="connsiteX78" fmla="*/ 806450 w 5843270"/>
                <a:gd name="connsiteY78" fmla="*/ 4344670 h 5533390"/>
                <a:gd name="connsiteX79" fmla="*/ 814070 w 5843270"/>
                <a:gd name="connsiteY79" fmla="*/ 4512310 h 5533390"/>
                <a:gd name="connsiteX80" fmla="*/ 844550 w 5843270"/>
                <a:gd name="connsiteY80" fmla="*/ 4542790 h 5533390"/>
                <a:gd name="connsiteX81" fmla="*/ 890270 w 5843270"/>
                <a:gd name="connsiteY81" fmla="*/ 4573270 h 5533390"/>
                <a:gd name="connsiteX82" fmla="*/ 897890 w 5843270"/>
                <a:gd name="connsiteY82" fmla="*/ 4596130 h 5533390"/>
                <a:gd name="connsiteX83" fmla="*/ 928370 w 5843270"/>
                <a:gd name="connsiteY83" fmla="*/ 4611370 h 5533390"/>
                <a:gd name="connsiteX84" fmla="*/ 951230 w 5843270"/>
                <a:gd name="connsiteY84" fmla="*/ 4634230 h 5533390"/>
                <a:gd name="connsiteX85" fmla="*/ 966470 w 5843270"/>
                <a:gd name="connsiteY85" fmla="*/ 4657090 h 5533390"/>
                <a:gd name="connsiteX86" fmla="*/ 996950 w 5843270"/>
                <a:gd name="connsiteY86" fmla="*/ 4679950 h 5533390"/>
                <a:gd name="connsiteX87" fmla="*/ 1027430 w 5843270"/>
                <a:gd name="connsiteY87" fmla="*/ 4725670 h 5533390"/>
                <a:gd name="connsiteX88" fmla="*/ 1042670 w 5843270"/>
                <a:gd name="connsiteY88" fmla="*/ 4748530 h 5533390"/>
                <a:gd name="connsiteX89" fmla="*/ 1118870 w 5843270"/>
                <a:gd name="connsiteY89" fmla="*/ 4786630 h 5533390"/>
                <a:gd name="connsiteX90" fmla="*/ 1141730 w 5843270"/>
                <a:gd name="connsiteY90" fmla="*/ 4801870 h 5533390"/>
                <a:gd name="connsiteX91" fmla="*/ 1187450 w 5843270"/>
                <a:gd name="connsiteY91" fmla="*/ 4817110 h 5533390"/>
                <a:gd name="connsiteX92" fmla="*/ 1233170 w 5843270"/>
                <a:gd name="connsiteY92" fmla="*/ 4832350 h 5533390"/>
                <a:gd name="connsiteX93" fmla="*/ 1256030 w 5843270"/>
                <a:gd name="connsiteY93" fmla="*/ 4839970 h 5533390"/>
                <a:gd name="connsiteX94" fmla="*/ 1278890 w 5843270"/>
                <a:gd name="connsiteY94" fmla="*/ 4847590 h 5533390"/>
                <a:gd name="connsiteX95" fmla="*/ 1324610 w 5843270"/>
                <a:gd name="connsiteY95" fmla="*/ 4878070 h 5533390"/>
                <a:gd name="connsiteX96" fmla="*/ 1362710 w 5843270"/>
                <a:gd name="connsiteY96" fmla="*/ 4893310 h 5533390"/>
                <a:gd name="connsiteX97" fmla="*/ 1385570 w 5843270"/>
                <a:gd name="connsiteY97" fmla="*/ 4900930 h 5533390"/>
                <a:gd name="connsiteX98" fmla="*/ 1431290 w 5843270"/>
                <a:gd name="connsiteY98" fmla="*/ 4931410 h 5533390"/>
                <a:gd name="connsiteX99" fmla="*/ 1484630 w 5843270"/>
                <a:gd name="connsiteY99" fmla="*/ 4992370 h 5533390"/>
                <a:gd name="connsiteX100" fmla="*/ 1492250 w 5843270"/>
                <a:gd name="connsiteY100" fmla="*/ 5015230 h 5533390"/>
                <a:gd name="connsiteX101" fmla="*/ 1522730 w 5843270"/>
                <a:gd name="connsiteY101" fmla="*/ 5060950 h 5533390"/>
                <a:gd name="connsiteX102" fmla="*/ 1530350 w 5843270"/>
                <a:gd name="connsiteY102" fmla="*/ 5083810 h 5533390"/>
                <a:gd name="connsiteX103" fmla="*/ 1545590 w 5843270"/>
                <a:gd name="connsiteY103" fmla="*/ 5106670 h 5533390"/>
                <a:gd name="connsiteX104" fmla="*/ 1560830 w 5843270"/>
                <a:gd name="connsiteY104" fmla="*/ 5152390 h 5533390"/>
                <a:gd name="connsiteX105" fmla="*/ 1568450 w 5843270"/>
                <a:gd name="connsiteY105" fmla="*/ 5213350 h 5533390"/>
                <a:gd name="connsiteX106" fmla="*/ 1576070 w 5843270"/>
                <a:gd name="connsiteY106" fmla="*/ 5380990 h 5533390"/>
                <a:gd name="connsiteX107" fmla="*/ 1591310 w 5843270"/>
                <a:gd name="connsiteY107" fmla="*/ 5403850 h 5533390"/>
                <a:gd name="connsiteX108" fmla="*/ 1637030 w 5843270"/>
                <a:gd name="connsiteY108" fmla="*/ 5419090 h 5533390"/>
                <a:gd name="connsiteX109" fmla="*/ 1690370 w 5843270"/>
                <a:gd name="connsiteY109" fmla="*/ 5434330 h 5533390"/>
                <a:gd name="connsiteX110" fmla="*/ 1728470 w 5843270"/>
                <a:gd name="connsiteY110" fmla="*/ 5441950 h 5533390"/>
                <a:gd name="connsiteX111" fmla="*/ 1865630 w 5843270"/>
                <a:gd name="connsiteY111" fmla="*/ 5449570 h 5533390"/>
                <a:gd name="connsiteX112" fmla="*/ 2018030 w 5843270"/>
                <a:gd name="connsiteY112" fmla="*/ 5464810 h 5533390"/>
                <a:gd name="connsiteX113" fmla="*/ 2101850 w 5843270"/>
                <a:gd name="connsiteY113" fmla="*/ 5472430 h 5533390"/>
                <a:gd name="connsiteX114" fmla="*/ 2162810 w 5843270"/>
                <a:gd name="connsiteY114" fmla="*/ 5480050 h 5533390"/>
                <a:gd name="connsiteX115" fmla="*/ 2292350 w 5843270"/>
                <a:gd name="connsiteY115" fmla="*/ 5487670 h 5533390"/>
                <a:gd name="connsiteX116" fmla="*/ 2360930 w 5843270"/>
                <a:gd name="connsiteY116" fmla="*/ 5495290 h 5533390"/>
                <a:gd name="connsiteX117" fmla="*/ 2780030 w 5843270"/>
                <a:gd name="connsiteY117" fmla="*/ 5510530 h 5533390"/>
                <a:gd name="connsiteX118" fmla="*/ 3382010 w 5843270"/>
                <a:gd name="connsiteY118" fmla="*/ 5518150 h 5533390"/>
                <a:gd name="connsiteX119" fmla="*/ 3763010 w 5843270"/>
                <a:gd name="connsiteY119" fmla="*/ 5525770 h 5533390"/>
                <a:gd name="connsiteX120" fmla="*/ 4349750 w 5843270"/>
                <a:gd name="connsiteY120" fmla="*/ 5533390 h 5533390"/>
                <a:gd name="connsiteX121" fmla="*/ 4997450 w 5843270"/>
                <a:gd name="connsiteY121" fmla="*/ 5518150 h 5533390"/>
                <a:gd name="connsiteX122" fmla="*/ 5073650 w 5843270"/>
                <a:gd name="connsiteY122" fmla="*/ 5502910 h 5533390"/>
                <a:gd name="connsiteX123" fmla="*/ 5195570 w 5843270"/>
                <a:gd name="connsiteY123" fmla="*/ 5487670 h 5533390"/>
                <a:gd name="connsiteX124" fmla="*/ 5256530 w 5843270"/>
                <a:gd name="connsiteY124" fmla="*/ 5457190 h 5533390"/>
                <a:gd name="connsiteX125" fmla="*/ 5317490 w 5843270"/>
                <a:gd name="connsiteY125" fmla="*/ 5426710 h 5533390"/>
                <a:gd name="connsiteX126" fmla="*/ 5355590 w 5843270"/>
                <a:gd name="connsiteY126" fmla="*/ 5365750 h 5533390"/>
                <a:gd name="connsiteX127" fmla="*/ 5370830 w 5843270"/>
                <a:gd name="connsiteY127" fmla="*/ 5335270 h 5533390"/>
                <a:gd name="connsiteX128" fmla="*/ 5401310 w 5843270"/>
                <a:gd name="connsiteY128" fmla="*/ 5289550 h 5533390"/>
                <a:gd name="connsiteX129" fmla="*/ 5408930 w 5843270"/>
                <a:gd name="connsiteY129" fmla="*/ 5259070 h 5533390"/>
                <a:gd name="connsiteX130" fmla="*/ 5431790 w 5843270"/>
                <a:gd name="connsiteY130" fmla="*/ 5182870 h 5533390"/>
                <a:gd name="connsiteX131" fmla="*/ 5447030 w 5843270"/>
                <a:gd name="connsiteY131" fmla="*/ 5091430 h 5533390"/>
                <a:gd name="connsiteX132" fmla="*/ 5462270 w 5843270"/>
                <a:gd name="connsiteY132" fmla="*/ 5015230 h 5533390"/>
                <a:gd name="connsiteX133" fmla="*/ 5477510 w 5843270"/>
                <a:gd name="connsiteY133" fmla="*/ 4687570 h 5533390"/>
                <a:gd name="connsiteX134" fmla="*/ 5492750 w 5843270"/>
                <a:gd name="connsiteY134" fmla="*/ 4298950 h 5533390"/>
                <a:gd name="connsiteX135" fmla="*/ 5500370 w 5843270"/>
                <a:gd name="connsiteY135" fmla="*/ 4276090 h 5533390"/>
                <a:gd name="connsiteX136" fmla="*/ 5515610 w 5843270"/>
                <a:gd name="connsiteY136" fmla="*/ 4146550 h 5533390"/>
                <a:gd name="connsiteX137" fmla="*/ 5523230 w 5843270"/>
                <a:gd name="connsiteY137" fmla="*/ 4093210 h 5533390"/>
                <a:gd name="connsiteX138" fmla="*/ 5530850 w 5843270"/>
                <a:gd name="connsiteY138" fmla="*/ 3994150 h 5533390"/>
                <a:gd name="connsiteX139" fmla="*/ 5546090 w 5843270"/>
                <a:gd name="connsiteY139" fmla="*/ 3887470 h 5533390"/>
                <a:gd name="connsiteX140" fmla="*/ 5553710 w 5843270"/>
                <a:gd name="connsiteY140" fmla="*/ 3834130 h 5533390"/>
                <a:gd name="connsiteX141" fmla="*/ 5561330 w 5843270"/>
                <a:gd name="connsiteY141" fmla="*/ 3803650 h 5533390"/>
                <a:gd name="connsiteX142" fmla="*/ 5576570 w 5843270"/>
                <a:gd name="connsiteY142" fmla="*/ 3696970 h 5533390"/>
                <a:gd name="connsiteX143" fmla="*/ 5591810 w 5843270"/>
                <a:gd name="connsiteY143" fmla="*/ 3643630 h 5533390"/>
                <a:gd name="connsiteX144" fmla="*/ 5622290 w 5843270"/>
                <a:gd name="connsiteY144" fmla="*/ 3491230 h 5533390"/>
                <a:gd name="connsiteX145" fmla="*/ 5629910 w 5843270"/>
                <a:gd name="connsiteY145" fmla="*/ 3415030 h 5533390"/>
                <a:gd name="connsiteX146" fmla="*/ 5652770 w 5843270"/>
                <a:gd name="connsiteY146" fmla="*/ 3346450 h 5533390"/>
                <a:gd name="connsiteX147" fmla="*/ 5660390 w 5843270"/>
                <a:gd name="connsiteY147" fmla="*/ 3270250 h 5533390"/>
                <a:gd name="connsiteX148" fmla="*/ 5668010 w 5843270"/>
                <a:gd name="connsiteY148" fmla="*/ 3224530 h 5533390"/>
                <a:gd name="connsiteX149" fmla="*/ 5675630 w 5843270"/>
                <a:gd name="connsiteY149" fmla="*/ 3186430 h 5533390"/>
                <a:gd name="connsiteX150" fmla="*/ 5690870 w 5843270"/>
                <a:gd name="connsiteY150" fmla="*/ 3072130 h 5533390"/>
                <a:gd name="connsiteX151" fmla="*/ 5698490 w 5843270"/>
                <a:gd name="connsiteY151" fmla="*/ 2965450 h 5533390"/>
                <a:gd name="connsiteX152" fmla="*/ 5706110 w 5843270"/>
                <a:gd name="connsiteY152" fmla="*/ 2927350 h 5533390"/>
                <a:gd name="connsiteX153" fmla="*/ 5721350 w 5843270"/>
                <a:gd name="connsiteY153" fmla="*/ 2797810 h 5533390"/>
                <a:gd name="connsiteX154" fmla="*/ 5744210 w 5843270"/>
                <a:gd name="connsiteY154" fmla="*/ 2576830 h 5533390"/>
                <a:gd name="connsiteX155" fmla="*/ 5751830 w 5843270"/>
                <a:gd name="connsiteY155" fmla="*/ 2538730 h 5533390"/>
                <a:gd name="connsiteX156" fmla="*/ 5782310 w 5843270"/>
                <a:gd name="connsiteY156" fmla="*/ 2272030 h 5533390"/>
                <a:gd name="connsiteX157" fmla="*/ 5789930 w 5843270"/>
                <a:gd name="connsiteY157" fmla="*/ 2142490 h 5533390"/>
                <a:gd name="connsiteX158" fmla="*/ 5812790 w 5843270"/>
                <a:gd name="connsiteY158" fmla="*/ 1883410 h 5533390"/>
                <a:gd name="connsiteX159" fmla="*/ 5828030 w 5843270"/>
                <a:gd name="connsiteY159" fmla="*/ 1540510 h 5533390"/>
                <a:gd name="connsiteX160" fmla="*/ 5843270 w 5843270"/>
                <a:gd name="connsiteY160" fmla="*/ 1189990 h 5533390"/>
                <a:gd name="connsiteX161" fmla="*/ 5828030 w 5843270"/>
                <a:gd name="connsiteY161" fmla="*/ 458470 h 5533390"/>
                <a:gd name="connsiteX162" fmla="*/ 5797550 w 5843270"/>
                <a:gd name="connsiteY162" fmla="*/ 229870 h 5533390"/>
                <a:gd name="connsiteX163" fmla="*/ 5782310 w 5843270"/>
                <a:gd name="connsiteY163" fmla="*/ 207010 h 5533390"/>
                <a:gd name="connsiteX164" fmla="*/ 5751830 w 5843270"/>
                <a:gd name="connsiteY164" fmla="*/ 146050 h 5533390"/>
                <a:gd name="connsiteX165" fmla="*/ 5736590 w 5843270"/>
                <a:gd name="connsiteY165" fmla="*/ 107950 h 5533390"/>
                <a:gd name="connsiteX166" fmla="*/ 5706110 w 5843270"/>
                <a:gd name="connsiteY166" fmla="*/ 62230 h 5533390"/>
                <a:gd name="connsiteX167" fmla="*/ 5507990 w 5843270"/>
                <a:gd name="connsiteY167" fmla="*/ 69850 h 5533390"/>
                <a:gd name="connsiteX168" fmla="*/ 5088890 w 5843270"/>
                <a:gd name="connsiteY168" fmla="*/ 24130 h 5533390"/>
                <a:gd name="connsiteX169" fmla="*/ 5043170 w 5843270"/>
                <a:gd name="connsiteY169" fmla="*/ 8890 h 5533390"/>
                <a:gd name="connsiteX170" fmla="*/ 4837430 w 5843270"/>
                <a:gd name="connsiteY170" fmla="*/ 16510 h 5533390"/>
                <a:gd name="connsiteX171" fmla="*/ 4700270 w 5843270"/>
                <a:gd name="connsiteY171" fmla="*/ 31750 h 5533390"/>
                <a:gd name="connsiteX172" fmla="*/ 4563110 w 5843270"/>
                <a:gd name="connsiteY172" fmla="*/ 39370 h 5533390"/>
                <a:gd name="connsiteX173" fmla="*/ 3892550 w 5843270"/>
                <a:gd name="connsiteY173" fmla="*/ 24130 h 5533390"/>
                <a:gd name="connsiteX174" fmla="*/ 3686810 w 5843270"/>
                <a:gd name="connsiteY174" fmla="*/ 8890 h 5533390"/>
                <a:gd name="connsiteX175" fmla="*/ 3618230 w 5843270"/>
                <a:gd name="connsiteY175" fmla="*/ 39370 h 5533390"/>
                <a:gd name="connsiteX176" fmla="*/ 3191510 w 5843270"/>
                <a:gd name="connsiteY176" fmla="*/ 46990 h 5533390"/>
                <a:gd name="connsiteX177" fmla="*/ 2399030 w 5843270"/>
                <a:gd name="connsiteY177" fmla="*/ 54610 h 5533390"/>
                <a:gd name="connsiteX178" fmla="*/ 1850390 w 5843270"/>
                <a:gd name="connsiteY178" fmla="*/ 39370 h 5533390"/>
                <a:gd name="connsiteX179" fmla="*/ 1537970 w 5843270"/>
                <a:gd name="connsiteY179" fmla="*/ 8890 h 5533390"/>
                <a:gd name="connsiteX180" fmla="*/ 1118870 w 5843270"/>
                <a:gd name="connsiteY180" fmla="*/ 16510 h 5533390"/>
                <a:gd name="connsiteX181" fmla="*/ 166370 w 5843270"/>
                <a:gd name="connsiteY181" fmla="*/ 1270 h 5533390"/>
                <a:gd name="connsiteX182" fmla="*/ 21590 w 5843270"/>
                <a:gd name="connsiteY182" fmla="*/ 8890 h 553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5843270" h="5533390">
                  <a:moveTo>
                    <a:pt x="21590" y="8890"/>
                  </a:moveTo>
                  <a:cubicBezTo>
                    <a:pt x="0" y="17780"/>
                    <a:pt x="29646" y="40242"/>
                    <a:pt x="36830" y="54610"/>
                  </a:cubicBezTo>
                  <a:cubicBezTo>
                    <a:pt x="49267" y="79484"/>
                    <a:pt x="62602" y="102562"/>
                    <a:pt x="67310" y="130810"/>
                  </a:cubicBezTo>
                  <a:cubicBezTo>
                    <a:pt x="70707" y="151191"/>
                    <a:pt x="77225" y="193330"/>
                    <a:pt x="82550" y="214630"/>
                  </a:cubicBezTo>
                  <a:cubicBezTo>
                    <a:pt x="84498" y="222422"/>
                    <a:pt x="87963" y="229767"/>
                    <a:pt x="90170" y="237490"/>
                  </a:cubicBezTo>
                  <a:cubicBezTo>
                    <a:pt x="93047" y="247560"/>
                    <a:pt x="94913" y="257900"/>
                    <a:pt x="97790" y="267970"/>
                  </a:cubicBezTo>
                  <a:cubicBezTo>
                    <a:pt x="99997" y="275693"/>
                    <a:pt x="103203" y="283107"/>
                    <a:pt x="105410" y="290830"/>
                  </a:cubicBezTo>
                  <a:cubicBezTo>
                    <a:pt x="108287" y="300900"/>
                    <a:pt x="110153" y="311240"/>
                    <a:pt x="113030" y="321310"/>
                  </a:cubicBezTo>
                  <a:cubicBezTo>
                    <a:pt x="115237" y="329033"/>
                    <a:pt x="118443" y="336447"/>
                    <a:pt x="120650" y="344170"/>
                  </a:cubicBezTo>
                  <a:cubicBezTo>
                    <a:pt x="123527" y="354240"/>
                    <a:pt x="125261" y="364619"/>
                    <a:pt x="128270" y="374650"/>
                  </a:cubicBezTo>
                  <a:cubicBezTo>
                    <a:pt x="132886" y="390037"/>
                    <a:pt x="140360" y="404618"/>
                    <a:pt x="143510" y="420370"/>
                  </a:cubicBezTo>
                  <a:cubicBezTo>
                    <a:pt x="146050" y="433070"/>
                    <a:pt x="147722" y="445975"/>
                    <a:pt x="151130" y="458470"/>
                  </a:cubicBezTo>
                  <a:cubicBezTo>
                    <a:pt x="155357" y="473968"/>
                    <a:pt x="161290" y="488950"/>
                    <a:pt x="166370" y="504190"/>
                  </a:cubicBezTo>
                  <a:lnTo>
                    <a:pt x="181610" y="549910"/>
                  </a:lnTo>
                  <a:lnTo>
                    <a:pt x="196850" y="595630"/>
                  </a:lnTo>
                  <a:cubicBezTo>
                    <a:pt x="199390" y="603250"/>
                    <a:pt x="200015" y="611807"/>
                    <a:pt x="204470" y="618490"/>
                  </a:cubicBezTo>
                  <a:cubicBezTo>
                    <a:pt x="209550" y="626110"/>
                    <a:pt x="215991" y="632981"/>
                    <a:pt x="219710" y="641350"/>
                  </a:cubicBezTo>
                  <a:cubicBezTo>
                    <a:pt x="226234" y="656030"/>
                    <a:pt x="226039" y="673704"/>
                    <a:pt x="234950" y="687070"/>
                  </a:cubicBezTo>
                  <a:cubicBezTo>
                    <a:pt x="240030" y="694690"/>
                    <a:pt x="246471" y="701561"/>
                    <a:pt x="250190" y="709930"/>
                  </a:cubicBezTo>
                  <a:cubicBezTo>
                    <a:pt x="256714" y="724610"/>
                    <a:pt x="260350" y="740410"/>
                    <a:pt x="265430" y="755650"/>
                  </a:cubicBezTo>
                  <a:lnTo>
                    <a:pt x="273050" y="778510"/>
                  </a:lnTo>
                  <a:lnTo>
                    <a:pt x="288290" y="824230"/>
                  </a:lnTo>
                  <a:cubicBezTo>
                    <a:pt x="290830" y="831850"/>
                    <a:pt x="294335" y="839214"/>
                    <a:pt x="295910" y="847090"/>
                  </a:cubicBezTo>
                  <a:cubicBezTo>
                    <a:pt x="306560" y="900340"/>
                    <a:pt x="301401" y="872415"/>
                    <a:pt x="311150" y="930910"/>
                  </a:cubicBezTo>
                  <a:cubicBezTo>
                    <a:pt x="306070" y="976630"/>
                    <a:pt x="307067" y="1023442"/>
                    <a:pt x="295910" y="1068070"/>
                  </a:cubicBezTo>
                  <a:cubicBezTo>
                    <a:pt x="291468" y="1085839"/>
                    <a:pt x="272232" y="1096784"/>
                    <a:pt x="265430" y="1113790"/>
                  </a:cubicBezTo>
                  <a:lnTo>
                    <a:pt x="250190" y="1151890"/>
                  </a:lnTo>
                  <a:cubicBezTo>
                    <a:pt x="252730" y="1217930"/>
                    <a:pt x="254425" y="1284008"/>
                    <a:pt x="257810" y="1350010"/>
                  </a:cubicBezTo>
                  <a:cubicBezTo>
                    <a:pt x="260483" y="1402129"/>
                    <a:pt x="261258" y="1440003"/>
                    <a:pt x="273050" y="1487170"/>
                  </a:cubicBezTo>
                  <a:cubicBezTo>
                    <a:pt x="280198" y="1515762"/>
                    <a:pt x="282825" y="1509979"/>
                    <a:pt x="295910" y="1540510"/>
                  </a:cubicBezTo>
                  <a:cubicBezTo>
                    <a:pt x="299074" y="1547893"/>
                    <a:pt x="299938" y="1556186"/>
                    <a:pt x="303530" y="1563370"/>
                  </a:cubicBezTo>
                  <a:cubicBezTo>
                    <a:pt x="307626" y="1571561"/>
                    <a:pt x="315051" y="1577861"/>
                    <a:pt x="318770" y="1586230"/>
                  </a:cubicBezTo>
                  <a:cubicBezTo>
                    <a:pt x="325294" y="1600910"/>
                    <a:pt x="328930" y="1616710"/>
                    <a:pt x="334010" y="1631950"/>
                  </a:cubicBezTo>
                  <a:lnTo>
                    <a:pt x="341630" y="1654810"/>
                  </a:lnTo>
                  <a:cubicBezTo>
                    <a:pt x="344170" y="1662430"/>
                    <a:pt x="347302" y="1669878"/>
                    <a:pt x="349250" y="1677670"/>
                  </a:cubicBezTo>
                  <a:cubicBezTo>
                    <a:pt x="351790" y="1687830"/>
                    <a:pt x="353993" y="1698080"/>
                    <a:pt x="356870" y="1708150"/>
                  </a:cubicBezTo>
                  <a:cubicBezTo>
                    <a:pt x="359077" y="1715873"/>
                    <a:pt x="362283" y="1723287"/>
                    <a:pt x="364490" y="1731010"/>
                  </a:cubicBezTo>
                  <a:cubicBezTo>
                    <a:pt x="367367" y="1741080"/>
                    <a:pt x="367985" y="1751864"/>
                    <a:pt x="372110" y="1761490"/>
                  </a:cubicBezTo>
                  <a:cubicBezTo>
                    <a:pt x="375718" y="1769908"/>
                    <a:pt x="382270" y="1776730"/>
                    <a:pt x="387350" y="1784350"/>
                  </a:cubicBezTo>
                  <a:cubicBezTo>
                    <a:pt x="402842" y="1861811"/>
                    <a:pt x="386969" y="1790637"/>
                    <a:pt x="402590" y="1845310"/>
                  </a:cubicBezTo>
                  <a:cubicBezTo>
                    <a:pt x="405467" y="1855380"/>
                    <a:pt x="407201" y="1865759"/>
                    <a:pt x="410210" y="1875790"/>
                  </a:cubicBezTo>
                  <a:cubicBezTo>
                    <a:pt x="414826" y="1891177"/>
                    <a:pt x="420370" y="1906270"/>
                    <a:pt x="425450" y="1921510"/>
                  </a:cubicBezTo>
                  <a:cubicBezTo>
                    <a:pt x="427990" y="1929130"/>
                    <a:pt x="431122" y="1936578"/>
                    <a:pt x="433070" y="1944370"/>
                  </a:cubicBezTo>
                  <a:cubicBezTo>
                    <a:pt x="435610" y="1954530"/>
                    <a:pt x="437681" y="1964819"/>
                    <a:pt x="440690" y="1974850"/>
                  </a:cubicBezTo>
                  <a:cubicBezTo>
                    <a:pt x="445306" y="1990237"/>
                    <a:pt x="450850" y="2005330"/>
                    <a:pt x="455930" y="2020570"/>
                  </a:cubicBezTo>
                  <a:cubicBezTo>
                    <a:pt x="458470" y="2028190"/>
                    <a:pt x="461975" y="2035554"/>
                    <a:pt x="463550" y="2043430"/>
                  </a:cubicBezTo>
                  <a:cubicBezTo>
                    <a:pt x="486532" y="2158341"/>
                    <a:pt x="457268" y="2015159"/>
                    <a:pt x="478790" y="2112010"/>
                  </a:cubicBezTo>
                  <a:cubicBezTo>
                    <a:pt x="485005" y="2139978"/>
                    <a:pt x="486066" y="2154042"/>
                    <a:pt x="494030" y="2180590"/>
                  </a:cubicBezTo>
                  <a:cubicBezTo>
                    <a:pt x="498646" y="2195977"/>
                    <a:pt x="504190" y="2211070"/>
                    <a:pt x="509270" y="2226310"/>
                  </a:cubicBezTo>
                  <a:lnTo>
                    <a:pt x="547370" y="2340610"/>
                  </a:lnTo>
                  <a:lnTo>
                    <a:pt x="554990" y="2363470"/>
                  </a:lnTo>
                  <a:cubicBezTo>
                    <a:pt x="557530" y="2371090"/>
                    <a:pt x="558155" y="2379647"/>
                    <a:pt x="562610" y="2386330"/>
                  </a:cubicBezTo>
                  <a:cubicBezTo>
                    <a:pt x="567690" y="2393950"/>
                    <a:pt x="574131" y="2400821"/>
                    <a:pt x="577850" y="2409190"/>
                  </a:cubicBezTo>
                  <a:cubicBezTo>
                    <a:pt x="584374" y="2423870"/>
                    <a:pt x="584179" y="2441544"/>
                    <a:pt x="593090" y="2454910"/>
                  </a:cubicBezTo>
                  <a:cubicBezTo>
                    <a:pt x="617241" y="2491136"/>
                    <a:pt x="605434" y="2469082"/>
                    <a:pt x="623570" y="2523490"/>
                  </a:cubicBezTo>
                  <a:lnTo>
                    <a:pt x="646430" y="2592070"/>
                  </a:lnTo>
                  <a:lnTo>
                    <a:pt x="654050" y="2614930"/>
                  </a:lnTo>
                  <a:cubicBezTo>
                    <a:pt x="648970" y="2645410"/>
                    <a:pt x="648582" y="2677055"/>
                    <a:pt x="638810" y="2706370"/>
                  </a:cubicBezTo>
                  <a:cubicBezTo>
                    <a:pt x="633018" y="2723746"/>
                    <a:pt x="616521" y="2735707"/>
                    <a:pt x="608330" y="2752090"/>
                  </a:cubicBezTo>
                  <a:lnTo>
                    <a:pt x="593090" y="2782570"/>
                  </a:lnTo>
                  <a:cubicBezTo>
                    <a:pt x="588010" y="2810510"/>
                    <a:pt x="578829" y="2838009"/>
                    <a:pt x="577850" y="2866390"/>
                  </a:cubicBezTo>
                  <a:cubicBezTo>
                    <a:pt x="576291" y="2911611"/>
                    <a:pt x="582985" y="3001315"/>
                    <a:pt x="593090" y="3056890"/>
                  </a:cubicBezTo>
                  <a:cubicBezTo>
                    <a:pt x="594963" y="3067194"/>
                    <a:pt x="597701" y="3077339"/>
                    <a:pt x="600710" y="3087370"/>
                  </a:cubicBezTo>
                  <a:cubicBezTo>
                    <a:pt x="607634" y="3110450"/>
                    <a:pt x="615950" y="3133090"/>
                    <a:pt x="623570" y="3155950"/>
                  </a:cubicBezTo>
                  <a:cubicBezTo>
                    <a:pt x="651360" y="3239320"/>
                    <a:pt x="607039" y="3113040"/>
                    <a:pt x="646430" y="3201670"/>
                  </a:cubicBezTo>
                  <a:cubicBezTo>
                    <a:pt x="652954" y="3216350"/>
                    <a:pt x="652759" y="3234024"/>
                    <a:pt x="661670" y="3247390"/>
                  </a:cubicBezTo>
                  <a:cubicBezTo>
                    <a:pt x="666750" y="3255010"/>
                    <a:pt x="673191" y="3261881"/>
                    <a:pt x="676910" y="3270250"/>
                  </a:cubicBezTo>
                  <a:cubicBezTo>
                    <a:pt x="683434" y="3284930"/>
                    <a:pt x="687070" y="3300730"/>
                    <a:pt x="692150" y="3315970"/>
                  </a:cubicBezTo>
                  <a:lnTo>
                    <a:pt x="699770" y="3338830"/>
                  </a:lnTo>
                  <a:cubicBezTo>
                    <a:pt x="706828" y="3508212"/>
                    <a:pt x="693085" y="3474337"/>
                    <a:pt x="722630" y="3582670"/>
                  </a:cubicBezTo>
                  <a:cubicBezTo>
                    <a:pt x="735273" y="3629029"/>
                    <a:pt x="727548" y="3584885"/>
                    <a:pt x="760730" y="3651250"/>
                  </a:cubicBezTo>
                  <a:lnTo>
                    <a:pt x="791210" y="3712210"/>
                  </a:lnTo>
                  <a:cubicBezTo>
                    <a:pt x="811978" y="3836818"/>
                    <a:pt x="780611" y="3683063"/>
                    <a:pt x="821690" y="3796030"/>
                  </a:cubicBezTo>
                  <a:cubicBezTo>
                    <a:pt x="826970" y="3810550"/>
                    <a:pt x="825563" y="3826761"/>
                    <a:pt x="829310" y="3841750"/>
                  </a:cubicBezTo>
                  <a:cubicBezTo>
                    <a:pt x="833206" y="3857335"/>
                    <a:pt x="839470" y="3872230"/>
                    <a:pt x="844550" y="3887470"/>
                  </a:cubicBezTo>
                  <a:lnTo>
                    <a:pt x="852170" y="3910330"/>
                  </a:lnTo>
                  <a:cubicBezTo>
                    <a:pt x="862466" y="3992700"/>
                    <a:pt x="869263" y="3998441"/>
                    <a:pt x="836930" y="4100830"/>
                  </a:cubicBezTo>
                  <a:cubicBezTo>
                    <a:pt x="834172" y="4109563"/>
                    <a:pt x="821690" y="4110990"/>
                    <a:pt x="814070" y="4116070"/>
                  </a:cubicBezTo>
                  <a:cubicBezTo>
                    <a:pt x="833297" y="4250660"/>
                    <a:pt x="812425" y="4075774"/>
                    <a:pt x="806450" y="4344670"/>
                  </a:cubicBezTo>
                  <a:cubicBezTo>
                    <a:pt x="805207" y="4400594"/>
                    <a:pt x="809609" y="4456550"/>
                    <a:pt x="814070" y="4512310"/>
                  </a:cubicBezTo>
                  <a:cubicBezTo>
                    <a:pt x="816716" y="4545389"/>
                    <a:pt x="821584" y="4530031"/>
                    <a:pt x="844550" y="4542790"/>
                  </a:cubicBezTo>
                  <a:cubicBezTo>
                    <a:pt x="860561" y="4551685"/>
                    <a:pt x="890270" y="4573270"/>
                    <a:pt x="890270" y="4573270"/>
                  </a:cubicBezTo>
                  <a:cubicBezTo>
                    <a:pt x="892810" y="4580890"/>
                    <a:pt x="892210" y="4590450"/>
                    <a:pt x="897890" y="4596130"/>
                  </a:cubicBezTo>
                  <a:cubicBezTo>
                    <a:pt x="905922" y="4604162"/>
                    <a:pt x="919127" y="4604768"/>
                    <a:pt x="928370" y="4611370"/>
                  </a:cubicBezTo>
                  <a:cubicBezTo>
                    <a:pt x="937139" y="4617634"/>
                    <a:pt x="944331" y="4625951"/>
                    <a:pt x="951230" y="4634230"/>
                  </a:cubicBezTo>
                  <a:cubicBezTo>
                    <a:pt x="957093" y="4641265"/>
                    <a:pt x="959994" y="4650614"/>
                    <a:pt x="966470" y="4657090"/>
                  </a:cubicBezTo>
                  <a:cubicBezTo>
                    <a:pt x="975450" y="4666070"/>
                    <a:pt x="988513" y="4670458"/>
                    <a:pt x="996950" y="4679950"/>
                  </a:cubicBezTo>
                  <a:cubicBezTo>
                    <a:pt x="1009119" y="4693640"/>
                    <a:pt x="1017270" y="4710430"/>
                    <a:pt x="1027430" y="4725670"/>
                  </a:cubicBezTo>
                  <a:cubicBezTo>
                    <a:pt x="1032510" y="4733290"/>
                    <a:pt x="1035050" y="4743450"/>
                    <a:pt x="1042670" y="4748530"/>
                  </a:cubicBezTo>
                  <a:cubicBezTo>
                    <a:pt x="1097104" y="4784819"/>
                    <a:pt x="1070621" y="4774568"/>
                    <a:pt x="1118870" y="4786630"/>
                  </a:cubicBezTo>
                  <a:cubicBezTo>
                    <a:pt x="1126490" y="4791710"/>
                    <a:pt x="1133361" y="4798151"/>
                    <a:pt x="1141730" y="4801870"/>
                  </a:cubicBezTo>
                  <a:cubicBezTo>
                    <a:pt x="1156410" y="4808394"/>
                    <a:pt x="1172210" y="4812030"/>
                    <a:pt x="1187450" y="4817110"/>
                  </a:cubicBezTo>
                  <a:lnTo>
                    <a:pt x="1233170" y="4832350"/>
                  </a:lnTo>
                  <a:lnTo>
                    <a:pt x="1256030" y="4839970"/>
                  </a:lnTo>
                  <a:cubicBezTo>
                    <a:pt x="1263650" y="4842510"/>
                    <a:pt x="1272207" y="4843135"/>
                    <a:pt x="1278890" y="4847590"/>
                  </a:cubicBezTo>
                  <a:cubicBezTo>
                    <a:pt x="1294130" y="4857750"/>
                    <a:pt x="1307604" y="4871268"/>
                    <a:pt x="1324610" y="4878070"/>
                  </a:cubicBezTo>
                  <a:cubicBezTo>
                    <a:pt x="1337310" y="4883150"/>
                    <a:pt x="1349903" y="4888507"/>
                    <a:pt x="1362710" y="4893310"/>
                  </a:cubicBezTo>
                  <a:cubicBezTo>
                    <a:pt x="1370231" y="4896130"/>
                    <a:pt x="1378549" y="4897029"/>
                    <a:pt x="1385570" y="4900930"/>
                  </a:cubicBezTo>
                  <a:cubicBezTo>
                    <a:pt x="1401581" y="4909825"/>
                    <a:pt x="1431290" y="4931410"/>
                    <a:pt x="1431290" y="4931410"/>
                  </a:cubicBezTo>
                  <a:cubicBezTo>
                    <a:pt x="1466850" y="4984750"/>
                    <a:pt x="1446530" y="4966970"/>
                    <a:pt x="1484630" y="4992370"/>
                  </a:cubicBezTo>
                  <a:cubicBezTo>
                    <a:pt x="1487170" y="4999990"/>
                    <a:pt x="1488349" y="5008209"/>
                    <a:pt x="1492250" y="5015230"/>
                  </a:cubicBezTo>
                  <a:cubicBezTo>
                    <a:pt x="1501145" y="5031241"/>
                    <a:pt x="1516938" y="5043574"/>
                    <a:pt x="1522730" y="5060950"/>
                  </a:cubicBezTo>
                  <a:cubicBezTo>
                    <a:pt x="1525270" y="5068570"/>
                    <a:pt x="1526758" y="5076626"/>
                    <a:pt x="1530350" y="5083810"/>
                  </a:cubicBezTo>
                  <a:cubicBezTo>
                    <a:pt x="1534446" y="5092001"/>
                    <a:pt x="1541871" y="5098301"/>
                    <a:pt x="1545590" y="5106670"/>
                  </a:cubicBezTo>
                  <a:cubicBezTo>
                    <a:pt x="1552114" y="5121350"/>
                    <a:pt x="1560830" y="5152390"/>
                    <a:pt x="1560830" y="5152390"/>
                  </a:cubicBezTo>
                  <a:cubicBezTo>
                    <a:pt x="1563370" y="5172710"/>
                    <a:pt x="1567088" y="5192917"/>
                    <a:pt x="1568450" y="5213350"/>
                  </a:cubicBezTo>
                  <a:cubicBezTo>
                    <a:pt x="1572171" y="5269164"/>
                    <a:pt x="1569405" y="5325451"/>
                    <a:pt x="1576070" y="5380990"/>
                  </a:cubicBezTo>
                  <a:cubicBezTo>
                    <a:pt x="1577161" y="5390083"/>
                    <a:pt x="1583544" y="5398996"/>
                    <a:pt x="1591310" y="5403850"/>
                  </a:cubicBezTo>
                  <a:cubicBezTo>
                    <a:pt x="1604933" y="5412364"/>
                    <a:pt x="1621790" y="5414010"/>
                    <a:pt x="1637030" y="5419090"/>
                  </a:cubicBezTo>
                  <a:cubicBezTo>
                    <a:pt x="1662487" y="5427576"/>
                    <a:pt x="1661666" y="5427951"/>
                    <a:pt x="1690370" y="5434330"/>
                  </a:cubicBezTo>
                  <a:cubicBezTo>
                    <a:pt x="1703013" y="5437140"/>
                    <a:pt x="1715567" y="5440828"/>
                    <a:pt x="1728470" y="5441950"/>
                  </a:cubicBezTo>
                  <a:cubicBezTo>
                    <a:pt x="1774088" y="5445917"/>
                    <a:pt x="1819982" y="5445966"/>
                    <a:pt x="1865630" y="5449570"/>
                  </a:cubicBezTo>
                  <a:cubicBezTo>
                    <a:pt x="1916525" y="5453588"/>
                    <a:pt x="1967214" y="5459892"/>
                    <a:pt x="2018030" y="5464810"/>
                  </a:cubicBezTo>
                  <a:cubicBezTo>
                    <a:pt x="2045955" y="5467512"/>
                    <a:pt x="2074011" y="5468950"/>
                    <a:pt x="2101850" y="5472430"/>
                  </a:cubicBezTo>
                  <a:cubicBezTo>
                    <a:pt x="2122170" y="5474970"/>
                    <a:pt x="2142397" y="5478417"/>
                    <a:pt x="2162810" y="5480050"/>
                  </a:cubicBezTo>
                  <a:cubicBezTo>
                    <a:pt x="2205927" y="5483499"/>
                    <a:pt x="2249223" y="5484353"/>
                    <a:pt x="2292350" y="5487670"/>
                  </a:cubicBezTo>
                  <a:cubicBezTo>
                    <a:pt x="2315283" y="5489434"/>
                    <a:pt x="2337992" y="5493591"/>
                    <a:pt x="2360930" y="5495290"/>
                  </a:cubicBezTo>
                  <a:cubicBezTo>
                    <a:pt x="2489197" y="5504791"/>
                    <a:pt x="2663302" y="5508517"/>
                    <a:pt x="2780030" y="5510530"/>
                  </a:cubicBezTo>
                  <a:lnTo>
                    <a:pt x="3382010" y="5518150"/>
                  </a:lnTo>
                  <a:lnTo>
                    <a:pt x="3763010" y="5525770"/>
                  </a:lnTo>
                  <a:lnTo>
                    <a:pt x="4349750" y="5533390"/>
                  </a:lnTo>
                  <a:lnTo>
                    <a:pt x="4997450" y="5518150"/>
                  </a:lnTo>
                  <a:cubicBezTo>
                    <a:pt x="5023330" y="5517060"/>
                    <a:pt x="5048048" y="5506849"/>
                    <a:pt x="5073650" y="5502910"/>
                  </a:cubicBezTo>
                  <a:cubicBezTo>
                    <a:pt x="5114130" y="5496682"/>
                    <a:pt x="5154930" y="5492750"/>
                    <a:pt x="5195570" y="5487670"/>
                  </a:cubicBezTo>
                  <a:cubicBezTo>
                    <a:pt x="5215890" y="5477510"/>
                    <a:pt x="5235436" y="5465627"/>
                    <a:pt x="5256530" y="5457190"/>
                  </a:cubicBezTo>
                  <a:cubicBezTo>
                    <a:pt x="5303133" y="5438549"/>
                    <a:pt x="5283249" y="5449537"/>
                    <a:pt x="5317490" y="5426710"/>
                  </a:cubicBezTo>
                  <a:cubicBezTo>
                    <a:pt x="5356105" y="5349481"/>
                    <a:pt x="5306131" y="5444885"/>
                    <a:pt x="5355590" y="5365750"/>
                  </a:cubicBezTo>
                  <a:cubicBezTo>
                    <a:pt x="5361610" y="5356117"/>
                    <a:pt x="5364986" y="5345010"/>
                    <a:pt x="5370830" y="5335270"/>
                  </a:cubicBezTo>
                  <a:cubicBezTo>
                    <a:pt x="5380254" y="5319564"/>
                    <a:pt x="5401310" y="5289550"/>
                    <a:pt x="5401310" y="5289550"/>
                  </a:cubicBezTo>
                  <a:cubicBezTo>
                    <a:pt x="5403850" y="5279390"/>
                    <a:pt x="5405921" y="5269101"/>
                    <a:pt x="5408930" y="5259070"/>
                  </a:cubicBezTo>
                  <a:cubicBezTo>
                    <a:pt x="5418797" y="5226180"/>
                    <a:pt x="5425936" y="5214094"/>
                    <a:pt x="5431790" y="5182870"/>
                  </a:cubicBezTo>
                  <a:cubicBezTo>
                    <a:pt x="5437485" y="5152499"/>
                    <a:pt x="5439536" y="5121408"/>
                    <a:pt x="5447030" y="5091430"/>
                  </a:cubicBezTo>
                  <a:cubicBezTo>
                    <a:pt x="5458397" y="5045961"/>
                    <a:pt x="5452928" y="5071280"/>
                    <a:pt x="5462270" y="5015230"/>
                  </a:cubicBezTo>
                  <a:cubicBezTo>
                    <a:pt x="5467350" y="4906010"/>
                    <a:pt x="5473226" y="4796824"/>
                    <a:pt x="5477510" y="4687570"/>
                  </a:cubicBezTo>
                  <a:cubicBezTo>
                    <a:pt x="5482590" y="4558030"/>
                    <a:pt x="5451754" y="4421937"/>
                    <a:pt x="5492750" y="4298950"/>
                  </a:cubicBezTo>
                  <a:lnTo>
                    <a:pt x="5500370" y="4276090"/>
                  </a:lnTo>
                  <a:cubicBezTo>
                    <a:pt x="5505450" y="4232910"/>
                    <a:pt x="5510217" y="4189692"/>
                    <a:pt x="5515610" y="4146550"/>
                  </a:cubicBezTo>
                  <a:cubicBezTo>
                    <a:pt x="5517838" y="4128728"/>
                    <a:pt x="5521443" y="4111081"/>
                    <a:pt x="5523230" y="4093210"/>
                  </a:cubicBezTo>
                  <a:cubicBezTo>
                    <a:pt x="5526525" y="4060257"/>
                    <a:pt x="5527193" y="4027065"/>
                    <a:pt x="5530850" y="3994150"/>
                  </a:cubicBezTo>
                  <a:cubicBezTo>
                    <a:pt x="5534817" y="3958449"/>
                    <a:pt x="5541010" y="3923030"/>
                    <a:pt x="5546090" y="3887470"/>
                  </a:cubicBezTo>
                  <a:cubicBezTo>
                    <a:pt x="5548630" y="3869690"/>
                    <a:pt x="5549354" y="3851554"/>
                    <a:pt x="5553710" y="3834130"/>
                  </a:cubicBezTo>
                  <a:cubicBezTo>
                    <a:pt x="5556250" y="3823970"/>
                    <a:pt x="5559608" y="3813980"/>
                    <a:pt x="5561330" y="3803650"/>
                  </a:cubicBezTo>
                  <a:cubicBezTo>
                    <a:pt x="5567235" y="3768218"/>
                    <a:pt x="5565211" y="3731048"/>
                    <a:pt x="5576570" y="3696970"/>
                  </a:cubicBezTo>
                  <a:cubicBezTo>
                    <a:pt x="5587502" y="3664175"/>
                    <a:pt x="5582242" y="3681902"/>
                    <a:pt x="5591810" y="3643630"/>
                  </a:cubicBezTo>
                  <a:cubicBezTo>
                    <a:pt x="5611956" y="3422022"/>
                    <a:pt x="5581673" y="3684160"/>
                    <a:pt x="5622290" y="3491230"/>
                  </a:cubicBezTo>
                  <a:cubicBezTo>
                    <a:pt x="5627549" y="3466251"/>
                    <a:pt x="5626300" y="3440300"/>
                    <a:pt x="5629910" y="3415030"/>
                  </a:cubicBezTo>
                  <a:cubicBezTo>
                    <a:pt x="5633556" y="3389509"/>
                    <a:pt x="5643164" y="3370465"/>
                    <a:pt x="5652770" y="3346450"/>
                  </a:cubicBezTo>
                  <a:cubicBezTo>
                    <a:pt x="5655310" y="3321050"/>
                    <a:pt x="5657224" y="3295580"/>
                    <a:pt x="5660390" y="3270250"/>
                  </a:cubicBezTo>
                  <a:cubicBezTo>
                    <a:pt x="5662306" y="3254919"/>
                    <a:pt x="5665246" y="3239731"/>
                    <a:pt x="5668010" y="3224530"/>
                  </a:cubicBezTo>
                  <a:cubicBezTo>
                    <a:pt x="5670327" y="3211787"/>
                    <a:pt x="5673918" y="3199268"/>
                    <a:pt x="5675630" y="3186430"/>
                  </a:cubicBezTo>
                  <a:cubicBezTo>
                    <a:pt x="5693447" y="3052799"/>
                    <a:pt x="5673724" y="3157861"/>
                    <a:pt x="5690870" y="3072130"/>
                  </a:cubicBezTo>
                  <a:cubicBezTo>
                    <a:pt x="5693410" y="3036570"/>
                    <a:pt x="5694758" y="3000905"/>
                    <a:pt x="5698490" y="2965450"/>
                  </a:cubicBezTo>
                  <a:cubicBezTo>
                    <a:pt x="5699846" y="2952570"/>
                    <a:pt x="5704141" y="2940151"/>
                    <a:pt x="5706110" y="2927350"/>
                  </a:cubicBezTo>
                  <a:cubicBezTo>
                    <a:pt x="5709581" y="2904789"/>
                    <a:pt x="5719333" y="2817979"/>
                    <a:pt x="5721350" y="2797810"/>
                  </a:cubicBezTo>
                  <a:cubicBezTo>
                    <a:pt x="5724989" y="2761423"/>
                    <a:pt x="5735120" y="2635915"/>
                    <a:pt x="5744210" y="2576830"/>
                  </a:cubicBezTo>
                  <a:cubicBezTo>
                    <a:pt x="5746179" y="2564029"/>
                    <a:pt x="5749810" y="2551523"/>
                    <a:pt x="5751830" y="2538730"/>
                  </a:cubicBezTo>
                  <a:cubicBezTo>
                    <a:pt x="5765604" y="2451493"/>
                    <a:pt x="5777154" y="2359686"/>
                    <a:pt x="5782310" y="2272030"/>
                  </a:cubicBezTo>
                  <a:cubicBezTo>
                    <a:pt x="5784850" y="2228850"/>
                    <a:pt x="5786735" y="2185626"/>
                    <a:pt x="5789930" y="2142490"/>
                  </a:cubicBezTo>
                  <a:cubicBezTo>
                    <a:pt x="5800516" y="1999585"/>
                    <a:pt x="5802910" y="2105717"/>
                    <a:pt x="5812790" y="1883410"/>
                  </a:cubicBezTo>
                  <a:cubicBezTo>
                    <a:pt x="5817870" y="1769110"/>
                    <a:pt x="5824087" y="1654855"/>
                    <a:pt x="5828030" y="1540510"/>
                  </a:cubicBezTo>
                  <a:cubicBezTo>
                    <a:pt x="5837141" y="1276301"/>
                    <a:pt x="5831322" y="1393107"/>
                    <a:pt x="5843270" y="1189990"/>
                  </a:cubicBezTo>
                  <a:cubicBezTo>
                    <a:pt x="5838190" y="946150"/>
                    <a:pt x="5836223" y="702225"/>
                    <a:pt x="5828030" y="458470"/>
                  </a:cubicBezTo>
                  <a:cubicBezTo>
                    <a:pt x="5826116" y="401524"/>
                    <a:pt x="5824193" y="296476"/>
                    <a:pt x="5797550" y="229870"/>
                  </a:cubicBezTo>
                  <a:cubicBezTo>
                    <a:pt x="5794149" y="221367"/>
                    <a:pt x="5786695" y="215050"/>
                    <a:pt x="5782310" y="207010"/>
                  </a:cubicBezTo>
                  <a:cubicBezTo>
                    <a:pt x="5771431" y="187066"/>
                    <a:pt x="5760267" y="167144"/>
                    <a:pt x="5751830" y="146050"/>
                  </a:cubicBezTo>
                  <a:cubicBezTo>
                    <a:pt x="5746750" y="133350"/>
                    <a:pt x="5743140" y="119958"/>
                    <a:pt x="5736590" y="107950"/>
                  </a:cubicBezTo>
                  <a:cubicBezTo>
                    <a:pt x="5727819" y="91870"/>
                    <a:pt x="5706110" y="62230"/>
                    <a:pt x="5706110" y="62230"/>
                  </a:cubicBezTo>
                  <a:cubicBezTo>
                    <a:pt x="5640070" y="64770"/>
                    <a:pt x="5574070" y="70951"/>
                    <a:pt x="5507990" y="69850"/>
                  </a:cubicBezTo>
                  <a:cubicBezTo>
                    <a:pt x="5412503" y="68259"/>
                    <a:pt x="5197187" y="60229"/>
                    <a:pt x="5088890" y="24130"/>
                  </a:cubicBezTo>
                  <a:lnTo>
                    <a:pt x="5043170" y="8890"/>
                  </a:lnTo>
                  <a:lnTo>
                    <a:pt x="4837430" y="16510"/>
                  </a:lnTo>
                  <a:cubicBezTo>
                    <a:pt x="4586971" y="29692"/>
                    <a:pt x="4876612" y="17643"/>
                    <a:pt x="4700270" y="31750"/>
                  </a:cubicBezTo>
                  <a:cubicBezTo>
                    <a:pt x="4654625" y="35402"/>
                    <a:pt x="4608830" y="36830"/>
                    <a:pt x="4563110" y="39370"/>
                  </a:cubicBezTo>
                  <a:lnTo>
                    <a:pt x="3892550" y="24130"/>
                  </a:lnTo>
                  <a:cubicBezTo>
                    <a:pt x="3823824" y="21740"/>
                    <a:pt x="3755472" y="5075"/>
                    <a:pt x="3686810" y="8890"/>
                  </a:cubicBezTo>
                  <a:cubicBezTo>
                    <a:pt x="3661832" y="10278"/>
                    <a:pt x="3643172" y="37451"/>
                    <a:pt x="3618230" y="39370"/>
                  </a:cubicBezTo>
                  <a:cubicBezTo>
                    <a:pt x="3476386" y="50281"/>
                    <a:pt x="3333762" y="45212"/>
                    <a:pt x="3191510" y="46990"/>
                  </a:cubicBezTo>
                  <a:lnTo>
                    <a:pt x="2399030" y="54610"/>
                  </a:lnTo>
                  <a:lnTo>
                    <a:pt x="1850390" y="39370"/>
                  </a:lnTo>
                  <a:cubicBezTo>
                    <a:pt x="1773001" y="36112"/>
                    <a:pt x="1620685" y="18081"/>
                    <a:pt x="1537970" y="8890"/>
                  </a:cubicBezTo>
                  <a:cubicBezTo>
                    <a:pt x="1398270" y="11430"/>
                    <a:pt x="1258591" y="17286"/>
                    <a:pt x="1118870" y="16510"/>
                  </a:cubicBezTo>
                  <a:cubicBezTo>
                    <a:pt x="801334" y="14746"/>
                    <a:pt x="483881" y="5619"/>
                    <a:pt x="166370" y="1270"/>
                  </a:cubicBezTo>
                  <a:cubicBezTo>
                    <a:pt x="113035" y="539"/>
                    <a:pt x="43180" y="0"/>
                    <a:pt x="21590" y="8890"/>
                  </a:cubicBezTo>
                  <a:close/>
                </a:path>
              </a:pathLst>
            </a:custGeom>
            <a:grpFill/>
            <a:ln w="381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8" name="Freeform 77"/>
            <p:cNvSpPr/>
            <p:nvPr/>
          </p:nvSpPr>
          <p:spPr>
            <a:xfrm>
              <a:off x="4267200" y="2369820"/>
              <a:ext cx="1661160" cy="306130"/>
            </a:xfrm>
            <a:custGeom>
              <a:avLst/>
              <a:gdLst>
                <a:gd name="connsiteX0" fmla="*/ 0 w 1661160"/>
                <a:gd name="connsiteY0" fmla="*/ 259080 h 306130"/>
                <a:gd name="connsiteX1" fmla="*/ 68580 w 1661160"/>
                <a:gd name="connsiteY1" fmla="*/ 274320 h 306130"/>
                <a:gd name="connsiteX2" fmla="*/ 129540 w 1661160"/>
                <a:gd name="connsiteY2" fmla="*/ 281940 h 306130"/>
                <a:gd name="connsiteX3" fmla="*/ 320040 w 1661160"/>
                <a:gd name="connsiteY3" fmla="*/ 274320 h 306130"/>
                <a:gd name="connsiteX4" fmla="*/ 342900 w 1661160"/>
                <a:gd name="connsiteY4" fmla="*/ 259080 h 306130"/>
                <a:gd name="connsiteX5" fmla="*/ 320040 w 1661160"/>
                <a:gd name="connsiteY5" fmla="*/ 243840 h 306130"/>
                <a:gd name="connsiteX6" fmla="*/ 342900 w 1661160"/>
                <a:gd name="connsiteY6" fmla="*/ 228600 h 306130"/>
                <a:gd name="connsiteX7" fmla="*/ 358140 w 1661160"/>
                <a:gd name="connsiteY7" fmla="*/ 198120 h 306130"/>
                <a:gd name="connsiteX8" fmla="*/ 411480 w 1661160"/>
                <a:gd name="connsiteY8" fmla="*/ 167640 h 306130"/>
                <a:gd name="connsiteX9" fmla="*/ 693420 w 1661160"/>
                <a:gd name="connsiteY9" fmla="*/ 137160 h 306130"/>
                <a:gd name="connsiteX10" fmla="*/ 784860 w 1661160"/>
                <a:gd name="connsiteY10" fmla="*/ 121920 h 306130"/>
                <a:gd name="connsiteX11" fmla="*/ 861060 w 1661160"/>
                <a:gd name="connsiteY11" fmla="*/ 76200 h 306130"/>
                <a:gd name="connsiteX12" fmla="*/ 1051560 w 1661160"/>
                <a:gd name="connsiteY12" fmla="*/ 60960 h 306130"/>
                <a:gd name="connsiteX13" fmla="*/ 1165860 w 1661160"/>
                <a:gd name="connsiteY13" fmla="*/ 45720 h 306130"/>
                <a:gd name="connsiteX14" fmla="*/ 1203960 w 1661160"/>
                <a:gd name="connsiteY14" fmla="*/ 30480 h 306130"/>
                <a:gd name="connsiteX15" fmla="*/ 1226820 w 1661160"/>
                <a:gd name="connsiteY15" fmla="*/ 15240 h 306130"/>
                <a:gd name="connsiteX16" fmla="*/ 1257300 w 1661160"/>
                <a:gd name="connsiteY16" fmla="*/ 0 h 306130"/>
                <a:gd name="connsiteX17" fmla="*/ 1402080 w 1661160"/>
                <a:gd name="connsiteY17" fmla="*/ 7620 h 306130"/>
                <a:gd name="connsiteX18" fmla="*/ 1463040 w 1661160"/>
                <a:gd name="connsiteY18" fmla="*/ 22860 h 306130"/>
                <a:gd name="connsiteX19" fmla="*/ 1524000 w 1661160"/>
                <a:gd name="connsiteY19" fmla="*/ 30480 h 306130"/>
                <a:gd name="connsiteX20" fmla="*/ 1661160 w 1661160"/>
                <a:gd name="connsiteY20" fmla="*/ 15240 h 30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61160" h="306130">
                  <a:moveTo>
                    <a:pt x="0" y="259080"/>
                  </a:moveTo>
                  <a:cubicBezTo>
                    <a:pt x="24271" y="265148"/>
                    <a:pt x="43428" y="270450"/>
                    <a:pt x="68580" y="274320"/>
                  </a:cubicBezTo>
                  <a:cubicBezTo>
                    <a:pt x="88820" y="277434"/>
                    <a:pt x="109220" y="279400"/>
                    <a:pt x="129540" y="281940"/>
                  </a:cubicBezTo>
                  <a:cubicBezTo>
                    <a:pt x="202110" y="306130"/>
                    <a:pt x="168999" y="298487"/>
                    <a:pt x="320040" y="274320"/>
                  </a:cubicBezTo>
                  <a:cubicBezTo>
                    <a:pt x="329083" y="272873"/>
                    <a:pt x="335280" y="264160"/>
                    <a:pt x="342900" y="259080"/>
                  </a:cubicBezTo>
                  <a:cubicBezTo>
                    <a:pt x="335280" y="254000"/>
                    <a:pt x="320040" y="252998"/>
                    <a:pt x="320040" y="243840"/>
                  </a:cubicBezTo>
                  <a:cubicBezTo>
                    <a:pt x="320040" y="234682"/>
                    <a:pt x="337037" y="235635"/>
                    <a:pt x="342900" y="228600"/>
                  </a:cubicBezTo>
                  <a:cubicBezTo>
                    <a:pt x="350172" y="219874"/>
                    <a:pt x="350868" y="206846"/>
                    <a:pt x="358140" y="198120"/>
                  </a:cubicBezTo>
                  <a:cubicBezTo>
                    <a:pt x="364420" y="190585"/>
                    <a:pt x="405097" y="169604"/>
                    <a:pt x="411480" y="167640"/>
                  </a:cubicBezTo>
                  <a:cubicBezTo>
                    <a:pt x="499675" y="140503"/>
                    <a:pt x="608906" y="143197"/>
                    <a:pt x="693420" y="137160"/>
                  </a:cubicBezTo>
                  <a:cubicBezTo>
                    <a:pt x="723900" y="132080"/>
                    <a:pt x="755545" y="131692"/>
                    <a:pt x="784860" y="121920"/>
                  </a:cubicBezTo>
                  <a:cubicBezTo>
                    <a:pt x="794133" y="118829"/>
                    <a:pt x="842663" y="78738"/>
                    <a:pt x="861060" y="76200"/>
                  </a:cubicBezTo>
                  <a:cubicBezTo>
                    <a:pt x="924165" y="67496"/>
                    <a:pt x="988173" y="67299"/>
                    <a:pt x="1051560" y="60960"/>
                  </a:cubicBezTo>
                  <a:cubicBezTo>
                    <a:pt x="1089806" y="57135"/>
                    <a:pt x="1127760" y="50800"/>
                    <a:pt x="1165860" y="45720"/>
                  </a:cubicBezTo>
                  <a:cubicBezTo>
                    <a:pt x="1178560" y="40640"/>
                    <a:pt x="1191726" y="36597"/>
                    <a:pt x="1203960" y="30480"/>
                  </a:cubicBezTo>
                  <a:cubicBezTo>
                    <a:pt x="1212151" y="26384"/>
                    <a:pt x="1218869" y="19784"/>
                    <a:pt x="1226820" y="15240"/>
                  </a:cubicBezTo>
                  <a:cubicBezTo>
                    <a:pt x="1236683" y="9604"/>
                    <a:pt x="1247140" y="5080"/>
                    <a:pt x="1257300" y="0"/>
                  </a:cubicBezTo>
                  <a:cubicBezTo>
                    <a:pt x="1305560" y="2540"/>
                    <a:pt x="1354049" y="2283"/>
                    <a:pt x="1402080" y="7620"/>
                  </a:cubicBezTo>
                  <a:cubicBezTo>
                    <a:pt x="1422897" y="9933"/>
                    <a:pt x="1442256" y="20262"/>
                    <a:pt x="1463040" y="22860"/>
                  </a:cubicBezTo>
                  <a:lnTo>
                    <a:pt x="1524000" y="30480"/>
                  </a:lnTo>
                  <a:cubicBezTo>
                    <a:pt x="1650961" y="14610"/>
                    <a:pt x="1604964" y="15240"/>
                    <a:pt x="1661160" y="15240"/>
                  </a:cubicBezTo>
                </a:path>
              </a:pathLst>
            </a:custGeom>
            <a:grpFill/>
            <a:ln w="1016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6" name="Freeform 75"/>
            <p:cNvSpPr/>
            <p:nvPr/>
          </p:nvSpPr>
          <p:spPr>
            <a:xfrm>
              <a:off x="4617720" y="4305300"/>
              <a:ext cx="2263140" cy="861740"/>
            </a:xfrm>
            <a:custGeom>
              <a:avLst/>
              <a:gdLst>
                <a:gd name="connsiteX0" fmla="*/ 0 w 2263140"/>
                <a:gd name="connsiteY0" fmla="*/ 0 h 861740"/>
                <a:gd name="connsiteX1" fmla="*/ 83820 w 2263140"/>
                <a:gd name="connsiteY1" fmla="*/ 22860 h 861740"/>
                <a:gd name="connsiteX2" fmla="*/ 129540 w 2263140"/>
                <a:gd name="connsiteY2" fmla="*/ 38100 h 861740"/>
                <a:gd name="connsiteX3" fmla="*/ 167640 w 2263140"/>
                <a:gd name="connsiteY3" fmla="*/ 45720 h 861740"/>
                <a:gd name="connsiteX4" fmla="*/ 236220 w 2263140"/>
                <a:gd name="connsiteY4" fmla="*/ 68580 h 861740"/>
                <a:gd name="connsiteX5" fmla="*/ 266700 w 2263140"/>
                <a:gd name="connsiteY5" fmla="*/ 83820 h 861740"/>
                <a:gd name="connsiteX6" fmla="*/ 335280 w 2263140"/>
                <a:gd name="connsiteY6" fmla="*/ 106680 h 861740"/>
                <a:gd name="connsiteX7" fmla="*/ 396240 w 2263140"/>
                <a:gd name="connsiteY7" fmla="*/ 144780 h 861740"/>
                <a:gd name="connsiteX8" fmla="*/ 464820 w 2263140"/>
                <a:gd name="connsiteY8" fmla="*/ 213360 h 861740"/>
                <a:gd name="connsiteX9" fmla="*/ 472440 w 2263140"/>
                <a:gd name="connsiteY9" fmla="*/ 236220 h 861740"/>
                <a:gd name="connsiteX10" fmla="*/ 495300 w 2263140"/>
                <a:gd name="connsiteY10" fmla="*/ 243840 h 861740"/>
                <a:gd name="connsiteX11" fmla="*/ 548640 w 2263140"/>
                <a:gd name="connsiteY11" fmla="*/ 304800 h 861740"/>
                <a:gd name="connsiteX12" fmla="*/ 579120 w 2263140"/>
                <a:gd name="connsiteY12" fmla="*/ 335280 h 861740"/>
                <a:gd name="connsiteX13" fmla="*/ 624840 w 2263140"/>
                <a:gd name="connsiteY13" fmla="*/ 381000 h 861740"/>
                <a:gd name="connsiteX14" fmla="*/ 640080 w 2263140"/>
                <a:gd name="connsiteY14" fmla="*/ 411480 h 861740"/>
                <a:gd name="connsiteX15" fmla="*/ 662940 w 2263140"/>
                <a:gd name="connsiteY15" fmla="*/ 426720 h 861740"/>
                <a:gd name="connsiteX16" fmla="*/ 716280 w 2263140"/>
                <a:gd name="connsiteY16" fmla="*/ 464820 h 861740"/>
                <a:gd name="connsiteX17" fmla="*/ 731520 w 2263140"/>
                <a:gd name="connsiteY17" fmla="*/ 487680 h 861740"/>
                <a:gd name="connsiteX18" fmla="*/ 754380 w 2263140"/>
                <a:gd name="connsiteY18" fmla="*/ 495300 h 861740"/>
                <a:gd name="connsiteX19" fmla="*/ 784860 w 2263140"/>
                <a:gd name="connsiteY19" fmla="*/ 533400 h 861740"/>
                <a:gd name="connsiteX20" fmla="*/ 845820 w 2263140"/>
                <a:gd name="connsiteY20" fmla="*/ 548640 h 861740"/>
                <a:gd name="connsiteX21" fmla="*/ 868680 w 2263140"/>
                <a:gd name="connsiteY21" fmla="*/ 556260 h 861740"/>
                <a:gd name="connsiteX22" fmla="*/ 899160 w 2263140"/>
                <a:gd name="connsiteY22" fmla="*/ 571500 h 861740"/>
                <a:gd name="connsiteX23" fmla="*/ 922020 w 2263140"/>
                <a:gd name="connsiteY23" fmla="*/ 579120 h 861740"/>
                <a:gd name="connsiteX24" fmla="*/ 944880 w 2263140"/>
                <a:gd name="connsiteY24" fmla="*/ 594360 h 861740"/>
                <a:gd name="connsiteX25" fmla="*/ 998220 w 2263140"/>
                <a:gd name="connsiteY25" fmla="*/ 601980 h 861740"/>
                <a:gd name="connsiteX26" fmla="*/ 1059180 w 2263140"/>
                <a:gd name="connsiteY26" fmla="*/ 632460 h 861740"/>
                <a:gd name="connsiteX27" fmla="*/ 1135380 w 2263140"/>
                <a:gd name="connsiteY27" fmla="*/ 655320 h 861740"/>
                <a:gd name="connsiteX28" fmla="*/ 1158240 w 2263140"/>
                <a:gd name="connsiteY28" fmla="*/ 662940 h 861740"/>
                <a:gd name="connsiteX29" fmla="*/ 1226820 w 2263140"/>
                <a:gd name="connsiteY29" fmla="*/ 693420 h 861740"/>
                <a:gd name="connsiteX30" fmla="*/ 1272540 w 2263140"/>
                <a:gd name="connsiteY30" fmla="*/ 723900 h 861740"/>
                <a:gd name="connsiteX31" fmla="*/ 1295400 w 2263140"/>
                <a:gd name="connsiteY31" fmla="*/ 739140 h 861740"/>
                <a:gd name="connsiteX32" fmla="*/ 1341120 w 2263140"/>
                <a:gd name="connsiteY32" fmla="*/ 777240 h 861740"/>
                <a:gd name="connsiteX33" fmla="*/ 1371600 w 2263140"/>
                <a:gd name="connsiteY33" fmla="*/ 807720 h 861740"/>
                <a:gd name="connsiteX34" fmla="*/ 1394460 w 2263140"/>
                <a:gd name="connsiteY34" fmla="*/ 815340 h 861740"/>
                <a:gd name="connsiteX35" fmla="*/ 1447800 w 2263140"/>
                <a:gd name="connsiteY35" fmla="*/ 838200 h 861740"/>
                <a:gd name="connsiteX36" fmla="*/ 1501140 w 2263140"/>
                <a:gd name="connsiteY36" fmla="*/ 861060 h 861740"/>
                <a:gd name="connsiteX37" fmla="*/ 1615440 w 2263140"/>
                <a:gd name="connsiteY37" fmla="*/ 845820 h 861740"/>
                <a:gd name="connsiteX38" fmla="*/ 1661160 w 2263140"/>
                <a:gd name="connsiteY38" fmla="*/ 815340 h 861740"/>
                <a:gd name="connsiteX39" fmla="*/ 1684020 w 2263140"/>
                <a:gd name="connsiteY39" fmla="*/ 800100 h 861740"/>
                <a:gd name="connsiteX40" fmla="*/ 1752600 w 2263140"/>
                <a:gd name="connsiteY40" fmla="*/ 769620 h 861740"/>
                <a:gd name="connsiteX41" fmla="*/ 1958340 w 2263140"/>
                <a:gd name="connsiteY41" fmla="*/ 792480 h 861740"/>
                <a:gd name="connsiteX42" fmla="*/ 2004060 w 2263140"/>
                <a:gd name="connsiteY42" fmla="*/ 807720 h 861740"/>
                <a:gd name="connsiteX43" fmla="*/ 2026920 w 2263140"/>
                <a:gd name="connsiteY43" fmla="*/ 815340 h 861740"/>
                <a:gd name="connsiteX44" fmla="*/ 2065020 w 2263140"/>
                <a:gd name="connsiteY44" fmla="*/ 822960 h 861740"/>
                <a:gd name="connsiteX45" fmla="*/ 2110740 w 2263140"/>
                <a:gd name="connsiteY45" fmla="*/ 838200 h 861740"/>
                <a:gd name="connsiteX46" fmla="*/ 2133600 w 2263140"/>
                <a:gd name="connsiteY46" fmla="*/ 853440 h 861740"/>
                <a:gd name="connsiteX47" fmla="*/ 2171700 w 2263140"/>
                <a:gd name="connsiteY47" fmla="*/ 861060 h 861740"/>
                <a:gd name="connsiteX48" fmla="*/ 2263140 w 2263140"/>
                <a:gd name="connsiteY48" fmla="*/ 838200 h 86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63140" h="861740">
                  <a:moveTo>
                    <a:pt x="0" y="0"/>
                  </a:moveTo>
                  <a:cubicBezTo>
                    <a:pt x="34739" y="8685"/>
                    <a:pt x="44566" y="10782"/>
                    <a:pt x="83820" y="22860"/>
                  </a:cubicBezTo>
                  <a:cubicBezTo>
                    <a:pt x="99174" y="27584"/>
                    <a:pt x="114042" y="33873"/>
                    <a:pt x="129540" y="38100"/>
                  </a:cubicBezTo>
                  <a:cubicBezTo>
                    <a:pt x="142035" y="41508"/>
                    <a:pt x="154940" y="43180"/>
                    <a:pt x="167640" y="45720"/>
                  </a:cubicBezTo>
                  <a:cubicBezTo>
                    <a:pt x="244252" y="84026"/>
                    <a:pt x="147590" y="39037"/>
                    <a:pt x="236220" y="68580"/>
                  </a:cubicBezTo>
                  <a:cubicBezTo>
                    <a:pt x="246996" y="72172"/>
                    <a:pt x="256064" y="79832"/>
                    <a:pt x="266700" y="83820"/>
                  </a:cubicBezTo>
                  <a:cubicBezTo>
                    <a:pt x="302208" y="97136"/>
                    <a:pt x="298221" y="84445"/>
                    <a:pt x="335280" y="106680"/>
                  </a:cubicBezTo>
                  <a:cubicBezTo>
                    <a:pt x="412931" y="153271"/>
                    <a:pt x="341515" y="126538"/>
                    <a:pt x="396240" y="144780"/>
                  </a:cubicBezTo>
                  <a:cubicBezTo>
                    <a:pt x="419100" y="167640"/>
                    <a:pt x="454597" y="182690"/>
                    <a:pt x="464820" y="213360"/>
                  </a:cubicBezTo>
                  <a:cubicBezTo>
                    <a:pt x="467360" y="220980"/>
                    <a:pt x="466760" y="230540"/>
                    <a:pt x="472440" y="236220"/>
                  </a:cubicBezTo>
                  <a:cubicBezTo>
                    <a:pt x="478120" y="241900"/>
                    <a:pt x="487680" y="241300"/>
                    <a:pt x="495300" y="243840"/>
                  </a:cubicBezTo>
                  <a:cubicBezTo>
                    <a:pt x="530860" y="297180"/>
                    <a:pt x="510540" y="279400"/>
                    <a:pt x="548640" y="304800"/>
                  </a:cubicBezTo>
                  <a:cubicBezTo>
                    <a:pt x="568960" y="365760"/>
                    <a:pt x="538480" y="294640"/>
                    <a:pt x="579120" y="335280"/>
                  </a:cubicBezTo>
                  <a:cubicBezTo>
                    <a:pt x="640080" y="396240"/>
                    <a:pt x="543560" y="340360"/>
                    <a:pt x="624840" y="381000"/>
                  </a:cubicBezTo>
                  <a:cubicBezTo>
                    <a:pt x="629920" y="391160"/>
                    <a:pt x="632808" y="402754"/>
                    <a:pt x="640080" y="411480"/>
                  </a:cubicBezTo>
                  <a:cubicBezTo>
                    <a:pt x="645943" y="418515"/>
                    <a:pt x="655488" y="421397"/>
                    <a:pt x="662940" y="426720"/>
                  </a:cubicBezTo>
                  <a:cubicBezTo>
                    <a:pt x="729101" y="473978"/>
                    <a:pt x="662406" y="428904"/>
                    <a:pt x="716280" y="464820"/>
                  </a:cubicBezTo>
                  <a:cubicBezTo>
                    <a:pt x="721360" y="472440"/>
                    <a:pt x="724369" y="481959"/>
                    <a:pt x="731520" y="487680"/>
                  </a:cubicBezTo>
                  <a:cubicBezTo>
                    <a:pt x="737792" y="492698"/>
                    <a:pt x="748700" y="489620"/>
                    <a:pt x="754380" y="495300"/>
                  </a:cubicBezTo>
                  <a:cubicBezTo>
                    <a:pt x="798323" y="539243"/>
                    <a:pt x="717204" y="499572"/>
                    <a:pt x="784860" y="533400"/>
                  </a:cubicBezTo>
                  <a:cubicBezTo>
                    <a:pt x="802278" y="542109"/>
                    <a:pt x="828430" y="544293"/>
                    <a:pt x="845820" y="548640"/>
                  </a:cubicBezTo>
                  <a:cubicBezTo>
                    <a:pt x="853612" y="550588"/>
                    <a:pt x="861297" y="553096"/>
                    <a:pt x="868680" y="556260"/>
                  </a:cubicBezTo>
                  <a:cubicBezTo>
                    <a:pt x="879121" y="560735"/>
                    <a:pt x="888719" y="567025"/>
                    <a:pt x="899160" y="571500"/>
                  </a:cubicBezTo>
                  <a:cubicBezTo>
                    <a:pt x="906543" y="574664"/>
                    <a:pt x="914836" y="575528"/>
                    <a:pt x="922020" y="579120"/>
                  </a:cubicBezTo>
                  <a:cubicBezTo>
                    <a:pt x="930211" y="583216"/>
                    <a:pt x="936108" y="591728"/>
                    <a:pt x="944880" y="594360"/>
                  </a:cubicBezTo>
                  <a:cubicBezTo>
                    <a:pt x="962083" y="599521"/>
                    <a:pt x="980440" y="599440"/>
                    <a:pt x="998220" y="601980"/>
                  </a:cubicBezTo>
                  <a:cubicBezTo>
                    <a:pt x="1032895" y="622785"/>
                    <a:pt x="1027862" y="623512"/>
                    <a:pt x="1059180" y="632460"/>
                  </a:cubicBezTo>
                  <a:cubicBezTo>
                    <a:pt x="1139793" y="655492"/>
                    <a:pt x="1026730" y="619103"/>
                    <a:pt x="1135380" y="655320"/>
                  </a:cubicBezTo>
                  <a:cubicBezTo>
                    <a:pt x="1143000" y="657860"/>
                    <a:pt x="1151352" y="658807"/>
                    <a:pt x="1158240" y="662940"/>
                  </a:cubicBezTo>
                  <a:cubicBezTo>
                    <a:pt x="1205320" y="691188"/>
                    <a:pt x="1181972" y="682208"/>
                    <a:pt x="1226820" y="693420"/>
                  </a:cubicBezTo>
                  <a:lnTo>
                    <a:pt x="1272540" y="723900"/>
                  </a:lnTo>
                  <a:lnTo>
                    <a:pt x="1295400" y="739140"/>
                  </a:lnTo>
                  <a:cubicBezTo>
                    <a:pt x="1327334" y="787040"/>
                    <a:pt x="1289558" y="738569"/>
                    <a:pt x="1341120" y="777240"/>
                  </a:cubicBezTo>
                  <a:cubicBezTo>
                    <a:pt x="1352615" y="785861"/>
                    <a:pt x="1359908" y="799369"/>
                    <a:pt x="1371600" y="807720"/>
                  </a:cubicBezTo>
                  <a:cubicBezTo>
                    <a:pt x="1378136" y="812389"/>
                    <a:pt x="1387002" y="812357"/>
                    <a:pt x="1394460" y="815340"/>
                  </a:cubicBezTo>
                  <a:cubicBezTo>
                    <a:pt x="1412421" y="822524"/>
                    <a:pt x="1430190" y="830195"/>
                    <a:pt x="1447800" y="838200"/>
                  </a:cubicBezTo>
                  <a:cubicBezTo>
                    <a:pt x="1499588" y="861740"/>
                    <a:pt x="1457516" y="846519"/>
                    <a:pt x="1501140" y="861060"/>
                  </a:cubicBezTo>
                  <a:cubicBezTo>
                    <a:pt x="1539240" y="855980"/>
                    <a:pt x="1578482" y="856380"/>
                    <a:pt x="1615440" y="845820"/>
                  </a:cubicBezTo>
                  <a:cubicBezTo>
                    <a:pt x="1633051" y="840788"/>
                    <a:pt x="1645920" y="825500"/>
                    <a:pt x="1661160" y="815340"/>
                  </a:cubicBezTo>
                  <a:cubicBezTo>
                    <a:pt x="1668780" y="810260"/>
                    <a:pt x="1675332" y="802996"/>
                    <a:pt x="1684020" y="800100"/>
                  </a:cubicBezTo>
                  <a:cubicBezTo>
                    <a:pt x="1738428" y="781964"/>
                    <a:pt x="1716374" y="793771"/>
                    <a:pt x="1752600" y="769620"/>
                  </a:cubicBezTo>
                  <a:cubicBezTo>
                    <a:pt x="1811792" y="773102"/>
                    <a:pt x="1897338" y="772146"/>
                    <a:pt x="1958340" y="792480"/>
                  </a:cubicBezTo>
                  <a:lnTo>
                    <a:pt x="2004060" y="807720"/>
                  </a:lnTo>
                  <a:cubicBezTo>
                    <a:pt x="2011680" y="810260"/>
                    <a:pt x="2019044" y="813765"/>
                    <a:pt x="2026920" y="815340"/>
                  </a:cubicBezTo>
                  <a:cubicBezTo>
                    <a:pt x="2039620" y="817880"/>
                    <a:pt x="2052525" y="819552"/>
                    <a:pt x="2065020" y="822960"/>
                  </a:cubicBezTo>
                  <a:cubicBezTo>
                    <a:pt x="2080518" y="827187"/>
                    <a:pt x="2096060" y="831676"/>
                    <a:pt x="2110740" y="838200"/>
                  </a:cubicBezTo>
                  <a:cubicBezTo>
                    <a:pt x="2119109" y="841919"/>
                    <a:pt x="2125025" y="850224"/>
                    <a:pt x="2133600" y="853440"/>
                  </a:cubicBezTo>
                  <a:cubicBezTo>
                    <a:pt x="2145727" y="857988"/>
                    <a:pt x="2159000" y="858520"/>
                    <a:pt x="2171700" y="861060"/>
                  </a:cubicBezTo>
                  <a:cubicBezTo>
                    <a:pt x="2253469" y="844706"/>
                    <a:pt x="2224732" y="857404"/>
                    <a:pt x="2263140" y="838200"/>
                  </a:cubicBezTo>
                </a:path>
              </a:pathLst>
            </a:custGeom>
            <a:grpFill/>
            <a:ln w="603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4" name="Freeform 73"/>
            <p:cNvSpPr/>
            <p:nvPr/>
          </p:nvSpPr>
          <p:spPr>
            <a:xfrm>
              <a:off x="4785360" y="5909553"/>
              <a:ext cx="1188720" cy="216927"/>
            </a:xfrm>
            <a:custGeom>
              <a:avLst/>
              <a:gdLst>
                <a:gd name="connsiteX0" fmla="*/ 0 w 1188720"/>
                <a:gd name="connsiteY0" fmla="*/ 216927 h 216927"/>
                <a:gd name="connsiteX1" fmla="*/ 68580 w 1188720"/>
                <a:gd name="connsiteY1" fmla="*/ 194067 h 216927"/>
                <a:gd name="connsiteX2" fmla="*/ 91440 w 1188720"/>
                <a:gd name="connsiteY2" fmla="*/ 178827 h 216927"/>
                <a:gd name="connsiteX3" fmla="*/ 152400 w 1188720"/>
                <a:gd name="connsiteY3" fmla="*/ 148347 h 216927"/>
                <a:gd name="connsiteX4" fmla="*/ 175260 w 1188720"/>
                <a:gd name="connsiteY4" fmla="*/ 133107 h 216927"/>
                <a:gd name="connsiteX5" fmla="*/ 388620 w 1188720"/>
                <a:gd name="connsiteY5" fmla="*/ 125487 h 216927"/>
                <a:gd name="connsiteX6" fmla="*/ 403860 w 1188720"/>
                <a:gd name="connsiteY6" fmla="*/ 95007 h 216927"/>
                <a:gd name="connsiteX7" fmla="*/ 434340 w 1188720"/>
                <a:gd name="connsiteY7" fmla="*/ 79767 h 216927"/>
                <a:gd name="connsiteX8" fmla="*/ 617220 w 1188720"/>
                <a:gd name="connsiteY8" fmla="*/ 87387 h 216927"/>
                <a:gd name="connsiteX9" fmla="*/ 685800 w 1188720"/>
                <a:gd name="connsiteY9" fmla="*/ 102627 h 216927"/>
                <a:gd name="connsiteX10" fmla="*/ 754380 w 1188720"/>
                <a:gd name="connsiteY10" fmla="*/ 117867 h 216927"/>
                <a:gd name="connsiteX11" fmla="*/ 784860 w 1188720"/>
                <a:gd name="connsiteY11" fmla="*/ 125487 h 216927"/>
                <a:gd name="connsiteX12" fmla="*/ 906780 w 1188720"/>
                <a:gd name="connsiteY12" fmla="*/ 110247 h 216927"/>
                <a:gd name="connsiteX13" fmla="*/ 929640 w 1188720"/>
                <a:gd name="connsiteY13" fmla="*/ 95007 h 216927"/>
                <a:gd name="connsiteX14" fmla="*/ 1066800 w 1188720"/>
                <a:gd name="connsiteY14" fmla="*/ 64527 h 216927"/>
                <a:gd name="connsiteX15" fmla="*/ 1074420 w 1188720"/>
                <a:gd name="connsiteY15" fmla="*/ 41667 h 216927"/>
                <a:gd name="connsiteX16" fmla="*/ 1097280 w 1188720"/>
                <a:gd name="connsiteY16" fmla="*/ 26427 h 216927"/>
                <a:gd name="connsiteX17" fmla="*/ 1188720 w 1188720"/>
                <a:gd name="connsiteY17" fmla="*/ 3567 h 21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8720" h="216927">
                  <a:moveTo>
                    <a:pt x="0" y="216927"/>
                  </a:moveTo>
                  <a:cubicBezTo>
                    <a:pt x="22860" y="209307"/>
                    <a:pt x="48530" y="207433"/>
                    <a:pt x="68580" y="194067"/>
                  </a:cubicBezTo>
                  <a:cubicBezTo>
                    <a:pt x="76200" y="188987"/>
                    <a:pt x="83400" y="183212"/>
                    <a:pt x="91440" y="178827"/>
                  </a:cubicBezTo>
                  <a:cubicBezTo>
                    <a:pt x="111384" y="167948"/>
                    <a:pt x="133497" y="160949"/>
                    <a:pt x="152400" y="148347"/>
                  </a:cubicBezTo>
                  <a:lnTo>
                    <a:pt x="175260" y="133107"/>
                  </a:lnTo>
                  <a:cubicBezTo>
                    <a:pt x="192515" y="133929"/>
                    <a:pt x="339767" y="158056"/>
                    <a:pt x="388620" y="125487"/>
                  </a:cubicBezTo>
                  <a:cubicBezTo>
                    <a:pt x="398071" y="119186"/>
                    <a:pt x="395828" y="103039"/>
                    <a:pt x="403860" y="95007"/>
                  </a:cubicBezTo>
                  <a:cubicBezTo>
                    <a:pt x="411892" y="86975"/>
                    <a:pt x="424180" y="84847"/>
                    <a:pt x="434340" y="79767"/>
                  </a:cubicBezTo>
                  <a:cubicBezTo>
                    <a:pt x="495300" y="82307"/>
                    <a:pt x="556342" y="83328"/>
                    <a:pt x="617220" y="87387"/>
                  </a:cubicBezTo>
                  <a:cubicBezTo>
                    <a:pt x="662062" y="90376"/>
                    <a:pt x="652858" y="93215"/>
                    <a:pt x="685800" y="102627"/>
                  </a:cubicBezTo>
                  <a:cubicBezTo>
                    <a:pt x="718321" y="111919"/>
                    <a:pt x="719025" y="110010"/>
                    <a:pt x="754380" y="117867"/>
                  </a:cubicBezTo>
                  <a:cubicBezTo>
                    <a:pt x="764603" y="120139"/>
                    <a:pt x="774700" y="122947"/>
                    <a:pt x="784860" y="125487"/>
                  </a:cubicBezTo>
                  <a:cubicBezTo>
                    <a:pt x="825500" y="120407"/>
                    <a:pt x="866702" y="118684"/>
                    <a:pt x="906780" y="110247"/>
                  </a:cubicBezTo>
                  <a:cubicBezTo>
                    <a:pt x="915742" y="108360"/>
                    <a:pt x="921137" y="98408"/>
                    <a:pt x="929640" y="95007"/>
                  </a:cubicBezTo>
                  <a:cubicBezTo>
                    <a:pt x="968043" y="79646"/>
                    <a:pt x="1029661" y="71280"/>
                    <a:pt x="1066800" y="64527"/>
                  </a:cubicBezTo>
                  <a:cubicBezTo>
                    <a:pt x="1069340" y="56907"/>
                    <a:pt x="1069402" y="47939"/>
                    <a:pt x="1074420" y="41667"/>
                  </a:cubicBezTo>
                  <a:cubicBezTo>
                    <a:pt x="1080141" y="34516"/>
                    <a:pt x="1088943" y="30217"/>
                    <a:pt x="1097280" y="26427"/>
                  </a:cubicBezTo>
                  <a:cubicBezTo>
                    <a:pt x="1155420" y="0"/>
                    <a:pt x="1142312" y="3567"/>
                    <a:pt x="1188720" y="3567"/>
                  </a:cubicBezTo>
                </a:path>
              </a:pathLst>
            </a:custGeom>
            <a:grpFill/>
            <a:ln w="95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9" name="Rectangle 68"/>
            <p:cNvSpPr/>
            <p:nvPr/>
          </p:nvSpPr>
          <p:spPr>
            <a:xfrm>
              <a:off x="4030980" y="1508760"/>
              <a:ext cx="6096000"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0" name="Picture 8" descr="http://graphics8.nytimes.com/images/2008/01/29/opinion/30fish2.533.jpg"/>
            <p:cNvPicPr>
              <a:picLocks noChangeAspect="1" noChangeArrowheads="1"/>
            </p:cNvPicPr>
            <p:nvPr/>
          </p:nvPicPr>
          <p:blipFill>
            <a:blip r:embed="rId5" cstate="print"/>
            <a:srcRect/>
            <a:stretch>
              <a:fillRect/>
            </a:stretch>
          </p:blipFill>
          <p:spPr bwMode="auto">
            <a:xfrm flipH="1">
              <a:off x="6019800" y="2209800"/>
              <a:ext cx="717023" cy="276817"/>
            </a:xfrm>
            <a:prstGeom prst="rect">
              <a:avLst/>
            </a:prstGeom>
            <a:grpFill/>
          </p:spPr>
        </p:pic>
        <p:pic>
          <p:nvPicPr>
            <p:cNvPr id="71" name="Picture 8" descr="http://graphics8.nytimes.com/images/2008/01/29/opinion/30fish2.533.jpg"/>
            <p:cNvPicPr>
              <a:picLocks noChangeAspect="1" noChangeArrowheads="1"/>
            </p:cNvPicPr>
            <p:nvPr/>
          </p:nvPicPr>
          <p:blipFill>
            <a:blip r:embed="rId6" cstate="print"/>
            <a:srcRect/>
            <a:stretch>
              <a:fillRect/>
            </a:stretch>
          </p:blipFill>
          <p:spPr bwMode="auto">
            <a:xfrm flipH="1">
              <a:off x="7162800" y="4724400"/>
              <a:ext cx="609600" cy="235345"/>
            </a:xfrm>
            <a:prstGeom prst="rect">
              <a:avLst/>
            </a:prstGeom>
            <a:grpFill/>
          </p:spPr>
        </p:pic>
        <p:pic>
          <p:nvPicPr>
            <p:cNvPr id="72" name="Picture 8" descr="http://graphics8.nytimes.com/images/2008/01/29/opinion/30fish2.533.jpg"/>
            <p:cNvPicPr>
              <a:picLocks noChangeAspect="1" noChangeArrowheads="1"/>
            </p:cNvPicPr>
            <p:nvPr/>
          </p:nvPicPr>
          <p:blipFill>
            <a:blip r:embed="rId6" cstate="print"/>
            <a:srcRect/>
            <a:stretch>
              <a:fillRect/>
            </a:stretch>
          </p:blipFill>
          <p:spPr bwMode="auto">
            <a:xfrm flipH="1">
              <a:off x="6400800" y="5638800"/>
              <a:ext cx="609600" cy="235345"/>
            </a:xfrm>
            <a:prstGeom prst="rect">
              <a:avLst/>
            </a:prstGeom>
            <a:grpFill/>
          </p:spPr>
        </p:pic>
      </p:grpSp>
      <p:sp>
        <p:nvSpPr>
          <p:cNvPr id="82" name="Freeform 81"/>
          <p:cNvSpPr/>
          <p:nvPr/>
        </p:nvSpPr>
        <p:spPr>
          <a:xfrm>
            <a:off x="5845175" y="1844675"/>
            <a:ext cx="1206500" cy="1177925"/>
          </a:xfrm>
          <a:custGeom>
            <a:avLst/>
            <a:gdLst>
              <a:gd name="connsiteX0" fmla="*/ 2540 w 1206500"/>
              <a:gd name="connsiteY0" fmla="*/ 508058 h 1178618"/>
              <a:gd name="connsiteX1" fmla="*/ 17780 w 1206500"/>
              <a:gd name="connsiteY1" fmla="*/ 431858 h 1178618"/>
              <a:gd name="connsiteX2" fmla="*/ 33020 w 1206500"/>
              <a:gd name="connsiteY2" fmla="*/ 378518 h 1178618"/>
              <a:gd name="connsiteX3" fmla="*/ 48260 w 1206500"/>
              <a:gd name="connsiteY3" fmla="*/ 332798 h 1178618"/>
              <a:gd name="connsiteX4" fmla="*/ 55880 w 1206500"/>
              <a:gd name="connsiteY4" fmla="*/ 309938 h 1178618"/>
              <a:gd name="connsiteX5" fmla="*/ 63500 w 1206500"/>
              <a:gd name="connsiteY5" fmla="*/ 279458 h 1178618"/>
              <a:gd name="connsiteX6" fmla="*/ 71120 w 1206500"/>
              <a:gd name="connsiteY6" fmla="*/ 127058 h 1178618"/>
              <a:gd name="connsiteX7" fmla="*/ 124460 w 1206500"/>
              <a:gd name="connsiteY7" fmla="*/ 73718 h 1178618"/>
              <a:gd name="connsiteX8" fmla="*/ 246380 w 1206500"/>
              <a:gd name="connsiteY8" fmla="*/ 43238 h 1178618"/>
              <a:gd name="connsiteX9" fmla="*/ 360680 w 1206500"/>
              <a:gd name="connsiteY9" fmla="*/ 20378 h 1178618"/>
              <a:gd name="connsiteX10" fmla="*/ 429260 w 1206500"/>
              <a:gd name="connsiteY10" fmla="*/ 58478 h 1178618"/>
              <a:gd name="connsiteX11" fmla="*/ 452120 w 1206500"/>
              <a:gd name="connsiteY11" fmla="*/ 104198 h 1178618"/>
              <a:gd name="connsiteX12" fmla="*/ 467360 w 1206500"/>
              <a:gd name="connsiteY12" fmla="*/ 127058 h 1178618"/>
              <a:gd name="connsiteX13" fmla="*/ 482600 w 1206500"/>
              <a:gd name="connsiteY13" fmla="*/ 172778 h 1178618"/>
              <a:gd name="connsiteX14" fmla="*/ 505460 w 1206500"/>
              <a:gd name="connsiteY14" fmla="*/ 195638 h 1178618"/>
              <a:gd name="connsiteX15" fmla="*/ 551180 w 1206500"/>
              <a:gd name="connsiteY15" fmla="*/ 241358 h 1178618"/>
              <a:gd name="connsiteX16" fmla="*/ 581660 w 1206500"/>
              <a:gd name="connsiteY16" fmla="*/ 248978 h 1178618"/>
              <a:gd name="connsiteX17" fmla="*/ 627380 w 1206500"/>
              <a:gd name="connsiteY17" fmla="*/ 264218 h 1178618"/>
              <a:gd name="connsiteX18" fmla="*/ 665480 w 1206500"/>
              <a:gd name="connsiteY18" fmla="*/ 271838 h 1178618"/>
              <a:gd name="connsiteX19" fmla="*/ 741680 w 1206500"/>
              <a:gd name="connsiteY19" fmla="*/ 294698 h 1178618"/>
              <a:gd name="connsiteX20" fmla="*/ 924560 w 1206500"/>
              <a:gd name="connsiteY20" fmla="*/ 325178 h 1178618"/>
              <a:gd name="connsiteX21" fmla="*/ 947420 w 1206500"/>
              <a:gd name="connsiteY21" fmla="*/ 332798 h 1178618"/>
              <a:gd name="connsiteX22" fmla="*/ 970280 w 1206500"/>
              <a:gd name="connsiteY22" fmla="*/ 348038 h 1178618"/>
              <a:gd name="connsiteX23" fmla="*/ 985520 w 1206500"/>
              <a:gd name="connsiteY23" fmla="*/ 370898 h 1178618"/>
              <a:gd name="connsiteX24" fmla="*/ 1023620 w 1206500"/>
              <a:gd name="connsiteY24" fmla="*/ 408998 h 1178618"/>
              <a:gd name="connsiteX25" fmla="*/ 1031240 w 1206500"/>
              <a:gd name="connsiteY25" fmla="*/ 431858 h 1178618"/>
              <a:gd name="connsiteX26" fmla="*/ 1046480 w 1206500"/>
              <a:gd name="connsiteY26" fmla="*/ 454718 h 1178618"/>
              <a:gd name="connsiteX27" fmla="*/ 1061720 w 1206500"/>
              <a:gd name="connsiteY27" fmla="*/ 500438 h 1178618"/>
              <a:gd name="connsiteX28" fmla="*/ 1069340 w 1206500"/>
              <a:gd name="connsiteY28" fmla="*/ 523298 h 1178618"/>
              <a:gd name="connsiteX29" fmla="*/ 1076960 w 1206500"/>
              <a:gd name="connsiteY29" fmla="*/ 553778 h 1178618"/>
              <a:gd name="connsiteX30" fmla="*/ 1092200 w 1206500"/>
              <a:gd name="connsiteY30" fmla="*/ 591878 h 1178618"/>
              <a:gd name="connsiteX31" fmla="*/ 1115060 w 1206500"/>
              <a:gd name="connsiteY31" fmla="*/ 668078 h 1178618"/>
              <a:gd name="connsiteX32" fmla="*/ 1122680 w 1206500"/>
              <a:gd name="connsiteY32" fmla="*/ 706178 h 1178618"/>
              <a:gd name="connsiteX33" fmla="*/ 1137920 w 1206500"/>
              <a:gd name="connsiteY33" fmla="*/ 767138 h 1178618"/>
              <a:gd name="connsiteX34" fmla="*/ 1145540 w 1206500"/>
              <a:gd name="connsiteY34" fmla="*/ 812858 h 1178618"/>
              <a:gd name="connsiteX35" fmla="*/ 1176020 w 1206500"/>
              <a:gd name="connsiteY35" fmla="*/ 881438 h 1178618"/>
              <a:gd name="connsiteX36" fmla="*/ 1198880 w 1206500"/>
              <a:gd name="connsiteY36" fmla="*/ 965258 h 1178618"/>
              <a:gd name="connsiteX37" fmla="*/ 1206500 w 1206500"/>
              <a:gd name="connsiteY37" fmla="*/ 988118 h 1178618"/>
              <a:gd name="connsiteX38" fmla="*/ 1191260 w 1206500"/>
              <a:gd name="connsiteY38" fmla="*/ 1064318 h 1178618"/>
              <a:gd name="connsiteX39" fmla="*/ 1160780 w 1206500"/>
              <a:gd name="connsiteY39" fmla="*/ 1079558 h 1178618"/>
              <a:gd name="connsiteX40" fmla="*/ 1107440 w 1206500"/>
              <a:gd name="connsiteY40" fmla="*/ 1094798 h 1178618"/>
              <a:gd name="connsiteX41" fmla="*/ 1054100 w 1206500"/>
              <a:gd name="connsiteY41" fmla="*/ 1125278 h 1178618"/>
              <a:gd name="connsiteX42" fmla="*/ 1008380 w 1206500"/>
              <a:gd name="connsiteY42" fmla="*/ 1140518 h 1178618"/>
              <a:gd name="connsiteX43" fmla="*/ 947420 w 1206500"/>
              <a:gd name="connsiteY43" fmla="*/ 1155758 h 1178618"/>
              <a:gd name="connsiteX44" fmla="*/ 756920 w 1206500"/>
              <a:gd name="connsiteY44" fmla="*/ 1178618 h 1178618"/>
              <a:gd name="connsiteX45" fmla="*/ 650240 w 1206500"/>
              <a:gd name="connsiteY45" fmla="*/ 1163378 h 1178618"/>
              <a:gd name="connsiteX46" fmla="*/ 596900 w 1206500"/>
              <a:gd name="connsiteY46" fmla="*/ 1132898 h 1178618"/>
              <a:gd name="connsiteX47" fmla="*/ 520700 w 1206500"/>
              <a:gd name="connsiteY47" fmla="*/ 1102418 h 1178618"/>
              <a:gd name="connsiteX48" fmla="*/ 497840 w 1206500"/>
              <a:gd name="connsiteY48" fmla="*/ 1079558 h 1178618"/>
              <a:gd name="connsiteX49" fmla="*/ 436880 w 1206500"/>
              <a:gd name="connsiteY49" fmla="*/ 1033838 h 1178618"/>
              <a:gd name="connsiteX50" fmla="*/ 421640 w 1206500"/>
              <a:gd name="connsiteY50" fmla="*/ 1010978 h 1178618"/>
              <a:gd name="connsiteX51" fmla="*/ 368300 w 1206500"/>
              <a:gd name="connsiteY51" fmla="*/ 980498 h 1178618"/>
              <a:gd name="connsiteX52" fmla="*/ 322580 w 1206500"/>
              <a:gd name="connsiteY52" fmla="*/ 927158 h 1178618"/>
              <a:gd name="connsiteX53" fmla="*/ 284480 w 1206500"/>
              <a:gd name="connsiteY53" fmla="*/ 889058 h 1178618"/>
              <a:gd name="connsiteX54" fmla="*/ 246380 w 1206500"/>
              <a:gd name="connsiteY54" fmla="*/ 843338 h 1178618"/>
              <a:gd name="connsiteX55" fmla="*/ 200660 w 1206500"/>
              <a:gd name="connsiteY55" fmla="*/ 767138 h 1178618"/>
              <a:gd name="connsiteX56" fmla="*/ 170180 w 1206500"/>
              <a:gd name="connsiteY56" fmla="*/ 721418 h 1178618"/>
              <a:gd name="connsiteX57" fmla="*/ 116840 w 1206500"/>
              <a:gd name="connsiteY57" fmla="*/ 690938 h 1178618"/>
              <a:gd name="connsiteX58" fmla="*/ 101600 w 1206500"/>
              <a:gd name="connsiteY58" fmla="*/ 660458 h 1178618"/>
              <a:gd name="connsiteX59" fmla="*/ 55880 w 1206500"/>
              <a:gd name="connsiteY59" fmla="*/ 637598 h 1178618"/>
              <a:gd name="connsiteX60" fmla="*/ 2540 w 1206500"/>
              <a:gd name="connsiteY60" fmla="*/ 576638 h 1178618"/>
              <a:gd name="connsiteX61" fmla="*/ 2540 w 1206500"/>
              <a:gd name="connsiteY61" fmla="*/ 508058 h 117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206500" h="1178618">
                <a:moveTo>
                  <a:pt x="2540" y="508058"/>
                </a:moveTo>
                <a:cubicBezTo>
                  <a:pt x="5080" y="483928"/>
                  <a:pt x="9589" y="456432"/>
                  <a:pt x="17780" y="431858"/>
                </a:cubicBezTo>
                <a:cubicBezTo>
                  <a:pt x="43389" y="355032"/>
                  <a:pt x="4316" y="474199"/>
                  <a:pt x="33020" y="378518"/>
                </a:cubicBezTo>
                <a:cubicBezTo>
                  <a:pt x="37636" y="363131"/>
                  <a:pt x="43180" y="348038"/>
                  <a:pt x="48260" y="332798"/>
                </a:cubicBezTo>
                <a:cubicBezTo>
                  <a:pt x="50800" y="325178"/>
                  <a:pt x="53932" y="317730"/>
                  <a:pt x="55880" y="309938"/>
                </a:cubicBezTo>
                <a:lnTo>
                  <a:pt x="63500" y="279458"/>
                </a:lnTo>
                <a:cubicBezTo>
                  <a:pt x="66040" y="228658"/>
                  <a:pt x="66714" y="177730"/>
                  <a:pt x="71120" y="127058"/>
                </a:cubicBezTo>
                <a:cubicBezTo>
                  <a:pt x="74009" y="93837"/>
                  <a:pt x="96054" y="92656"/>
                  <a:pt x="124460" y="73718"/>
                </a:cubicBezTo>
                <a:cubicBezTo>
                  <a:pt x="175118" y="39946"/>
                  <a:pt x="138268" y="59871"/>
                  <a:pt x="246380" y="43238"/>
                </a:cubicBezTo>
                <a:cubicBezTo>
                  <a:pt x="311238" y="0"/>
                  <a:pt x="273896" y="10735"/>
                  <a:pt x="360680" y="20378"/>
                </a:cubicBezTo>
                <a:cubicBezTo>
                  <a:pt x="404852" y="35102"/>
                  <a:pt x="402938" y="26891"/>
                  <a:pt x="429260" y="58478"/>
                </a:cubicBezTo>
                <a:cubicBezTo>
                  <a:pt x="456557" y="91235"/>
                  <a:pt x="434937" y="69831"/>
                  <a:pt x="452120" y="104198"/>
                </a:cubicBezTo>
                <a:cubicBezTo>
                  <a:pt x="456216" y="112389"/>
                  <a:pt x="463641" y="118689"/>
                  <a:pt x="467360" y="127058"/>
                </a:cubicBezTo>
                <a:cubicBezTo>
                  <a:pt x="473884" y="141738"/>
                  <a:pt x="471241" y="161419"/>
                  <a:pt x="482600" y="172778"/>
                </a:cubicBezTo>
                <a:cubicBezTo>
                  <a:pt x="490220" y="180398"/>
                  <a:pt x="498447" y="187456"/>
                  <a:pt x="505460" y="195638"/>
                </a:cubicBezTo>
                <a:cubicBezTo>
                  <a:pt x="525264" y="218743"/>
                  <a:pt x="523919" y="229675"/>
                  <a:pt x="551180" y="241358"/>
                </a:cubicBezTo>
                <a:cubicBezTo>
                  <a:pt x="560806" y="245483"/>
                  <a:pt x="571629" y="245969"/>
                  <a:pt x="581660" y="248978"/>
                </a:cubicBezTo>
                <a:cubicBezTo>
                  <a:pt x="597047" y="253594"/>
                  <a:pt x="611628" y="261068"/>
                  <a:pt x="627380" y="264218"/>
                </a:cubicBezTo>
                <a:cubicBezTo>
                  <a:pt x="640080" y="266758"/>
                  <a:pt x="652985" y="268430"/>
                  <a:pt x="665480" y="271838"/>
                </a:cubicBezTo>
                <a:cubicBezTo>
                  <a:pt x="691044" y="278810"/>
                  <a:pt x="715232" y="290731"/>
                  <a:pt x="741680" y="294698"/>
                </a:cubicBezTo>
                <a:cubicBezTo>
                  <a:pt x="814346" y="305598"/>
                  <a:pt x="859685" y="303553"/>
                  <a:pt x="924560" y="325178"/>
                </a:cubicBezTo>
                <a:cubicBezTo>
                  <a:pt x="932180" y="327718"/>
                  <a:pt x="940236" y="329206"/>
                  <a:pt x="947420" y="332798"/>
                </a:cubicBezTo>
                <a:cubicBezTo>
                  <a:pt x="955611" y="336894"/>
                  <a:pt x="962660" y="342958"/>
                  <a:pt x="970280" y="348038"/>
                </a:cubicBezTo>
                <a:cubicBezTo>
                  <a:pt x="975360" y="355658"/>
                  <a:pt x="979044" y="364422"/>
                  <a:pt x="985520" y="370898"/>
                </a:cubicBezTo>
                <a:cubicBezTo>
                  <a:pt x="1016000" y="401378"/>
                  <a:pt x="1003300" y="368358"/>
                  <a:pt x="1023620" y="408998"/>
                </a:cubicBezTo>
                <a:cubicBezTo>
                  <a:pt x="1027212" y="416182"/>
                  <a:pt x="1027648" y="424674"/>
                  <a:pt x="1031240" y="431858"/>
                </a:cubicBezTo>
                <a:cubicBezTo>
                  <a:pt x="1035336" y="440049"/>
                  <a:pt x="1042761" y="446349"/>
                  <a:pt x="1046480" y="454718"/>
                </a:cubicBezTo>
                <a:cubicBezTo>
                  <a:pt x="1053004" y="469398"/>
                  <a:pt x="1056640" y="485198"/>
                  <a:pt x="1061720" y="500438"/>
                </a:cubicBezTo>
                <a:cubicBezTo>
                  <a:pt x="1064260" y="508058"/>
                  <a:pt x="1067392" y="515506"/>
                  <a:pt x="1069340" y="523298"/>
                </a:cubicBezTo>
                <a:cubicBezTo>
                  <a:pt x="1071880" y="533458"/>
                  <a:pt x="1073648" y="543843"/>
                  <a:pt x="1076960" y="553778"/>
                </a:cubicBezTo>
                <a:cubicBezTo>
                  <a:pt x="1081285" y="566754"/>
                  <a:pt x="1087526" y="579023"/>
                  <a:pt x="1092200" y="591878"/>
                </a:cubicBezTo>
                <a:cubicBezTo>
                  <a:pt x="1103054" y="621727"/>
                  <a:pt x="1108562" y="638837"/>
                  <a:pt x="1115060" y="668078"/>
                </a:cubicBezTo>
                <a:cubicBezTo>
                  <a:pt x="1117870" y="680721"/>
                  <a:pt x="1119768" y="693558"/>
                  <a:pt x="1122680" y="706178"/>
                </a:cubicBezTo>
                <a:cubicBezTo>
                  <a:pt x="1127390" y="726587"/>
                  <a:pt x="1134477" y="746478"/>
                  <a:pt x="1137920" y="767138"/>
                </a:cubicBezTo>
                <a:cubicBezTo>
                  <a:pt x="1140460" y="782378"/>
                  <a:pt x="1141793" y="797869"/>
                  <a:pt x="1145540" y="812858"/>
                </a:cubicBezTo>
                <a:cubicBezTo>
                  <a:pt x="1171468" y="916572"/>
                  <a:pt x="1147427" y="817103"/>
                  <a:pt x="1176020" y="881438"/>
                </a:cubicBezTo>
                <a:cubicBezTo>
                  <a:pt x="1194703" y="923474"/>
                  <a:pt x="1188636" y="924282"/>
                  <a:pt x="1198880" y="965258"/>
                </a:cubicBezTo>
                <a:cubicBezTo>
                  <a:pt x="1200828" y="973050"/>
                  <a:pt x="1203960" y="980498"/>
                  <a:pt x="1206500" y="988118"/>
                </a:cubicBezTo>
                <a:cubicBezTo>
                  <a:pt x="1201420" y="1013518"/>
                  <a:pt x="1202844" y="1041150"/>
                  <a:pt x="1191260" y="1064318"/>
                </a:cubicBezTo>
                <a:cubicBezTo>
                  <a:pt x="1186180" y="1074478"/>
                  <a:pt x="1171221" y="1075083"/>
                  <a:pt x="1160780" y="1079558"/>
                </a:cubicBezTo>
                <a:cubicBezTo>
                  <a:pt x="1117796" y="1097980"/>
                  <a:pt x="1158997" y="1075464"/>
                  <a:pt x="1107440" y="1094798"/>
                </a:cubicBezTo>
                <a:cubicBezTo>
                  <a:pt x="1010129" y="1131290"/>
                  <a:pt x="1133688" y="1089906"/>
                  <a:pt x="1054100" y="1125278"/>
                </a:cubicBezTo>
                <a:cubicBezTo>
                  <a:pt x="1039420" y="1131802"/>
                  <a:pt x="1023965" y="1136622"/>
                  <a:pt x="1008380" y="1140518"/>
                </a:cubicBezTo>
                <a:cubicBezTo>
                  <a:pt x="988060" y="1145598"/>
                  <a:pt x="968204" y="1153160"/>
                  <a:pt x="947420" y="1155758"/>
                </a:cubicBezTo>
                <a:cubicBezTo>
                  <a:pt x="802677" y="1173851"/>
                  <a:pt x="866206" y="1166475"/>
                  <a:pt x="756920" y="1178618"/>
                </a:cubicBezTo>
                <a:cubicBezTo>
                  <a:pt x="721360" y="1173538"/>
                  <a:pt x="685306" y="1171170"/>
                  <a:pt x="650240" y="1163378"/>
                </a:cubicBezTo>
                <a:cubicBezTo>
                  <a:pt x="619830" y="1156620"/>
                  <a:pt x="622551" y="1144298"/>
                  <a:pt x="596900" y="1132898"/>
                </a:cubicBezTo>
                <a:cubicBezTo>
                  <a:pt x="567508" y="1119835"/>
                  <a:pt x="546383" y="1120763"/>
                  <a:pt x="520700" y="1102418"/>
                </a:cubicBezTo>
                <a:cubicBezTo>
                  <a:pt x="511931" y="1096154"/>
                  <a:pt x="506119" y="1086457"/>
                  <a:pt x="497840" y="1079558"/>
                </a:cubicBezTo>
                <a:cubicBezTo>
                  <a:pt x="455632" y="1044385"/>
                  <a:pt x="492459" y="1089417"/>
                  <a:pt x="436880" y="1033838"/>
                </a:cubicBezTo>
                <a:cubicBezTo>
                  <a:pt x="430404" y="1027362"/>
                  <a:pt x="428116" y="1017454"/>
                  <a:pt x="421640" y="1010978"/>
                </a:cubicBezTo>
                <a:cubicBezTo>
                  <a:pt x="410870" y="1000208"/>
                  <a:pt x="380253" y="986474"/>
                  <a:pt x="368300" y="980498"/>
                </a:cubicBezTo>
                <a:cubicBezTo>
                  <a:pt x="338533" y="920964"/>
                  <a:pt x="372039" y="976617"/>
                  <a:pt x="322580" y="927158"/>
                </a:cubicBezTo>
                <a:cubicBezTo>
                  <a:pt x="271780" y="876358"/>
                  <a:pt x="345440" y="929698"/>
                  <a:pt x="284480" y="889058"/>
                </a:cubicBezTo>
                <a:cubicBezTo>
                  <a:pt x="268176" y="840145"/>
                  <a:pt x="290667" y="893161"/>
                  <a:pt x="246380" y="843338"/>
                </a:cubicBezTo>
                <a:cubicBezTo>
                  <a:pt x="211812" y="804450"/>
                  <a:pt x="222719" y="803902"/>
                  <a:pt x="200660" y="767138"/>
                </a:cubicBezTo>
                <a:cubicBezTo>
                  <a:pt x="191236" y="751432"/>
                  <a:pt x="186563" y="729609"/>
                  <a:pt x="170180" y="721418"/>
                </a:cubicBezTo>
                <a:cubicBezTo>
                  <a:pt x="131509" y="702082"/>
                  <a:pt x="149151" y="712479"/>
                  <a:pt x="116840" y="690938"/>
                </a:cubicBezTo>
                <a:cubicBezTo>
                  <a:pt x="111760" y="680778"/>
                  <a:pt x="108872" y="669184"/>
                  <a:pt x="101600" y="660458"/>
                </a:cubicBezTo>
                <a:cubicBezTo>
                  <a:pt x="90237" y="646823"/>
                  <a:pt x="71483" y="642799"/>
                  <a:pt x="55880" y="637598"/>
                </a:cubicBezTo>
                <a:cubicBezTo>
                  <a:pt x="20320" y="584258"/>
                  <a:pt x="40640" y="602038"/>
                  <a:pt x="2540" y="576638"/>
                </a:cubicBezTo>
                <a:cubicBezTo>
                  <a:pt x="12624" y="536301"/>
                  <a:pt x="0" y="532188"/>
                  <a:pt x="2540" y="508058"/>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Freeform 82"/>
          <p:cNvSpPr/>
          <p:nvPr/>
        </p:nvSpPr>
        <p:spPr>
          <a:xfrm>
            <a:off x="6743700" y="4060825"/>
            <a:ext cx="1666875" cy="1162050"/>
          </a:xfrm>
          <a:custGeom>
            <a:avLst/>
            <a:gdLst>
              <a:gd name="connsiteX0" fmla="*/ 36830 w 1667510"/>
              <a:gd name="connsiteY0" fmla="*/ 1089660 h 1161162"/>
              <a:gd name="connsiteX1" fmla="*/ 21590 w 1667510"/>
              <a:gd name="connsiteY1" fmla="*/ 1059180 h 1161162"/>
              <a:gd name="connsiteX2" fmla="*/ 6350 w 1667510"/>
              <a:gd name="connsiteY2" fmla="*/ 1036320 h 1161162"/>
              <a:gd name="connsiteX3" fmla="*/ 44450 w 1667510"/>
              <a:gd name="connsiteY3" fmla="*/ 960120 h 1161162"/>
              <a:gd name="connsiteX4" fmla="*/ 67310 w 1667510"/>
              <a:gd name="connsiteY4" fmla="*/ 929640 h 1161162"/>
              <a:gd name="connsiteX5" fmla="*/ 151130 w 1667510"/>
              <a:gd name="connsiteY5" fmla="*/ 883920 h 1161162"/>
              <a:gd name="connsiteX6" fmla="*/ 204470 w 1667510"/>
              <a:gd name="connsiteY6" fmla="*/ 853440 h 1161162"/>
              <a:gd name="connsiteX7" fmla="*/ 250190 w 1667510"/>
              <a:gd name="connsiteY7" fmla="*/ 822960 h 1161162"/>
              <a:gd name="connsiteX8" fmla="*/ 295910 w 1667510"/>
              <a:gd name="connsiteY8" fmla="*/ 731520 h 1161162"/>
              <a:gd name="connsiteX9" fmla="*/ 311150 w 1667510"/>
              <a:gd name="connsiteY9" fmla="*/ 701040 h 1161162"/>
              <a:gd name="connsiteX10" fmla="*/ 318770 w 1667510"/>
              <a:gd name="connsiteY10" fmla="*/ 678180 h 1161162"/>
              <a:gd name="connsiteX11" fmla="*/ 440690 w 1667510"/>
              <a:gd name="connsiteY11" fmla="*/ 632460 h 1161162"/>
              <a:gd name="connsiteX12" fmla="*/ 478790 w 1667510"/>
              <a:gd name="connsiteY12" fmla="*/ 617220 h 1161162"/>
              <a:gd name="connsiteX13" fmla="*/ 554990 w 1667510"/>
              <a:gd name="connsiteY13" fmla="*/ 601980 h 1161162"/>
              <a:gd name="connsiteX14" fmla="*/ 577850 w 1667510"/>
              <a:gd name="connsiteY14" fmla="*/ 586740 h 1161162"/>
              <a:gd name="connsiteX15" fmla="*/ 615950 w 1667510"/>
              <a:gd name="connsiteY15" fmla="*/ 502920 h 1161162"/>
              <a:gd name="connsiteX16" fmla="*/ 646430 w 1667510"/>
              <a:gd name="connsiteY16" fmla="*/ 441960 h 1161162"/>
              <a:gd name="connsiteX17" fmla="*/ 661670 w 1667510"/>
              <a:gd name="connsiteY17" fmla="*/ 411480 h 1161162"/>
              <a:gd name="connsiteX18" fmla="*/ 715010 w 1667510"/>
              <a:gd name="connsiteY18" fmla="*/ 381000 h 1161162"/>
              <a:gd name="connsiteX19" fmla="*/ 745490 w 1667510"/>
              <a:gd name="connsiteY19" fmla="*/ 365760 h 1161162"/>
              <a:gd name="connsiteX20" fmla="*/ 791210 w 1667510"/>
              <a:gd name="connsiteY20" fmla="*/ 335280 h 1161162"/>
              <a:gd name="connsiteX21" fmla="*/ 913130 w 1667510"/>
              <a:gd name="connsiteY21" fmla="*/ 320040 h 1161162"/>
              <a:gd name="connsiteX22" fmla="*/ 974090 w 1667510"/>
              <a:gd name="connsiteY22" fmla="*/ 289560 h 1161162"/>
              <a:gd name="connsiteX23" fmla="*/ 1019810 w 1667510"/>
              <a:gd name="connsiteY23" fmla="*/ 259080 h 1161162"/>
              <a:gd name="connsiteX24" fmla="*/ 1050290 w 1667510"/>
              <a:gd name="connsiteY24" fmla="*/ 213360 h 1161162"/>
              <a:gd name="connsiteX25" fmla="*/ 1073150 w 1667510"/>
              <a:gd name="connsiteY25" fmla="*/ 182880 h 1161162"/>
              <a:gd name="connsiteX26" fmla="*/ 1126490 w 1667510"/>
              <a:gd name="connsiteY26" fmla="*/ 152400 h 1161162"/>
              <a:gd name="connsiteX27" fmla="*/ 1195070 w 1667510"/>
              <a:gd name="connsiteY27" fmla="*/ 121920 h 1161162"/>
              <a:gd name="connsiteX28" fmla="*/ 1225550 w 1667510"/>
              <a:gd name="connsiteY28" fmla="*/ 106680 h 1161162"/>
              <a:gd name="connsiteX29" fmla="*/ 1263650 w 1667510"/>
              <a:gd name="connsiteY29" fmla="*/ 91440 h 1161162"/>
              <a:gd name="connsiteX30" fmla="*/ 1309370 w 1667510"/>
              <a:gd name="connsiteY30" fmla="*/ 60960 h 1161162"/>
              <a:gd name="connsiteX31" fmla="*/ 1324610 w 1667510"/>
              <a:gd name="connsiteY31" fmla="*/ 30480 h 1161162"/>
              <a:gd name="connsiteX32" fmla="*/ 1370330 w 1667510"/>
              <a:gd name="connsiteY32" fmla="*/ 0 h 1161162"/>
              <a:gd name="connsiteX33" fmla="*/ 1469390 w 1667510"/>
              <a:gd name="connsiteY33" fmla="*/ 7620 h 1161162"/>
              <a:gd name="connsiteX34" fmla="*/ 1507490 w 1667510"/>
              <a:gd name="connsiteY34" fmla="*/ 15240 h 1161162"/>
              <a:gd name="connsiteX35" fmla="*/ 1553210 w 1667510"/>
              <a:gd name="connsiteY35" fmla="*/ 45720 h 1161162"/>
              <a:gd name="connsiteX36" fmla="*/ 1568450 w 1667510"/>
              <a:gd name="connsiteY36" fmla="*/ 91440 h 1161162"/>
              <a:gd name="connsiteX37" fmla="*/ 1583690 w 1667510"/>
              <a:gd name="connsiteY37" fmla="*/ 114300 h 1161162"/>
              <a:gd name="connsiteX38" fmla="*/ 1591310 w 1667510"/>
              <a:gd name="connsiteY38" fmla="*/ 137160 h 1161162"/>
              <a:gd name="connsiteX39" fmla="*/ 1606550 w 1667510"/>
              <a:gd name="connsiteY39" fmla="*/ 160020 h 1161162"/>
              <a:gd name="connsiteX40" fmla="*/ 1614170 w 1667510"/>
              <a:gd name="connsiteY40" fmla="*/ 182880 h 1161162"/>
              <a:gd name="connsiteX41" fmla="*/ 1629410 w 1667510"/>
              <a:gd name="connsiteY41" fmla="*/ 205740 h 1161162"/>
              <a:gd name="connsiteX42" fmla="*/ 1644650 w 1667510"/>
              <a:gd name="connsiteY42" fmla="*/ 251460 h 1161162"/>
              <a:gd name="connsiteX43" fmla="*/ 1667510 w 1667510"/>
              <a:gd name="connsiteY43" fmla="*/ 297180 h 1161162"/>
              <a:gd name="connsiteX44" fmla="*/ 1652270 w 1667510"/>
              <a:gd name="connsiteY44" fmla="*/ 464820 h 1161162"/>
              <a:gd name="connsiteX45" fmla="*/ 1637030 w 1667510"/>
              <a:gd name="connsiteY45" fmla="*/ 487680 h 1161162"/>
              <a:gd name="connsiteX46" fmla="*/ 1614170 w 1667510"/>
              <a:gd name="connsiteY46" fmla="*/ 495300 h 1161162"/>
              <a:gd name="connsiteX47" fmla="*/ 1583690 w 1667510"/>
              <a:gd name="connsiteY47" fmla="*/ 510540 h 1161162"/>
              <a:gd name="connsiteX48" fmla="*/ 1568450 w 1667510"/>
              <a:gd name="connsiteY48" fmla="*/ 533400 h 1161162"/>
              <a:gd name="connsiteX49" fmla="*/ 1507490 w 1667510"/>
              <a:gd name="connsiteY49" fmla="*/ 571500 h 1161162"/>
              <a:gd name="connsiteX50" fmla="*/ 1492250 w 1667510"/>
              <a:gd name="connsiteY50" fmla="*/ 601980 h 1161162"/>
              <a:gd name="connsiteX51" fmla="*/ 1461770 w 1667510"/>
              <a:gd name="connsiteY51" fmla="*/ 609600 h 1161162"/>
              <a:gd name="connsiteX52" fmla="*/ 1438910 w 1667510"/>
              <a:gd name="connsiteY52" fmla="*/ 624840 h 1161162"/>
              <a:gd name="connsiteX53" fmla="*/ 1423670 w 1667510"/>
              <a:gd name="connsiteY53" fmla="*/ 647700 h 1161162"/>
              <a:gd name="connsiteX54" fmla="*/ 1370330 w 1667510"/>
              <a:gd name="connsiteY54" fmla="*/ 685800 h 1161162"/>
              <a:gd name="connsiteX55" fmla="*/ 1347470 w 1667510"/>
              <a:gd name="connsiteY55" fmla="*/ 693420 h 1161162"/>
              <a:gd name="connsiteX56" fmla="*/ 1316990 w 1667510"/>
              <a:gd name="connsiteY56" fmla="*/ 708660 h 1161162"/>
              <a:gd name="connsiteX57" fmla="*/ 1263650 w 1667510"/>
              <a:gd name="connsiteY57" fmla="*/ 746760 h 1161162"/>
              <a:gd name="connsiteX58" fmla="*/ 1248410 w 1667510"/>
              <a:gd name="connsiteY58" fmla="*/ 769620 h 1161162"/>
              <a:gd name="connsiteX59" fmla="*/ 1217930 w 1667510"/>
              <a:gd name="connsiteY59" fmla="*/ 784860 h 1161162"/>
              <a:gd name="connsiteX60" fmla="*/ 1187450 w 1667510"/>
              <a:gd name="connsiteY60" fmla="*/ 838200 h 1161162"/>
              <a:gd name="connsiteX61" fmla="*/ 1172210 w 1667510"/>
              <a:gd name="connsiteY61" fmla="*/ 868680 h 1161162"/>
              <a:gd name="connsiteX62" fmla="*/ 1141730 w 1667510"/>
              <a:gd name="connsiteY62" fmla="*/ 883920 h 1161162"/>
              <a:gd name="connsiteX63" fmla="*/ 1111250 w 1667510"/>
              <a:gd name="connsiteY63" fmla="*/ 929640 h 1161162"/>
              <a:gd name="connsiteX64" fmla="*/ 1080770 w 1667510"/>
              <a:gd name="connsiteY64" fmla="*/ 944880 h 1161162"/>
              <a:gd name="connsiteX65" fmla="*/ 1035050 w 1667510"/>
              <a:gd name="connsiteY65" fmla="*/ 982980 h 1161162"/>
              <a:gd name="connsiteX66" fmla="*/ 989330 w 1667510"/>
              <a:gd name="connsiteY66" fmla="*/ 998220 h 1161162"/>
              <a:gd name="connsiteX67" fmla="*/ 905510 w 1667510"/>
              <a:gd name="connsiteY67" fmla="*/ 1021080 h 1161162"/>
              <a:gd name="connsiteX68" fmla="*/ 692150 w 1667510"/>
              <a:gd name="connsiteY68" fmla="*/ 1036320 h 1161162"/>
              <a:gd name="connsiteX69" fmla="*/ 608330 w 1667510"/>
              <a:gd name="connsiteY69" fmla="*/ 1051560 h 1161162"/>
              <a:gd name="connsiteX70" fmla="*/ 585470 w 1667510"/>
              <a:gd name="connsiteY70" fmla="*/ 1059180 h 1161162"/>
              <a:gd name="connsiteX71" fmla="*/ 547370 w 1667510"/>
              <a:gd name="connsiteY71" fmla="*/ 1066800 h 1161162"/>
              <a:gd name="connsiteX72" fmla="*/ 516890 w 1667510"/>
              <a:gd name="connsiteY72" fmla="*/ 1074420 h 1161162"/>
              <a:gd name="connsiteX73" fmla="*/ 494030 w 1667510"/>
              <a:gd name="connsiteY73" fmla="*/ 1089660 h 1161162"/>
              <a:gd name="connsiteX74" fmla="*/ 417830 w 1667510"/>
              <a:gd name="connsiteY74" fmla="*/ 1112520 h 1161162"/>
              <a:gd name="connsiteX75" fmla="*/ 379730 w 1667510"/>
              <a:gd name="connsiteY75" fmla="*/ 1120140 h 1161162"/>
              <a:gd name="connsiteX76" fmla="*/ 326390 w 1667510"/>
              <a:gd name="connsiteY76" fmla="*/ 1135380 h 1161162"/>
              <a:gd name="connsiteX77" fmla="*/ 242570 w 1667510"/>
              <a:gd name="connsiteY77" fmla="*/ 1158240 h 1161162"/>
              <a:gd name="connsiteX78" fmla="*/ 36830 w 1667510"/>
              <a:gd name="connsiteY78" fmla="*/ 1089660 h 116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667510" h="1161162">
                <a:moveTo>
                  <a:pt x="36830" y="1089660"/>
                </a:moveTo>
                <a:cubicBezTo>
                  <a:pt x="0" y="1073150"/>
                  <a:pt x="27226" y="1069043"/>
                  <a:pt x="21590" y="1059180"/>
                </a:cubicBezTo>
                <a:cubicBezTo>
                  <a:pt x="17046" y="1051229"/>
                  <a:pt x="6350" y="1045478"/>
                  <a:pt x="6350" y="1036320"/>
                </a:cubicBezTo>
                <a:cubicBezTo>
                  <a:pt x="6350" y="953223"/>
                  <a:pt x="11797" y="992773"/>
                  <a:pt x="44450" y="960120"/>
                </a:cubicBezTo>
                <a:cubicBezTo>
                  <a:pt x="53430" y="951140"/>
                  <a:pt x="58330" y="938620"/>
                  <a:pt x="67310" y="929640"/>
                </a:cubicBezTo>
                <a:cubicBezTo>
                  <a:pt x="81248" y="915702"/>
                  <a:pt x="151004" y="884004"/>
                  <a:pt x="151130" y="883920"/>
                </a:cubicBezTo>
                <a:cubicBezTo>
                  <a:pt x="230208" y="831201"/>
                  <a:pt x="107792" y="911447"/>
                  <a:pt x="204470" y="853440"/>
                </a:cubicBezTo>
                <a:cubicBezTo>
                  <a:pt x="220176" y="844016"/>
                  <a:pt x="250190" y="822960"/>
                  <a:pt x="250190" y="822960"/>
                </a:cubicBezTo>
                <a:lnTo>
                  <a:pt x="295910" y="731520"/>
                </a:lnTo>
                <a:cubicBezTo>
                  <a:pt x="300990" y="721360"/>
                  <a:pt x="307558" y="711816"/>
                  <a:pt x="311150" y="701040"/>
                </a:cubicBezTo>
                <a:cubicBezTo>
                  <a:pt x="313690" y="693420"/>
                  <a:pt x="313090" y="683860"/>
                  <a:pt x="318770" y="678180"/>
                </a:cubicBezTo>
                <a:cubicBezTo>
                  <a:pt x="361517" y="635433"/>
                  <a:pt x="381214" y="648320"/>
                  <a:pt x="440690" y="632460"/>
                </a:cubicBezTo>
                <a:cubicBezTo>
                  <a:pt x="453906" y="628936"/>
                  <a:pt x="465574" y="620744"/>
                  <a:pt x="478790" y="617220"/>
                </a:cubicBezTo>
                <a:cubicBezTo>
                  <a:pt x="503818" y="610546"/>
                  <a:pt x="529590" y="607060"/>
                  <a:pt x="554990" y="601980"/>
                </a:cubicBezTo>
                <a:cubicBezTo>
                  <a:pt x="562610" y="596900"/>
                  <a:pt x="572598" y="594243"/>
                  <a:pt x="577850" y="586740"/>
                </a:cubicBezTo>
                <a:cubicBezTo>
                  <a:pt x="630107" y="512087"/>
                  <a:pt x="594716" y="549634"/>
                  <a:pt x="615950" y="502920"/>
                </a:cubicBezTo>
                <a:cubicBezTo>
                  <a:pt x="625351" y="482238"/>
                  <a:pt x="636270" y="462280"/>
                  <a:pt x="646430" y="441960"/>
                </a:cubicBezTo>
                <a:cubicBezTo>
                  <a:pt x="651510" y="431800"/>
                  <a:pt x="651510" y="416560"/>
                  <a:pt x="661670" y="411480"/>
                </a:cubicBezTo>
                <a:cubicBezTo>
                  <a:pt x="753778" y="365426"/>
                  <a:pt x="639617" y="424082"/>
                  <a:pt x="715010" y="381000"/>
                </a:cubicBezTo>
                <a:cubicBezTo>
                  <a:pt x="724873" y="375364"/>
                  <a:pt x="735750" y="371604"/>
                  <a:pt x="745490" y="365760"/>
                </a:cubicBezTo>
                <a:cubicBezTo>
                  <a:pt x="761196" y="356336"/>
                  <a:pt x="773035" y="337552"/>
                  <a:pt x="791210" y="335280"/>
                </a:cubicBezTo>
                <a:lnTo>
                  <a:pt x="913130" y="320040"/>
                </a:lnTo>
                <a:cubicBezTo>
                  <a:pt x="933450" y="309880"/>
                  <a:pt x="955187" y="302162"/>
                  <a:pt x="974090" y="289560"/>
                </a:cubicBezTo>
                <a:lnTo>
                  <a:pt x="1019810" y="259080"/>
                </a:lnTo>
                <a:cubicBezTo>
                  <a:pt x="1033663" y="203668"/>
                  <a:pt x="1015208" y="248442"/>
                  <a:pt x="1050290" y="213360"/>
                </a:cubicBezTo>
                <a:cubicBezTo>
                  <a:pt x="1059270" y="204380"/>
                  <a:pt x="1064170" y="191860"/>
                  <a:pt x="1073150" y="182880"/>
                </a:cubicBezTo>
                <a:cubicBezTo>
                  <a:pt x="1085527" y="170503"/>
                  <a:pt x="1112545" y="160369"/>
                  <a:pt x="1126490" y="152400"/>
                </a:cubicBezTo>
                <a:cubicBezTo>
                  <a:pt x="1194904" y="113306"/>
                  <a:pt x="1084200" y="166268"/>
                  <a:pt x="1195070" y="121920"/>
                </a:cubicBezTo>
                <a:cubicBezTo>
                  <a:pt x="1205617" y="117701"/>
                  <a:pt x="1215170" y="111293"/>
                  <a:pt x="1225550" y="106680"/>
                </a:cubicBezTo>
                <a:cubicBezTo>
                  <a:pt x="1238049" y="101125"/>
                  <a:pt x="1251642" y="97990"/>
                  <a:pt x="1263650" y="91440"/>
                </a:cubicBezTo>
                <a:cubicBezTo>
                  <a:pt x="1279730" y="82669"/>
                  <a:pt x="1309370" y="60960"/>
                  <a:pt x="1309370" y="60960"/>
                </a:cubicBezTo>
                <a:cubicBezTo>
                  <a:pt x="1314450" y="50800"/>
                  <a:pt x="1316578" y="38512"/>
                  <a:pt x="1324610" y="30480"/>
                </a:cubicBezTo>
                <a:cubicBezTo>
                  <a:pt x="1337562" y="17528"/>
                  <a:pt x="1370330" y="0"/>
                  <a:pt x="1370330" y="0"/>
                </a:cubicBezTo>
                <a:cubicBezTo>
                  <a:pt x="1403350" y="2540"/>
                  <a:pt x="1436475" y="3963"/>
                  <a:pt x="1469390" y="7620"/>
                </a:cubicBezTo>
                <a:cubicBezTo>
                  <a:pt x="1482262" y="9050"/>
                  <a:pt x="1495906" y="9448"/>
                  <a:pt x="1507490" y="15240"/>
                </a:cubicBezTo>
                <a:cubicBezTo>
                  <a:pt x="1621648" y="72319"/>
                  <a:pt x="1456310" y="13420"/>
                  <a:pt x="1553210" y="45720"/>
                </a:cubicBezTo>
                <a:cubicBezTo>
                  <a:pt x="1558290" y="60960"/>
                  <a:pt x="1559539" y="78074"/>
                  <a:pt x="1568450" y="91440"/>
                </a:cubicBezTo>
                <a:cubicBezTo>
                  <a:pt x="1573530" y="99060"/>
                  <a:pt x="1579594" y="106109"/>
                  <a:pt x="1583690" y="114300"/>
                </a:cubicBezTo>
                <a:cubicBezTo>
                  <a:pt x="1587282" y="121484"/>
                  <a:pt x="1587718" y="129976"/>
                  <a:pt x="1591310" y="137160"/>
                </a:cubicBezTo>
                <a:cubicBezTo>
                  <a:pt x="1595406" y="145351"/>
                  <a:pt x="1602454" y="151829"/>
                  <a:pt x="1606550" y="160020"/>
                </a:cubicBezTo>
                <a:cubicBezTo>
                  <a:pt x="1610142" y="167204"/>
                  <a:pt x="1610578" y="175696"/>
                  <a:pt x="1614170" y="182880"/>
                </a:cubicBezTo>
                <a:cubicBezTo>
                  <a:pt x="1618266" y="191071"/>
                  <a:pt x="1625691" y="197371"/>
                  <a:pt x="1629410" y="205740"/>
                </a:cubicBezTo>
                <a:cubicBezTo>
                  <a:pt x="1635934" y="220420"/>
                  <a:pt x="1635739" y="238094"/>
                  <a:pt x="1644650" y="251460"/>
                </a:cubicBezTo>
                <a:cubicBezTo>
                  <a:pt x="1664345" y="281003"/>
                  <a:pt x="1656994" y="265632"/>
                  <a:pt x="1667510" y="297180"/>
                </a:cubicBezTo>
                <a:cubicBezTo>
                  <a:pt x="1662430" y="353060"/>
                  <a:pt x="1661135" y="409414"/>
                  <a:pt x="1652270" y="464820"/>
                </a:cubicBezTo>
                <a:cubicBezTo>
                  <a:pt x="1650823" y="473863"/>
                  <a:pt x="1644181" y="481959"/>
                  <a:pt x="1637030" y="487680"/>
                </a:cubicBezTo>
                <a:cubicBezTo>
                  <a:pt x="1630758" y="492698"/>
                  <a:pt x="1621553" y="492136"/>
                  <a:pt x="1614170" y="495300"/>
                </a:cubicBezTo>
                <a:cubicBezTo>
                  <a:pt x="1603729" y="499775"/>
                  <a:pt x="1593850" y="505460"/>
                  <a:pt x="1583690" y="510540"/>
                </a:cubicBezTo>
                <a:cubicBezTo>
                  <a:pt x="1578610" y="518160"/>
                  <a:pt x="1574926" y="526924"/>
                  <a:pt x="1568450" y="533400"/>
                </a:cubicBezTo>
                <a:cubicBezTo>
                  <a:pt x="1548666" y="553184"/>
                  <a:pt x="1531634" y="559428"/>
                  <a:pt x="1507490" y="571500"/>
                </a:cubicBezTo>
                <a:cubicBezTo>
                  <a:pt x="1502410" y="581660"/>
                  <a:pt x="1500976" y="594708"/>
                  <a:pt x="1492250" y="601980"/>
                </a:cubicBezTo>
                <a:cubicBezTo>
                  <a:pt x="1484205" y="608684"/>
                  <a:pt x="1471396" y="605475"/>
                  <a:pt x="1461770" y="609600"/>
                </a:cubicBezTo>
                <a:cubicBezTo>
                  <a:pt x="1453352" y="613208"/>
                  <a:pt x="1446530" y="619760"/>
                  <a:pt x="1438910" y="624840"/>
                </a:cubicBezTo>
                <a:cubicBezTo>
                  <a:pt x="1433830" y="632460"/>
                  <a:pt x="1430146" y="641224"/>
                  <a:pt x="1423670" y="647700"/>
                </a:cubicBezTo>
                <a:cubicBezTo>
                  <a:pt x="1420218" y="651152"/>
                  <a:pt x="1378983" y="681473"/>
                  <a:pt x="1370330" y="685800"/>
                </a:cubicBezTo>
                <a:cubicBezTo>
                  <a:pt x="1363146" y="689392"/>
                  <a:pt x="1354853" y="690256"/>
                  <a:pt x="1347470" y="693420"/>
                </a:cubicBezTo>
                <a:cubicBezTo>
                  <a:pt x="1337029" y="697895"/>
                  <a:pt x="1326853" y="703024"/>
                  <a:pt x="1316990" y="708660"/>
                </a:cubicBezTo>
                <a:cubicBezTo>
                  <a:pt x="1306894" y="714429"/>
                  <a:pt x="1269102" y="741308"/>
                  <a:pt x="1263650" y="746760"/>
                </a:cubicBezTo>
                <a:cubicBezTo>
                  <a:pt x="1257174" y="753236"/>
                  <a:pt x="1255445" y="763757"/>
                  <a:pt x="1248410" y="769620"/>
                </a:cubicBezTo>
                <a:cubicBezTo>
                  <a:pt x="1239684" y="776892"/>
                  <a:pt x="1228090" y="779780"/>
                  <a:pt x="1217930" y="784860"/>
                </a:cubicBezTo>
                <a:cubicBezTo>
                  <a:pt x="1171876" y="876968"/>
                  <a:pt x="1230532" y="762807"/>
                  <a:pt x="1187450" y="838200"/>
                </a:cubicBezTo>
                <a:cubicBezTo>
                  <a:pt x="1181814" y="848063"/>
                  <a:pt x="1180242" y="860648"/>
                  <a:pt x="1172210" y="868680"/>
                </a:cubicBezTo>
                <a:cubicBezTo>
                  <a:pt x="1164178" y="876712"/>
                  <a:pt x="1151890" y="878840"/>
                  <a:pt x="1141730" y="883920"/>
                </a:cubicBezTo>
                <a:cubicBezTo>
                  <a:pt x="1131570" y="899160"/>
                  <a:pt x="1127633" y="921449"/>
                  <a:pt x="1111250" y="929640"/>
                </a:cubicBezTo>
                <a:cubicBezTo>
                  <a:pt x="1101090" y="934720"/>
                  <a:pt x="1090013" y="938278"/>
                  <a:pt x="1080770" y="944880"/>
                </a:cubicBezTo>
                <a:cubicBezTo>
                  <a:pt x="1051214" y="965991"/>
                  <a:pt x="1067064" y="968752"/>
                  <a:pt x="1035050" y="982980"/>
                </a:cubicBezTo>
                <a:cubicBezTo>
                  <a:pt x="1020370" y="989504"/>
                  <a:pt x="1004570" y="993140"/>
                  <a:pt x="989330" y="998220"/>
                </a:cubicBezTo>
                <a:cubicBezTo>
                  <a:pt x="960849" y="1007714"/>
                  <a:pt x="935763" y="1017719"/>
                  <a:pt x="905510" y="1021080"/>
                </a:cubicBezTo>
                <a:cubicBezTo>
                  <a:pt x="873864" y="1024596"/>
                  <a:pt x="717868" y="1034605"/>
                  <a:pt x="692150" y="1036320"/>
                </a:cubicBezTo>
                <a:cubicBezTo>
                  <a:pt x="671769" y="1039717"/>
                  <a:pt x="629630" y="1046235"/>
                  <a:pt x="608330" y="1051560"/>
                </a:cubicBezTo>
                <a:cubicBezTo>
                  <a:pt x="600538" y="1053508"/>
                  <a:pt x="593262" y="1057232"/>
                  <a:pt x="585470" y="1059180"/>
                </a:cubicBezTo>
                <a:cubicBezTo>
                  <a:pt x="572905" y="1062321"/>
                  <a:pt x="560013" y="1063990"/>
                  <a:pt x="547370" y="1066800"/>
                </a:cubicBezTo>
                <a:cubicBezTo>
                  <a:pt x="537147" y="1069072"/>
                  <a:pt x="527050" y="1071880"/>
                  <a:pt x="516890" y="1074420"/>
                </a:cubicBezTo>
                <a:cubicBezTo>
                  <a:pt x="509270" y="1079500"/>
                  <a:pt x="502399" y="1085941"/>
                  <a:pt x="494030" y="1089660"/>
                </a:cubicBezTo>
                <a:cubicBezTo>
                  <a:pt x="475035" y="1098102"/>
                  <a:pt x="439995" y="1107594"/>
                  <a:pt x="417830" y="1112520"/>
                </a:cubicBezTo>
                <a:cubicBezTo>
                  <a:pt x="405187" y="1115330"/>
                  <a:pt x="392373" y="1117330"/>
                  <a:pt x="379730" y="1120140"/>
                </a:cubicBezTo>
                <a:cubicBezTo>
                  <a:pt x="311196" y="1135370"/>
                  <a:pt x="382395" y="1120106"/>
                  <a:pt x="326390" y="1135380"/>
                </a:cubicBezTo>
                <a:cubicBezTo>
                  <a:pt x="231855" y="1161162"/>
                  <a:pt x="295188" y="1140701"/>
                  <a:pt x="242570" y="1158240"/>
                </a:cubicBezTo>
                <a:cubicBezTo>
                  <a:pt x="67775" y="1142350"/>
                  <a:pt x="73660" y="1106170"/>
                  <a:pt x="36830" y="1089660"/>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Freeform 83"/>
          <p:cNvSpPr/>
          <p:nvPr/>
        </p:nvSpPr>
        <p:spPr>
          <a:xfrm>
            <a:off x="5934075" y="5386388"/>
            <a:ext cx="1571625" cy="869950"/>
          </a:xfrm>
          <a:custGeom>
            <a:avLst/>
            <a:gdLst>
              <a:gd name="connsiteX0" fmla="*/ 31961 w 1571201"/>
              <a:gd name="connsiteY0" fmla="*/ 495558 h 868938"/>
              <a:gd name="connsiteX1" fmla="*/ 47201 w 1571201"/>
              <a:gd name="connsiteY1" fmla="*/ 358398 h 868938"/>
              <a:gd name="connsiteX2" fmla="*/ 62441 w 1571201"/>
              <a:gd name="connsiteY2" fmla="*/ 327918 h 868938"/>
              <a:gd name="connsiteX3" fmla="*/ 85301 w 1571201"/>
              <a:gd name="connsiteY3" fmla="*/ 312678 h 868938"/>
              <a:gd name="connsiteX4" fmla="*/ 100541 w 1571201"/>
              <a:gd name="connsiteY4" fmla="*/ 282198 h 868938"/>
              <a:gd name="connsiteX5" fmla="*/ 131021 w 1571201"/>
              <a:gd name="connsiteY5" fmla="*/ 266958 h 868938"/>
              <a:gd name="connsiteX6" fmla="*/ 153881 w 1571201"/>
              <a:gd name="connsiteY6" fmla="*/ 251718 h 868938"/>
              <a:gd name="connsiteX7" fmla="*/ 191981 w 1571201"/>
              <a:gd name="connsiteY7" fmla="*/ 205998 h 868938"/>
              <a:gd name="connsiteX8" fmla="*/ 207221 w 1571201"/>
              <a:gd name="connsiteY8" fmla="*/ 175518 h 868938"/>
              <a:gd name="connsiteX9" fmla="*/ 313901 w 1571201"/>
              <a:gd name="connsiteY9" fmla="*/ 114558 h 868938"/>
              <a:gd name="connsiteX10" fmla="*/ 336761 w 1571201"/>
              <a:gd name="connsiteY10" fmla="*/ 99318 h 868938"/>
              <a:gd name="connsiteX11" fmla="*/ 405341 w 1571201"/>
              <a:gd name="connsiteY11" fmla="*/ 68838 h 868938"/>
              <a:gd name="connsiteX12" fmla="*/ 412961 w 1571201"/>
              <a:gd name="connsiteY12" fmla="*/ 38358 h 868938"/>
              <a:gd name="connsiteX13" fmla="*/ 550121 w 1571201"/>
              <a:gd name="connsiteY13" fmla="*/ 30738 h 868938"/>
              <a:gd name="connsiteX14" fmla="*/ 649181 w 1571201"/>
              <a:gd name="connsiteY14" fmla="*/ 53598 h 868938"/>
              <a:gd name="connsiteX15" fmla="*/ 938741 w 1571201"/>
              <a:gd name="connsiteY15" fmla="*/ 61218 h 868938"/>
              <a:gd name="connsiteX16" fmla="*/ 1037801 w 1571201"/>
              <a:gd name="connsiteY16" fmla="*/ 76458 h 868938"/>
              <a:gd name="connsiteX17" fmla="*/ 1068281 w 1571201"/>
              <a:gd name="connsiteY17" fmla="*/ 84078 h 868938"/>
              <a:gd name="connsiteX18" fmla="*/ 1091141 w 1571201"/>
              <a:gd name="connsiteY18" fmla="*/ 91698 h 868938"/>
              <a:gd name="connsiteX19" fmla="*/ 1174961 w 1571201"/>
              <a:gd name="connsiteY19" fmla="*/ 114558 h 868938"/>
              <a:gd name="connsiteX20" fmla="*/ 1243541 w 1571201"/>
              <a:gd name="connsiteY20" fmla="*/ 137418 h 868938"/>
              <a:gd name="connsiteX21" fmla="*/ 1266401 w 1571201"/>
              <a:gd name="connsiteY21" fmla="*/ 145038 h 868938"/>
              <a:gd name="connsiteX22" fmla="*/ 1312121 w 1571201"/>
              <a:gd name="connsiteY22" fmla="*/ 167898 h 868938"/>
              <a:gd name="connsiteX23" fmla="*/ 1334981 w 1571201"/>
              <a:gd name="connsiteY23" fmla="*/ 190758 h 868938"/>
              <a:gd name="connsiteX24" fmla="*/ 1357841 w 1571201"/>
              <a:gd name="connsiteY24" fmla="*/ 205998 h 868938"/>
              <a:gd name="connsiteX25" fmla="*/ 1365461 w 1571201"/>
              <a:gd name="connsiteY25" fmla="*/ 228858 h 868938"/>
              <a:gd name="connsiteX26" fmla="*/ 1418801 w 1571201"/>
              <a:gd name="connsiteY26" fmla="*/ 297438 h 868938"/>
              <a:gd name="connsiteX27" fmla="*/ 1441661 w 1571201"/>
              <a:gd name="connsiteY27" fmla="*/ 343158 h 868938"/>
              <a:gd name="connsiteX28" fmla="*/ 1456901 w 1571201"/>
              <a:gd name="connsiteY28" fmla="*/ 388878 h 868938"/>
              <a:gd name="connsiteX29" fmla="*/ 1464521 w 1571201"/>
              <a:gd name="connsiteY29" fmla="*/ 411738 h 868938"/>
              <a:gd name="connsiteX30" fmla="*/ 1472141 w 1571201"/>
              <a:gd name="connsiteY30" fmla="*/ 434598 h 868938"/>
              <a:gd name="connsiteX31" fmla="*/ 1495001 w 1571201"/>
              <a:gd name="connsiteY31" fmla="*/ 480318 h 868938"/>
              <a:gd name="connsiteX32" fmla="*/ 1502621 w 1571201"/>
              <a:gd name="connsiteY32" fmla="*/ 510798 h 868938"/>
              <a:gd name="connsiteX33" fmla="*/ 1533101 w 1571201"/>
              <a:gd name="connsiteY33" fmla="*/ 556518 h 868938"/>
              <a:gd name="connsiteX34" fmla="*/ 1548341 w 1571201"/>
              <a:gd name="connsiteY34" fmla="*/ 579378 h 868938"/>
              <a:gd name="connsiteX35" fmla="*/ 1563581 w 1571201"/>
              <a:gd name="connsiteY35" fmla="*/ 625098 h 868938"/>
              <a:gd name="connsiteX36" fmla="*/ 1571201 w 1571201"/>
              <a:gd name="connsiteY36" fmla="*/ 647958 h 868938"/>
              <a:gd name="connsiteX37" fmla="*/ 1555961 w 1571201"/>
              <a:gd name="connsiteY37" fmla="*/ 708918 h 868938"/>
              <a:gd name="connsiteX38" fmla="*/ 1487381 w 1571201"/>
              <a:gd name="connsiteY38" fmla="*/ 769878 h 868938"/>
              <a:gd name="connsiteX39" fmla="*/ 1456901 w 1571201"/>
              <a:gd name="connsiteY39" fmla="*/ 785118 h 868938"/>
              <a:gd name="connsiteX40" fmla="*/ 1434041 w 1571201"/>
              <a:gd name="connsiteY40" fmla="*/ 800358 h 868938"/>
              <a:gd name="connsiteX41" fmla="*/ 1373081 w 1571201"/>
              <a:gd name="connsiteY41" fmla="*/ 815598 h 868938"/>
              <a:gd name="connsiteX42" fmla="*/ 1342601 w 1571201"/>
              <a:gd name="connsiteY42" fmla="*/ 823218 h 868938"/>
              <a:gd name="connsiteX43" fmla="*/ 1251161 w 1571201"/>
              <a:gd name="connsiteY43" fmla="*/ 807978 h 868938"/>
              <a:gd name="connsiteX44" fmla="*/ 1228301 w 1571201"/>
              <a:gd name="connsiteY44" fmla="*/ 792738 h 868938"/>
              <a:gd name="connsiteX45" fmla="*/ 1197821 w 1571201"/>
              <a:gd name="connsiteY45" fmla="*/ 777498 h 868938"/>
              <a:gd name="connsiteX46" fmla="*/ 1152101 w 1571201"/>
              <a:gd name="connsiteY46" fmla="*/ 747018 h 868938"/>
              <a:gd name="connsiteX47" fmla="*/ 1121621 w 1571201"/>
              <a:gd name="connsiteY47" fmla="*/ 739398 h 868938"/>
              <a:gd name="connsiteX48" fmla="*/ 1075901 w 1571201"/>
              <a:gd name="connsiteY48" fmla="*/ 708918 h 868938"/>
              <a:gd name="connsiteX49" fmla="*/ 999701 w 1571201"/>
              <a:gd name="connsiteY49" fmla="*/ 724158 h 868938"/>
              <a:gd name="connsiteX50" fmla="*/ 976841 w 1571201"/>
              <a:gd name="connsiteY50" fmla="*/ 731778 h 868938"/>
              <a:gd name="connsiteX51" fmla="*/ 953981 w 1571201"/>
              <a:gd name="connsiteY51" fmla="*/ 747018 h 868938"/>
              <a:gd name="connsiteX52" fmla="*/ 923501 w 1571201"/>
              <a:gd name="connsiteY52" fmla="*/ 762258 h 868938"/>
              <a:gd name="connsiteX53" fmla="*/ 893021 w 1571201"/>
              <a:gd name="connsiteY53" fmla="*/ 785118 h 868938"/>
              <a:gd name="connsiteX54" fmla="*/ 839681 w 1571201"/>
              <a:gd name="connsiteY54" fmla="*/ 815598 h 868938"/>
              <a:gd name="connsiteX55" fmla="*/ 809201 w 1571201"/>
              <a:gd name="connsiteY55" fmla="*/ 823218 h 868938"/>
              <a:gd name="connsiteX56" fmla="*/ 763481 w 1571201"/>
              <a:gd name="connsiteY56" fmla="*/ 838458 h 868938"/>
              <a:gd name="connsiteX57" fmla="*/ 656801 w 1571201"/>
              <a:gd name="connsiteY57" fmla="*/ 861318 h 868938"/>
              <a:gd name="connsiteX58" fmla="*/ 572981 w 1571201"/>
              <a:gd name="connsiteY58" fmla="*/ 868938 h 868938"/>
              <a:gd name="connsiteX59" fmla="*/ 412961 w 1571201"/>
              <a:gd name="connsiteY59" fmla="*/ 853698 h 868938"/>
              <a:gd name="connsiteX60" fmla="*/ 336761 w 1571201"/>
              <a:gd name="connsiteY60" fmla="*/ 823218 h 868938"/>
              <a:gd name="connsiteX61" fmla="*/ 268181 w 1571201"/>
              <a:gd name="connsiteY61" fmla="*/ 777498 h 868938"/>
              <a:gd name="connsiteX62" fmla="*/ 245321 w 1571201"/>
              <a:gd name="connsiteY62" fmla="*/ 762258 h 868938"/>
              <a:gd name="connsiteX63" fmla="*/ 230081 w 1571201"/>
              <a:gd name="connsiteY63" fmla="*/ 739398 h 868938"/>
              <a:gd name="connsiteX64" fmla="*/ 184361 w 1571201"/>
              <a:gd name="connsiteY64" fmla="*/ 708918 h 868938"/>
              <a:gd name="connsiteX65" fmla="*/ 169121 w 1571201"/>
              <a:gd name="connsiteY65" fmla="*/ 678438 h 868938"/>
              <a:gd name="connsiteX66" fmla="*/ 108161 w 1571201"/>
              <a:gd name="connsiteY66" fmla="*/ 647958 h 868938"/>
              <a:gd name="connsiteX67" fmla="*/ 31961 w 1571201"/>
              <a:gd name="connsiteY67" fmla="*/ 602238 h 868938"/>
              <a:gd name="connsiteX68" fmla="*/ 16721 w 1571201"/>
              <a:gd name="connsiteY68" fmla="*/ 571758 h 868938"/>
              <a:gd name="connsiteX69" fmla="*/ 1481 w 1571201"/>
              <a:gd name="connsiteY69" fmla="*/ 548898 h 868938"/>
              <a:gd name="connsiteX70" fmla="*/ 9101 w 1571201"/>
              <a:gd name="connsiteY70" fmla="*/ 518418 h 868938"/>
              <a:gd name="connsiteX71" fmla="*/ 24341 w 1571201"/>
              <a:gd name="connsiteY71" fmla="*/ 465078 h 868938"/>
              <a:gd name="connsiteX72" fmla="*/ 31961 w 1571201"/>
              <a:gd name="connsiteY72" fmla="*/ 495558 h 86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571201" h="868938">
                <a:moveTo>
                  <a:pt x="31961" y="495558"/>
                </a:moveTo>
                <a:cubicBezTo>
                  <a:pt x="35771" y="477778"/>
                  <a:pt x="32848" y="396672"/>
                  <a:pt x="47201" y="358398"/>
                </a:cubicBezTo>
                <a:cubicBezTo>
                  <a:pt x="51189" y="347762"/>
                  <a:pt x="55169" y="336644"/>
                  <a:pt x="62441" y="327918"/>
                </a:cubicBezTo>
                <a:cubicBezTo>
                  <a:pt x="68304" y="320883"/>
                  <a:pt x="77681" y="317758"/>
                  <a:pt x="85301" y="312678"/>
                </a:cubicBezTo>
                <a:cubicBezTo>
                  <a:pt x="90381" y="302518"/>
                  <a:pt x="92509" y="290230"/>
                  <a:pt x="100541" y="282198"/>
                </a:cubicBezTo>
                <a:cubicBezTo>
                  <a:pt x="108573" y="274166"/>
                  <a:pt x="121158" y="272594"/>
                  <a:pt x="131021" y="266958"/>
                </a:cubicBezTo>
                <a:cubicBezTo>
                  <a:pt x="138972" y="262414"/>
                  <a:pt x="146261" y="256798"/>
                  <a:pt x="153881" y="251718"/>
                </a:cubicBezTo>
                <a:cubicBezTo>
                  <a:pt x="199935" y="159610"/>
                  <a:pt x="138129" y="270621"/>
                  <a:pt x="191981" y="205998"/>
                </a:cubicBezTo>
                <a:cubicBezTo>
                  <a:pt x="199253" y="197272"/>
                  <a:pt x="199189" y="183550"/>
                  <a:pt x="207221" y="175518"/>
                </a:cubicBezTo>
                <a:cubicBezTo>
                  <a:pt x="238399" y="144340"/>
                  <a:pt x="278042" y="138464"/>
                  <a:pt x="313901" y="114558"/>
                </a:cubicBezTo>
                <a:cubicBezTo>
                  <a:pt x="321521" y="109478"/>
                  <a:pt x="328392" y="103037"/>
                  <a:pt x="336761" y="99318"/>
                </a:cubicBezTo>
                <a:cubicBezTo>
                  <a:pt x="418373" y="63046"/>
                  <a:pt x="353606" y="103328"/>
                  <a:pt x="405341" y="68838"/>
                </a:cubicBezTo>
                <a:cubicBezTo>
                  <a:pt x="407881" y="58678"/>
                  <a:pt x="407152" y="47072"/>
                  <a:pt x="412961" y="38358"/>
                </a:cubicBezTo>
                <a:cubicBezTo>
                  <a:pt x="438533" y="0"/>
                  <a:pt x="547846" y="30586"/>
                  <a:pt x="550121" y="30738"/>
                </a:cubicBezTo>
                <a:cubicBezTo>
                  <a:pt x="552116" y="31237"/>
                  <a:pt x="634773" y="52928"/>
                  <a:pt x="649181" y="53598"/>
                </a:cubicBezTo>
                <a:cubicBezTo>
                  <a:pt x="745630" y="58084"/>
                  <a:pt x="842221" y="58678"/>
                  <a:pt x="938741" y="61218"/>
                </a:cubicBezTo>
                <a:cubicBezTo>
                  <a:pt x="991526" y="67816"/>
                  <a:pt x="992919" y="66484"/>
                  <a:pt x="1037801" y="76458"/>
                </a:cubicBezTo>
                <a:cubicBezTo>
                  <a:pt x="1048024" y="78730"/>
                  <a:pt x="1058211" y="81201"/>
                  <a:pt x="1068281" y="84078"/>
                </a:cubicBezTo>
                <a:cubicBezTo>
                  <a:pt x="1076004" y="86285"/>
                  <a:pt x="1083349" y="89750"/>
                  <a:pt x="1091141" y="91698"/>
                </a:cubicBezTo>
                <a:cubicBezTo>
                  <a:pt x="1177305" y="113239"/>
                  <a:pt x="1076877" y="81863"/>
                  <a:pt x="1174961" y="114558"/>
                </a:cubicBezTo>
                <a:lnTo>
                  <a:pt x="1243541" y="137418"/>
                </a:lnTo>
                <a:cubicBezTo>
                  <a:pt x="1251161" y="139958"/>
                  <a:pt x="1259718" y="140583"/>
                  <a:pt x="1266401" y="145038"/>
                </a:cubicBezTo>
                <a:cubicBezTo>
                  <a:pt x="1295944" y="164733"/>
                  <a:pt x="1280573" y="157382"/>
                  <a:pt x="1312121" y="167898"/>
                </a:cubicBezTo>
                <a:cubicBezTo>
                  <a:pt x="1319741" y="175518"/>
                  <a:pt x="1326702" y="183859"/>
                  <a:pt x="1334981" y="190758"/>
                </a:cubicBezTo>
                <a:cubicBezTo>
                  <a:pt x="1342016" y="196621"/>
                  <a:pt x="1352120" y="198847"/>
                  <a:pt x="1357841" y="205998"/>
                </a:cubicBezTo>
                <a:cubicBezTo>
                  <a:pt x="1362859" y="212270"/>
                  <a:pt x="1361006" y="222175"/>
                  <a:pt x="1365461" y="228858"/>
                </a:cubicBezTo>
                <a:cubicBezTo>
                  <a:pt x="1391760" y="268306"/>
                  <a:pt x="1398512" y="236570"/>
                  <a:pt x="1418801" y="297438"/>
                </a:cubicBezTo>
                <a:cubicBezTo>
                  <a:pt x="1446591" y="380808"/>
                  <a:pt x="1402270" y="254528"/>
                  <a:pt x="1441661" y="343158"/>
                </a:cubicBezTo>
                <a:cubicBezTo>
                  <a:pt x="1448185" y="357838"/>
                  <a:pt x="1451821" y="373638"/>
                  <a:pt x="1456901" y="388878"/>
                </a:cubicBezTo>
                <a:lnTo>
                  <a:pt x="1464521" y="411738"/>
                </a:lnTo>
                <a:cubicBezTo>
                  <a:pt x="1467061" y="419358"/>
                  <a:pt x="1467686" y="427915"/>
                  <a:pt x="1472141" y="434598"/>
                </a:cubicBezTo>
                <a:cubicBezTo>
                  <a:pt x="1488839" y="459645"/>
                  <a:pt x="1487114" y="452713"/>
                  <a:pt x="1495001" y="480318"/>
                </a:cubicBezTo>
                <a:cubicBezTo>
                  <a:pt x="1497878" y="490388"/>
                  <a:pt x="1497937" y="501431"/>
                  <a:pt x="1502621" y="510798"/>
                </a:cubicBezTo>
                <a:cubicBezTo>
                  <a:pt x="1510812" y="527181"/>
                  <a:pt x="1522941" y="541278"/>
                  <a:pt x="1533101" y="556518"/>
                </a:cubicBezTo>
                <a:cubicBezTo>
                  <a:pt x="1538181" y="564138"/>
                  <a:pt x="1545445" y="570690"/>
                  <a:pt x="1548341" y="579378"/>
                </a:cubicBezTo>
                <a:lnTo>
                  <a:pt x="1563581" y="625098"/>
                </a:lnTo>
                <a:lnTo>
                  <a:pt x="1571201" y="647958"/>
                </a:lnTo>
                <a:cubicBezTo>
                  <a:pt x="1566121" y="668278"/>
                  <a:pt x="1564212" y="689666"/>
                  <a:pt x="1555961" y="708918"/>
                </a:cubicBezTo>
                <a:cubicBezTo>
                  <a:pt x="1532952" y="762606"/>
                  <a:pt x="1531242" y="750384"/>
                  <a:pt x="1487381" y="769878"/>
                </a:cubicBezTo>
                <a:cubicBezTo>
                  <a:pt x="1477001" y="774491"/>
                  <a:pt x="1466764" y="779482"/>
                  <a:pt x="1456901" y="785118"/>
                </a:cubicBezTo>
                <a:cubicBezTo>
                  <a:pt x="1448950" y="789662"/>
                  <a:pt x="1442648" y="797228"/>
                  <a:pt x="1434041" y="800358"/>
                </a:cubicBezTo>
                <a:cubicBezTo>
                  <a:pt x="1414357" y="807516"/>
                  <a:pt x="1393401" y="810518"/>
                  <a:pt x="1373081" y="815598"/>
                </a:cubicBezTo>
                <a:lnTo>
                  <a:pt x="1342601" y="823218"/>
                </a:lnTo>
                <a:cubicBezTo>
                  <a:pt x="1312121" y="818138"/>
                  <a:pt x="1281018" y="815940"/>
                  <a:pt x="1251161" y="807978"/>
                </a:cubicBezTo>
                <a:cubicBezTo>
                  <a:pt x="1242312" y="805618"/>
                  <a:pt x="1236252" y="797282"/>
                  <a:pt x="1228301" y="792738"/>
                </a:cubicBezTo>
                <a:cubicBezTo>
                  <a:pt x="1218438" y="787102"/>
                  <a:pt x="1207561" y="783342"/>
                  <a:pt x="1197821" y="777498"/>
                </a:cubicBezTo>
                <a:cubicBezTo>
                  <a:pt x="1182115" y="768074"/>
                  <a:pt x="1169870" y="751460"/>
                  <a:pt x="1152101" y="747018"/>
                </a:cubicBezTo>
                <a:lnTo>
                  <a:pt x="1121621" y="739398"/>
                </a:lnTo>
                <a:cubicBezTo>
                  <a:pt x="1106381" y="729238"/>
                  <a:pt x="1093968" y="705907"/>
                  <a:pt x="1075901" y="708918"/>
                </a:cubicBezTo>
                <a:cubicBezTo>
                  <a:pt x="1039975" y="714906"/>
                  <a:pt x="1031529" y="715064"/>
                  <a:pt x="999701" y="724158"/>
                </a:cubicBezTo>
                <a:cubicBezTo>
                  <a:pt x="991978" y="726365"/>
                  <a:pt x="984025" y="728186"/>
                  <a:pt x="976841" y="731778"/>
                </a:cubicBezTo>
                <a:cubicBezTo>
                  <a:pt x="968650" y="735874"/>
                  <a:pt x="961932" y="742474"/>
                  <a:pt x="953981" y="747018"/>
                </a:cubicBezTo>
                <a:cubicBezTo>
                  <a:pt x="944118" y="752654"/>
                  <a:pt x="933134" y="756238"/>
                  <a:pt x="923501" y="762258"/>
                </a:cubicBezTo>
                <a:cubicBezTo>
                  <a:pt x="912731" y="768989"/>
                  <a:pt x="903355" y="777736"/>
                  <a:pt x="893021" y="785118"/>
                </a:cubicBezTo>
                <a:cubicBezTo>
                  <a:pt x="876731" y="796754"/>
                  <a:pt x="858480" y="808548"/>
                  <a:pt x="839681" y="815598"/>
                </a:cubicBezTo>
                <a:cubicBezTo>
                  <a:pt x="829875" y="819275"/>
                  <a:pt x="819232" y="820209"/>
                  <a:pt x="809201" y="823218"/>
                </a:cubicBezTo>
                <a:cubicBezTo>
                  <a:pt x="793814" y="827834"/>
                  <a:pt x="779066" y="834562"/>
                  <a:pt x="763481" y="838458"/>
                </a:cubicBezTo>
                <a:cubicBezTo>
                  <a:pt x="731844" y="846367"/>
                  <a:pt x="683977" y="858847"/>
                  <a:pt x="656801" y="861318"/>
                </a:cubicBezTo>
                <a:lnTo>
                  <a:pt x="572981" y="868938"/>
                </a:lnTo>
                <a:cubicBezTo>
                  <a:pt x="519641" y="863858"/>
                  <a:pt x="465964" y="861550"/>
                  <a:pt x="412961" y="853698"/>
                </a:cubicBezTo>
                <a:cubicBezTo>
                  <a:pt x="393656" y="850838"/>
                  <a:pt x="355311" y="834348"/>
                  <a:pt x="336761" y="823218"/>
                </a:cubicBezTo>
                <a:lnTo>
                  <a:pt x="268181" y="777498"/>
                </a:lnTo>
                <a:lnTo>
                  <a:pt x="245321" y="762258"/>
                </a:lnTo>
                <a:cubicBezTo>
                  <a:pt x="240241" y="754638"/>
                  <a:pt x="236973" y="745429"/>
                  <a:pt x="230081" y="739398"/>
                </a:cubicBezTo>
                <a:cubicBezTo>
                  <a:pt x="216297" y="727337"/>
                  <a:pt x="184361" y="708918"/>
                  <a:pt x="184361" y="708918"/>
                </a:cubicBezTo>
                <a:cubicBezTo>
                  <a:pt x="179281" y="698758"/>
                  <a:pt x="177991" y="685534"/>
                  <a:pt x="169121" y="678438"/>
                </a:cubicBezTo>
                <a:cubicBezTo>
                  <a:pt x="151381" y="664246"/>
                  <a:pt x="127064" y="660560"/>
                  <a:pt x="108161" y="647958"/>
                </a:cubicBezTo>
                <a:cubicBezTo>
                  <a:pt x="52990" y="611177"/>
                  <a:pt x="78824" y="625669"/>
                  <a:pt x="31961" y="602238"/>
                </a:cubicBezTo>
                <a:cubicBezTo>
                  <a:pt x="26881" y="592078"/>
                  <a:pt x="22357" y="581621"/>
                  <a:pt x="16721" y="571758"/>
                </a:cubicBezTo>
                <a:cubicBezTo>
                  <a:pt x="12177" y="563807"/>
                  <a:pt x="2776" y="557964"/>
                  <a:pt x="1481" y="548898"/>
                </a:cubicBezTo>
                <a:cubicBezTo>
                  <a:pt x="0" y="538531"/>
                  <a:pt x="6224" y="528488"/>
                  <a:pt x="9101" y="518418"/>
                </a:cubicBezTo>
                <a:cubicBezTo>
                  <a:pt x="16348" y="493052"/>
                  <a:pt x="19577" y="493664"/>
                  <a:pt x="24341" y="465078"/>
                </a:cubicBezTo>
                <a:cubicBezTo>
                  <a:pt x="25176" y="460067"/>
                  <a:pt x="28151" y="513338"/>
                  <a:pt x="31961" y="495558"/>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Freeform 84"/>
          <p:cNvSpPr/>
          <p:nvPr/>
        </p:nvSpPr>
        <p:spPr>
          <a:xfrm>
            <a:off x="6172200" y="1524000"/>
            <a:ext cx="4017963" cy="5684838"/>
          </a:xfrm>
          <a:custGeom>
            <a:avLst/>
            <a:gdLst>
              <a:gd name="connsiteX0" fmla="*/ 38100 w 4017759"/>
              <a:gd name="connsiteY0" fmla="*/ 274320 h 5958840"/>
              <a:gd name="connsiteX1" fmla="*/ 68580 w 4017759"/>
              <a:gd name="connsiteY1" fmla="*/ 320040 h 5958840"/>
              <a:gd name="connsiteX2" fmla="*/ 83820 w 4017759"/>
              <a:gd name="connsiteY2" fmla="*/ 342900 h 5958840"/>
              <a:gd name="connsiteX3" fmla="*/ 129540 w 4017759"/>
              <a:gd name="connsiteY3" fmla="*/ 373380 h 5958840"/>
              <a:gd name="connsiteX4" fmla="*/ 152400 w 4017759"/>
              <a:gd name="connsiteY4" fmla="*/ 388620 h 5958840"/>
              <a:gd name="connsiteX5" fmla="*/ 198120 w 4017759"/>
              <a:gd name="connsiteY5" fmla="*/ 411480 h 5958840"/>
              <a:gd name="connsiteX6" fmla="*/ 213360 w 4017759"/>
              <a:gd name="connsiteY6" fmla="*/ 434340 h 5958840"/>
              <a:gd name="connsiteX7" fmla="*/ 236220 w 4017759"/>
              <a:gd name="connsiteY7" fmla="*/ 441960 h 5958840"/>
              <a:gd name="connsiteX8" fmla="*/ 259080 w 4017759"/>
              <a:gd name="connsiteY8" fmla="*/ 457200 h 5958840"/>
              <a:gd name="connsiteX9" fmla="*/ 281940 w 4017759"/>
              <a:gd name="connsiteY9" fmla="*/ 464820 h 5958840"/>
              <a:gd name="connsiteX10" fmla="*/ 304800 w 4017759"/>
              <a:gd name="connsiteY10" fmla="*/ 480060 h 5958840"/>
              <a:gd name="connsiteX11" fmla="*/ 327660 w 4017759"/>
              <a:gd name="connsiteY11" fmla="*/ 487680 h 5958840"/>
              <a:gd name="connsiteX12" fmla="*/ 350520 w 4017759"/>
              <a:gd name="connsiteY12" fmla="*/ 502920 h 5958840"/>
              <a:gd name="connsiteX13" fmla="*/ 373380 w 4017759"/>
              <a:gd name="connsiteY13" fmla="*/ 510540 h 5958840"/>
              <a:gd name="connsiteX14" fmla="*/ 419100 w 4017759"/>
              <a:gd name="connsiteY14" fmla="*/ 541020 h 5958840"/>
              <a:gd name="connsiteX15" fmla="*/ 495300 w 4017759"/>
              <a:gd name="connsiteY15" fmla="*/ 571500 h 5958840"/>
              <a:gd name="connsiteX16" fmla="*/ 533400 w 4017759"/>
              <a:gd name="connsiteY16" fmla="*/ 586740 h 5958840"/>
              <a:gd name="connsiteX17" fmla="*/ 571500 w 4017759"/>
              <a:gd name="connsiteY17" fmla="*/ 609600 h 5958840"/>
              <a:gd name="connsiteX18" fmla="*/ 617220 w 4017759"/>
              <a:gd name="connsiteY18" fmla="*/ 624840 h 5958840"/>
              <a:gd name="connsiteX19" fmla="*/ 640080 w 4017759"/>
              <a:gd name="connsiteY19" fmla="*/ 632460 h 5958840"/>
              <a:gd name="connsiteX20" fmla="*/ 701040 w 4017759"/>
              <a:gd name="connsiteY20" fmla="*/ 617220 h 5958840"/>
              <a:gd name="connsiteX21" fmla="*/ 762000 w 4017759"/>
              <a:gd name="connsiteY21" fmla="*/ 632460 h 5958840"/>
              <a:gd name="connsiteX22" fmla="*/ 830580 w 4017759"/>
              <a:gd name="connsiteY22" fmla="*/ 685800 h 5958840"/>
              <a:gd name="connsiteX23" fmla="*/ 853440 w 4017759"/>
              <a:gd name="connsiteY23" fmla="*/ 754380 h 5958840"/>
              <a:gd name="connsiteX24" fmla="*/ 861060 w 4017759"/>
              <a:gd name="connsiteY24" fmla="*/ 777240 h 5958840"/>
              <a:gd name="connsiteX25" fmla="*/ 868680 w 4017759"/>
              <a:gd name="connsiteY25" fmla="*/ 822960 h 5958840"/>
              <a:gd name="connsiteX26" fmla="*/ 876300 w 4017759"/>
              <a:gd name="connsiteY26" fmla="*/ 845820 h 5958840"/>
              <a:gd name="connsiteX27" fmla="*/ 883920 w 4017759"/>
              <a:gd name="connsiteY27" fmla="*/ 883920 h 5958840"/>
              <a:gd name="connsiteX28" fmla="*/ 899160 w 4017759"/>
              <a:gd name="connsiteY28" fmla="*/ 967740 h 5958840"/>
              <a:gd name="connsiteX29" fmla="*/ 906780 w 4017759"/>
              <a:gd name="connsiteY29" fmla="*/ 990600 h 5958840"/>
              <a:gd name="connsiteX30" fmla="*/ 937260 w 4017759"/>
              <a:gd name="connsiteY30" fmla="*/ 1036320 h 5958840"/>
              <a:gd name="connsiteX31" fmla="*/ 952500 w 4017759"/>
              <a:gd name="connsiteY31" fmla="*/ 1059180 h 5958840"/>
              <a:gd name="connsiteX32" fmla="*/ 975360 w 4017759"/>
              <a:gd name="connsiteY32" fmla="*/ 1104900 h 5958840"/>
              <a:gd name="connsiteX33" fmla="*/ 990600 w 4017759"/>
              <a:gd name="connsiteY33" fmla="*/ 1158240 h 5958840"/>
              <a:gd name="connsiteX34" fmla="*/ 1005840 w 4017759"/>
              <a:gd name="connsiteY34" fmla="*/ 1203960 h 5958840"/>
              <a:gd name="connsiteX35" fmla="*/ 1013460 w 4017759"/>
              <a:gd name="connsiteY35" fmla="*/ 1242060 h 5958840"/>
              <a:gd name="connsiteX36" fmla="*/ 1028700 w 4017759"/>
              <a:gd name="connsiteY36" fmla="*/ 1287780 h 5958840"/>
              <a:gd name="connsiteX37" fmla="*/ 998220 w 4017759"/>
              <a:gd name="connsiteY37" fmla="*/ 1653540 h 5958840"/>
              <a:gd name="connsiteX38" fmla="*/ 975360 w 4017759"/>
              <a:gd name="connsiteY38" fmla="*/ 1699260 h 5958840"/>
              <a:gd name="connsiteX39" fmla="*/ 937260 w 4017759"/>
              <a:gd name="connsiteY39" fmla="*/ 1752600 h 5958840"/>
              <a:gd name="connsiteX40" fmla="*/ 906780 w 4017759"/>
              <a:gd name="connsiteY40" fmla="*/ 1813560 h 5958840"/>
              <a:gd name="connsiteX41" fmla="*/ 868680 w 4017759"/>
              <a:gd name="connsiteY41" fmla="*/ 1866900 h 5958840"/>
              <a:gd name="connsiteX42" fmla="*/ 853440 w 4017759"/>
              <a:gd name="connsiteY42" fmla="*/ 1889760 h 5958840"/>
              <a:gd name="connsiteX43" fmla="*/ 838200 w 4017759"/>
              <a:gd name="connsiteY43" fmla="*/ 1927860 h 5958840"/>
              <a:gd name="connsiteX44" fmla="*/ 822960 w 4017759"/>
              <a:gd name="connsiteY44" fmla="*/ 1950720 h 5958840"/>
              <a:gd name="connsiteX45" fmla="*/ 807720 w 4017759"/>
              <a:gd name="connsiteY45" fmla="*/ 1981200 h 5958840"/>
              <a:gd name="connsiteX46" fmla="*/ 800100 w 4017759"/>
              <a:gd name="connsiteY46" fmla="*/ 2209800 h 5958840"/>
              <a:gd name="connsiteX47" fmla="*/ 807720 w 4017759"/>
              <a:gd name="connsiteY47" fmla="*/ 2316480 h 5958840"/>
              <a:gd name="connsiteX48" fmla="*/ 830580 w 4017759"/>
              <a:gd name="connsiteY48" fmla="*/ 2461260 h 5958840"/>
              <a:gd name="connsiteX49" fmla="*/ 845820 w 4017759"/>
              <a:gd name="connsiteY49" fmla="*/ 2522220 h 5958840"/>
              <a:gd name="connsiteX50" fmla="*/ 853440 w 4017759"/>
              <a:gd name="connsiteY50" fmla="*/ 2552700 h 5958840"/>
              <a:gd name="connsiteX51" fmla="*/ 861060 w 4017759"/>
              <a:gd name="connsiteY51" fmla="*/ 2598420 h 5958840"/>
              <a:gd name="connsiteX52" fmla="*/ 876300 w 4017759"/>
              <a:gd name="connsiteY52" fmla="*/ 2621280 h 5958840"/>
              <a:gd name="connsiteX53" fmla="*/ 922020 w 4017759"/>
              <a:gd name="connsiteY53" fmla="*/ 2659380 h 5958840"/>
              <a:gd name="connsiteX54" fmla="*/ 944880 w 4017759"/>
              <a:gd name="connsiteY54" fmla="*/ 2667000 h 5958840"/>
              <a:gd name="connsiteX55" fmla="*/ 1028700 w 4017759"/>
              <a:gd name="connsiteY55" fmla="*/ 2651760 h 5958840"/>
              <a:gd name="connsiteX56" fmla="*/ 1082040 w 4017759"/>
              <a:gd name="connsiteY56" fmla="*/ 2636520 h 5958840"/>
              <a:gd name="connsiteX57" fmla="*/ 1264920 w 4017759"/>
              <a:gd name="connsiteY57" fmla="*/ 2621280 h 5958840"/>
              <a:gd name="connsiteX58" fmla="*/ 1325880 w 4017759"/>
              <a:gd name="connsiteY58" fmla="*/ 2606040 h 5958840"/>
              <a:gd name="connsiteX59" fmla="*/ 1348740 w 4017759"/>
              <a:gd name="connsiteY59" fmla="*/ 2590800 h 5958840"/>
              <a:gd name="connsiteX60" fmla="*/ 1569720 w 4017759"/>
              <a:gd name="connsiteY60" fmla="*/ 2575560 h 5958840"/>
              <a:gd name="connsiteX61" fmla="*/ 1645920 w 4017759"/>
              <a:gd name="connsiteY61" fmla="*/ 2545080 h 5958840"/>
              <a:gd name="connsiteX62" fmla="*/ 1676400 w 4017759"/>
              <a:gd name="connsiteY62" fmla="*/ 2529840 h 5958840"/>
              <a:gd name="connsiteX63" fmla="*/ 1714500 w 4017759"/>
              <a:gd name="connsiteY63" fmla="*/ 2514600 h 5958840"/>
              <a:gd name="connsiteX64" fmla="*/ 1973580 w 4017759"/>
              <a:gd name="connsiteY64" fmla="*/ 2522220 h 5958840"/>
              <a:gd name="connsiteX65" fmla="*/ 2057400 w 4017759"/>
              <a:gd name="connsiteY65" fmla="*/ 2537460 h 5958840"/>
              <a:gd name="connsiteX66" fmla="*/ 2087880 w 4017759"/>
              <a:gd name="connsiteY66" fmla="*/ 2545080 h 5958840"/>
              <a:gd name="connsiteX67" fmla="*/ 2171700 w 4017759"/>
              <a:gd name="connsiteY67" fmla="*/ 2560320 h 5958840"/>
              <a:gd name="connsiteX68" fmla="*/ 2217420 w 4017759"/>
              <a:gd name="connsiteY68" fmla="*/ 2575560 h 5958840"/>
              <a:gd name="connsiteX69" fmla="*/ 2240280 w 4017759"/>
              <a:gd name="connsiteY69" fmla="*/ 2590800 h 5958840"/>
              <a:gd name="connsiteX70" fmla="*/ 2301240 w 4017759"/>
              <a:gd name="connsiteY70" fmla="*/ 2621280 h 5958840"/>
              <a:gd name="connsiteX71" fmla="*/ 2331720 w 4017759"/>
              <a:gd name="connsiteY71" fmla="*/ 2644140 h 5958840"/>
              <a:gd name="connsiteX72" fmla="*/ 2362200 w 4017759"/>
              <a:gd name="connsiteY72" fmla="*/ 2674620 h 5958840"/>
              <a:gd name="connsiteX73" fmla="*/ 2385060 w 4017759"/>
              <a:gd name="connsiteY73" fmla="*/ 2682240 h 5958840"/>
              <a:gd name="connsiteX74" fmla="*/ 2438400 w 4017759"/>
              <a:gd name="connsiteY74" fmla="*/ 2773680 h 5958840"/>
              <a:gd name="connsiteX75" fmla="*/ 2446020 w 4017759"/>
              <a:gd name="connsiteY75" fmla="*/ 2804160 h 5958840"/>
              <a:gd name="connsiteX76" fmla="*/ 2461260 w 4017759"/>
              <a:gd name="connsiteY76" fmla="*/ 2827020 h 5958840"/>
              <a:gd name="connsiteX77" fmla="*/ 2468880 w 4017759"/>
              <a:gd name="connsiteY77" fmla="*/ 2849880 h 5958840"/>
              <a:gd name="connsiteX78" fmla="*/ 2484120 w 4017759"/>
              <a:gd name="connsiteY78" fmla="*/ 2880360 h 5958840"/>
              <a:gd name="connsiteX79" fmla="*/ 2499360 w 4017759"/>
              <a:gd name="connsiteY79" fmla="*/ 2941320 h 5958840"/>
              <a:gd name="connsiteX80" fmla="*/ 2514600 w 4017759"/>
              <a:gd name="connsiteY80" fmla="*/ 2987040 h 5958840"/>
              <a:gd name="connsiteX81" fmla="*/ 2522220 w 4017759"/>
              <a:gd name="connsiteY81" fmla="*/ 3009900 h 5958840"/>
              <a:gd name="connsiteX82" fmla="*/ 2529840 w 4017759"/>
              <a:gd name="connsiteY82" fmla="*/ 3063240 h 5958840"/>
              <a:gd name="connsiteX83" fmla="*/ 2545080 w 4017759"/>
              <a:gd name="connsiteY83" fmla="*/ 3086100 h 5958840"/>
              <a:gd name="connsiteX84" fmla="*/ 2552700 w 4017759"/>
              <a:gd name="connsiteY84" fmla="*/ 3116580 h 5958840"/>
              <a:gd name="connsiteX85" fmla="*/ 2560320 w 4017759"/>
              <a:gd name="connsiteY85" fmla="*/ 3139440 h 5958840"/>
              <a:gd name="connsiteX86" fmla="*/ 2567940 w 4017759"/>
              <a:gd name="connsiteY86" fmla="*/ 3291840 h 5958840"/>
              <a:gd name="connsiteX87" fmla="*/ 2552700 w 4017759"/>
              <a:gd name="connsiteY87" fmla="*/ 3390900 h 5958840"/>
              <a:gd name="connsiteX88" fmla="*/ 2529840 w 4017759"/>
              <a:gd name="connsiteY88" fmla="*/ 3429000 h 5958840"/>
              <a:gd name="connsiteX89" fmla="*/ 2514600 w 4017759"/>
              <a:gd name="connsiteY89" fmla="*/ 3459480 h 5958840"/>
              <a:gd name="connsiteX90" fmla="*/ 2499360 w 4017759"/>
              <a:gd name="connsiteY90" fmla="*/ 3497580 h 5958840"/>
              <a:gd name="connsiteX91" fmla="*/ 2476500 w 4017759"/>
              <a:gd name="connsiteY91" fmla="*/ 3528060 h 5958840"/>
              <a:gd name="connsiteX92" fmla="*/ 2446020 w 4017759"/>
              <a:gd name="connsiteY92" fmla="*/ 3573780 h 5958840"/>
              <a:gd name="connsiteX93" fmla="*/ 2423160 w 4017759"/>
              <a:gd name="connsiteY93" fmla="*/ 3596640 h 5958840"/>
              <a:gd name="connsiteX94" fmla="*/ 2407920 w 4017759"/>
              <a:gd name="connsiteY94" fmla="*/ 3627120 h 5958840"/>
              <a:gd name="connsiteX95" fmla="*/ 2385060 w 4017759"/>
              <a:gd name="connsiteY95" fmla="*/ 3634740 h 5958840"/>
              <a:gd name="connsiteX96" fmla="*/ 2339340 w 4017759"/>
              <a:gd name="connsiteY96" fmla="*/ 3680460 h 5958840"/>
              <a:gd name="connsiteX97" fmla="*/ 2308860 w 4017759"/>
              <a:gd name="connsiteY97" fmla="*/ 3718560 h 5958840"/>
              <a:gd name="connsiteX98" fmla="*/ 2293620 w 4017759"/>
              <a:gd name="connsiteY98" fmla="*/ 3741420 h 5958840"/>
              <a:gd name="connsiteX99" fmla="*/ 2247900 w 4017759"/>
              <a:gd name="connsiteY99" fmla="*/ 3787140 h 5958840"/>
              <a:gd name="connsiteX100" fmla="*/ 2202180 w 4017759"/>
              <a:gd name="connsiteY100" fmla="*/ 3832860 h 5958840"/>
              <a:gd name="connsiteX101" fmla="*/ 2179320 w 4017759"/>
              <a:gd name="connsiteY101" fmla="*/ 3855720 h 5958840"/>
              <a:gd name="connsiteX102" fmla="*/ 2133600 w 4017759"/>
              <a:gd name="connsiteY102" fmla="*/ 3870960 h 5958840"/>
              <a:gd name="connsiteX103" fmla="*/ 2110740 w 4017759"/>
              <a:gd name="connsiteY103" fmla="*/ 3901440 h 5958840"/>
              <a:gd name="connsiteX104" fmla="*/ 2087880 w 4017759"/>
              <a:gd name="connsiteY104" fmla="*/ 3909060 h 5958840"/>
              <a:gd name="connsiteX105" fmla="*/ 2057400 w 4017759"/>
              <a:gd name="connsiteY105" fmla="*/ 3939540 h 5958840"/>
              <a:gd name="connsiteX106" fmla="*/ 2026920 w 4017759"/>
              <a:gd name="connsiteY106" fmla="*/ 3962400 h 5958840"/>
              <a:gd name="connsiteX107" fmla="*/ 1981200 w 4017759"/>
              <a:gd name="connsiteY107" fmla="*/ 3992880 h 5958840"/>
              <a:gd name="connsiteX108" fmla="*/ 1973580 w 4017759"/>
              <a:gd name="connsiteY108" fmla="*/ 4023360 h 5958840"/>
              <a:gd name="connsiteX109" fmla="*/ 1950720 w 4017759"/>
              <a:gd name="connsiteY109" fmla="*/ 4046220 h 5958840"/>
              <a:gd name="connsiteX110" fmla="*/ 1935480 w 4017759"/>
              <a:gd name="connsiteY110" fmla="*/ 4069080 h 5958840"/>
              <a:gd name="connsiteX111" fmla="*/ 1920240 w 4017759"/>
              <a:gd name="connsiteY111" fmla="*/ 4107180 h 5958840"/>
              <a:gd name="connsiteX112" fmla="*/ 1927860 w 4017759"/>
              <a:gd name="connsiteY112" fmla="*/ 4229100 h 5958840"/>
              <a:gd name="connsiteX113" fmla="*/ 1950720 w 4017759"/>
              <a:gd name="connsiteY113" fmla="*/ 4274820 h 5958840"/>
              <a:gd name="connsiteX114" fmla="*/ 1965960 w 4017759"/>
              <a:gd name="connsiteY114" fmla="*/ 4305300 h 5958840"/>
              <a:gd name="connsiteX115" fmla="*/ 1981200 w 4017759"/>
              <a:gd name="connsiteY115" fmla="*/ 4366260 h 5958840"/>
              <a:gd name="connsiteX116" fmla="*/ 2004060 w 4017759"/>
              <a:gd name="connsiteY116" fmla="*/ 4396740 h 5958840"/>
              <a:gd name="connsiteX117" fmla="*/ 2011680 w 4017759"/>
              <a:gd name="connsiteY117" fmla="*/ 4419600 h 5958840"/>
              <a:gd name="connsiteX118" fmla="*/ 2042160 w 4017759"/>
              <a:gd name="connsiteY118" fmla="*/ 4465320 h 5958840"/>
              <a:gd name="connsiteX119" fmla="*/ 2049780 w 4017759"/>
              <a:gd name="connsiteY119" fmla="*/ 4495800 h 5958840"/>
              <a:gd name="connsiteX120" fmla="*/ 2057400 w 4017759"/>
              <a:gd name="connsiteY120" fmla="*/ 4518660 h 5958840"/>
              <a:gd name="connsiteX121" fmla="*/ 2026920 w 4017759"/>
              <a:gd name="connsiteY121" fmla="*/ 4610100 h 5958840"/>
              <a:gd name="connsiteX122" fmla="*/ 1996440 w 4017759"/>
              <a:gd name="connsiteY122" fmla="*/ 4632960 h 5958840"/>
              <a:gd name="connsiteX123" fmla="*/ 1981200 w 4017759"/>
              <a:gd name="connsiteY123" fmla="*/ 4663440 h 5958840"/>
              <a:gd name="connsiteX124" fmla="*/ 1958340 w 4017759"/>
              <a:gd name="connsiteY124" fmla="*/ 4686300 h 5958840"/>
              <a:gd name="connsiteX125" fmla="*/ 1920240 w 4017759"/>
              <a:gd name="connsiteY125" fmla="*/ 4739640 h 5958840"/>
              <a:gd name="connsiteX126" fmla="*/ 1874520 w 4017759"/>
              <a:gd name="connsiteY126" fmla="*/ 4846320 h 5958840"/>
              <a:gd name="connsiteX127" fmla="*/ 1889760 w 4017759"/>
              <a:gd name="connsiteY127" fmla="*/ 4960620 h 5958840"/>
              <a:gd name="connsiteX128" fmla="*/ 1905000 w 4017759"/>
              <a:gd name="connsiteY128" fmla="*/ 5006340 h 5958840"/>
              <a:gd name="connsiteX129" fmla="*/ 1912620 w 4017759"/>
              <a:gd name="connsiteY129" fmla="*/ 5029200 h 5958840"/>
              <a:gd name="connsiteX130" fmla="*/ 1920240 w 4017759"/>
              <a:gd name="connsiteY130" fmla="*/ 5059680 h 5958840"/>
              <a:gd name="connsiteX131" fmla="*/ 1943100 w 4017759"/>
              <a:gd name="connsiteY131" fmla="*/ 5135880 h 5958840"/>
              <a:gd name="connsiteX132" fmla="*/ 1950720 w 4017759"/>
              <a:gd name="connsiteY132" fmla="*/ 5196840 h 5958840"/>
              <a:gd name="connsiteX133" fmla="*/ 1958340 w 4017759"/>
              <a:gd name="connsiteY133" fmla="*/ 5227320 h 5958840"/>
              <a:gd name="connsiteX134" fmla="*/ 2011680 w 4017759"/>
              <a:gd name="connsiteY134" fmla="*/ 5273040 h 5958840"/>
              <a:gd name="connsiteX135" fmla="*/ 2072640 w 4017759"/>
              <a:gd name="connsiteY135" fmla="*/ 5326380 h 5958840"/>
              <a:gd name="connsiteX136" fmla="*/ 2080260 w 4017759"/>
              <a:gd name="connsiteY136" fmla="*/ 5478780 h 5958840"/>
              <a:gd name="connsiteX137" fmla="*/ 2087880 w 4017759"/>
              <a:gd name="connsiteY137" fmla="*/ 5547360 h 5958840"/>
              <a:gd name="connsiteX138" fmla="*/ 2057400 w 4017759"/>
              <a:gd name="connsiteY138" fmla="*/ 5623560 h 5958840"/>
              <a:gd name="connsiteX139" fmla="*/ 2026920 w 4017759"/>
              <a:gd name="connsiteY139" fmla="*/ 5646420 h 5958840"/>
              <a:gd name="connsiteX140" fmla="*/ 2034540 w 4017759"/>
              <a:gd name="connsiteY140" fmla="*/ 5760720 h 5958840"/>
              <a:gd name="connsiteX141" fmla="*/ 2057400 w 4017759"/>
              <a:gd name="connsiteY141" fmla="*/ 5814060 h 5958840"/>
              <a:gd name="connsiteX142" fmla="*/ 2087880 w 4017759"/>
              <a:gd name="connsiteY142" fmla="*/ 5859780 h 5958840"/>
              <a:gd name="connsiteX143" fmla="*/ 2133600 w 4017759"/>
              <a:gd name="connsiteY143" fmla="*/ 5875020 h 5958840"/>
              <a:gd name="connsiteX144" fmla="*/ 2202180 w 4017759"/>
              <a:gd name="connsiteY144" fmla="*/ 5905500 h 5958840"/>
              <a:gd name="connsiteX145" fmla="*/ 2225040 w 4017759"/>
              <a:gd name="connsiteY145" fmla="*/ 5913120 h 5958840"/>
              <a:gd name="connsiteX146" fmla="*/ 2499360 w 4017759"/>
              <a:gd name="connsiteY146" fmla="*/ 5928360 h 5958840"/>
              <a:gd name="connsiteX147" fmla="*/ 2613660 w 4017759"/>
              <a:gd name="connsiteY147" fmla="*/ 5935980 h 5958840"/>
              <a:gd name="connsiteX148" fmla="*/ 2659380 w 4017759"/>
              <a:gd name="connsiteY148" fmla="*/ 5943600 h 5958840"/>
              <a:gd name="connsiteX149" fmla="*/ 2735580 w 4017759"/>
              <a:gd name="connsiteY149" fmla="*/ 5958840 h 5958840"/>
              <a:gd name="connsiteX150" fmla="*/ 2994660 w 4017759"/>
              <a:gd name="connsiteY150" fmla="*/ 5943600 h 5958840"/>
              <a:gd name="connsiteX151" fmla="*/ 3078480 w 4017759"/>
              <a:gd name="connsiteY151" fmla="*/ 5913120 h 5958840"/>
              <a:gd name="connsiteX152" fmla="*/ 3101340 w 4017759"/>
              <a:gd name="connsiteY152" fmla="*/ 5897880 h 5958840"/>
              <a:gd name="connsiteX153" fmla="*/ 3162300 w 4017759"/>
              <a:gd name="connsiteY153" fmla="*/ 5859780 h 5958840"/>
              <a:gd name="connsiteX154" fmla="*/ 3230880 w 4017759"/>
              <a:gd name="connsiteY154" fmla="*/ 5821680 h 5958840"/>
              <a:gd name="connsiteX155" fmla="*/ 3276600 w 4017759"/>
              <a:gd name="connsiteY155" fmla="*/ 5798820 h 5958840"/>
              <a:gd name="connsiteX156" fmla="*/ 3314700 w 4017759"/>
              <a:gd name="connsiteY156" fmla="*/ 5768340 h 5958840"/>
              <a:gd name="connsiteX157" fmla="*/ 3337560 w 4017759"/>
              <a:gd name="connsiteY157" fmla="*/ 5753100 h 5958840"/>
              <a:gd name="connsiteX158" fmla="*/ 3375660 w 4017759"/>
              <a:gd name="connsiteY158" fmla="*/ 5707380 h 5958840"/>
              <a:gd name="connsiteX159" fmla="*/ 3421380 w 4017759"/>
              <a:gd name="connsiteY159" fmla="*/ 5669280 h 5958840"/>
              <a:gd name="connsiteX160" fmla="*/ 3467100 w 4017759"/>
              <a:gd name="connsiteY160" fmla="*/ 5600700 h 5958840"/>
              <a:gd name="connsiteX161" fmla="*/ 3497580 w 4017759"/>
              <a:gd name="connsiteY161" fmla="*/ 5562600 h 5958840"/>
              <a:gd name="connsiteX162" fmla="*/ 3512820 w 4017759"/>
              <a:gd name="connsiteY162" fmla="*/ 5524500 h 5958840"/>
              <a:gd name="connsiteX163" fmla="*/ 3550920 w 4017759"/>
              <a:gd name="connsiteY163" fmla="*/ 5455920 h 5958840"/>
              <a:gd name="connsiteX164" fmla="*/ 3573780 w 4017759"/>
              <a:gd name="connsiteY164" fmla="*/ 5387340 h 5958840"/>
              <a:gd name="connsiteX165" fmla="*/ 3589020 w 4017759"/>
              <a:gd name="connsiteY165" fmla="*/ 5364480 h 5958840"/>
              <a:gd name="connsiteX166" fmla="*/ 3596640 w 4017759"/>
              <a:gd name="connsiteY166" fmla="*/ 5295900 h 5958840"/>
              <a:gd name="connsiteX167" fmla="*/ 3611880 w 4017759"/>
              <a:gd name="connsiteY167" fmla="*/ 5242560 h 5958840"/>
              <a:gd name="connsiteX168" fmla="*/ 3627120 w 4017759"/>
              <a:gd name="connsiteY168" fmla="*/ 5212080 h 5958840"/>
              <a:gd name="connsiteX169" fmla="*/ 3642360 w 4017759"/>
              <a:gd name="connsiteY169" fmla="*/ 5135880 h 5958840"/>
              <a:gd name="connsiteX170" fmla="*/ 3657600 w 4017759"/>
              <a:gd name="connsiteY170" fmla="*/ 5105400 h 5958840"/>
              <a:gd name="connsiteX171" fmla="*/ 3665220 w 4017759"/>
              <a:gd name="connsiteY171" fmla="*/ 5082540 h 5958840"/>
              <a:gd name="connsiteX172" fmla="*/ 3680460 w 4017759"/>
              <a:gd name="connsiteY172" fmla="*/ 4975860 h 5958840"/>
              <a:gd name="connsiteX173" fmla="*/ 3688080 w 4017759"/>
              <a:gd name="connsiteY173" fmla="*/ 4907280 h 5958840"/>
              <a:gd name="connsiteX174" fmla="*/ 3710940 w 4017759"/>
              <a:gd name="connsiteY174" fmla="*/ 4831080 h 5958840"/>
              <a:gd name="connsiteX175" fmla="*/ 3726180 w 4017759"/>
              <a:gd name="connsiteY175" fmla="*/ 4716780 h 5958840"/>
              <a:gd name="connsiteX176" fmla="*/ 3756660 w 4017759"/>
              <a:gd name="connsiteY176" fmla="*/ 4625340 h 5958840"/>
              <a:gd name="connsiteX177" fmla="*/ 3779520 w 4017759"/>
              <a:gd name="connsiteY177" fmla="*/ 4381500 h 5958840"/>
              <a:gd name="connsiteX178" fmla="*/ 3787140 w 4017759"/>
              <a:gd name="connsiteY178" fmla="*/ 4290060 h 5958840"/>
              <a:gd name="connsiteX179" fmla="*/ 3794760 w 4017759"/>
              <a:gd name="connsiteY179" fmla="*/ 4183380 h 5958840"/>
              <a:gd name="connsiteX180" fmla="*/ 3825240 w 4017759"/>
              <a:gd name="connsiteY180" fmla="*/ 3779520 h 5958840"/>
              <a:gd name="connsiteX181" fmla="*/ 3848100 w 4017759"/>
              <a:gd name="connsiteY181" fmla="*/ 3604260 h 5958840"/>
              <a:gd name="connsiteX182" fmla="*/ 3855720 w 4017759"/>
              <a:gd name="connsiteY182" fmla="*/ 3307080 h 5958840"/>
              <a:gd name="connsiteX183" fmla="*/ 3878580 w 4017759"/>
              <a:gd name="connsiteY183" fmla="*/ 3032760 h 5958840"/>
              <a:gd name="connsiteX184" fmla="*/ 3886200 w 4017759"/>
              <a:gd name="connsiteY184" fmla="*/ 2819400 h 5958840"/>
              <a:gd name="connsiteX185" fmla="*/ 3901440 w 4017759"/>
              <a:gd name="connsiteY185" fmla="*/ 2514600 h 5958840"/>
              <a:gd name="connsiteX186" fmla="*/ 3909060 w 4017759"/>
              <a:gd name="connsiteY186" fmla="*/ 2164080 h 5958840"/>
              <a:gd name="connsiteX187" fmla="*/ 3916680 w 4017759"/>
              <a:gd name="connsiteY187" fmla="*/ 2087880 h 5958840"/>
              <a:gd name="connsiteX188" fmla="*/ 3924300 w 4017759"/>
              <a:gd name="connsiteY188" fmla="*/ 1996440 h 5958840"/>
              <a:gd name="connsiteX189" fmla="*/ 3939540 w 4017759"/>
              <a:gd name="connsiteY189" fmla="*/ 1242060 h 5958840"/>
              <a:gd name="connsiteX190" fmla="*/ 3947160 w 4017759"/>
              <a:gd name="connsiteY190" fmla="*/ 1074420 h 5958840"/>
              <a:gd name="connsiteX191" fmla="*/ 3954780 w 4017759"/>
              <a:gd name="connsiteY191" fmla="*/ 1005840 h 5958840"/>
              <a:gd name="connsiteX192" fmla="*/ 3962400 w 4017759"/>
              <a:gd name="connsiteY192" fmla="*/ 922020 h 5958840"/>
              <a:gd name="connsiteX193" fmla="*/ 3977640 w 4017759"/>
              <a:gd name="connsiteY193" fmla="*/ 678180 h 5958840"/>
              <a:gd name="connsiteX194" fmla="*/ 3985260 w 4017759"/>
              <a:gd name="connsiteY194" fmla="*/ 640080 h 5958840"/>
              <a:gd name="connsiteX195" fmla="*/ 4000500 w 4017759"/>
              <a:gd name="connsiteY195" fmla="*/ 563880 h 5958840"/>
              <a:gd name="connsiteX196" fmla="*/ 4008120 w 4017759"/>
              <a:gd name="connsiteY196" fmla="*/ 480060 h 5958840"/>
              <a:gd name="connsiteX197" fmla="*/ 4015740 w 4017759"/>
              <a:gd name="connsiteY197" fmla="*/ 243840 h 5958840"/>
              <a:gd name="connsiteX198" fmla="*/ 4000500 w 4017759"/>
              <a:gd name="connsiteY198" fmla="*/ 182880 h 5958840"/>
              <a:gd name="connsiteX199" fmla="*/ 3939540 w 4017759"/>
              <a:gd name="connsiteY199" fmla="*/ 152400 h 5958840"/>
              <a:gd name="connsiteX200" fmla="*/ 3870960 w 4017759"/>
              <a:gd name="connsiteY200" fmla="*/ 121920 h 5958840"/>
              <a:gd name="connsiteX201" fmla="*/ 3840480 w 4017759"/>
              <a:gd name="connsiteY201" fmla="*/ 106680 h 5958840"/>
              <a:gd name="connsiteX202" fmla="*/ 3756660 w 4017759"/>
              <a:gd name="connsiteY202" fmla="*/ 91440 h 5958840"/>
              <a:gd name="connsiteX203" fmla="*/ 3695700 w 4017759"/>
              <a:gd name="connsiteY203" fmla="*/ 76200 h 5958840"/>
              <a:gd name="connsiteX204" fmla="*/ 3627120 w 4017759"/>
              <a:gd name="connsiteY204" fmla="*/ 60960 h 5958840"/>
              <a:gd name="connsiteX205" fmla="*/ 3520440 w 4017759"/>
              <a:gd name="connsiteY205" fmla="*/ 30480 h 5958840"/>
              <a:gd name="connsiteX206" fmla="*/ 3230880 w 4017759"/>
              <a:gd name="connsiteY206" fmla="*/ 15240 h 5958840"/>
              <a:gd name="connsiteX207" fmla="*/ 2156460 w 4017759"/>
              <a:gd name="connsiteY207" fmla="*/ 0 h 5958840"/>
              <a:gd name="connsiteX208" fmla="*/ 1722120 w 4017759"/>
              <a:gd name="connsiteY208" fmla="*/ 7620 h 5958840"/>
              <a:gd name="connsiteX209" fmla="*/ 1478280 w 4017759"/>
              <a:gd name="connsiteY209" fmla="*/ 15240 h 5958840"/>
              <a:gd name="connsiteX210" fmla="*/ 655320 w 4017759"/>
              <a:gd name="connsiteY210" fmla="*/ 30480 h 5958840"/>
              <a:gd name="connsiteX211" fmla="*/ 495300 w 4017759"/>
              <a:gd name="connsiteY211" fmla="*/ 38100 h 5958840"/>
              <a:gd name="connsiteX212" fmla="*/ 388620 w 4017759"/>
              <a:gd name="connsiteY212" fmla="*/ 53340 h 5958840"/>
              <a:gd name="connsiteX213" fmla="*/ 365760 w 4017759"/>
              <a:gd name="connsiteY213" fmla="*/ 60960 h 5958840"/>
              <a:gd name="connsiteX214" fmla="*/ 304800 w 4017759"/>
              <a:gd name="connsiteY214" fmla="*/ 91440 h 5958840"/>
              <a:gd name="connsiteX215" fmla="*/ 281940 w 4017759"/>
              <a:gd name="connsiteY215" fmla="*/ 99060 h 5958840"/>
              <a:gd name="connsiteX216" fmla="*/ 259080 w 4017759"/>
              <a:gd name="connsiteY216" fmla="*/ 114300 h 5958840"/>
              <a:gd name="connsiteX217" fmla="*/ 198120 w 4017759"/>
              <a:gd name="connsiteY217" fmla="*/ 129540 h 5958840"/>
              <a:gd name="connsiteX218" fmla="*/ 121920 w 4017759"/>
              <a:gd name="connsiteY218" fmla="*/ 160020 h 5958840"/>
              <a:gd name="connsiteX219" fmla="*/ 91440 w 4017759"/>
              <a:gd name="connsiteY219" fmla="*/ 167640 h 5958840"/>
              <a:gd name="connsiteX220" fmla="*/ 15240 w 4017759"/>
              <a:gd name="connsiteY220" fmla="*/ 220980 h 5958840"/>
              <a:gd name="connsiteX221" fmla="*/ 0 w 4017759"/>
              <a:gd name="connsiteY221" fmla="*/ 243840 h 5958840"/>
              <a:gd name="connsiteX222" fmla="*/ 15240 w 4017759"/>
              <a:gd name="connsiteY222" fmla="*/ 297180 h 5958840"/>
              <a:gd name="connsiteX223" fmla="*/ 38100 w 4017759"/>
              <a:gd name="connsiteY223" fmla="*/ 304800 h 5958840"/>
              <a:gd name="connsiteX224" fmla="*/ 83820 w 4017759"/>
              <a:gd name="connsiteY224" fmla="*/ 312420 h 5958840"/>
              <a:gd name="connsiteX225" fmla="*/ 114300 w 4017759"/>
              <a:gd name="connsiteY225" fmla="*/ 320040 h 5958840"/>
              <a:gd name="connsiteX226" fmla="*/ 83820 w 4017759"/>
              <a:gd name="connsiteY226" fmla="*/ 342900 h 595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4017759" h="5958840">
                <a:moveTo>
                  <a:pt x="38100" y="274320"/>
                </a:moveTo>
                <a:lnTo>
                  <a:pt x="68580" y="320040"/>
                </a:lnTo>
                <a:cubicBezTo>
                  <a:pt x="73660" y="327660"/>
                  <a:pt x="76200" y="337820"/>
                  <a:pt x="83820" y="342900"/>
                </a:cubicBezTo>
                <a:lnTo>
                  <a:pt x="129540" y="373380"/>
                </a:lnTo>
                <a:cubicBezTo>
                  <a:pt x="137160" y="378460"/>
                  <a:pt x="143712" y="385724"/>
                  <a:pt x="152400" y="388620"/>
                </a:cubicBezTo>
                <a:cubicBezTo>
                  <a:pt x="183948" y="399136"/>
                  <a:pt x="168577" y="391785"/>
                  <a:pt x="198120" y="411480"/>
                </a:cubicBezTo>
                <a:cubicBezTo>
                  <a:pt x="203200" y="419100"/>
                  <a:pt x="206209" y="428619"/>
                  <a:pt x="213360" y="434340"/>
                </a:cubicBezTo>
                <a:cubicBezTo>
                  <a:pt x="219632" y="439358"/>
                  <a:pt x="229036" y="438368"/>
                  <a:pt x="236220" y="441960"/>
                </a:cubicBezTo>
                <a:cubicBezTo>
                  <a:pt x="244411" y="446056"/>
                  <a:pt x="250889" y="453104"/>
                  <a:pt x="259080" y="457200"/>
                </a:cubicBezTo>
                <a:cubicBezTo>
                  <a:pt x="266264" y="460792"/>
                  <a:pt x="274756" y="461228"/>
                  <a:pt x="281940" y="464820"/>
                </a:cubicBezTo>
                <a:cubicBezTo>
                  <a:pt x="290131" y="468916"/>
                  <a:pt x="296609" y="475964"/>
                  <a:pt x="304800" y="480060"/>
                </a:cubicBezTo>
                <a:cubicBezTo>
                  <a:pt x="311984" y="483652"/>
                  <a:pt x="320476" y="484088"/>
                  <a:pt x="327660" y="487680"/>
                </a:cubicBezTo>
                <a:cubicBezTo>
                  <a:pt x="335851" y="491776"/>
                  <a:pt x="342329" y="498824"/>
                  <a:pt x="350520" y="502920"/>
                </a:cubicBezTo>
                <a:cubicBezTo>
                  <a:pt x="357704" y="506512"/>
                  <a:pt x="366359" y="506639"/>
                  <a:pt x="373380" y="510540"/>
                </a:cubicBezTo>
                <a:cubicBezTo>
                  <a:pt x="389391" y="519435"/>
                  <a:pt x="402094" y="534218"/>
                  <a:pt x="419100" y="541020"/>
                </a:cubicBezTo>
                <a:lnTo>
                  <a:pt x="495300" y="571500"/>
                </a:lnTo>
                <a:cubicBezTo>
                  <a:pt x="508000" y="576580"/>
                  <a:pt x="521671" y="579703"/>
                  <a:pt x="533400" y="586740"/>
                </a:cubicBezTo>
                <a:cubicBezTo>
                  <a:pt x="546100" y="594360"/>
                  <a:pt x="558017" y="603471"/>
                  <a:pt x="571500" y="609600"/>
                </a:cubicBezTo>
                <a:cubicBezTo>
                  <a:pt x="586124" y="616247"/>
                  <a:pt x="601980" y="619760"/>
                  <a:pt x="617220" y="624840"/>
                </a:cubicBezTo>
                <a:lnTo>
                  <a:pt x="640080" y="632460"/>
                </a:lnTo>
                <a:cubicBezTo>
                  <a:pt x="660400" y="627380"/>
                  <a:pt x="680095" y="617220"/>
                  <a:pt x="701040" y="617220"/>
                </a:cubicBezTo>
                <a:cubicBezTo>
                  <a:pt x="721985" y="617220"/>
                  <a:pt x="762000" y="632460"/>
                  <a:pt x="762000" y="632460"/>
                </a:cubicBezTo>
                <a:cubicBezTo>
                  <a:pt x="816686" y="668918"/>
                  <a:pt x="794768" y="649988"/>
                  <a:pt x="830580" y="685800"/>
                </a:cubicBezTo>
                <a:lnTo>
                  <a:pt x="853440" y="754380"/>
                </a:lnTo>
                <a:cubicBezTo>
                  <a:pt x="855980" y="762000"/>
                  <a:pt x="859740" y="769317"/>
                  <a:pt x="861060" y="777240"/>
                </a:cubicBezTo>
                <a:cubicBezTo>
                  <a:pt x="863600" y="792480"/>
                  <a:pt x="865328" y="807878"/>
                  <a:pt x="868680" y="822960"/>
                </a:cubicBezTo>
                <a:cubicBezTo>
                  <a:pt x="870422" y="830801"/>
                  <a:pt x="874352" y="838028"/>
                  <a:pt x="876300" y="845820"/>
                </a:cubicBezTo>
                <a:cubicBezTo>
                  <a:pt x="879441" y="858385"/>
                  <a:pt x="881603" y="871177"/>
                  <a:pt x="883920" y="883920"/>
                </a:cubicBezTo>
                <a:cubicBezTo>
                  <a:pt x="888449" y="908830"/>
                  <a:pt x="892886" y="942643"/>
                  <a:pt x="899160" y="967740"/>
                </a:cubicBezTo>
                <a:cubicBezTo>
                  <a:pt x="901108" y="975532"/>
                  <a:pt x="902879" y="983579"/>
                  <a:pt x="906780" y="990600"/>
                </a:cubicBezTo>
                <a:cubicBezTo>
                  <a:pt x="915675" y="1006611"/>
                  <a:pt x="927100" y="1021080"/>
                  <a:pt x="937260" y="1036320"/>
                </a:cubicBezTo>
                <a:cubicBezTo>
                  <a:pt x="942340" y="1043940"/>
                  <a:pt x="949604" y="1050492"/>
                  <a:pt x="952500" y="1059180"/>
                </a:cubicBezTo>
                <a:cubicBezTo>
                  <a:pt x="971653" y="1116639"/>
                  <a:pt x="945817" y="1045814"/>
                  <a:pt x="975360" y="1104900"/>
                </a:cubicBezTo>
                <a:cubicBezTo>
                  <a:pt x="981762" y="1117704"/>
                  <a:pt x="986938" y="1146033"/>
                  <a:pt x="990600" y="1158240"/>
                </a:cubicBezTo>
                <a:cubicBezTo>
                  <a:pt x="995216" y="1173627"/>
                  <a:pt x="1002690" y="1188208"/>
                  <a:pt x="1005840" y="1203960"/>
                </a:cubicBezTo>
                <a:cubicBezTo>
                  <a:pt x="1008380" y="1216660"/>
                  <a:pt x="1010052" y="1229565"/>
                  <a:pt x="1013460" y="1242060"/>
                </a:cubicBezTo>
                <a:cubicBezTo>
                  <a:pt x="1017687" y="1257558"/>
                  <a:pt x="1028700" y="1287780"/>
                  <a:pt x="1028700" y="1287780"/>
                </a:cubicBezTo>
                <a:cubicBezTo>
                  <a:pt x="1026711" y="1323586"/>
                  <a:pt x="1023467" y="1562653"/>
                  <a:pt x="998220" y="1653540"/>
                </a:cubicBezTo>
                <a:cubicBezTo>
                  <a:pt x="993660" y="1669957"/>
                  <a:pt x="984126" y="1684649"/>
                  <a:pt x="975360" y="1699260"/>
                </a:cubicBezTo>
                <a:cubicBezTo>
                  <a:pt x="952102" y="1738023"/>
                  <a:pt x="955869" y="1718483"/>
                  <a:pt x="937260" y="1752600"/>
                </a:cubicBezTo>
                <a:cubicBezTo>
                  <a:pt x="926381" y="1772544"/>
                  <a:pt x="919382" y="1794657"/>
                  <a:pt x="906780" y="1813560"/>
                </a:cubicBezTo>
                <a:cubicBezTo>
                  <a:pt x="870864" y="1867434"/>
                  <a:pt x="915938" y="1800739"/>
                  <a:pt x="868680" y="1866900"/>
                </a:cubicBezTo>
                <a:cubicBezTo>
                  <a:pt x="863357" y="1874352"/>
                  <a:pt x="857536" y="1881569"/>
                  <a:pt x="853440" y="1889760"/>
                </a:cubicBezTo>
                <a:cubicBezTo>
                  <a:pt x="847323" y="1901994"/>
                  <a:pt x="844317" y="1915626"/>
                  <a:pt x="838200" y="1927860"/>
                </a:cubicBezTo>
                <a:cubicBezTo>
                  <a:pt x="834104" y="1936051"/>
                  <a:pt x="827504" y="1942769"/>
                  <a:pt x="822960" y="1950720"/>
                </a:cubicBezTo>
                <a:cubicBezTo>
                  <a:pt x="817324" y="1960583"/>
                  <a:pt x="812800" y="1971040"/>
                  <a:pt x="807720" y="1981200"/>
                </a:cubicBezTo>
                <a:cubicBezTo>
                  <a:pt x="827863" y="2102055"/>
                  <a:pt x="806859" y="1952941"/>
                  <a:pt x="800100" y="2209800"/>
                </a:cubicBezTo>
                <a:cubicBezTo>
                  <a:pt x="799162" y="2245438"/>
                  <a:pt x="805349" y="2280908"/>
                  <a:pt x="807720" y="2316480"/>
                </a:cubicBezTo>
                <a:cubicBezTo>
                  <a:pt x="816518" y="2448450"/>
                  <a:pt x="792617" y="2404315"/>
                  <a:pt x="830580" y="2461260"/>
                </a:cubicBezTo>
                <a:lnTo>
                  <a:pt x="845820" y="2522220"/>
                </a:lnTo>
                <a:cubicBezTo>
                  <a:pt x="848360" y="2532380"/>
                  <a:pt x="851718" y="2542370"/>
                  <a:pt x="853440" y="2552700"/>
                </a:cubicBezTo>
                <a:cubicBezTo>
                  <a:pt x="855980" y="2567940"/>
                  <a:pt x="856174" y="2583763"/>
                  <a:pt x="861060" y="2598420"/>
                </a:cubicBezTo>
                <a:cubicBezTo>
                  <a:pt x="863956" y="2607108"/>
                  <a:pt x="870437" y="2614245"/>
                  <a:pt x="876300" y="2621280"/>
                </a:cubicBezTo>
                <a:cubicBezTo>
                  <a:pt x="888337" y="2635725"/>
                  <a:pt x="904894" y="2650817"/>
                  <a:pt x="922020" y="2659380"/>
                </a:cubicBezTo>
                <a:cubicBezTo>
                  <a:pt x="929204" y="2662972"/>
                  <a:pt x="937260" y="2664460"/>
                  <a:pt x="944880" y="2667000"/>
                </a:cubicBezTo>
                <a:cubicBezTo>
                  <a:pt x="972820" y="2661920"/>
                  <a:pt x="1000978" y="2657920"/>
                  <a:pt x="1028700" y="2651760"/>
                </a:cubicBezTo>
                <a:cubicBezTo>
                  <a:pt x="1046751" y="2647749"/>
                  <a:pt x="1063701" y="2638886"/>
                  <a:pt x="1082040" y="2636520"/>
                </a:cubicBezTo>
                <a:cubicBezTo>
                  <a:pt x="1142708" y="2628692"/>
                  <a:pt x="1203960" y="2626360"/>
                  <a:pt x="1264920" y="2621280"/>
                </a:cubicBezTo>
                <a:cubicBezTo>
                  <a:pt x="1285240" y="2616200"/>
                  <a:pt x="1306196" y="2613198"/>
                  <a:pt x="1325880" y="2606040"/>
                </a:cubicBezTo>
                <a:cubicBezTo>
                  <a:pt x="1334487" y="2602910"/>
                  <a:pt x="1339653" y="2591936"/>
                  <a:pt x="1348740" y="2590800"/>
                </a:cubicBezTo>
                <a:cubicBezTo>
                  <a:pt x="1422005" y="2581642"/>
                  <a:pt x="1496060" y="2580640"/>
                  <a:pt x="1569720" y="2575560"/>
                </a:cubicBezTo>
                <a:cubicBezTo>
                  <a:pt x="1641201" y="2539819"/>
                  <a:pt x="1551759" y="2582744"/>
                  <a:pt x="1645920" y="2545080"/>
                </a:cubicBezTo>
                <a:cubicBezTo>
                  <a:pt x="1656467" y="2540861"/>
                  <a:pt x="1666020" y="2534453"/>
                  <a:pt x="1676400" y="2529840"/>
                </a:cubicBezTo>
                <a:cubicBezTo>
                  <a:pt x="1688899" y="2524285"/>
                  <a:pt x="1701800" y="2519680"/>
                  <a:pt x="1714500" y="2514600"/>
                </a:cubicBezTo>
                <a:cubicBezTo>
                  <a:pt x="1800860" y="2517140"/>
                  <a:pt x="1887290" y="2517906"/>
                  <a:pt x="1973580" y="2522220"/>
                </a:cubicBezTo>
                <a:cubicBezTo>
                  <a:pt x="1984253" y="2522754"/>
                  <a:pt x="2044238" y="2534535"/>
                  <a:pt x="2057400" y="2537460"/>
                </a:cubicBezTo>
                <a:cubicBezTo>
                  <a:pt x="2067623" y="2539732"/>
                  <a:pt x="2077576" y="2543207"/>
                  <a:pt x="2087880" y="2545080"/>
                </a:cubicBezTo>
                <a:cubicBezTo>
                  <a:pt x="2137832" y="2554162"/>
                  <a:pt x="2131817" y="2548355"/>
                  <a:pt x="2171700" y="2560320"/>
                </a:cubicBezTo>
                <a:cubicBezTo>
                  <a:pt x="2187087" y="2564936"/>
                  <a:pt x="2204054" y="2566649"/>
                  <a:pt x="2217420" y="2575560"/>
                </a:cubicBezTo>
                <a:cubicBezTo>
                  <a:pt x="2225040" y="2580640"/>
                  <a:pt x="2232089" y="2586704"/>
                  <a:pt x="2240280" y="2590800"/>
                </a:cubicBezTo>
                <a:cubicBezTo>
                  <a:pt x="2304342" y="2622831"/>
                  <a:pt x="2206188" y="2557912"/>
                  <a:pt x="2301240" y="2621280"/>
                </a:cubicBezTo>
                <a:cubicBezTo>
                  <a:pt x="2311807" y="2628325"/>
                  <a:pt x="2322162" y="2635777"/>
                  <a:pt x="2331720" y="2644140"/>
                </a:cubicBezTo>
                <a:cubicBezTo>
                  <a:pt x="2342533" y="2653602"/>
                  <a:pt x="2350508" y="2666269"/>
                  <a:pt x="2362200" y="2674620"/>
                </a:cubicBezTo>
                <a:cubicBezTo>
                  <a:pt x="2368736" y="2679289"/>
                  <a:pt x="2377440" y="2679700"/>
                  <a:pt x="2385060" y="2682240"/>
                </a:cubicBezTo>
                <a:cubicBezTo>
                  <a:pt x="2406391" y="2710681"/>
                  <a:pt x="2429360" y="2737520"/>
                  <a:pt x="2438400" y="2773680"/>
                </a:cubicBezTo>
                <a:cubicBezTo>
                  <a:pt x="2440940" y="2783840"/>
                  <a:pt x="2441895" y="2794534"/>
                  <a:pt x="2446020" y="2804160"/>
                </a:cubicBezTo>
                <a:cubicBezTo>
                  <a:pt x="2449628" y="2812578"/>
                  <a:pt x="2457164" y="2818829"/>
                  <a:pt x="2461260" y="2827020"/>
                </a:cubicBezTo>
                <a:cubicBezTo>
                  <a:pt x="2464852" y="2834204"/>
                  <a:pt x="2465716" y="2842497"/>
                  <a:pt x="2468880" y="2849880"/>
                </a:cubicBezTo>
                <a:cubicBezTo>
                  <a:pt x="2473355" y="2860321"/>
                  <a:pt x="2480528" y="2869584"/>
                  <a:pt x="2484120" y="2880360"/>
                </a:cubicBezTo>
                <a:cubicBezTo>
                  <a:pt x="2490744" y="2900231"/>
                  <a:pt x="2492736" y="2921449"/>
                  <a:pt x="2499360" y="2941320"/>
                </a:cubicBezTo>
                <a:lnTo>
                  <a:pt x="2514600" y="2987040"/>
                </a:lnTo>
                <a:lnTo>
                  <a:pt x="2522220" y="3009900"/>
                </a:lnTo>
                <a:cubicBezTo>
                  <a:pt x="2524760" y="3027680"/>
                  <a:pt x="2524679" y="3046037"/>
                  <a:pt x="2529840" y="3063240"/>
                </a:cubicBezTo>
                <a:cubicBezTo>
                  <a:pt x="2532472" y="3072012"/>
                  <a:pt x="2541472" y="3077682"/>
                  <a:pt x="2545080" y="3086100"/>
                </a:cubicBezTo>
                <a:cubicBezTo>
                  <a:pt x="2549205" y="3095726"/>
                  <a:pt x="2549823" y="3106510"/>
                  <a:pt x="2552700" y="3116580"/>
                </a:cubicBezTo>
                <a:cubicBezTo>
                  <a:pt x="2554907" y="3124303"/>
                  <a:pt x="2557780" y="3131820"/>
                  <a:pt x="2560320" y="3139440"/>
                </a:cubicBezTo>
                <a:cubicBezTo>
                  <a:pt x="2562860" y="3190240"/>
                  <a:pt x="2569481" y="3241000"/>
                  <a:pt x="2567940" y="3291840"/>
                </a:cubicBezTo>
                <a:cubicBezTo>
                  <a:pt x="2566928" y="3325233"/>
                  <a:pt x="2561642" y="3358710"/>
                  <a:pt x="2552700" y="3390900"/>
                </a:cubicBezTo>
                <a:cubicBezTo>
                  <a:pt x="2548736" y="3405170"/>
                  <a:pt x="2537033" y="3416053"/>
                  <a:pt x="2529840" y="3429000"/>
                </a:cubicBezTo>
                <a:cubicBezTo>
                  <a:pt x="2524323" y="3438930"/>
                  <a:pt x="2519213" y="3449100"/>
                  <a:pt x="2514600" y="3459480"/>
                </a:cubicBezTo>
                <a:cubicBezTo>
                  <a:pt x="2509045" y="3471979"/>
                  <a:pt x="2506003" y="3485623"/>
                  <a:pt x="2499360" y="3497580"/>
                </a:cubicBezTo>
                <a:cubicBezTo>
                  <a:pt x="2493192" y="3508682"/>
                  <a:pt x="2483783" y="3517656"/>
                  <a:pt x="2476500" y="3528060"/>
                </a:cubicBezTo>
                <a:cubicBezTo>
                  <a:pt x="2465996" y="3543065"/>
                  <a:pt x="2458972" y="3560828"/>
                  <a:pt x="2446020" y="3573780"/>
                </a:cubicBezTo>
                <a:cubicBezTo>
                  <a:pt x="2438400" y="3581400"/>
                  <a:pt x="2429424" y="3587871"/>
                  <a:pt x="2423160" y="3596640"/>
                </a:cubicBezTo>
                <a:cubicBezTo>
                  <a:pt x="2416558" y="3605883"/>
                  <a:pt x="2415952" y="3619088"/>
                  <a:pt x="2407920" y="3627120"/>
                </a:cubicBezTo>
                <a:cubicBezTo>
                  <a:pt x="2402240" y="3632800"/>
                  <a:pt x="2392680" y="3632200"/>
                  <a:pt x="2385060" y="3634740"/>
                </a:cubicBezTo>
                <a:cubicBezTo>
                  <a:pt x="2369820" y="3649980"/>
                  <a:pt x="2346156" y="3660013"/>
                  <a:pt x="2339340" y="3680460"/>
                </a:cubicBezTo>
                <a:cubicBezTo>
                  <a:pt x="2328824" y="3712008"/>
                  <a:pt x="2338403" y="3698865"/>
                  <a:pt x="2308860" y="3718560"/>
                </a:cubicBezTo>
                <a:cubicBezTo>
                  <a:pt x="2303780" y="3726180"/>
                  <a:pt x="2299704" y="3734575"/>
                  <a:pt x="2293620" y="3741420"/>
                </a:cubicBezTo>
                <a:cubicBezTo>
                  <a:pt x="2279301" y="3757529"/>
                  <a:pt x="2263140" y="3771900"/>
                  <a:pt x="2247900" y="3787140"/>
                </a:cubicBezTo>
                <a:lnTo>
                  <a:pt x="2202180" y="3832860"/>
                </a:lnTo>
                <a:cubicBezTo>
                  <a:pt x="2194560" y="3840480"/>
                  <a:pt x="2189543" y="3852312"/>
                  <a:pt x="2179320" y="3855720"/>
                </a:cubicBezTo>
                <a:lnTo>
                  <a:pt x="2133600" y="3870960"/>
                </a:lnTo>
                <a:cubicBezTo>
                  <a:pt x="2125980" y="3881120"/>
                  <a:pt x="2120496" y="3893310"/>
                  <a:pt x="2110740" y="3901440"/>
                </a:cubicBezTo>
                <a:cubicBezTo>
                  <a:pt x="2104570" y="3906582"/>
                  <a:pt x="2093560" y="3903380"/>
                  <a:pt x="2087880" y="3909060"/>
                </a:cubicBezTo>
                <a:cubicBezTo>
                  <a:pt x="2047240" y="3949700"/>
                  <a:pt x="2118360" y="3919220"/>
                  <a:pt x="2057400" y="3939540"/>
                </a:cubicBezTo>
                <a:cubicBezTo>
                  <a:pt x="2047240" y="3947160"/>
                  <a:pt x="2037324" y="3955117"/>
                  <a:pt x="2026920" y="3962400"/>
                </a:cubicBezTo>
                <a:cubicBezTo>
                  <a:pt x="2011915" y="3972904"/>
                  <a:pt x="1981200" y="3992880"/>
                  <a:pt x="1981200" y="3992880"/>
                </a:cubicBezTo>
                <a:cubicBezTo>
                  <a:pt x="1978660" y="4003040"/>
                  <a:pt x="1978776" y="4014267"/>
                  <a:pt x="1973580" y="4023360"/>
                </a:cubicBezTo>
                <a:cubicBezTo>
                  <a:pt x="1968233" y="4032716"/>
                  <a:pt x="1957619" y="4037941"/>
                  <a:pt x="1950720" y="4046220"/>
                </a:cubicBezTo>
                <a:cubicBezTo>
                  <a:pt x="1944857" y="4053255"/>
                  <a:pt x="1939576" y="4060889"/>
                  <a:pt x="1935480" y="4069080"/>
                </a:cubicBezTo>
                <a:cubicBezTo>
                  <a:pt x="1929363" y="4081314"/>
                  <a:pt x="1925320" y="4094480"/>
                  <a:pt x="1920240" y="4107180"/>
                </a:cubicBezTo>
                <a:cubicBezTo>
                  <a:pt x="1922780" y="4147820"/>
                  <a:pt x="1923597" y="4188604"/>
                  <a:pt x="1927860" y="4229100"/>
                </a:cubicBezTo>
                <a:cubicBezTo>
                  <a:pt x="1930113" y="4250507"/>
                  <a:pt x="1940445" y="4256840"/>
                  <a:pt x="1950720" y="4274820"/>
                </a:cubicBezTo>
                <a:cubicBezTo>
                  <a:pt x="1956356" y="4284683"/>
                  <a:pt x="1960880" y="4295140"/>
                  <a:pt x="1965960" y="4305300"/>
                </a:cubicBezTo>
                <a:cubicBezTo>
                  <a:pt x="1967890" y="4314948"/>
                  <a:pt x="1973990" y="4353643"/>
                  <a:pt x="1981200" y="4366260"/>
                </a:cubicBezTo>
                <a:cubicBezTo>
                  <a:pt x="1987501" y="4377287"/>
                  <a:pt x="1996440" y="4386580"/>
                  <a:pt x="2004060" y="4396740"/>
                </a:cubicBezTo>
                <a:cubicBezTo>
                  <a:pt x="2006600" y="4404360"/>
                  <a:pt x="2007779" y="4412579"/>
                  <a:pt x="2011680" y="4419600"/>
                </a:cubicBezTo>
                <a:cubicBezTo>
                  <a:pt x="2020575" y="4435611"/>
                  <a:pt x="2042160" y="4465320"/>
                  <a:pt x="2042160" y="4465320"/>
                </a:cubicBezTo>
                <a:cubicBezTo>
                  <a:pt x="2044700" y="4475480"/>
                  <a:pt x="2046903" y="4485730"/>
                  <a:pt x="2049780" y="4495800"/>
                </a:cubicBezTo>
                <a:cubicBezTo>
                  <a:pt x="2051987" y="4503523"/>
                  <a:pt x="2058067" y="4510656"/>
                  <a:pt x="2057400" y="4518660"/>
                </a:cubicBezTo>
                <a:cubicBezTo>
                  <a:pt x="2055200" y="4545061"/>
                  <a:pt x="2049273" y="4587747"/>
                  <a:pt x="2026920" y="4610100"/>
                </a:cubicBezTo>
                <a:cubicBezTo>
                  <a:pt x="2017940" y="4619080"/>
                  <a:pt x="2006600" y="4625340"/>
                  <a:pt x="1996440" y="4632960"/>
                </a:cubicBezTo>
                <a:cubicBezTo>
                  <a:pt x="1991360" y="4643120"/>
                  <a:pt x="1987802" y="4654197"/>
                  <a:pt x="1981200" y="4663440"/>
                </a:cubicBezTo>
                <a:cubicBezTo>
                  <a:pt x="1974936" y="4672209"/>
                  <a:pt x="1965353" y="4678118"/>
                  <a:pt x="1958340" y="4686300"/>
                </a:cubicBezTo>
                <a:cubicBezTo>
                  <a:pt x="1952526" y="4693084"/>
                  <a:pt x="1926271" y="4728584"/>
                  <a:pt x="1920240" y="4739640"/>
                </a:cubicBezTo>
                <a:cubicBezTo>
                  <a:pt x="1887956" y="4798827"/>
                  <a:pt x="1893140" y="4790461"/>
                  <a:pt x="1874520" y="4846320"/>
                </a:cubicBezTo>
                <a:cubicBezTo>
                  <a:pt x="1878190" y="4883017"/>
                  <a:pt x="1879792" y="4924070"/>
                  <a:pt x="1889760" y="4960620"/>
                </a:cubicBezTo>
                <a:cubicBezTo>
                  <a:pt x="1893987" y="4976118"/>
                  <a:pt x="1899920" y="4991100"/>
                  <a:pt x="1905000" y="5006340"/>
                </a:cubicBezTo>
                <a:cubicBezTo>
                  <a:pt x="1907540" y="5013960"/>
                  <a:pt x="1910672" y="5021408"/>
                  <a:pt x="1912620" y="5029200"/>
                </a:cubicBezTo>
                <a:cubicBezTo>
                  <a:pt x="1915160" y="5039360"/>
                  <a:pt x="1916928" y="5049745"/>
                  <a:pt x="1920240" y="5059680"/>
                </a:cubicBezTo>
                <a:cubicBezTo>
                  <a:pt x="1938491" y="5114434"/>
                  <a:pt x="1934501" y="5079985"/>
                  <a:pt x="1943100" y="5135880"/>
                </a:cubicBezTo>
                <a:cubicBezTo>
                  <a:pt x="1946214" y="5156120"/>
                  <a:pt x="1947353" y="5176640"/>
                  <a:pt x="1950720" y="5196840"/>
                </a:cubicBezTo>
                <a:cubicBezTo>
                  <a:pt x="1952442" y="5207170"/>
                  <a:pt x="1951798" y="5219142"/>
                  <a:pt x="1958340" y="5227320"/>
                </a:cubicBezTo>
                <a:cubicBezTo>
                  <a:pt x="1972969" y="5245606"/>
                  <a:pt x="1995121" y="5256481"/>
                  <a:pt x="2011680" y="5273040"/>
                </a:cubicBezTo>
                <a:cubicBezTo>
                  <a:pt x="2075180" y="5336540"/>
                  <a:pt x="1943100" y="5240020"/>
                  <a:pt x="2072640" y="5326380"/>
                </a:cubicBezTo>
                <a:cubicBezTo>
                  <a:pt x="2075180" y="5377180"/>
                  <a:pt x="2076760" y="5428037"/>
                  <a:pt x="2080260" y="5478780"/>
                </a:cubicBezTo>
                <a:cubicBezTo>
                  <a:pt x="2081842" y="5501726"/>
                  <a:pt x="2089410" y="5524410"/>
                  <a:pt x="2087880" y="5547360"/>
                </a:cubicBezTo>
                <a:cubicBezTo>
                  <a:pt x="2087295" y="5556141"/>
                  <a:pt x="2066922" y="5612451"/>
                  <a:pt x="2057400" y="5623560"/>
                </a:cubicBezTo>
                <a:cubicBezTo>
                  <a:pt x="2049135" y="5633203"/>
                  <a:pt x="2037080" y="5638800"/>
                  <a:pt x="2026920" y="5646420"/>
                </a:cubicBezTo>
                <a:cubicBezTo>
                  <a:pt x="2029460" y="5684520"/>
                  <a:pt x="2030323" y="5722769"/>
                  <a:pt x="2034540" y="5760720"/>
                </a:cubicBezTo>
                <a:cubicBezTo>
                  <a:pt x="2035973" y="5773619"/>
                  <a:pt x="2052397" y="5805722"/>
                  <a:pt x="2057400" y="5814060"/>
                </a:cubicBezTo>
                <a:cubicBezTo>
                  <a:pt x="2066824" y="5829766"/>
                  <a:pt x="2070504" y="5853988"/>
                  <a:pt x="2087880" y="5859780"/>
                </a:cubicBezTo>
                <a:cubicBezTo>
                  <a:pt x="2103120" y="5864860"/>
                  <a:pt x="2120234" y="5866109"/>
                  <a:pt x="2133600" y="5875020"/>
                </a:cubicBezTo>
                <a:cubicBezTo>
                  <a:pt x="2169826" y="5899171"/>
                  <a:pt x="2147772" y="5887364"/>
                  <a:pt x="2202180" y="5905500"/>
                </a:cubicBezTo>
                <a:cubicBezTo>
                  <a:pt x="2209800" y="5908040"/>
                  <a:pt x="2217019" y="5912698"/>
                  <a:pt x="2225040" y="5913120"/>
                </a:cubicBezTo>
                <a:lnTo>
                  <a:pt x="2499360" y="5928360"/>
                </a:lnTo>
                <a:lnTo>
                  <a:pt x="2613660" y="5935980"/>
                </a:lnTo>
                <a:cubicBezTo>
                  <a:pt x="2628900" y="5938520"/>
                  <a:pt x="2644194" y="5940753"/>
                  <a:pt x="2659380" y="5943600"/>
                </a:cubicBezTo>
                <a:cubicBezTo>
                  <a:pt x="2684839" y="5948374"/>
                  <a:pt x="2735580" y="5958840"/>
                  <a:pt x="2735580" y="5958840"/>
                </a:cubicBezTo>
                <a:cubicBezTo>
                  <a:pt x="2821940" y="5953760"/>
                  <a:pt x="2908560" y="5952000"/>
                  <a:pt x="2994660" y="5943600"/>
                </a:cubicBezTo>
                <a:cubicBezTo>
                  <a:pt x="3021869" y="5940945"/>
                  <a:pt x="3054222" y="5926981"/>
                  <a:pt x="3078480" y="5913120"/>
                </a:cubicBezTo>
                <a:cubicBezTo>
                  <a:pt x="3086431" y="5908576"/>
                  <a:pt x="3094864" y="5904356"/>
                  <a:pt x="3101340" y="5897880"/>
                </a:cubicBezTo>
                <a:cubicBezTo>
                  <a:pt x="3144734" y="5854486"/>
                  <a:pt x="3098731" y="5872494"/>
                  <a:pt x="3162300" y="5859780"/>
                </a:cubicBezTo>
                <a:cubicBezTo>
                  <a:pt x="3250057" y="5815901"/>
                  <a:pt x="3125631" y="5879089"/>
                  <a:pt x="3230880" y="5821680"/>
                </a:cubicBezTo>
                <a:cubicBezTo>
                  <a:pt x="3245838" y="5813521"/>
                  <a:pt x="3262225" y="5807968"/>
                  <a:pt x="3276600" y="5798820"/>
                </a:cubicBezTo>
                <a:cubicBezTo>
                  <a:pt x="3290321" y="5790088"/>
                  <a:pt x="3301689" y="5778098"/>
                  <a:pt x="3314700" y="5768340"/>
                </a:cubicBezTo>
                <a:cubicBezTo>
                  <a:pt x="3322026" y="5762845"/>
                  <a:pt x="3331084" y="5759576"/>
                  <a:pt x="3337560" y="5753100"/>
                </a:cubicBezTo>
                <a:cubicBezTo>
                  <a:pt x="3351588" y="5739072"/>
                  <a:pt x="3361632" y="5721408"/>
                  <a:pt x="3375660" y="5707380"/>
                </a:cubicBezTo>
                <a:cubicBezTo>
                  <a:pt x="3414382" y="5668658"/>
                  <a:pt x="3383930" y="5719213"/>
                  <a:pt x="3421380" y="5669280"/>
                </a:cubicBezTo>
                <a:cubicBezTo>
                  <a:pt x="3437865" y="5647301"/>
                  <a:pt x="3451131" y="5623057"/>
                  <a:pt x="3467100" y="5600700"/>
                </a:cubicBezTo>
                <a:cubicBezTo>
                  <a:pt x="3476553" y="5587465"/>
                  <a:pt x="3489212" y="5576546"/>
                  <a:pt x="3497580" y="5562600"/>
                </a:cubicBezTo>
                <a:cubicBezTo>
                  <a:pt x="3504617" y="5550871"/>
                  <a:pt x="3506703" y="5536734"/>
                  <a:pt x="3512820" y="5524500"/>
                </a:cubicBezTo>
                <a:cubicBezTo>
                  <a:pt x="3524515" y="5501110"/>
                  <a:pt x="3539225" y="5479310"/>
                  <a:pt x="3550920" y="5455920"/>
                </a:cubicBezTo>
                <a:cubicBezTo>
                  <a:pt x="3612782" y="5332196"/>
                  <a:pt x="3530125" y="5489203"/>
                  <a:pt x="3573780" y="5387340"/>
                </a:cubicBezTo>
                <a:cubicBezTo>
                  <a:pt x="3577388" y="5378922"/>
                  <a:pt x="3583940" y="5372100"/>
                  <a:pt x="3589020" y="5364480"/>
                </a:cubicBezTo>
                <a:cubicBezTo>
                  <a:pt x="3591560" y="5341620"/>
                  <a:pt x="3593143" y="5318633"/>
                  <a:pt x="3596640" y="5295900"/>
                </a:cubicBezTo>
                <a:cubicBezTo>
                  <a:pt x="3598187" y="5285846"/>
                  <a:pt x="3607100" y="5253712"/>
                  <a:pt x="3611880" y="5242560"/>
                </a:cubicBezTo>
                <a:cubicBezTo>
                  <a:pt x="3616355" y="5232119"/>
                  <a:pt x="3622040" y="5222240"/>
                  <a:pt x="3627120" y="5212080"/>
                </a:cubicBezTo>
                <a:cubicBezTo>
                  <a:pt x="3632200" y="5186680"/>
                  <a:pt x="3635244" y="5160786"/>
                  <a:pt x="3642360" y="5135880"/>
                </a:cubicBezTo>
                <a:cubicBezTo>
                  <a:pt x="3645481" y="5124958"/>
                  <a:pt x="3653125" y="5115841"/>
                  <a:pt x="3657600" y="5105400"/>
                </a:cubicBezTo>
                <a:cubicBezTo>
                  <a:pt x="3660764" y="5098017"/>
                  <a:pt x="3662680" y="5090160"/>
                  <a:pt x="3665220" y="5082540"/>
                </a:cubicBezTo>
                <a:cubicBezTo>
                  <a:pt x="3670300" y="5046980"/>
                  <a:pt x="3676493" y="5011561"/>
                  <a:pt x="3680460" y="4975860"/>
                </a:cubicBezTo>
                <a:cubicBezTo>
                  <a:pt x="3683000" y="4953000"/>
                  <a:pt x="3684583" y="4930013"/>
                  <a:pt x="3688080" y="4907280"/>
                </a:cubicBezTo>
                <a:cubicBezTo>
                  <a:pt x="3691370" y="4885893"/>
                  <a:pt x="3705006" y="4848882"/>
                  <a:pt x="3710940" y="4831080"/>
                </a:cubicBezTo>
                <a:cubicBezTo>
                  <a:pt x="3715545" y="4780426"/>
                  <a:pt x="3713235" y="4758204"/>
                  <a:pt x="3726180" y="4716780"/>
                </a:cubicBezTo>
                <a:cubicBezTo>
                  <a:pt x="3735763" y="4686114"/>
                  <a:pt x="3756660" y="4625340"/>
                  <a:pt x="3756660" y="4625340"/>
                </a:cubicBezTo>
                <a:cubicBezTo>
                  <a:pt x="3762651" y="4562435"/>
                  <a:pt x="3773284" y="4453208"/>
                  <a:pt x="3779520" y="4381500"/>
                </a:cubicBezTo>
                <a:cubicBezTo>
                  <a:pt x="3782170" y="4351029"/>
                  <a:pt x="3784961" y="4320568"/>
                  <a:pt x="3787140" y="4290060"/>
                </a:cubicBezTo>
                <a:cubicBezTo>
                  <a:pt x="3789680" y="4254500"/>
                  <a:pt x="3792980" y="4218986"/>
                  <a:pt x="3794760" y="4183380"/>
                </a:cubicBezTo>
                <a:cubicBezTo>
                  <a:pt x="3815056" y="3777452"/>
                  <a:pt x="3784615" y="4195922"/>
                  <a:pt x="3825240" y="3779520"/>
                </a:cubicBezTo>
                <a:cubicBezTo>
                  <a:pt x="3840586" y="3622222"/>
                  <a:pt x="3821147" y="3725548"/>
                  <a:pt x="3848100" y="3604260"/>
                </a:cubicBezTo>
                <a:cubicBezTo>
                  <a:pt x="3850640" y="3505200"/>
                  <a:pt x="3852763" y="3406128"/>
                  <a:pt x="3855720" y="3307080"/>
                </a:cubicBezTo>
                <a:cubicBezTo>
                  <a:pt x="3862528" y="3079028"/>
                  <a:pt x="3846539" y="3160924"/>
                  <a:pt x="3878580" y="3032760"/>
                </a:cubicBezTo>
                <a:cubicBezTo>
                  <a:pt x="3881120" y="2961640"/>
                  <a:pt x="3883063" y="2890496"/>
                  <a:pt x="3886200" y="2819400"/>
                </a:cubicBezTo>
                <a:cubicBezTo>
                  <a:pt x="3890684" y="2717772"/>
                  <a:pt x="3901440" y="2514600"/>
                  <a:pt x="3901440" y="2514600"/>
                </a:cubicBezTo>
                <a:cubicBezTo>
                  <a:pt x="3903980" y="2397760"/>
                  <a:pt x="3904889" y="2280873"/>
                  <a:pt x="3909060" y="2164080"/>
                </a:cubicBezTo>
                <a:cubicBezTo>
                  <a:pt x="3909971" y="2138570"/>
                  <a:pt x="3914369" y="2113302"/>
                  <a:pt x="3916680" y="2087880"/>
                </a:cubicBezTo>
                <a:cubicBezTo>
                  <a:pt x="3919449" y="2057420"/>
                  <a:pt x="3921760" y="2026920"/>
                  <a:pt x="3924300" y="1996440"/>
                </a:cubicBezTo>
                <a:cubicBezTo>
                  <a:pt x="3930855" y="1524502"/>
                  <a:pt x="3925908" y="1576044"/>
                  <a:pt x="3939540" y="1242060"/>
                </a:cubicBezTo>
                <a:cubicBezTo>
                  <a:pt x="3941821" y="1186169"/>
                  <a:pt x="3943559" y="1130242"/>
                  <a:pt x="3947160" y="1074420"/>
                </a:cubicBezTo>
                <a:cubicBezTo>
                  <a:pt x="3948641" y="1051467"/>
                  <a:pt x="3952491" y="1028727"/>
                  <a:pt x="3954780" y="1005840"/>
                </a:cubicBezTo>
                <a:cubicBezTo>
                  <a:pt x="3957572" y="977924"/>
                  <a:pt x="3960447" y="950007"/>
                  <a:pt x="3962400" y="922020"/>
                </a:cubicBezTo>
                <a:cubicBezTo>
                  <a:pt x="3968068" y="840779"/>
                  <a:pt x="3961669" y="758037"/>
                  <a:pt x="3977640" y="678180"/>
                </a:cubicBezTo>
                <a:cubicBezTo>
                  <a:pt x="3980180" y="665480"/>
                  <a:pt x="3982450" y="652723"/>
                  <a:pt x="3985260" y="640080"/>
                </a:cubicBezTo>
                <a:cubicBezTo>
                  <a:pt x="3994091" y="600343"/>
                  <a:pt x="3994901" y="611475"/>
                  <a:pt x="4000500" y="563880"/>
                </a:cubicBezTo>
                <a:cubicBezTo>
                  <a:pt x="4003778" y="536017"/>
                  <a:pt x="4005580" y="508000"/>
                  <a:pt x="4008120" y="480060"/>
                </a:cubicBezTo>
                <a:cubicBezTo>
                  <a:pt x="4010660" y="401320"/>
                  <a:pt x="4017759" y="322595"/>
                  <a:pt x="4015740" y="243840"/>
                </a:cubicBezTo>
                <a:cubicBezTo>
                  <a:pt x="4015203" y="222902"/>
                  <a:pt x="4013909" y="198971"/>
                  <a:pt x="4000500" y="182880"/>
                </a:cubicBezTo>
                <a:cubicBezTo>
                  <a:pt x="3985956" y="165427"/>
                  <a:pt x="3958443" y="165002"/>
                  <a:pt x="3939540" y="152400"/>
                </a:cubicBezTo>
                <a:cubicBezTo>
                  <a:pt x="3895559" y="123080"/>
                  <a:pt x="3938970" y="149124"/>
                  <a:pt x="3870960" y="121920"/>
                </a:cubicBezTo>
                <a:cubicBezTo>
                  <a:pt x="3860413" y="117701"/>
                  <a:pt x="3851456" y="109607"/>
                  <a:pt x="3840480" y="106680"/>
                </a:cubicBezTo>
                <a:cubicBezTo>
                  <a:pt x="3813041" y="99363"/>
                  <a:pt x="3784449" y="97290"/>
                  <a:pt x="3756660" y="91440"/>
                </a:cubicBezTo>
                <a:cubicBezTo>
                  <a:pt x="3736164" y="87125"/>
                  <a:pt x="3716089" y="80997"/>
                  <a:pt x="3695700" y="76200"/>
                </a:cubicBezTo>
                <a:cubicBezTo>
                  <a:pt x="3672905" y="70836"/>
                  <a:pt x="3649779" y="66871"/>
                  <a:pt x="3627120" y="60960"/>
                </a:cubicBezTo>
                <a:cubicBezTo>
                  <a:pt x="3591335" y="51625"/>
                  <a:pt x="3557372" y="32424"/>
                  <a:pt x="3520440" y="30480"/>
                </a:cubicBezTo>
                <a:cubicBezTo>
                  <a:pt x="3423920" y="25400"/>
                  <a:pt x="3327509" y="17399"/>
                  <a:pt x="3230880" y="15240"/>
                </a:cubicBezTo>
                <a:lnTo>
                  <a:pt x="2156460" y="0"/>
                </a:lnTo>
                <a:lnTo>
                  <a:pt x="1722120" y="7620"/>
                </a:lnTo>
                <a:lnTo>
                  <a:pt x="1478280" y="15240"/>
                </a:lnTo>
                <a:lnTo>
                  <a:pt x="655320" y="30480"/>
                </a:lnTo>
                <a:cubicBezTo>
                  <a:pt x="601946" y="32174"/>
                  <a:pt x="548640" y="35560"/>
                  <a:pt x="495300" y="38100"/>
                </a:cubicBezTo>
                <a:cubicBezTo>
                  <a:pt x="459740" y="43180"/>
                  <a:pt x="422698" y="41981"/>
                  <a:pt x="388620" y="53340"/>
                </a:cubicBezTo>
                <a:cubicBezTo>
                  <a:pt x="381000" y="55880"/>
                  <a:pt x="373072" y="57636"/>
                  <a:pt x="365760" y="60960"/>
                </a:cubicBezTo>
                <a:cubicBezTo>
                  <a:pt x="345078" y="70361"/>
                  <a:pt x="326353" y="84256"/>
                  <a:pt x="304800" y="91440"/>
                </a:cubicBezTo>
                <a:cubicBezTo>
                  <a:pt x="297180" y="93980"/>
                  <a:pt x="289124" y="95468"/>
                  <a:pt x="281940" y="99060"/>
                </a:cubicBezTo>
                <a:cubicBezTo>
                  <a:pt x="273749" y="103156"/>
                  <a:pt x="267271" y="110204"/>
                  <a:pt x="259080" y="114300"/>
                </a:cubicBezTo>
                <a:cubicBezTo>
                  <a:pt x="240583" y="123548"/>
                  <a:pt x="217249" y="124323"/>
                  <a:pt x="198120" y="129540"/>
                </a:cubicBezTo>
                <a:cubicBezTo>
                  <a:pt x="97583" y="156959"/>
                  <a:pt x="197910" y="131524"/>
                  <a:pt x="121920" y="160020"/>
                </a:cubicBezTo>
                <a:cubicBezTo>
                  <a:pt x="112114" y="163697"/>
                  <a:pt x="101600" y="165100"/>
                  <a:pt x="91440" y="167640"/>
                </a:cubicBezTo>
                <a:cubicBezTo>
                  <a:pt x="83972" y="172619"/>
                  <a:pt x="26523" y="209697"/>
                  <a:pt x="15240" y="220980"/>
                </a:cubicBezTo>
                <a:cubicBezTo>
                  <a:pt x="8764" y="227456"/>
                  <a:pt x="5080" y="236220"/>
                  <a:pt x="0" y="243840"/>
                </a:cubicBezTo>
                <a:cubicBezTo>
                  <a:pt x="66" y="244104"/>
                  <a:pt x="11596" y="293536"/>
                  <a:pt x="15240" y="297180"/>
                </a:cubicBezTo>
                <a:cubicBezTo>
                  <a:pt x="20920" y="302860"/>
                  <a:pt x="30259" y="303058"/>
                  <a:pt x="38100" y="304800"/>
                </a:cubicBezTo>
                <a:cubicBezTo>
                  <a:pt x="53182" y="308152"/>
                  <a:pt x="68670" y="309390"/>
                  <a:pt x="83820" y="312420"/>
                </a:cubicBezTo>
                <a:cubicBezTo>
                  <a:pt x="94089" y="314474"/>
                  <a:pt x="104140" y="317500"/>
                  <a:pt x="114300" y="320040"/>
                </a:cubicBezTo>
                <a:cubicBezTo>
                  <a:pt x="81548" y="336416"/>
                  <a:pt x="83820" y="323921"/>
                  <a:pt x="83820" y="342900"/>
                </a:cubicBez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89" name="Straight Connector 88"/>
          <p:cNvCxnSpPr/>
          <p:nvPr/>
        </p:nvCxnSpPr>
        <p:spPr>
          <a:xfrm rot="16200000" flipH="1">
            <a:off x="5067300" y="2552700"/>
            <a:ext cx="152400" cy="76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6200000" flipH="1">
            <a:off x="5143500" y="2552700"/>
            <a:ext cx="152400" cy="76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6200000" flipH="1">
            <a:off x="5219700" y="2552700"/>
            <a:ext cx="152400" cy="76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flipH="1">
            <a:off x="6134100" y="5219700"/>
            <a:ext cx="152400" cy="76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6200000" flipH="1">
            <a:off x="6210300" y="5219700"/>
            <a:ext cx="152400" cy="76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6200000" flipH="1">
            <a:off x="6286500" y="5219700"/>
            <a:ext cx="152400" cy="76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flipH="1">
            <a:off x="5524500" y="6134100"/>
            <a:ext cx="152400" cy="76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flipH="1">
            <a:off x="5600700" y="6134100"/>
            <a:ext cx="152400" cy="76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flipH="1">
            <a:off x="5661025" y="6080125"/>
            <a:ext cx="152400" cy="76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16407" name="Picture 8" descr="http://graphics8.nytimes.com/images/2008/01/29/opinion/30fish2.53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2362200"/>
            <a:ext cx="6858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8" name="Picture 8" descr="http://graphics8.nytimes.com/images/2008/01/29/opinion/30fish2.53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9500" y="4449763"/>
            <a:ext cx="6858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8" descr="http://graphics8.nytimes.com/images/2008/01/29/opinion/30fish2.53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4600" y="5715000"/>
            <a:ext cx="6858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0" name="TextBox 101"/>
          <p:cNvSpPr txBox="1">
            <a:spLocks noChangeArrowheads="1"/>
          </p:cNvSpPr>
          <p:nvPr/>
        </p:nvSpPr>
        <p:spPr bwMode="auto">
          <a:xfrm>
            <a:off x="8382000" y="297180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Ice</a:t>
            </a:r>
          </a:p>
        </p:txBody>
      </p:sp>
      <p:sp>
        <p:nvSpPr>
          <p:cNvPr id="16411" name="TextBox 102"/>
          <p:cNvSpPr txBox="1">
            <a:spLocks noChangeArrowheads="1"/>
          </p:cNvSpPr>
          <p:nvPr/>
        </p:nvSpPr>
        <p:spPr bwMode="auto">
          <a:xfrm>
            <a:off x="3643313" y="1143000"/>
            <a:ext cx="1995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 13,000 years ago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22860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The process of allopatric speciation: an example from sticklebacks </a:t>
            </a:r>
          </a:p>
        </p:txBody>
      </p:sp>
      <p:pic>
        <p:nvPicPr>
          <p:cNvPr id="17411" name="Picture 4" descr="http://graphics8.nytimes.com/images/2008/01/29/opinion/30fish1.5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128963"/>
            <a:ext cx="28956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descr="http://graphics8.nytimes.com/images/2008/01/29/opinion/30fish3.5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675" y="4576763"/>
            <a:ext cx="29543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8" descr="http://graphics8.nytimes.com/images/2008/01/29/opinion/30fish2.5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3205163"/>
            <a:ext cx="29606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6"/>
          <p:cNvSpPr>
            <a:spLocks noChangeArrowheads="1"/>
          </p:cNvSpPr>
          <p:nvPr/>
        </p:nvSpPr>
        <p:spPr bwMode="auto">
          <a:xfrm>
            <a:off x="609600" y="5643563"/>
            <a:ext cx="31242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t>Drawings of sticklebacks showing armor in red</a:t>
            </a:r>
          </a:p>
          <a:p>
            <a:pPr algn="ctr"/>
            <a:endParaRPr lang="en-US" sz="1200"/>
          </a:p>
          <a:p>
            <a:pPr algn="ctr"/>
            <a:r>
              <a:rPr lang="en-US" sz="1200"/>
              <a:t>Credit: David Kingsley, Stanford University (based on Cuvier &amp; Valenciennes, 1829).</a:t>
            </a:r>
          </a:p>
        </p:txBody>
      </p:sp>
      <p:sp>
        <p:nvSpPr>
          <p:cNvPr id="17415" name="TextBox 7"/>
          <p:cNvSpPr txBox="1">
            <a:spLocks noChangeArrowheads="1"/>
          </p:cNvSpPr>
          <p:nvPr/>
        </p:nvSpPr>
        <p:spPr bwMode="auto">
          <a:xfrm>
            <a:off x="304800" y="1524000"/>
            <a:ext cx="7467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 typeface="Arial" charset="0"/>
              <a:buChar char="•"/>
            </a:pPr>
            <a:r>
              <a:rPr lang="en-US"/>
              <a:t> Since the glaciers retreated and the rivers became impassible (≈13,000 years ago), substantial morphological evolution has occurred</a:t>
            </a:r>
          </a:p>
          <a:p>
            <a:pPr eaLnBrk="1" hangingPunct="1"/>
            <a:endParaRPr lang="en-US"/>
          </a:p>
          <a:p>
            <a:pPr eaLnBrk="1" hangingPunct="1">
              <a:buFont typeface="Arial" charset="0"/>
              <a:buChar char="•"/>
            </a:pPr>
            <a:r>
              <a:rPr lang="en-US"/>
              <a:t> This evolution is hypothesized to be the result of natural selection for life in freshwater </a:t>
            </a:r>
          </a:p>
        </p:txBody>
      </p:sp>
      <p:sp>
        <p:nvSpPr>
          <p:cNvPr id="17416" name="TextBox 8"/>
          <p:cNvSpPr txBox="1">
            <a:spLocks noChangeArrowheads="1"/>
          </p:cNvSpPr>
          <p:nvPr/>
        </p:nvSpPr>
        <p:spPr bwMode="auto">
          <a:xfrm>
            <a:off x="4953000" y="5110163"/>
            <a:ext cx="2819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a:t>Sticklebacks with armor stained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22860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The process of allopatric speciation: an example from sticklebacks </a:t>
            </a:r>
          </a:p>
        </p:txBody>
      </p:sp>
      <p:pic>
        <p:nvPicPr>
          <p:cNvPr id="18435" name="Picture 6" descr="http://graphics8.nytimes.com/images/2008/01/29/opinion/30fish3.5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267200"/>
            <a:ext cx="29543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8" descr="http://graphics8.nytimes.com/images/2008/01/29/opinion/30fish2.5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9313" y="3124200"/>
            <a:ext cx="2960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7"/>
          <p:cNvSpPr txBox="1">
            <a:spLocks noChangeArrowheads="1"/>
          </p:cNvSpPr>
          <p:nvPr/>
        </p:nvSpPr>
        <p:spPr bwMode="auto">
          <a:xfrm>
            <a:off x="304800" y="1524000"/>
            <a:ext cx="746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 typeface="Arial" charset="0"/>
              <a:buChar char="•"/>
            </a:pPr>
            <a:r>
              <a:rPr lang="en-US"/>
              <a:t> If females of one type are now given a choice between the two types of males, they prefer their sympatric type</a:t>
            </a:r>
          </a:p>
          <a:p>
            <a:pPr eaLnBrk="1" hangingPunct="1"/>
            <a:endParaRPr lang="en-US"/>
          </a:p>
          <a:p>
            <a:pPr eaLnBrk="1" hangingPunct="1">
              <a:buFont typeface="Arial" charset="0"/>
              <a:buChar char="•"/>
            </a:pPr>
            <a:r>
              <a:rPr lang="en-US"/>
              <a:t> This suggests that we are observing the initial stages of allopatric speciation</a:t>
            </a:r>
          </a:p>
        </p:txBody>
      </p:sp>
      <p:pic>
        <p:nvPicPr>
          <p:cNvPr id="18438" name="Picture 6" descr="http://graphics8.nytimes.com/images/2008/01/29/opinion/30fish3.5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5334000"/>
            <a:ext cx="29543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flipV="1">
            <a:off x="3581400" y="3886200"/>
            <a:ext cx="99060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81400" y="5105400"/>
            <a:ext cx="990600" cy="5334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18441" name="Picture 4" descr="C:\Users\Nuismer\AppData\Local\Microsoft\Windows\Temporary Internet Files\Content.IE5\2AQXFD1S\MCj0250171000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8600" y="4876800"/>
            <a:ext cx="5413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loud Callout 15"/>
          <p:cNvSpPr/>
          <p:nvPr/>
        </p:nvSpPr>
        <p:spPr>
          <a:xfrm>
            <a:off x="3581400" y="3352800"/>
            <a:ext cx="685800" cy="536575"/>
          </a:xfrm>
          <a:prstGeom prst="cloud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rgbClr val="FF0000"/>
                </a:solidFill>
              </a:rPr>
              <a:t>No way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3429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Speciation</a:t>
            </a:r>
          </a:p>
        </p:txBody>
      </p:sp>
      <p:pic>
        <p:nvPicPr>
          <p:cNvPr id="2051" name="Picture 4" descr="Cichli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1700" y="1447800"/>
            <a:ext cx="47625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Parapatric speciation</a:t>
            </a:r>
          </a:p>
        </p:txBody>
      </p:sp>
      <p:sp>
        <p:nvSpPr>
          <p:cNvPr id="19459" name="TextBox 4"/>
          <p:cNvSpPr txBox="1">
            <a:spLocks noChangeArrowheads="1"/>
          </p:cNvSpPr>
          <p:nvPr/>
        </p:nvSpPr>
        <p:spPr bwMode="auto">
          <a:xfrm>
            <a:off x="1066800" y="998538"/>
            <a:ext cx="6858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i="1"/>
              <a:t>The evolution of reproductive isolation between populations that are continuously distributed in space</a:t>
            </a:r>
          </a:p>
        </p:txBody>
      </p:sp>
      <p:sp>
        <p:nvSpPr>
          <p:cNvPr id="15" name="Freeform 14"/>
          <p:cNvSpPr/>
          <p:nvPr/>
        </p:nvSpPr>
        <p:spPr bwMode="auto">
          <a:xfrm>
            <a:off x="152400" y="4610100"/>
            <a:ext cx="8763000" cy="1485900"/>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adFill>
            <a:gsLst>
              <a:gs pos="33000">
                <a:schemeClr val="accent1">
                  <a:lumMod val="25000"/>
                </a:schemeClr>
              </a:gs>
              <a:gs pos="50000">
                <a:schemeClr val="accent1">
                  <a:shade val="67500"/>
                  <a:satMod val="115000"/>
                </a:schemeClr>
              </a:gs>
              <a:gs pos="100000">
                <a:schemeClr val="accent1">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461"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5561013"/>
            <a:ext cx="11207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854575"/>
            <a:ext cx="901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5235575"/>
            <a:ext cx="1201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5616575"/>
            <a:ext cx="9096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5768975"/>
            <a:ext cx="901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9307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56927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56927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6165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53879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52355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47783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9307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52355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53117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5083175"/>
            <a:ext cx="1201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49307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5464175"/>
            <a:ext cx="1201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9"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5235575"/>
            <a:ext cx="12112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0"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4778375"/>
            <a:ext cx="12112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1" name="Picture 40"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4930775"/>
            <a:ext cx="9096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2"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5768975"/>
            <a:ext cx="901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42"/>
          <p:cNvSpPr/>
          <p:nvPr/>
        </p:nvSpPr>
        <p:spPr bwMode="auto">
          <a:xfrm>
            <a:off x="152400" y="2286000"/>
            <a:ext cx="8763000" cy="1485900"/>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adFill>
            <a:gsLst>
              <a:gs pos="33000">
                <a:schemeClr val="accent1">
                  <a:lumMod val="25000"/>
                </a:schemeClr>
              </a:gs>
              <a:gs pos="50000">
                <a:schemeClr val="accent1">
                  <a:shade val="67500"/>
                  <a:satMod val="115000"/>
                </a:schemeClr>
              </a:gs>
              <a:gs pos="100000">
                <a:schemeClr val="accent1">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484"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236913"/>
            <a:ext cx="6096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5"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5304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6"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9114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7"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32924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8"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4448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9"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4448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0"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33686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1"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3686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2"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2924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3"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30638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4"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29114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5"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24542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6"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6066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7"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9114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8"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29876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9"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29876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0"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6066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1"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30638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2"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0638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3" name="Picture 62"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26066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4" name="Picture 63"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6828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5" name="TextBox 65"/>
          <p:cNvSpPr txBox="1">
            <a:spLocks noChangeArrowheads="1"/>
          </p:cNvSpPr>
          <p:nvPr/>
        </p:nvSpPr>
        <p:spPr bwMode="auto">
          <a:xfrm>
            <a:off x="4572000" y="4038600"/>
            <a:ext cx="663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Time</a:t>
            </a:r>
          </a:p>
        </p:txBody>
      </p:sp>
      <p:sp>
        <p:nvSpPr>
          <p:cNvPr id="67" name="Down Arrow 66"/>
          <p:cNvSpPr/>
          <p:nvPr/>
        </p:nvSpPr>
        <p:spPr>
          <a:xfrm>
            <a:off x="4267200" y="3962400"/>
            <a:ext cx="304800" cy="6731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The process of parapatric speciation: Step 1</a:t>
            </a:r>
          </a:p>
        </p:txBody>
      </p:sp>
      <p:sp>
        <p:nvSpPr>
          <p:cNvPr id="15" name="Freeform 14"/>
          <p:cNvSpPr/>
          <p:nvPr/>
        </p:nvSpPr>
        <p:spPr bwMode="auto">
          <a:xfrm>
            <a:off x="152400" y="3314700"/>
            <a:ext cx="8763000" cy="1485900"/>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adFill>
            <a:gsLst>
              <a:gs pos="33000">
                <a:schemeClr val="accent1">
                  <a:lumMod val="25000"/>
                </a:schemeClr>
              </a:gs>
              <a:gs pos="50000">
                <a:schemeClr val="accent1">
                  <a:shade val="67500"/>
                  <a:satMod val="115000"/>
                </a:schemeClr>
              </a:gs>
              <a:gs pos="100000">
                <a:schemeClr val="accent1">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484"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265613"/>
            <a:ext cx="6096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5591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9401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43211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44735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44735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43973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3973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3211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40925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9401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34829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36353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9401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0163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40163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6353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40925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2"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40925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3"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6353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Picture 40"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7115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5" name="Rectangle 42"/>
          <p:cNvSpPr>
            <a:spLocks noChangeArrowheads="1"/>
          </p:cNvSpPr>
          <p:nvPr/>
        </p:nvSpPr>
        <p:spPr bwMode="auto">
          <a:xfrm>
            <a:off x="381000" y="2303463"/>
            <a:ext cx="8763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t>Begin with a single species whose populations are physically connected. Gene flow is substantial, although it decreases with distance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The process of parapatric speciation: Step 2</a:t>
            </a:r>
          </a:p>
        </p:txBody>
      </p:sp>
      <p:sp>
        <p:nvSpPr>
          <p:cNvPr id="15" name="Freeform 14"/>
          <p:cNvSpPr/>
          <p:nvPr/>
        </p:nvSpPr>
        <p:spPr bwMode="auto">
          <a:xfrm>
            <a:off x="152400" y="3390900"/>
            <a:ext cx="8763000" cy="1485900"/>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adFill>
            <a:gsLst>
              <a:gs pos="33000">
                <a:schemeClr val="accent1">
                  <a:lumMod val="25000"/>
                </a:schemeClr>
              </a:gs>
              <a:gs pos="50000">
                <a:schemeClr val="accent1">
                  <a:shade val="67500"/>
                  <a:satMod val="115000"/>
                </a:schemeClr>
              </a:gs>
              <a:gs pos="100000">
                <a:schemeClr val="accent1">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508"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341813"/>
            <a:ext cx="8207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576638"/>
            <a:ext cx="838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940175"/>
            <a:ext cx="9096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4397375"/>
            <a:ext cx="901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6300" y="4568825"/>
            <a:ext cx="8255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45497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4492625"/>
            <a:ext cx="8255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492625"/>
            <a:ext cx="5334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456113"/>
            <a:ext cx="381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4206875"/>
            <a:ext cx="4572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4054475"/>
            <a:ext cx="4572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617913"/>
            <a:ext cx="381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749675"/>
            <a:ext cx="4572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0163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0925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4092575"/>
            <a:ext cx="60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749675"/>
            <a:ext cx="4572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4149725"/>
            <a:ext cx="6858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5963" y="4130675"/>
            <a:ext cx="7572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673475"/>
            <a:ext cx="7620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Picture 40"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768725"/>
            <a:ext cx="6858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9" name="TextBox 41"/>
          <p:cNvSpPr txBox="1">
            <a:spLocks noChangeArrowheads="1"/>
          </p:cNvSpPr>
          <p:nvPr/>
        </p:nvSpPr>
        <p:spPr bwMode="auto">
          <a:xfrm>
            <a:off x="838200" y="1295400"/>
            <a:ext cx="5127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Spatially variable selection drives local adaptation</a:t>
            </a:r>
          </a:p>
        </p:txBody>
      </p:sp>
      <p:sp>
        <p:nvSpPr>
          <p:cNvPr id="21530" name="TextBox 25"/>
          <p:cNvSpPr txBox="1">
            <a:spLocks noChangeArrowheads="1"/>
          </p:cNvSpPr>
          <p:nvPr/>
        </p:nvSpPr>
        <p:spPr bwMode="auto">
          <a:xfrm>
            <a:off x="533400" y="2514600"/>
            <a:ext cx="205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t>Deep water selects for large fish</a:t>
            </a:r>
          </a:p>
        </p:txBody>
      </p:sp>
      <p:sp>
        <p:nvSpPr>
          <p:cNvPr id="21531" name="TextBox 26"/>
          <p:cNvSpPr txBox="1">
            <a:spLocks noChangeArrowheads="1"/>
          </p:cNvSpPr>
          <p:nvPr/>
        </p:nvSpPr>
        <p:spPr bwMode="auto">
          <a:xfrm>
            <a:off x="6324600" y="2514600"/>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dirty="0"/>
              <a:t>Shallow water selects for </a:t>
            </a:r>
            <a:r>
              <a:rPr lang="en-US" b="1" dirty="0" smtClean="0"/>
              <a:t>small </a:t>
            </a:r>
            <a:r>
              <a:rPr lang="en-US" b="1" dirty="0"/>
              <a:t>fish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The process of parapatric speciation: Step 3</a:t>
            </a:r>
          </a:p>
        </p:txBody>
      </p:sp>
      <p:sp>
        <p:nvSpPr>
          <p:cNvPr id="22531" name="TextBox 41"/>
          <p:cNvSpPr txBox="1">
            <a:spLocks noChangeArrowheads="1"/>
          </p:cNvSpPr>
          <p:nvPr/>
        </p:nvSpPr>
        <p:spPr bwMode="auto">
          <a:xfrm>
            <a:off x="685800" y="1371600"/>
            <a:ext cx="815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Selection favors the evolution of pre-zygotic isolating mechanisms because such mechanisms reduce the production of less fit offspring with intermediate phenotype </a:t>
            </a:r>
            <a:r>
              <a:rPr lang="en-US" b="1">
                <a:sym typeface="Wingdings" pitchFamily="2" charset="2"/>
              </a:rPr>
              <a:t> gene flow reduced or eliminated</a:t>
            </a:r>
            <a:endParaRPr lang="en-US" b="1"/>
          </a:p>
        </p:txBody>
      </p:sp>
      <p:sp>
        <p:nvSpPr>
          <p:cNvPr id="43" name="Freeform 42"/>
          <p:cNvSpPr/>
          <p:nvPr/>
        </p:nvSpPr>
        <p:spPr bwMode="auto">
          <a:xfrm>
            <a:off x="152400" y="3848100"/>
            <a:ext cx="8763000" cy="1485900"/>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adFill>
            <a:gsLst>
              <a:gs pos="33000">
                <a:schemeClr val="accent1">
                  <a:lumMod val="25000"/>
                </a:schemeClr>
              </a:gs>
              <a:gs pos="50000">
                <a:schemeClr val="accent1">
                  <a:shade val="67500"/>
                  <a:satMod val="115000"/>
                </a:schemeClr>
              </a:gs>
              <a:gs pos="100000">
                <a:schemeClr val="accent1">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533"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876800"/>
            <a:ext cx="8207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963" y="4019550"/>
            <a:ext cx="838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4397375"/>
            <a:ext cx="9096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6300" y="5065713"/>
            <a:ext cx="6731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2163" y="5013325"/>
            <a:ext cx="6096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5029200"/>
            <a:ext cx="5334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4648200"/>
            <a:ext cx="4572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4075113"/>
            <a:ext cx="381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827838" y="4305300"/>
            <a:ext cx="4572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800600"/>
            <a:ext cx="5334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8375" y="4244975"/>
            <a:ext cx="4572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5963" y="4587875"/>
            <a:ext cx="7572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62"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987800"/>
            <a:ext cx="7620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63"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392363" y="4003675"/>
            <a:ext cx="8223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267200"/>
            <a:ext cx="8223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827838" y="4816475"/>
            <a:ext cx="4572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916863" y="4632325"/>
            <a:ext cx="4572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211763" y="4251325"/>
            <a:ext cx="4572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181600" y="5029200"/>
            <a:ext cx="4572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43000" y="4038600"/>
            <a:ext cx="4572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71"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697163" y="4602163"/>
            <a:ext cx="8223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4" name="Picture 72"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819400" y="5029200"/>
            <a:ext cx="8223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5" name="Picture 73"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47800" y="4876800"/>
            <a:ext cx="8223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6" name="Picture 4" descr="C:\Users\Nuismer\AppData\Local\Microsoft\Windows\Temporary Internet Files\Content.IE5\2AQXFD1S\MCj0250171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343400"/>
            <a:ext cx="3048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7" name="Picture 4" descr="C:\Users\Nuismer\AppData\Local\Microsoft\Windows\Temporary Internet Files\Content.IE5\2AQXFD1S\MCj0250171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1100" y="4762500"/>
            <a:ext cx="3048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8" name="Picture 4" descr="C:\Users\Nuismer\AppData\Local\Microsoft\Windows\Temporary Internet Files\Content.IE5\2AQXFD1S\MCj0250171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563" y="4899025"/>
            <a:ext cx="304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9" name="Picture 4" descr="C:\Users\Nuismer\AppData\Local\Microsoft\Windows\Temporary Internet Files\Content.IE5\2AQXFD1S\MCj0250171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724400"/>
            <a:ext cx="3048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0" name="Picture 4" descr="C:\Users\Nuismer\AppData\Local\Microsoft\Windows\Temporary Internet Files\Content.IE5\2AQXFD1S\MCj0250171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4125913"/>
            <a:ext cx="3048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1" name="Picture 4" descr="C:\Users\Nuismer\AppData\Local\Microsoft\Windows\Temporary Internet Files\Content.IE5\2AQXFD1S\MCj0250171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4343400"/>
            <a:ext cx="3048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2" name="Picture 4" descr="C:\Users\Nuismer\AppData\Local\Microsoft\Windows\Temporary Internet Files\Content.IE5\2AQXFD1S\MCj0250171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0963" y="4830763"/>
            <a:ext cx="304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3" name="Picture 4" descr="C:\Users\Nuismer\AppData\Local\Microsoft\Windows\Temporary Internet Files\Content.IE5\2AQXFD1S\MCj0250171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648200"/>
            <a:ext cx="3048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Cloud Callout 81"/>
          <p:cNvSpPr/>
          <p:nvPr/>
        </p:nvSpPr>
        <p:spPr>
          <a:xfrm>
            <a:off x="914400" y="3429000"/>
            <a:ext cx="685800" cy="536575"/>
          </a:xfrm>
          <a:prstGeom prst="cloud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rgbClr val="FF0000"/>
                </a:solidFill>
              </a:rPr>
              <a:t>No way</a:t>
            </a:r>
          </a:p>
        </p:txBody>
      </p:sp>
      <p:sp>
        <p:nvSpPr>
          <p:cNvPr id="83" name="Cloud Callout 82"/>
          <p:cNvSpPr/>
          <p:nvPr/>
        </p:nvSpPr>
        <p:spPr>
          <a:xfrm>
            <a:off x="6629400" y="3657600"/>
            <a:ext cx="685800" cy="536575"/>
          </a:xfrm>
          <a:prstGeom prst="cloud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rgbClr val="FF0000"/>
                </a:solidFill>
              </a:rPr>
              <a:t>No way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2286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The process of parapatric speciation: an example from </a:t>
            </a:r>
          </a:p>
          <a:p>
            <a:pPr algn="ctr" eaLnBrk="1" hangingPunct="1"/>
            <a:r>
              <a:rPr lang="en-US" sz="3200"/>
              <a:t>‘Evolution canyon’ Israel</a:t>
            </a:r>
          </a:p>
        </p:txBody>
      </p:sp>
      <p:pic>
        <p:nvPicPr>
          <p:cNvPr id="23555" name="Picture 20" descr="Evolution canyon north fa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7640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1" descr="Evolution canyon, south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67640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22"/>
          <p:cNvSpPr txBox="1">
            <a:spLocks noChangeArrowheads="1"/>
          </p:cNvSpPr>
          <p:nvPr/>
        </p:nvSpPr>
        <p:spPr bwMode="auto">
          <a:xfrm>
            <a:off x="1289050" y="4648200"/>
            <a:ext cx="1974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t>North facing slope</a:t>
            </a:r>
          </a:p>
          <a:p>
            <a:pPr algn="ctr" eaLnBrk="1" hangingPunct="1"/>
            <a:r>
              <a:rPr lang="en-US" b="1"/>
              <a:t>(Cool and wet)</a:t>
            </a:r>
          </a:p>
        </p:txBody>
      </p:sp>
      <p:sp>
        <p:nvSpPr>
          <p:cNvPr id="23558" name="Text Box 36"/>
          <p:cNvSpPr txBox="1">
            <a:spLocks noChangeArrowheads="1"/>
          </p:cNvSpPr>
          <p:nvPr/>
        </p:nvSpPr>
        <p:spPr bwMode="auto">
          <a:xfrm>
            <a:off x="5492750" y="4648200"/>
            <a:ext cx="1962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t>South facing slope</a:t>
            </a:r>
          </a:p>
          <a:p>
            <a:pPr algn="ctr" eaLnBrk="1" hangingPunct="1"/>
            <a:r>
              <a:rPr lang="en-US" b="1"/>
              <a:t>(Hot and dry)</a:t>
            </a:r>
          </a:p>
        </p:txBody>
      </p:sp>
      <p:grpSp>
        <p:nvGrpSpPr>
          <p:cNvPr id="23559" name="Group 42"/>
          <p:cNvGrpSpPr>
            <a:grpSpLocks/>
          </p:cNvGrpSpPr>
          <p:nvPr/>
        </p:nvGrpSpPr>
        <p:grpSpPr bwMode="auto">
          <a:xfrm>
            <a:off x="1781175" y="5410200"/>
            <a:ext cx="5534025" cy="1227138"/>
            <a:chOff x="1362" y="3408"/>
            <a:chExt cx="3486" cy="773"/>
          </a:xfrm>
        </p:grpSpPr>
        <p:sp>
          <p:nvSpPr>
            <p:cNvPr id="23560" name="Text Box 35"/>
            <p:cNvSpPr txBox="1">
              <a:spLocks noChangeArrowheads="1"/>
            </p:cNvSpPr>
            <p:nvPr/>
          </p:nvSpPr>
          <p:spPr bwMode="auto">
            <a:xfrm>
              <a:off x="3254" y="3480"/>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p>
          </p:txBody>
        </p:sp>
        <p:sp>
          <p:nvSpPr>
            <p:cNvPr id="23561" name="Freeform 37"/>
            <p:cNvSpPr>
              <a:spLocks/>
            </p:cNvSpPr>
            <p:nvPr/>
          </p:nvSpPr>
          <p:spPr bwMode="auto">
            <a:xfrm>
              <a:off x="1362" y="3563"/>
              <a:ext cx="3486" cy="618"/>
            </a:xfrm>
            <a:custGeom>
              <a:avLst/>
              <a:gdLst>
                <a:gd name="T0" fmla="*/ 0 w 2604"/>
                <a:gd name="T1" fmla="*/ 37 h 618"/>
                <a:gd name="T2" fmla="*/ 1497 w 2604"/>
                <a:gd name="T3" fmla="*/ 67 h 618"/>
                <a:gd name="T4" fmla="*/ 1598 w 2604"/>
                <a:gd name="T5" fmla="*/ 109 h 618"/>
                <a:gd name="T6" fmla="*/ 1641 w 2604"/>
                <a:gd name="T7" fmla="*/ 127 h 618"/>
                <a:gd name="T8" fmla="*/ 1656 w 2604"/>
                <a:gd name="T9" fmla="*/ 145 h 618"/>
                <a:gd name="T10" fmla="*/ 1714 w 2604"/>
                <a:gd name="T11" fmla="*/ 163 h 618"/>
                <a:gd name="T12" fmla="*/ 1857 w 2604"/>
                <a:gd name="T13" fmla="*/ 217 h 618"/>
                <a:gd name="T14" fmla="*/ 2031 w 2604"/>
                <a:gd name="T15" fmla="*/ 295 h 618"/>
                <a:gd name="T16" fmla="*/ 2102 w 2604"/>
                <a:gd name="T17" fmla="*/ 355 h 618"/>
                <a:gd name="T18" fmla="*/ 2116 w 2604"/>
                <a:gd name="T19" fmla="*/ 415 h 618"/>
                <a:gd name="T20" fmla="*/ 2189 w 2604"/>
                <a:gd name="T21" fmla="*/ 451 h 618"/>
                <a:gd name="T22" fmla="*/ 2274 w 2604"/>
                <a:gd name="T23" fmla="*/ 511 h 618"/>
                <a:gd name="T24" fmla="*/ 2332 w 2604"/>
                <a:gd name="T25" fmla="*/ 565 h 618"/>
                <a:gd name="T26" fmla="*/ 2534 w 2604"/>
                <a:gd name="T27" fmla="*/ 607 h 618"/>
                <a:gd name="T28" fmla="*/ 2937 w 2604"/>
                <a:gd name="T29" fmla="*/ 601 h 618"/>
                <a:gd name="T30" fmla="*/ 3455 w 2604"/>
                <a:gd name="T31" fmla="*/ 607 h 618"/>
                <a:gd name="T32" fmla="*/ 3873 w 2604"/>
                <a:gd name="T33" fmla="*/ 583 h 618"/>
                <a:gd name="T34" fmla="*/ 3973 w 2604"/>
                <a:gd name="T35" fmla="*/ 511 h 618"/>
                <a:gd name="T36" fmla="*/ 4088 w 2604"/>
                <a:gd name="T37" fmla="*/ 463 h 618"/>
                <a:gd name="T38" fmla="*/ 4189 w 2604"/>
                <a:gd name="T39" fmla="*/ 361 h 618"/>
                <a:gd name="T40" fmla="*/ 4202 w 2604"/>
                <a:gd name="T41" fmla="*/ 343 h 618"/>
                <a:gd name="T42" fmla="*/ 4232 w 2604"/>
                <a:gd name="T43" fmla="*/ 325 h 618"/>
                <a:gd name="T44" fmla="*/ 4305 w 2604"/>
                <a:gd name="T45" fmla="*/ 259 h 618"/>
                <a:gd name="T46" fmla="*/ 4362 w 2604"/>
                <a:gd name="T47" fmla="*/ 205 h 618"/>
                <a:gd name="T48" fmla="*/ 4449 w 2604"/>
                <a:gd name="T49" fmla="*/ 127 h 618"/>
                <a:gd name="T50" fmla="*/ 4635 w 2604"/>
                <a:gd name="T51" fmla="*/ 49 h 618"/>
                <a:gd name="T52" fmla="*/ 6248 w 2604"/>
                <a:gd name="T53" fmla="*/ 49 h 6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04"/>
                <a:gd name="T82" fmla="*/ 0 h 618"/>
                <a:gd name="T83" fmla="*/ 2604 w 2604"/>
                <a:gd name="T84" fmla="*/ 618 h 6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04" h="618">
                  <a:moveTo>
                    <a:pt x="0" y="37"/>
                  </a:moveTo>
                  <a:cubicBezTo>
                    <a:pt x="184" y="0"/>
                    <a:pt x="428" y="18"/>
                    <a:pt x="624" y="67"/>
                  </a:cubicBezTo>
                  <a:cubicBezTo>
                    <a:pt x="631" y="96"/>
                    <a:pt x="638" y="100"/>
                    <a:pt x="666" y="109"/>
                  </a:cubicBezTo>
                  <a:cubicBezTo>
                    <a:pt x="672" y="115"/>
                    <a:pt x="679" y="120"/>
                    <a:pt x="684" y="127"/>
                  </a:cubicBezTo>
                  <a:cubicBezTo>
                    <a:pt x="688" y="132"/>
                    <a:pt x="686" y="140"/>
                    <a:pt x="690" y="145"/>
                  </a:cubicBezTo>
                  <a:cubicBezTo>
                    <a:pt x="696" y="153"/>
                    <a:pt x="707" y="156"/>
                    <a:pt x="714" y="163"/>
                  </a:cubicBezTo>
                  <a:cubicBezTo>
                    <a:pt x="764" y="220"/>
                    <a:pt x="708" y="184"/>
                    <a:pt x="774" y="217"/>
                  </a:cubicBezTo>
                  <a:cubicBezTo>
                    <a:pt x="800" y="269"/>
                    <a:pt x="801" y="265"/>
                    <a:pt x="846" y="295"/>
                  </a:cubicBezTo>
                  <a:cubicBezTo>
                    <a:pt x="859" y="315"/>
                    <a:pt x="863" y="335"/>
                    <a:pt x="876" y="355"/>
                  </a:cubicBezTo>
                  <a:cubicBezTo>
                    <a:pt x="878" y="375"/>
                    <a:pt x="876" y="396"/>
                    <a:pt x="882" y="415"/>
                  </a:cubicBezTo>
                  <a:cubicBezTo>
                    <a:pt x="887" y="430"/>
                    <a:pt x="905" y="437"/>
                    <a:pt x="912" y="451"/>
                  </a:cubicBezTo>
                  <a:cubicBezTo>
                    <a:pt x="922" y="472"/>
                    <a:pt x="937" y="490"/>
                    <a:pt x="948" y="511"/>
                  </a:cubicBezTo>
                  <a:cubicBezTo>
                    <a:pt x="955" y="525"/>
                    <a:pt x="961" y="554"/>
                    <a:pt x="972" y="565"/>
                  </a:cubicBezTo>
                  <a:cubicBezTo>
                    <a:pt x="994" y="587"/>
                    <a:pt x="1027" y="600"/>
                    <a:pt x="1056" y="607"/>
                  </a:cubicBezTo>
                  <a:cubicBezTo>
                    <a:pt x="1119" y="603"/>
                    <a:pt x="1163" y="594"/>
                    <a:pt x="1224" y="601"/>
                  </a:cubicBezTo>
                  <a:cubicBezTo>
                    <a:pt x="1291" y="618"/>
                    <a:pt x="1369" y="602"/>
                    <a:pt x="1440" y="607"/>
                  </a:cubicBezTo>
                  <a:cubicBezTo>
                    <a:pt x="1488" y="605"/>
                    <a:pt x="1567" y="614"/>
                    <a:pt x="1614" y="583"/>
                  </a:cubicBezTo>
                  <a:cubicBezTo>
                    <a:pt x="1626" y="548"/>
                    <a:pt x="1630" y="537"/>
                    <a:pt x="1656" y="511"/>
                  </a:cubicBezTo>
                  <a:cubicBezTo>
                    <a:pt x="1665" y="485"/>
                    <a:pt x="1682" y="477"/>
                    <a:pt x="1704" y="463"/>
                  </a:cubicBezTo>
                  <a:cubicBezTo>
                    <a:pt x="1728" y="428"/>
                    <a:pt x="1709" y="386"/>
                    <a:pt x="1746" y="361"/>
                  </a:cubicBezTo>
                  <a:cubicBezTo>
                    <a:pt x="1748" y="355"/>
                    <a:pt x="1749" y="349"/>
                    <a:pt x="1752" y="343"/>
                  </a:cubicBezTo>
                  <a:cubicBezTo>
                    <a:pt x="1755" y="337"/>
                    <a:pt x="1761" y="332"/>
                    <a:pt x="1764" y="325"/>
                  </a:cubicBezTo>
                  <a:cubicBezTo>
                    <a:pt x="1777" y="294"/>
                    <a:pt x="1761" y="281"/>
                    <a:pt x="1794" y="259"/>
                  </a:cubicBezTo>
                  <a:cubicBezTo>
                    <a:pt x="1808" y="216"/>
                    <a:pt x="1799" y="234"/>
                    <a:pt x="1818" y="205"/>
                  </a:cubicBezTo>
                  <a:cubicBezTo>
                    <a:pt x="1825" y="177"/>
                    <a:pt x="1838" y="151"/>
                    <a:pt x="1854" y="127"/>
                  </a:cubicBezTo>
                  <a:cubicBezTo>
                    <a:pt x="1866" y="68"/>
                    <a:pt x="1884" y="73"/>
                    <a:pt x="1932" y="49"/>
                  </a:cubicBezTo>
                  <a:cubicBezTo>
                    <a:pt x="2157" y="57"/>
                    <a:pt x="2380" y="49"/>
                    <a:pt x="2604" y="49"/>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62" name="Line 38"/>
            <p:cNvSpPr>
              <a:spLocks noChangeShapeType="1"/>
            </p:cNvSpPr>
            <p:nvPr/>
          </p:nvSpPr>
          <p:spPr bwMode="auto">
            <a:xfrm flipV="1">
              <a:off x="2208" y="3600"/>
              <a:ext cx="1668" cy="0"/>
            </a:xfrm>
            <a:prstGeom prst="line">
              <a:avLst/>
            </a:prstGeom>
            <a:noFill/>
            <a:ln w="381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3" name="Line 39"/>
            <p:cNvSpPr>
              <a:spLocks noChangeShapeType="1"/>
            </p:cNvSpPr>
            <p:nvPr/>
          </p:nvSpPr>
          <p:spPr bwMode="auto">
            <a:xfrm>
              <a:off x="2640" y="4074"/>
              <a:ext cx="906" cy="6"/>
            </a:xfrm>
            <a:prstGeom prst="line">
              <a:avLst/>
            </a:prstGeom>
            <a:noFill/>
            <a:ln w="381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4" name="Text Box 40"/>
            <p:cNvSpPr txBox="1">
              <a:spLocks noChangeArrowheads="1"/>
            </p:cNvSpPr>
            <p:nvPr/>
          </p:nvSpPr>
          <p:spPr bwMode="auto">
            <a:xfrm>
              <a:off x="2887" y="3888"/>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100m</a:t>
              </a:r>
            </a:p>
          </p:txBody>
        </p:sp>
        <p:sp>
          <p:nvSpPr>
            <p:cNvPr id="23565" name="Text Box 41"/>
            <p:cNvSpPr txBox="1">
              <a:spLocks noChangeArrowheads="1"/>
            </p:cNvSpPr>
            <p:nvPr/>
          </p:nvSpPr>
          <p:spPr bwMode="auto">
            <a:xfrm>
              <a:off x="2887" y="3408"/>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400m</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2286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Parapatric speciation: an example from </a:t>
            </a:r>
          </a:p>
          <a:p>
            <a:pPr algn="ctr" eaLnBrk="1" hangingPunct="1"/>
            <a:r>
              <a:rPr lang="en-US" sz="3200"/>
              <a:t>‘Evolution canyon’ Israel</a:t>
            </a:r>
          </a:p>
        </p:txBody>
      </p:sp>
      <p:sp>
        <p:nvSpPr>
          <p:cNvPr id="24579" name="Text Box 5"/>
          <p:cNvSpPr txBox="1">
            <a:spLocks noChangeArrowheads="1"/>
          </p:cNvSpPr>
          <p:nvPr/>
        </p:nvSpPr>
        <p:spPr bwMode="auto">
          <a:xfrm>
            <a:off x="996950" y="5257800"/>
            <a:ext cx="197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u="sng"/>
              <a:t>North facing slope</a:t>
            </a:r>
          </a:p>
        </p:txBody>
      </p:sp>
      <p:sp>
        <p:nvSpPr>
          <p:cNvPr id="24580" name="Text Box 6"/>
          <p:cNvSpPr txBox="1">
            <a:spLocks noChangeArrowheads="1"/>
          </p:cNvSpPr>
          <p:nvPr/>
        </p:nvSpPr>
        <p:spPr bwMode="auto">
          <a:xfrm>
            <a:off x="6191250" y="5195888"/>
            <a:ext cx="196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u="sng"/>
              <a:t>South facing slope</a:t>
            </a:r>
          </a:p>
        </p:txBody>
      </p:sp>
      <p:grpSp>
        <p:nvGrpSpPr>
          <p:cNvPr id="24581" name="Group 7"/>
          <p:cNvGrpSpPr>
            <a:grpSpLocks/>
          </p:cNvGrpSpPr>
          <p:nvPr/>
        </p:nvGrpSpPr>
        <p:grpSpPr bwMode="auto">
          <a:xfrm>
            <a:off x="1781175" y="4349750"/>
            <a:ext cx="5534025" cy="1227138"/>
            <a:chOff x="1362" y="3408"/>
            <a:chExt cx="3486" cy="773"/>
          </a:xfrm>
        </p:grpSpPr>
        <p:sp>
          <p:nvSpPr>
            <p:cNvPr id="24589" name="Text Box 8"/>
            <p:cNvSpPr txBox="1">
              <a:spLocks noChangeArrowheads="1"/>
            </p:cNvSpPr>
            <p:nvPr/>
          </p:nvSpPr>
          <p:spPr bwMode="auto">
            <a:xfrm>
              <a:off x="3254" y="3480"/>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p>
          </p:txBody>
        </p:sp>
        <p:sp>
          <p:nvSpPr>
            <p:cNvPr id="24590" name="Freeform 9"/>
            <p:cNvSpPr>
              <a:spLocks/>
            </p:cNvSpPr>
            <p:nvPr/>
          </p:nvSpPr>
          <p:spPr bwMode="auto">
            <a:xfrm>
              <a:off x="1362" y="3563"/>
              <a:ext cx="3486" cy="618"/>
            </a:xfrm>
            <a:custGeom>
              <a:avLst/>
              <a:gdLst>
                <a:gd name="T0" fmla="*/ 0 w 2604"/>
                <a:gd name="T1" fmla="*/ 37 h 618"/>
                <a:gd name="T2" fmla="*/ 1497 w 2604"/>
                <a:gd name="T3" fmla="*/ 67 h 618"/>
                <a:gd name="T4" fmla="*/ 1598 w 2604"/>
                <a:gd name="T5" fmla="*/ 109 h 618"/>
                <a:gd name="T6" fmla="*/ 1641 w 2604"/>
                <a:gd name="T7" fmla="*/ 127 h 618"/>
                <a:gd name="T8" fmla="*/ 1656 w 2604"/>
                <a:gd name="T9" fmla="*/ 145 h 618"/>
                <a:gd name="T10" fmla="*/ 1714 w 2604"/>
                <a:gd name="T11" fmla="*/ 163 h 618"/>
                <a:gd name="T12" fmla="*/ 1857 w 2604"/>
                <a:gd name="T13" fmla="*/ 217 h 618"/>
                <a:gd name="T14" fmla="*/ 2031 w 2604"/>
                <a:gd name="T15" fmla="*/ 295 h 618"/>
                <a:gd name="T16" fmla="*/ 2102 w 2604"/>
                <a:gd name="T17" fmla="*/ 355 h 618"/>
                <a:gd name="T18" fmla="*/ 2116 w 2604"/>
                <a:gd name="T19" fmla="*/ 415 h 618"/>
                <a:gd name="T20" fmla="*/ 2189 w 2604"/>
                <a:gd name="T21" fmla="*/ 451 h 618"/>
                <a:gd name="T22" fmla="*/ 2274 w 2604"/>
                <a:gd name="T23" fmla="*/ 511 h 618"/>
                <a:gd name="T24" fmla="*/ 2332 w 2604"/>
                <a:gd name="T25" fmla="*/ 565 h 618"/>
                <a:gd name="T26" fmla="*/ 2534 w 2604"/>
                <a:gd name="T27" fmla="*/ 607 h 618"/>
                <a:gd name="T28" fmla="*/ 2937 w 2604"/>
                <a:gd name="T29" fmla="*/ 601 h 618"/>
                <a:gd name="T30" fmla="*/ 3455 w 2604"/>
                <a:gd name="T31" fmla="*/ 607 h 618"/>
                <a:gd name="T32" fmla="*/ 3873 w 2604"/>
                <a:gd name="T33" fmla="*/ 583 h 618"/>
                <a:gd name="T34" fmla="*/ 3973 w 2604"/>
                <a:gd name="T35" fmla="*/ 511 h 618"/>
                <a:gd name="T36" fmla="*/ 4088 w 2604"/>
                <a:gd name="T37" fmla="*/ 463 h 618"/>
                <a:gd name="T38" fmla="*/ 4189 w 2604"/>
                <a:gd name="T39" fmla="*/ 361 h 618"/>
                <a:gd name="T40" fmla="*/ 4202 w 2604"/>
                <a:gd name="T41" fmla="*/ 343 h 618"/>
                <a:gd name="T42" fmla="*/ 4232 w 2604"/>
                <a:gd name="T43" fmla="*/ 325 h 618"/>
                <a:gd name="T44" fmla="*/ 4305 w 2604"/>
                <a:gd name="T45" fmla="*/ 259 h 618"/>
                <a:gd name="T46" fmla="*/ 4362 w 2604"/>
                <a:gd name="T47" fmla="*/ 205 h 618"/>
                <a:gd name="T48" fmla="*/ 4449 w 2604"/>
                <a:gd name="T49" fmla="*/ 127 h 618"/>
                <a:gd name="T50" fmla="*/ 4635 w 2604"/>
                <a:gd name="T51" fmla="*/ 49 h 618"/>
                <a:gd name="T52" fmla="*/ 6248 w 2604"/>
                <a:gd name="T53" fmla="*/ 49 h 6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04"/>
                <a:gd name="T82" fmla="*/ 0 h 618"/>
                <a:gd name="T83" fmla="*/ 2604 w 2604"/>
                <a:gd name="T84" fmla="*/ 618 h 6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04" h="618">
                  <a:moveTo>
                    <a:pt x="0" y="37"/>
                  </a:moveTo>
                  <a:cubicBezTo>
                    <a:pt x="184" y="0"/>
                    <a:pt x="428" y="18"/>
                    <a:pt x="624" y="67"/>
                  </a:cubicBezTo>
                  <a:cubicBezTo>
                    <a:pt x="631" y="96"/>
                    <a:pt x="638" y="100"/>
                    <a:pt x="666" y="109"/>
                  </a:cubicBezTo>
                  <a:cubicBezTo>
                    <a:pt x="672" y="115"/>
                    <a:pt x="679" y="120"/>
                    <a:pt x="684" y="127"/>
                  </a:cubicBezTo>
                  <a:cubicBezTo>
                    <a:pt x="688" y="132"/>
                    <a:pt x="686" y="140"/>
                    <a:pt x="690" y="145"/>
                  </a:cubicBezTo>
                  <a:cubicBezTo>
                    <a:pt x="696" y="153"/>
                    <a:pt x="707" y="156"/>
                    <a:pt x="714" y="163"/>
                  </a:cubicBezTo>
                  <a:cubicBezTo>
                    <a:pt x="764" y="220"/>
                    <a:pt x="708" y="184"/>
                    <a:pt x="774" y="217"/>
                  </a:cubicBezTo>
                  <a:cubicBezTo>
                    <a:pt x="800" y="269"/>
                    <a:pt x="801" y="265"/>
                    <a:pt x="846" y="295"/>
                  </a:cubicBezTo>
                  <a:cubicBezTo>
                    <a:pt x="859" y="315"/>
                    <a:pt x="863" y="335"/>
                    <a:pt x="876" y="355"/>
                  </a:cubicBezTo>
                  <a:cubicBezTo>
                    <a:pt x="878" y="375"/>
                    <a:pt x="876" y="396"/>
                    <a:pt x="882" y="415"/>
                  </a:cubicBezTo>
                  <a:cubicBezTo>
                    <a:pt x="887" y="430"/>
                    <a:pt x="905" y="437"/>
                    <a:pt x="912" y="451"/>
                  </a:cubicBezTo>
                  <a:cubicBezTo>
                    <a:pt x="922" y="472"/>
                    <a:pt x="937" y="490"/>
                    <a:pt x="948" y="511"/>
                  </a:cubicBezTo>
                  <a:cubicBezTo>
                    <a:pt x="955" y="525"/>
                    <a:pt x="961" y="554"/>
                    <a:pt x="972" y="565"/>
                  </a:cubicBezTo>
                  <a:cubicBezTo>
                    <a:pt x="994" y="587"/>
                    <a:pt x="1027" y="600"/>
                    <a:pt x="1056" y="607"/>
                  </a:cubicBezTo>
                  <a:cubicBezTo>
                    <a:pt x="1119" y="603"/>
                    <a:pt x="1163" y="594"/>
                    <a:pt x="1224" y="601"/>
                  </a:cubicBezTo>
                  <a:cubicBezTo>
                    <a:pt x="1291" y="618"/>
                    <a:pt x="1369" y="602"/>
                    <a:pt x="1440" y="607"/>
                  </a:cubicBezTo>
                  <a:cubicBezTo>
                    <a:pt x="1488" y="605"/>
                    <a:pt x="1567" y="614"/>
                    <a:pt x="1614" y="583"/>
                  </a:cubicBezTo>
                  <a:cubicBezTo>
                    <a:pt x="1626" y="548"/>
                    <a:pt x="1630" y="537"/>
                    <a:pt x="1656" y="511"/>
                  </a:cubicBezTo>
                  <a:cubicBezTo>
                    <a:pt x="1665" y="485"/>
                    <a:pt x="1682" y="477"/>
                    <a:pt x="1704" y="463"/>
                  </a:cubicBezTo>
                  <a:cubicBezTo>
                    <a:pt x="1728" y="428"/>
                    <a:pt x="1709" y="386"/>
                    <a:pt x="1746" y="361"/>
                  </a:cubicBezTo>
                  <a:cubicBezTo>
                    <a:pt x="1748" y="355"/>
                    <a:pt x="1749" y="349"/>
                    <a:pt x="1752" y="343"/>
                  </a:cubicBezTo>
                  <a:cubicBezTo>
                    <a:pt x="1755" y="337"/>
                    <a:pt x="1761" y="332"/>
                    <a:pt x="1764" y="325"/>
                  </a:cubicBezTo>
                  <a:cubicBezTo>
                    <a:pt x="1777" y="294"/>
                    <a:pt x="1761" y="281"/>
                    <a:pt x="1794" y="259"/>
                  </a:cubicBezTo>
                  <a:cubicBezTo>
                    <a:pt x="1808" y="216"/>
                    <a:pt x="1799" y="234"/>
                    <a:pt x="1818" y="205"/>
                  </a:cubicBezTo>
                  <a:cubicBezTo>
                    <a:pt x="1825" y="177"/>
                    <a:pt x="1838" y="151"/>
                    <a:pt x="1854" y="127"/>
                  </a:cubicBezTo>
                  <a:cubicBezTo>
                    <a:pt x="1866" y="68"/>
                    <a:pt x="1884" y="73"/>
                    <a:pt x="1932" y="49"/>
                  </a:cubicBezTo>
                  <a:cubicBezTo>
                    <a:pt x="2157" y="57"/>
                    <a:pt x="2380" y="49"/>
                    <a:pt x="2604" y="49"/>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1" name="Line 10"/>
            <p:cNvSpPr>
              <a:spLocks noChangeShapeType="1"/>
            </p:cNvSpPr>
            <p:nvPr/>
          </p:nvSpPr>
          <p:spPr bwMode="auto">
            <a:xfrm flipV="1">
              <a:off x="2208" y="3600"/>
              <a:ext cx="1668" cy="0"/>
            </a:xfrm>
            <a:prstGeom prst="line">
              <a:avLst/>
            </a:prstGeom>
            <a:noFill/>
            <a:ln w="381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2" name="Line 11"/>
            <p:cNvSpPr>
              <a:spLocks noChangeShapeType="1"/>
            </p:cNvSpPr>
            <p:nvPr/>
          </p:nvSpPr>
          <p:spPr bwMode="auto">
            <a:xfrm>
              <a:off x="2640" y="4074"/>
              <a:ext cx="906" cy="6"/>
            </a:xfrm>
            <a:prstGeom prst="line">
              <a:avLst/>
            </a:prstGeom>
            <a:noFill/>
            <a:ln w="381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3" name="Text Box 12"/>
            <p:cNvSpPr txBox="1">
              <a:spLocks noChangeArrowheads="1"/>
            </p:cNvSpPr>
            <p:nvPr/>
          </p:nvSpPr>
          <p:spPr bwMode="auto">
            <a:xfrm>
              <a:off x="2887" y="3888"/>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100m</a:t>
              </a:r>
            </a:p>
          </p:txBody>
        </p:sp>
        <p:sp>
          <p:nvSpPr>
            <p:cNvPr id="24594" name="Text Box 13"/>
            <p:cNvSpPr txBox="1">
              <a:spLocks noChangeArrowheads="1"/>
            </p:cNvSpPr>
            <p:nvPr/>
          </p:nvSpPr>
          <p:spPr bwMode="auto">
            <a:xfrm>
              <a:off x="2887" y="3408"/>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400m</a:t>
              </a:r>
            </a:p>
          </p:txBody>
        </p:sp>
      </p:grpSp>
      <p:pic>
        <p:nvPicPr>
          <p:cNvPr id="24582" name="Picture 14" descr="D mela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844675"/>
            <a:ext cx="15240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15"/>
          <p:cNvSpPr txBox="1">
            <a:spLocks noChangeArrowheads="1"/>
          </p:cNvSpPr>
          <p:nvPr/>
        </p:nvSpPr>
        <p:spPr bwMode="auto">
          <a:xfrm>
            <a:off x="915988" y="2759075"/>
            <a:ext cx="12176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b="1" i="1"/>
              <a:t>Drosophila</a:t>
            </a:r>
          </a:p>
          <a:p>
            <a:pPr algn="ctr" eaLnBrk="1" hangingPunct="1"/>
            <a:r>
              <a:rPr lang="en-US" sz="1400" b="1" i="1"/>
              <a:t> melanogaster</a:t>
            </a:r>
          </a:p>
        </p:txBody>
      </p:sp>
      <p:sp>
        <p:nvSpPr>
          <p:cNvPr id="24584" name="Line 16"/>
          <p:cNvSpPr>
            <a:spLocks noChangeShapeType="1"/>
          </p:cNvSpPr>
          <p:nvPr/>
        </p:nvSpPr>
        <p:spPr bwMode="auto">
          <a:xfrm>
            <a:off x="228600" y="3962400"/>
            <a:ext cx="8763000" cy="0"/>
          </a:xfrm>
          <a:prstGeom prst="line">
            <a:avLst/>
          </a:prstGeom>
          <a:noFill/>
          <a:ln w="38100">
            <a:solidFill>
              <a:srgbClr val="CC99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5" name="Text Box 17"/>
          <p:cNvSpPr txBox="1">
            <a:spLocks noChangeArrowheads="1"/>
          </p:cNvSpPr>
          <p:nvPr/>
        </p:nvSpPr>
        <p:spPr bwMode="auto">
          <a:xfrm>
            <a:off x="2743200" y="3643313"/>
            <a:ext cx="3705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b="1"/>
              <a:t>Dispersal distance of </a:t>
            </a:r>
            <a:r>
              <a:rPr lang="en-US" sz="1600" b="1" i="1"/>
              <a:t>Drosophila </a:t>
            </a:r>
            <a:r>
              <a:rPr lang="en-US" sz="1600" b="1"/>
              <a:t>(</a:t>
            </a:r>
            <a:r>
              <a:rPr lang="en-US" sz="1600" b="1">
                <a:cs typeface="Times New Roman" pitchFamily="18" charset="0"/>
              </a:rPr>
              <a:t>≈ 2km)</a:t>
            </a:r>
          </a:p>
        </p:txBody>
      </p:sp>
      <p:sp>
        <p:nvSpPr>
          <p:cNvPr id="24586" name="Text Box 18"/>
          <p:cNvSpPr txBox="1">
            <a:spLocks noChangeArrowheads="1"/>
          </p:cNvSpPr>
          <p:nvPr/>
        </p:nvSpPr>
        <p:spPr bwMode="auto">
          <a:xfrm>
            <a:off x="288925" y="5676900"/>
            <a:ext cx="3752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a:t>Decreased desiccation resistance</a:t>
            </a:r>
          </a:p>
          <a:p>
            <a:pPr eaLnBrk="1" hangingPunct="1">
              <a:buFontTx/>
              <a:buChar char="-"/>
            </a:pPr>
            <a:r>
              <a:rPr lang="en-US"/>
              <a:t>Decreased tolerance for thermal stress</a:t>
            </a:r>
          </a:p>
        </p:txBody>
      </p:sp>
      <p:sp>
        <p:nvSpPr>
          <p:cNvPr id="24587" name="Text Box 19"/>
          <p:cNvSpPr txBox="1">
            <a:spLocks noChangeArrowheads="1"/>
          </p:cNvSpPr>
          <p:nvPr/>
        </p:nvSpPr>
        <p:spPr bwMode="auto">
          <a:xfrm>
            <a:off x="5486400" y="5683250"/>
            <a:ext cx="3676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a:t>Increased desiccation resistance</a:t>
            </a:r>
          </a:p>
          <a:p>
            <a:pPr eaLnBrk="1" hangingPunct="1">
              <a:buFontTx/>
              <a:buChar char="-"/>
            </a:pPr>
            <a:r>
              <a:rPr lang="en-US"/>
              <a:t>Increased tolerance for thermal stress</a:t>
            </a:r>
          </a:p>
        </p:txBody>
      </p:sp>
      <p:sp>
        <p:nvSpPr>
          <p:cNvPr id="24588" name="Text Box 20"/>
          <p:cNvSpPr txBox="1">
            <a:spLocks noChangeArrowheads="1"/>
          </p:cNvSpPr>
          <p:nvPr/>
        </p:nvSpPr>
        <p:spPr bwMode="auto">
          <a:xfrm>
            <a:off x="2819400" y="1828800"/>
            <a:ext cx="53149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Genetic differences for adaptive traits persist on</a:t>
            </a:r>
          </a:p>
          <a:p>
            <a:pPr eaLnBrk="1" hangingPunct="1"/>
            <a:r>
              <a:rPr lang="en-US" b="1"/>
              <a:t>the different sides of the canyon despite the potential</a:t>
            </a:r>
          </a:p>
          <a:p>
            <a:pPr eaLnBrk="1" hangingPunct="1"/>
            <a:r>
              <a:rPr lang="en-US" b="1"/>
              <a:t>for substantial gene flow</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2286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Parapatric speciation: an example from </a:t>
            </a:r>
          </a:p>
          <a:p>
            <a:pPr algn="ctr" eaLnBrk="1" hangingPunct="1"/>
            <a:r>
              <a:rPr lang="en-US" sz="3200"/>
              <a:t>‘Evolution canyon’ Israel</a:t>
            </a:r>
          </a:p>
        </p:txBody>
      </p:sp>
      <p:sp>
        <p:nvSpPr>
          <p:cNvPr id="25603" name="Text Box 22"/>
          <p:cNvSpPr txBox="1">
            <a:spLocks noChangeArrowheads="1"/>
          </p:cNvSpPr>
          <p:nvPr/>
        </p:nvSpPr>
        <p:spPr bwMode="auto">
          <a:xfrm>
            <a:off x="0" y="1538288"/>
            <a:ext cx="4864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u="sng"/>
              <a:t>How are these adaptive differences maintained?</a:t>
            </a:r>
          </a:p>
        </p:txBody>
      </p:sp>
      <p:pic>
        <p:nvPicPr>
          <p:cNvPr id="25604"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886200"/>
            <a:ext cx="79438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26"/>
          <p:cNvSpPr txBox="1">
            <a:spLocks noChangeArrowheads="1"/>
          </p:cNvSpPr>
          <p:nvPr/>
        </p:nvSpPr>
        <p:spPr bwMode="auto">
          <a:xfrm>
            <a:off x="650875" y="1981200"/>
            <a:ext cx="370522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a:t> Strong assortative mating exists</a:t>
            </a:r>
          </a:p>
          <a:p>
            <a:pPr eaLnBrk="1" hangingPunct="1">
              <a:buFontTx/>
              <a:buChar char="•"/>
            </a:pPr>
            <a:endParaRPr lang="en-US" b="1"/>
          </a:p>
          <a:p>
            <a:pPr eaLnBrk="1" hangingPunct="1">
              <a:buFontTx/>
              <a:buChar char="•"/>
            </a:pPr>
            <a:r>
              <a:rPr lang="en-US" b="1"/>
              <a:t> South side males prefer south side</a:t>
            </a:r>
          </a:p>
          <a:p>
            <a:pPr eaLnBrk="1" hangingPunct="1"/>
            <a:r>
              <a:rPr lang="en-US" b="1"/>
              <a:t>  females and vice versa</a:t>
            </a:r>
          </a:p>
          <a:p>
            <a:pPr eaLnBrk="1" hangingPunct="1"/>
            <a:endParaRPr lang="en-US" b="1"/>
          </a:p>
          <a:p>
            <a:pPr eaLnBrk="1" hangingPunct="1">
              <a:buFontTx/>
              <a:buChar char="•"/>
            </a:pPr>
            <a:r>
              <a:rPr lang="en-US" b="1"/>
              <a:t> North side males prefer North side</a:t>
            </a:r>
          </a:p>
          <a:p>
            <a:pPr eaLnBrk="1" hangingPunct="1"/>
            <a:r>
              <a:rPr lang="en-US" b="1"/>
              <a:t>  females and vice versa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2286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Parapatric speciation: an example from </a:t>
            </a:r>
          </a:p>
          <a:p>
            <a:pPr algn="ctr" eaLnBrk="1" hangingPunct="1"/>
            <a:r>
              <a:rPr lang="en-US" sz="3200"/>
              <a:t>‘Evolution canyon’ Israel</a:t>
            </a:r>
          </a:p>
        </p:txBody>
      </p:sp>
      <p:sp>
        <p:nvSpPr>
          <p:cNvPr id="26627" name="Text Box 3"/>
          <p:cNvSpPr txBox="1">
            <a:spLocks noChangeArrowheads="1"/>
          </p:cNvSpPr>
          <p:nvPr/>
        </p:nvSpPr>
        <p:spPr bwMode="auto">
          <a:xfrm>
            <a:off x="685800" y="1752600"/>
            <a:ext cx="7775575"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a:t> Studies of neutral loci suggest that substantial genetic differentiation exists</a:t>
            </a:r>
          </a:p>
          <a:p>
            <a:pPr eaLnBrk="1" hangingPunct="1"/>
            <a:r>
              <a:rPr lang="en-US" b="1"/>
              <a:t>  between south side and north side populations</a:t>
            </a:r>
          </a:p>
          <a:p>
            <a:pPr eaLnBrk="1" hangingPunct="1"/>
            <a:endParaRPr lang="en-US" b="1"/>
          </a:p>
          <a:p>
            <a:pPr eaLnBrk="1" hangingPunct="1"/>
            <a:endParaRPr lang="en-US" b="1"/>
          </a:p>
          <a:p>
            <a:pPr eaLnBrk="1" hangingPunct="1">
              <a:buFontTx/>
              <a:buChar char="•"/>
            </a:pPr>
            <a:r>
              <a:rPr lang="en-US" b="1"/>
              <a:t> These studies estimate that the number of migrants per generation, </a:t>
            </a:r>
            <a:r>
              <a:rPr lang="en-US" b="1" i="1"/>
              <a:t>Nm</a:t>
            </a:r>
            <a:r>
              <a:rPr lang="en-US" b="1"/>
              <a:t>, is</a:t>
            </a:r>
          </a:p>
          <a:p>
            <a:pPr eaLnBrk="1" hangingPunct="1"/>
            <a:r>
              <a:rPr lang="en-US" b="1"/>
              <a:t>   somewhere between .405-.562.</a:t>
            </a:r>
          </a:p>
          <a:p>
            <a:pPr eaLnBrk="1" hangingPunct="1"/>
            <a:endParaRPr lang="en-US" b="1"/>
          </a:p>
          <a:p>
            <a:pPr eaLnBrk="1" hangingPunct="1"/>
            <a:endParaRPr lang="en-US" b="1"/>
          </a:p>
          <a:p>
            <a:pPr eaLnBrk="1" hangingPunct="1">
              <a:buFontTx/>
              <a:buChar char="•"/>
            </a:pPr>
            <a:r>
              <a:rPr lang="en-US" b="1"/>
              <a:t> This result demonstrates that genetic differentiation is occurring despite the </a:t>
            </a:r>
          </a:p>
          <a:p>
            <a:pPr eaLnBrk="1" hangingPunct="1"/>
            <a:r>
              <a:rPr lang="en-US" b="1"/>
              <a:t>  potential for significant gene flow between north and south side populations.</a:t>
            </a:r>
          </a:p>
          <a:p>
            <a:pPr eaLnBrk="1" hangingPunct="1"/>
            <a:endParaRPr lang="en-US" b="1"/>
          </a:p>
          <a:p>
            <a:pPr eaLnBrk="1" hangingPunct="1"/>
            <a:endParaRPr lang="en-US" b="1"/>
          </a:p>
          <a:p>
            <a:pPr eaLnBrk="1" hangingPunct="1">
              <a:buFontTx/>
              <a:buChar char="•"/>
            </a:pPr>
            <a:r>
              <a:rPr lang="en-US" b="1"/>
              <a:t> Taken together, these results suggest that these flies may be in the process</a:t>
            </a:r>
          </a:p>
          <a:p>
            <a:pPr eaLnBrk="1" hangingPunct="1"/>
            <a:r>
              <a:rPr lang="en-US" b="1"/>
              <a:t>  of speciation.</a:t>
            </a:r>
          </a:p>
          <a:p>
            <a:pPr eaLnBrk="1" hangingPunct="1"/>
            <a:r>
              <a:rPr lang="en-US" b="1"/>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Sympatric speciation</a:t>
            </a:r>
          </a:p>
        </p:txBody>
      </p:sp>
      <p:sp>
        <p:nvSpPr>
          <p:cNvPr id="27651" name="Rectangle 6"/>
          <p:cNvSpPr>
            <a:spLocks noChangeArrowheads="1"/>
          </p:cNvSpPr>
          <p:nvPr/>
        </p:nvSpPr>
        <p:spPr bwMode="auto">
          <a:xfrm>
            <a:off x="914400" y="914400"/>
            <a:ext cx="731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i="1"/>
              <a:t>The evolution of reproductive isolation within a single randomly mating population</a:t>
            </a:r>
            <a:endParaRPr lang="en-US" i="1"/>
          </a:p>
        </p:txBody>
      </p:sp>
      <p:sp>
        <p:nvSpPr>
          <p:cNvPr id="27652" name="Text Box 118"/>
          <p:cNvSpPr txBox="1">
            <a:spLocks noChangeArrowheads="1"/>
          </p:cNvSpPr>
          <p:nvPr/>
        </p:nvSpPr>
        <p:spPr bwMode="auto">
          <a:xfrm>
            <a:off x="92075" y="1828800"/>
            <a:ext cx="4552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r>
              <a:rPr lang="en-US" b="1" u="sng"/>
              <a:t>Sympatric speciation can occur in two ways:</a:t>
            </a:r>
          </a:p>
        </p:txBody>
      </p:sp>
      <p:sp>
        <p:nvSpPr>
          <p:cNvPr id="27653" name="Text Box 119"/>
          <p:cNvSpPr txBox="1">
            <a:spLocks noChangeArrowheads="1"/>
          </p:cNvSpPr>
          <p:nvPr/>
        </p:nvSpPr>
        <p:spPr bwMode="auto">
          <a:xfrm>
            <a:off x="76200" y="2286000"/>
            <a:ext cx="3662363"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AutoNum type="arabicPeriod"/>
            </a:pPr>
            <a:r>
              <a:rPr lang="en-US" sz="1600" b="1"/>
              <a:t>Instantaneous post-zygotic isolation</a:t>
            </a:r>
          </a:p>
          <a:p>
            <a:pPr eaLnBrk="1" hangingPunct="1">
              <a:buFontTx/>
              <a:buAutoNum type="arabicPeriod"/>
            </a:pPr>
            <a:endParaRPr lang="en-US" sz="1600" b="1"/>
          </a:p>
          <a:p>
            <a:pPr eaLnBrk="1" hangingPunct="1">
              <a:buFontTx/>
              <a:buAutoNum type="arabicPeriod"/>
            </a:pPr>
            <a:endParaRPr lang="en-US" sz="1600" b="1"/>
          </a:p>
          <a:p>
            <a:pPr eaLnBrk="1" hangingPunct="1">
              <a:buFontTx/>
              <a:buAutoNum type="arabicPeriod"/>
            </a:pPr>
            <a:endParaRPr lang="en-US" sz="1600" b="1"/>
          </a:p>
          <a:p>
            <a:pPr eaLnBrk="1" hangingPunct="1">
              <a:buFontTx/>
              <a:buAutoNum type="arabicPeriod"/>
            </a:pPr>
            <a:endParaRPr lang="en-US" sz="1600" b="1"/>
          </a:p>
          <a:p>
            <a:pPr eaLnBrk="1" hangingPunct="1">
              <a:buFontTx/>
              <a:buAutoNum type="arabicPeriod"/>
            </a:pPr>
            <a:endParaRPr lang="en-US" sz="1600" b="1"/>
          </a:p>
          <a:p>
            <a:pPr eaLnBrk="1" hangingPunct="1">
              <a:buFontTx/>
              <a:buAutoNum type="arabicPeriod"/>
            </a:pPr>
            <a:endParaRPr lang="en-US" sz="1600" b="1"/>
          </a:p>
          <a:p>
            <a:pPr eaLnBrk="1" hangingPunct="1">
              <a:buFontTx/>
              <a:buAutoNum type="arabicPeriod"/>
            </a:pPr>
            <a:endParaRPr lang="en-US" sz="1600" b="1"/>
          </a:p>
          <a:p>
            <a:pPr eaLnBrk="1" hangingPunct="1">
              <a:buFontTx/>
              <a:buAutoNum type="arabicPeriod"/>
            </a:pPr>
            <a:endParaRPr lang="en-US" sz="1600" b="1"/>
          </a:p>
          <a:p>
            <a:pPr eaLnBrk="1" hangingPunct="1">
              <a:buFontTx/>
              <a:buAutoNum type="arabicPeriod"/>
            </a:pPr>
            <a:endParaRPr lang="en-US" sz="1600" b="1"/>
          </a:p>
          <a:p>
            <a:pPr eaLnBrk="1" hangingPunct="1">
              <a:buFontTx/>
              <a:buAutoNum type="arabicPeriod"/>
            </a:pPr>
            <a:r>
              <a:rPr lang="en-US" sz="1600" b="1"/>
              <a:t>Adaptive or ecological speciation</a:t>
            </a:r>
          </a:p>
          <a:p>
            <a:pPr eaLnBrk="1" hangingPunct="1">
              <a:buFontTx/>
              <a:buAutoNum type="arabicPeriod"/>
            </a:pPr>
            <a:endParaRPr lang="en-US" sz="1600" b="1"/>
          </a:p>
          <a:p>
            <a:pPr eaLnBrk="1" hangingPunct="1">
              <a:buFontTx/>
              <a:buAutoNum type="arabicPeriod"/>
            </a:pPr>
            <a:endParaRPr lang="en-US" sz="1600" b="1"/>
          </a:p>
          <a:p>
            <a:pPr eaLnBrk="1" hangingPunct="1">
              <a:buFontTx/>
              <a:buAutoNum type="arabicPeriod"/>
            </a:pPr>
            <a:endParaRPr lang="en-US" sz="1600" b="1"/>
          </a:p>
          <a:p>
            <a:pPr eaLnBrk="1" hangingPunct="1">
              <a:buFontTx/>
              <a:buAutoNum type="arabicPeriod"/>
            </a:pPr>
            <a:endParaRPr lang="en-US" sz="1600" b="1"/>
          </a:p>
          <a:p>
            <a:pPr eaLnBrk="1" hangingPunct="1">
              <a:buFontTx/>
              <a:buAutoNum type="arabicPeriod"/>
            </a:pPr>
            <a:endParaRPr lang="en-US" sz="1600" b="1"/>
          </a:p>
          <a:p>
            <a:pPr eaLnBrk="1" hangingPunct="1">
              <a:buFontTx/>
              <a:buAutoNum type="arabicPeriod"/>
            </a:pPr>
            <a:endParaRPr lang="en-US" sz="1600" b="1"/>
          </a:p>
          <a:p>
            <a:pPr eaLnBrk="1" hangingPunct="1">
              <a:buFontTx/>
              <a:buAutoNum type="arabicPeriod"/>
            </a:pPr>
            <a:endParaRPr lang="en-US" sz="1600" b="1"/>
          </a:p>
          <a:p>
            <a:pPr eaLnBrk="1" hangingPunct="1">
              <a:buFontTx/>
              <a:buAutoNum type="arabicPeriod"/>
            </a:pPr>
            <a:endParaRPr lang="en-US" sz="1600" b="1"/>
          </a:p>
          <a:p>
            <a:pPr eaLnBrk="1" hangingPunct="1">
              <a:buFontTx/>
              <a:buAutoNum type="arabicPeriod"/>
            </a:pPr>
            <a:endParaRPr lang="en-US" sz="1600" b="1"/>
          </a:p>
          <a:p>
            <a:pPr eaLnBrk="1" hangingPunct="1">
              <a:buFontTx/>
              <a:buAutoNum type="arabicPeriod"/>
            </a:pPr>
            <a:endParaRPr lang="en-US" sz="1600" b="1"/>
          </a:p>
        </p:txBody>
      </p:sp>
      <p:sp>
        <p:nvSpPr>
          <p:cNvPr id="42" name="Freeform 41"/>
          <p:cNvSpPr/>
          <p:nvPr/>
        </p:nvSpPr>
        <p:spPr bwMode="auto">
          <a:xfrm>
            <a:off x="381000" y="5181600"/>
            <a:ext cx="3413125" cy="1485900"/>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adFill>
            <a:gsLst>
              <a:gs pos="33000">
                <a:schemeClr val="accent1">
                  <a:lumMod val="25000"/>
                </a:schemeClr>
              </a:gs>
              <a:gs pos="50000">
                <a:schemeClr val="accent1">
                  <a:shade val="67500"/>
                  <a:satMod val="115000"/>
                </a:schemeClr>
              </a:gs>
              <a:gs pos="100000">
                <a:schemeClr val="accent1">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655"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54102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56388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56388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60198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60198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ight Arrow 47"/>
          <p:cNvSpPr/>
          <p:nvPr/>
        </p:nvSpPr>
        <p:spPr>
          <a:xfrm>
            <a:off x="3962400" y="5726113"/>
            <a:ext cx="7620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61" name="TextBox 48"/>
          <p:cNvSpPr txBox="1">
            <a:spLocks noChangeArrowheads="1"/>
          </p:cNvSpPr>
          <p:nvPr/>
        </p:nvSpPr>
        <p:spPr bwMode="auto">
          <a:xfrm>
            <a:off x="3984625" y="5878513"/>
            <a:ext cx="66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Time</a:t>
            </a:r>
          </a:p>
        </p:txBody>
      </p:sp>
      <p:sp>
        <p:nvSpPr>
          <p:cNvPr id="50" name="Freeform 49"/>
          <p:cNvSpPr/>
          <p:nvPr/>
        </p:nvSpPr>
        <p:spPr bwMode="auto">
          <a:xfrm>
            <a:off x="4953000" y="5257800"/>
            <a:ext cx="3413125" cy="1485900"/>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adFill>
            <a:gsLst>
              <a:gs pos="33000">
                <a:schemeClr val="accent1">
                  <a:lumMod val="25000"/>
                </a:schemeClr>
              </a:gs>
              <a:gs pos="50000">
                <a:schemeClr val="accent1">
                  <a:shade val="67500"/>
                  <a:satMod val="115000"/>
                </a:schemeClr>
              </a:gs>
              <a:gs pos="100000">
                <a:schemeClr val="accent1">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663"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54864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5842000"/>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5842000"/>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53"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60960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6223000"/>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8"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6248400"/>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9"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6477000"/>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0"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5334000"/>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1" name="Picture 58"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54864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2"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58674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Freeform 60"/>
          <p:cNvSpPr/>
          <p:nvPr/>
        </p:nvSpPr>
        <p:spPr bwMode="auto">
          <a:xfrm>
            <a:off x="304800" y="2819400"/>
            <a:ext cx="3413125" cy="1485900"/>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adFill>
            <a:gsLst>
              <a:gs pos="33000">
                <a:schemeClr val="accent1">
                  <a:lumMod val="25000"/>
                </a:schemeClr>
              </a:gs>
              <a:gs pos="50000">
                <a:schemeClr val="accent1">
                  <a:shade val="67500"/>
                  <a:satMod val="115000"/>
                </a:schemeClr>
              </a:gs>
              <a:gs pos="100000">
                <a:schemeClr val="accent1">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674"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0480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5"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32766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6"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2766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7"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6576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8"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6576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ight Arrow 66"/>
          <p:cNvSpPr/>
          <p:nvPr/>
        </p:nvSpPr>
        <p:spPr>
          <a:xfrm>
            <a:off x="3886200" y="3363913"/>
            <a:ext cx="7620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80" name="TextBox 67"/>
          <p:cNvSpPr txBox="1">
            <a:spLocks noChangeArrowheads="1"/>
          </p:cNvSpPr>
          <p:nvPr/>
        </p:nvSpPr>
        <p:spPr bwMode="auto">
          <a:xfrm>
            <a:off x="3908425" y="3516313"/>
            <a:ext cx="66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Time</a:t>
            </a:r>
          </a:p>
        </p:txBody>
      </p:sp>
      <p:sp>
        <p:nvSpPr>
          <p:cNvPr id="69" name="Freeform 68"/>
          <p:cNvSpPr/>
          <p:nvPr/>
        </p:nvSpPr>
        <p:spPr bwMode="auto">
          <a:xfrm>
            <a:off x="4876800" y="2895600"/>
            <a:ext cx="3413125" cy="1485900"/>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adFill>
            <a:gsLst>
              <a:gs pos="33000">
                <a:schemeClr val="accent1">
                  <a:lumMod val="25000"/>
                </a:schemeClr>
              </a:gs>
              <a:gs pos="50000">
                <a:schemeClr val="accent1">
                  <a:shade val="67500"/>
                  <a:satMod val="115000"/>
                </a:schemeClr>
              </a:gs>
              <a:gs pos="100000">
                <a:schemeClr val="accent1">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682"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7163" y="3200400"/>
            <a:ext cx="61436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3"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6288" y="3937000"/>
            <a:ext cx="61436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4"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5725" y="3810000"/>
            <a:ext cx="614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5" name="TextBox 84"/>
          <p:cNvSpPr txBox="1">
            <a:spLocks noChangeArrowheads="1"/>
          </p:cNvSpPr>
          <p:nvPr/>
        </p:nvSpPr>
        <p:spPr bwMode="auto">
          <a:xfrm>
            <a:off x="5410200" y="3154363"/>
            <a:ext cx="363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2x</a:t>
            </a:r>
          </a:p>
        </p:txBody>
      </p:sp>
      <p:sp>
        <p:nvSpPr>
          <p:cNvPr id="27686" name="TextBox 85"/>
          <p:cNvSpPr txBox="1">
            <a:spLocks noChangeArrowheads="1"/>
          </p:cNvSpPr>
          <p:nvPr/>
        </p:nvSpPr>
        <p:spPr bwMode="auto">
          <a:xfrm>
            <a:off x="5353050" y="3756025"/>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2x</a:t>
            </a:r>
          </a:p>
        </p:txBody>
      </p:sp>
      <p:grpSp>
        <p:nvGrpSpPr>
          <p:cNvPr id="27687" name="Group 95"/>
          <p:cNvGrpSpPr>
            <a:grpSpLocks/>
          </p:cNvGrpSpPr>
          <p:nvPr/>
        </p:nvGrpSpPr>
        <p:grpSpPr bwMode="auto">
          <a:xfrm>
            <a:off x="6532563" y="3200400"/>
            <a:ext cx="614362" cy="307975"/>
            <a:chOff x="6096000" y="5684520"/>
            <a:chExt cx="614532" cy="307777"/>
          </a:xfrm>
        </p:grpSpPr>
        <p:pic>
          <p:nvPicPr>
            <p:cNvPr id="27697"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715000"/>
              <a:ext cx="614532" cy="25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98" name="TextBox 86"/>
            <p:cNvSpPr txBox="1">
              <a:spLocks noChangeArrowheads="1"/>
            </p:cNvSpPr>
            <p:nvPr/>
          </p:nvSpPr>
          <p:spPr bwMode="auto">
            <a:xfrm>
              <a:off x="6263640" y="5684520"/>
              <a:ext cx="364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2x</a:t>
              </a:r>
            </a:p>
          </p:txBody>
        </p:sp>
      </p:grpSp>
      <p:sp>
        <p:nvSpPr>
          <p:cNvPr id="27688" name="TextBox 87"/>
          <p:cNvSpPr txBox="1">
            <a:spLocks noChangeArrowheads="1"/>
          </p:cNvSpPr>
          <p:nvPr/>
        </p:nvSpPr>
        <p:spPr bwMode="auto">
          <a:xfrm>
            <a:off x="2871788" y="3230563"/>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2x</a:t>
            </a:r>
          </a:p>
        </p:txBody>
      </p:sp>
      <p:sp>
        <p:nvSpPr>
          <p:cNvPr id="27689" name="TextBox 88"/>
          <p:cNvSpPr txBox="1">
            <a:spLocks noChangeArrowheads="1"/>
          </p:cNvSpPr>
          <p:nvPr/>
        </p:nvSpPr>
        <p:spPr bwMode="auto">
          <a:xfrm>
            <a:off x="2178050" y="3611563"/>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2x</a:t>
            </a:r>
          </a:p>
        </p:txBody>
      </p:sp>
      <p:sp>
        <p:nvSpPr>
          <p:cNvPr id="27690" name="TextBox 89"/>
          <p:cNvSpPr txBox="1">
            <a:spLocks noChangeArrowheads="1"/>
          </p:cNvSpPr>
          <p:nvPr/>
        </p:nvSpPr>
        <p:spPr bwMode="auto">
          <a:xfrm>
            <a:off x="1782763" y="3246438"/>
            <a:ext cx="363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2x</a:t>
            </a:r>
          </a:p>
        </p:txBody>
      </p:sp>
      <p:sp>
        <p:nvSpPr>
          <p:cNvPr id="27691" name="TextBox 90"/>
          <p:cNvSpPr txBox="1">
            <a:spLocks noChangeArrowheads="1"/>
          </p:cNvSpPr>
          <p:nvPr/>
        </p:nvSpPr>
        <p:spPr bwMode="auto">
          <a:xfrm>
            <a:off x="996950" y="3619500"/>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2x</a:t>
            </a:r>
          </a:p>
        </p:txBody>
      </p:sp>
      <p:sp>
        <p:nvSpPr>
          <p:cNvPr id="27692" name="TextBox 91"/>
          <p:cNvSpPr txBox="1">
            <a:spLocks noChangeArrowheads="1"/>
          </p:cNvSpPr>
          <p:nvPr/>
        </p:nvSpPr>
        <p:spPr bwMode="auto">
          <a:xfrm>
            <a:off x="792163" y="3025775"/>
            <a:ext cx="3635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2x</a:t>
            </a:r>
          </a:p>
        </p:txBody>
      </p:sp>
      <p:grpSp>
        <p:nvGrpSpPr>
          <p:cNvPr id="27693" name="Group 94"/>
          <p:cNvGrpSpPr>
            <a:grpSpLocks/>
          </p:cNvGrpSpPr>
          <p:nvPr/>
        </p:nvGrpSpPr>
        <p:grpSpPr bwMode="auto">
          <a:xfrm>
            <a:off x="7146925" y="3200400"/>
            <a:ext cx="614363" cy="307975"/>
            <a:chOff x="7239000" y="5829300"/>
            <a:chExt cx="614532" cy="307777"/>
          </a:xfrm>
        </p:grpSpPr>
        <p:pic>
          <p:nvPicPr>
            <p:cNvPr id="27695"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239000" y="5867400"/>
              <a:ext cx="614532" cy="25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96" name="TextBox 92"/>
            <p:cNvSpPr txBox="1">
              <a:spLocks noChangeArrowheads="1"/>
            </p:cNvSpPr>
            <p:nvPr/>
          </p:nvSpPr>
          <p:spPr bwMode="auto">
            <a:xfrm flipH="1">
              <a:off x="7315200" y="5829300"/>
              <a:ext cx="364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4x</a:t>
              </a:r>
            </a:p>
          </p:txBody>
        </p:sp>
      </p:grpSp>
      <p:sp>
        <p:nvSpPr>
          <p:cNvPr id="27694" name="TextBox 93"/>
          <p:cNvSpPr txBox="1">
            <a:spLocks noChangeArrowheads="1"/>
          </p:cNvSpPr>
          <p:nvPr/>
        </p:nvSpPr>
        <p:spPr bwMode="auto">
          <a:xfrm>
            <a:off x="6037263" y="3883025"/>
            <a:ext cx="363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4x</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22860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The process of instantaneous sympatric speciation: polyploidy</a:t>
            </a:r>
          </a:p>
        </p:txBody>
      </p:sp>
      <p:grpSp>
        <p:nvGrpSpPr>
          <p:cNvPr id="28675" name="Group 5"/>
          <p:cNvGrpSpPr>
            <a:grpSpLocks/>
          </p:cNvGrpSpPr>
          <p:nvPr/>
        </p:nvGrpSpPr>
        <p:grpSpPr bwMode="auto">
          <a:xfrm>
            <a:off x="3200400" y="1600200"/>
            <a:ext cx="838200" cy="1066800"/>
            <a:chOff x="3120" y="1008"/>
            <a:chExt cx="336" cy="339"/>
          </a:xfrm>
        </p:grpSpPr>
        <p:sp>
          <p:nvSpPr>
            <p:cNvPr id="28703" name="Oval 6"/>
            <p:cNvSpPr>
              <a:spLocks noChangeArrowheads="1"/>
            </p:cNvSpPr>
            <p:nvPr/>
          </p:nvSpPr>
          <p:spPr bwMode="auto">
            <a:xfrm rot="-3358839">
              <a:off x="3188" y="122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704" name="Oval 7"/>
            <p:cNvSpPr>
              <a:spLocks noChangeArrowheads="1"/>
            </p:cNvSpPr>
            <p:nvPr/>
          </p:nvSpPr>
          <p:spPr bwMode="auto">
            <a:xfrm rot="3358083">
              <a:off x="3341" y="122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705" name="Line 8"/>
            <p:cNvSpPr>
              <a:spLocks noChangeShapeType="1"/>
            </p:cNvSpPr>
            <p:nvPr/>
          </p:nvSpPr>
          <p:spPr bwMode="auto">
            <a:xfrm>
              <a:off x="3288" y="1130"/>
              <a:ext cx="0" cy="217"/>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6" name="AutoShape 9"/>
            <p:cNvSpPr>
              <a:spLocks noChangeArrowheads="1"/>
            </p:cNvSpPr>
            <p:nvPr/>
          </p:nvSpPr>
          <p:spPr bwMode="auto">
            <a:xfrm>
              <a:off x="3181" y="1008"/>
              <a:ext cx="214" cy="188"/>
            </a:xfrm>
            <a:prstGeom prst="irregularSeal1">
              <a:avLst/>
            </a:prstGeom>
            <a:solidFill>
              <a:srgbClr val="FFFF00"/>
            </a:solidFill>
            <a:ln w="9525">
              <a:solidFill>
                <a:srgbClr val="FFCC00"/>
              </a:solidFill>
              <a:miter lim="800000"/>
              <a:headEnd/>
              <a:tailEnd/>
            </a:ln>
          </p:spPr>
          <p:txBody>
            <a:bodyPr wrap="none" anchor="ctr"/>
            <a:lstStyle/>
            <a:p>
              <a:pPr algn="ctr"/>
              <a:endParaRPr lang="en-US"/>
            </a:p>
          </p:txBody>
        </p:sp>
      </p:grpSp>
      <p:sp>
        <p:nvSpPr>
          <p:cNvPr id="28676" name="Text Box 10"/>
          <p:cNvSpPr txBox="1">
            <a:spLocks noChangeArrowheads="1"/>
          </p:cNvSpPr>
          <p:nvPr/>
        </p:nvSpPr>
        <p:spPr bwMode="auto">
          <a:xfrm>
            <a:off x="3413125" y="169545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2x</a:t>
            </a:r>
          </a:p>
        </p:txBody>
      </p:sp>
      <p:grpSp>
        <p:nvGrpSpPr>
          <p:cNvPr id="28677" name="Group 11"/>
          <p:cNvGrpSpPr>
            <a:grpSpLocks/>
          </p:cNvGrpSpPr>
          <p:nvPr/>
        </p:nvGrpSpPr>
        <p:grpSpPr bwMode="auto">
          <a:xfrm>
            <a:off x="5105400" y="1600200"/>
            <a:ext cx="838200" cy="1066800"/>
            <a:chOff x="3120" y="1008"/>
            <a:chExt cx="336" cy="339"/>
          </a:xfrm>
        </p:grpSpPr>
        <p:sp>
          <p:nvSpPr>
            <p:cNvPr id="28699" name="Oval 12"/>
            <p:cNvSpPr>
              <a:spLocks noChangeArrowheads="1"/>
            </p:cNvSpPr>
            <p:nvPr/>
          </p:nvSpPr>
          <p:spPr bwMode="auto">
            <a:xfrm rot="-3358839">
              <a:off x="3188" y="122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700" name="Oval 13"/>
            <p:cNvSpPr>
              <a:spLocks noChangeArrowheads="1"/>
            </p:cNvSpPr>
            <p:nvPr/>
          </p:nvSpPr>
          <p:spPr bwMode="auto">
            <a:xfrm rot="3358083">
              <a:off x="3341" y="122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701" name="Line 14"/>
            <p:cNvSpPr>
              <a:spLocks noChangeShapeType="1"/>
            </p:cNvSpPr>
            <p:nvPr/>
          </p:nvSpPr>
          <p:spPr bwMode="auto">
            <a:xfrm>
              <a:off x="3288" y="1130"/>
              <a:ext cx="0" cy="217"/>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2" name="AutoShape 15"/>
            <p:cNvSpPr>
              <a:spLocks noChangeArrowheads="1"/>
            </p:cNvSpPr>
            <p:nvPr/>
          </p:nvSpPr>
          <p:spPr bwMode="auto">
            <a:xfrm>
              <a:off x="3181" y="1008"/>
              <a:ext cx="214" cy="188"/>
            </a:xfrm>
            <a:prstGeom prst="irregularSeal1">
              <a:avLst/>
            </a:prstGeom>
            <a:solidFill>
              <a:srgbClr val="FFFF00"/>
            </a:solidFill>
            <a:ln w="9525">
              <a:solidFill>
                <a:srgbClr val="FFCC00"/>
              </a:solidFill>
              <a:miter lim="800000"/>
              <a:headEnd/>
              <a:tailEnd/>
            </a:ln>
          </p:spPr>
          <p:txBody>
            <a:bodyPr wrap="none" anchor="ctr"/>
            <a:lstStyle/>
            <a:p>
              <a:pPr algn="ctr"/>
              <a:endParaRPr lang="en-US"/>
            </a:p>
          </p:txBody>
        </p:sp>
      </p:grpSp>
      <p:sp>
        <p:nvSpPr>
          <p:cNvPr id="28678" name="Text Box 16"/>
          <p:cNvSpPr txBox="1">
            <a:spLocks noChangeArrowheads="1"/>
          </p:cNvSpPr>
          <p:nvPr/>
        </p:nvSpPr>
        <p:spPr bwMode="auto">
          <a:xfrm>
            <a:off x="5318125" y="169545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2x</a:t>
            </a:r>
          </a:p>
        </p:txBody>
      </p:sp>
      <p:sp>
        <p:nvSpPr>
          <p:cNvPr id="28679" name="Line 17"/>
          <p:cNvSpPr>
            <a:spLocks noChangeShapeType="1"/>
          </p:cNvSpPr>
          <p:nvPr/>
        </p:nvSpPr>
        <p:spPr bwMode="auto">
          <a:xfrm>
            <a:off x="3657600" y="2743200"/>
            <a:ext cx="381000" cy="914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0" name="Line 18"/>
          <p:cNvSpPr>
            <a:spLocks noChangeShapeType="1"/>
          </p:cNvSpPr>
          <p:nvPr/>
        </p:nvSpPr>
        <p:spPr bwMode="auto">
          <a:xfrm flipH="1">
            <a:off x="5105400" y="2743200"/>
            <a:ext cx="304800" cy="914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1" name="Text Box 19"/>
          <p:cNvSpPr txBox="1">
            <a:spLocks noChangeArrowheads="1"/>
          </p:cNvSpPr>
          <p:nvPr/>
        </p:nvSpPr>
        <p:spPr bwMode="auto">
          <a:xfrm>
            <a:off x="5622925" y="3086100"/>
            <a:ext cx="920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Meiosis</a:t>
            </a:r>
          </a:p>
        </p:txBody>
      </p:sp>
      <p:sp>
        <p:nvSpPr>
          <p:cNvPr id="28682" name="Text Box 20"/>
          <p:cNvSpPr txBox="1">
            <a:spLocks noChangeArrowheads="1"/>
          </p:cNvSpPr>
          <p:nvPr/>
        </p:nvSpPr>
        <p:spPr bwMode="auto">
          <a:xfrm>
            <a:off x="6248400" y="1676400"/>
            <a:ext cx="229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Parental diploids (2x)</a:t>
            </a:r>
          </a:p>
        </p:txBody>
      </p:sp>
      <p:sp>
        <p:nvSpPr>
          <p:cNvPr id="28683" name="Oval 21"/>
          <p:cNvSpPr>
            <a:spLocks noChangeArrowheads="1"/>
          </p:cNvSpPr>
          <p:nvPr/>
        </p:nvSpPr>
        <p:spPr bwMode="auto">
          <a:xfrm>
            <a:off x="3962400" y="3962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8684" name="Oval 22"/>
          <p:cNvSpPr>
            <a:spLocks noChangeArrowheads="1"/>
          </p:cNvSpPr>
          <p:nvPr/>
        </p:nvSpPr>
        <p:spPr bwMode="auto">
          <a:xfrm>
            <a:off x="4953000" y="3886200"/>
            <a:ext cx="38100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8685" name="Text Box 23"/>
          <p:cNvSpPr txBox="1">
            <a:spLocks noChangeArrowheads="1"/>
          </p:cNvSpPr>
          <p:nvPr/>
        </p:nvSpPr>
        <p:spPr bwMode="auto">
          <a:xfrm>
            <a:off x="1219200" y="3857625"/>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Diploid pollen (2x)</a:t>
            </a:r>
          </a:p>
        </p:txBody>
      </p:sp>
      <p:sp>
        <p:nvSpPr>
          <p:cNvPr id="28686" name="Text Box 24"/>
          <p:cNvSpPr txBox="1">
            <a:spLocks noChangeArrowheads="1"/>
          </p:cNvSpPr>
          <p:nvPr/>
        </p:nvSpPr>
        <p:spPr bwMode="auto">
          <a:xfrm>
            <a:off x="6048375" y="3829050"/>
            <a:ext cx="192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Diploid ovule (2x)</a:t>
            </a:r>
          </a:p>
        </p:txBody>
      </p:sp>
      <p:sp>
        <p:nvSpPr>
          <p:cNvPr id="28687" name="Line 25"/>
          <p:cNvSpPr>
            <a:spLocks noChangeShapeType="1"/>
          </p:cNvSpPr>
          <p:nvPr/>
        </p:nvSpPr>
        <p:spPr bwMode="auto">
          <a:xfrm flipV="1">
            <a:off x="3276600" y="4038600"/>
            <a:ext cx="609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8" name="Line 26"/>
          <p:cNvSpPr>
            <a:spLocks noChangeShapeType="1"/>
          </p:cNvSpPr>
          <p:nvPr/>
        </p:nvSpPr>
        <p:spPr bwMode="auto">
          <a:xfrm flipH="1">
            <a:off x="5410200" y="4038600"/>
            <a:ext cx="609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8689" name="Group 27"/>
          <p:cNvGrpSpPr>
            <a:grpSpLocks/>
          </p:cNvGrpSpPr>
          <p:nvPr/>
        </p:nvGrpSpPr>
        <p:grpSpPr bwMode="auto">
          <a:xfrm>
            <a:off x="4114800" y="5181600"/>
            <a:ext cx="838200" cy="1066800"/>
            <a:chOff x="3120" y="1008"/>
            <a:chExt cx="336" cy="339"/>
          </a:xfrm>
        </p:grpSpPr>
        <p:sp>
          <p:nvSpPr>
            <p:cNvPr id="28695" name="Oval 28"/>
            <p:cNvSpPr>
              <a:spLocks noChangeArrowheads="1"/>
            </p:cNvSpPr>
            <p:nvPr/>
          </p:nvSpPr>
          <p:spPr bwMode="auto">
            <a:xfrm rot="-3358839">
              <a:off x="3188" y="122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6" name="Oval 29"/>
            <p:cNvSpPr>
              <a:spLocks noChangeArrowheads="1"/>
            </p:cNvSpPr>
            <p:nvPr/>
          </p:nvSpPr>
          <p:spPr bwMode="auto">
            <a:xfrm rot="3358083">
              <a:off x="3341" y="122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7" name="Line 30"/>
            <p:cNvSpPr>
              <a:spLocks noChangeShapeType="1"/>
            </p:cNvSpPr>
            <p:nvPr/>
          </p:nvSpPr>
          <p:spPr bwMode="auto">
            <a:xfrm>
              <a:off x="3288" y="1130"/>
              <a:ext cx="0" cy="217"/>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8" name="AutoShape 31"/>
            <p:cNvSpPr>
              <a:spLocks noChangeArrowheads="1"/>
            </p:cNvSpPr>
            <p:nvPr/>
          </p:nvSpPr>
          <p:spPr bwMode="auto">
            <a:xfrm>
              <a:off x="3181" y="1008"/>
              <a:ext cx="214" cy="188"/>
            </a:xfrm>
            <a:prstGeom prst="irregularSeal1">
              <a:avLst/>
            </a:prstGeom>
            <a:solidFill>
              <a:srgbClr val="FFFF00"/>
            </a:solidFill>
            <a:ln w="9525">
              <a:solidFill>
                <a:srgbClr val="FFCC00"/>
              </a:solidFill>
              <a:miter lim="800000"/>
              <a:headEnd/>
              <a:tailEnd/>
            </a:ln>
          </p:spPr>
          <p:txBody>
            <a:bodyPr wrap="none" anchor="ctr"/>
            <a:lstStyle/>
            <a:p>
              <a:pPr algn="ctr"/>
              <a:endParaRPr lang="en-US"/>
            </a:p>
          </p:txBody>
        </p:sp>
      </p:grpSp>
      <p:sp>
        <p:nvSpPr>
          <p:cNvPr id="28690" name="Freeform 33"/>
          <p:cNvSpPr>
            <a:spLocks/>
          </p:cNvSpPr>
          <p:nvPr/>
        </p:nvSpPr>
        <p:spPr bwMode="auto">
          <a:xfrm>
            <a:off x="4572000" y="4114800"/>
            <a:ext cx="381000" cy="457200"/>
          </a:xfrm>
          <a:custGeom>
            <a:avLst/>
            <a:gdLst>
              <a:gd name="T0" fmla="*/ 2147483647 w 240"/>
              <a:gd name="T1" fmla="*/ 0 h 288"/>
              <a:gd name="T2" fmla="*/ 2147483647 w 240"/>
              <a:gd name="T3" fmla="*/ 2147483647 h 288"/>
              <a:gd name="T4" fmla="*/ 0 w 240"/>
              <a:gd name="T5" fmla="*/ 2147483647 h 288"/>
              <a:gd name="T6" fmla="*/ 0 60000 65536"/>
              <a:gd name="T7" fmla="*/ 0 60000 65536"/>
              <a:gd name="T8" fmla="*/ 0 60000 65536"/>
              <a:gd name="T9" fmla="*/ 0 w 240"/>
              <a:gd name="T10" fmla="*/ 0 h 288"/>
              <a:gd name="T11" fmla="*/ 240 w 240"/>
              <a:gd name="T12" fmla="*/ 288 h 288"/>
            </a:gdLst>
            <a:ahLst/>
            <a:cxnLst>
              <a:cxn ang="T6">
                <a:pos x="T0" y="T1"/>
              </a:cxn>
              <a:cxn ang="T7">
                <a:pos x="T2" y="T3"/>
              </a:cxn>
              <a:cxn ang="T8">
                <a:pos x="T4" y="T5"/>
              </a:cxn>
            </a:cxnLst>
            <a:rect l="T9" t="T10" r="T11" b="T12"/>
            <a:pathLst>
              <a:path w="240" h="288">
                <a:moveTo>
                  <a:pt x="240" y="0"/>
                </a:moveTo>
                <a:cubicBezTo>
                  <a:pt x="188" y="24"/>
                  <a:pt x="136" y="48"/>
                  <a:pt x="96" y="96"/>
                </a:cubicBezTo>
                <a:cubicBezTo>
                  <a:pt x="56" y="144"/>
                  <a:pt x="28" y="216"/>
                  <a:pt x="0" y="28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1" name="Freeform 34"/>
          <p:cNvSpPr>
            <a:spLocks/>
          </p:cNvSpPr>
          <p:nvPr/>
        </p:nvSpPr>
        <p:spPr bwMode="auto">
          <a:xfrm flipH="1">
            <a:off x="4191000" y="4114800"/>
            <a:ext cx="381000" cy="457200"/>
          </a:xfrm>
          <a:custGeom>
            <a:avLst/>
            <a:gdLst>
              <a:gd name="T0" fmla="*/ 2147483647 w 240"/>
              <a:gd name="T1" fmla="*/ 0 h 288"/>
              <a:gd name="T2" fmla="*/ 2147483647 w 240"/>
              <a:gd name="T3" fmla="*/ 2147483647 h 288"/>
              <a:gd name="T4" fmla="*/ 0 w 240"/>
              <a:gd name="T5" fmla="*/ 2147483647 h 288"/>
              <a:gd name="T6" fmla="*/ 0 60000 65536"/>
              <a:gd name="T7" fmla="*/ 0 60000 65536"/>
              <a:gd name="T8" fmla="*/ 0 60000 65536"/>
              <a:gd name="T9" fmla="*/ 0 w 240"/>
              <a:gd name="T10" fmla="*/ 0 h 288"/>
              <a:gd name="T11" fmla="*/ 240 w 240"/>
              <a:gd name="T12" fmla="*/ 288 h 288"/>
            </a:gdLst>
            <a:ahLst/>
            <a:cxnLst>
              <a:cxn ang="T6">
                <a:pos x="T0" y="T1"/>
              </a:cxn>
              <a:cxn ang="T7">
                <a:pos x="T2" y="T3"/>
              </a:cxn>
              <a:cxn ang="T8">
                <a:pos x="T4" y="T5"/>
              </a:cxn>
            </a:cxnLst>
            <a:rect l="T9" t="T10" r="T11" b="T12"/>
            <a:pathLst>
              <a:path w="240" h="288">
                <a:moveTo>
                  <a:pt x="240" y="0"/>
                </a:moveTo>
                <a:cubicBezTo>
                  <a:pt x="188" y="24"/>
                  <a:pt x="136" y="48"/>
                  <a:pt x="96" y="96"/>
                </a:cubicBezTo>
                <a:cubicBezTo>
                  <a:pt x="56" y="144"/>
                  <a:pt x="28" y="216"/>
                  <a:pt x="0" y="28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2" name="Line 35"/>
          <p:cNvSpPr>
            <a:spLocks noChangeShapeType="1"/>
          </p:cNvSpPr>
          <p:nvPr/>
        </p:nvSpPr>
        <p:spPr bwMode="auto">
          <a:xfrm>
            <a:off x="4572000" y="45720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3" name="Text Box 36"/>
          <p:cNvSpPr txBox="1">
            <a:spLocks noChangeArrowheads="1"/>
          </p:cNvSpPr>
          <p:nvPr/>
        </p:nvSpPr>
        <p:spPr bwMode="auto">
          <a:xfrm>
            <a:off x="4343400" y="52578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4x</a:t>
            </a:r>
          </a:p>
        </p:txBody>
      </p:sp>
      <p:sp>
        <p:nvSpPr>
          <p:cNvPr id="28694" name="Text Box 37"/>
          <p:cNvSpPr txBox="1">
            <a:spLocks noChangeArrowheads="1"/>
          </p:cNvSpPr>
          <p:nvPr/>
        </p:nvSpPr>
        <p:spPr bwMode="auto">
          <a:xfrm>
            <a:off x="5546725" y="5295900"/>
            <a:ext cx="260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Tetraploid offspring (4x)</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152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How many species are there?</a:t>
            </a:r>
          </a:p>
        </p:txBody>
      </p:sp>
      <p:pic>
        <p:nvPicPr>
          <p:cNvPr id="3075" name="Picture 11" descr="scan002"/>
          <p:cNvPicPr>
            <a:picLocks noChangeAspect="1" noChangeArrowheads="1"/>
          </p:cNvPicPr>
          <p:nvPr/>
        </p:nvPicPr>
        <p:blipFill>
          <a:blip r:embed="rId2" cstate="print">
            <a:extLst>
              <a:ext uri="{28A0092B-C50C-407E-A947-70E740481C1C}">
                <a14:useLocalDpi xmlns:a14="http://schemas.microsoft.com/office/drawing/2010/main" val="0"/>
              </a:ext>
            </a:extLst>
          </a:blip>
          <a:srcRect t="20613" r="50911" b="1419"/>
          <a:stretch>
            <a:fillRect/>
          </a:stretch>
        </p:blipFill>
        <p:spPr bwMode="auto">
          <a:xfrm>
            <a:off x="609600" y="2057400"/>
            <a:ext cx="31242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2" descr="scan002"/>
          <p:cNvPicPr>
            <a:picLocks noChangeAspect="1" noChangeArrowheads="1"/>
          </p:cNvPicPr>
          <p:nvPr/>
        </p:nvPicPr>
        <p:blipFill>
          <a:blip r:embed="rId2" cstate="print">
            <a:extLst>
              <a:ext uri="{28A0092B-C50C-407E-A947-70E740481C1C}">
                <a14:useLocalDpi xmlns:a14="http://schemas.microsoft.com/office/drawing/2010/main" val="0"/>
              </a:ext>
            </a:extLst>
          </a:blip>
          <a:srcRect l="44600" t="9859"/>
          <a:stretch>
            <a:fillRect/>
          </a:stretch>
        </p:blipFill>
        <p:spPr bwMode="auto">
          <a:xfrm>
            <a:off x="4876800" y="1654175"/>
            <a:ext cx="3525838"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077" name="Text Box 13"/>
          <p:cNvSpPr txBox="1">
            <a:spLocks noChangeArrowheads="1"/>
          </p:cNvSpPr>
          <p:nvPr/>
        </p:nvSpPr>
        <p:spPr bwMode="auto">
          <a:xfrm>
            <a:off x="1435100" y="1219200"/>
            <a:ext cx="1536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u="sng"/>
              <a:t>All organisms</a:t>
            </a:r>
          </a:p>
        </p:txBody>
      </p:sp>
      <p:sp>
        <p:nvSpPr>
          <p:cNvPr id="3078" name="Text Box 14"/>
          <p:cNvSpPr txBox="1">
            <a:spLocks noChangeArrowheads="1"/>
          </p:cNvSpPr>
          <p:nvPr/>
        </p:nvSpPr>
        <p:spPr bwMode="auto">
          <a:xfrm>
            <a:off x="5600700" y="1219200"/>
            <a:ext cx="1409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u="sng"/>
              <a:t>Just animals</a:t>
            </a:r>
          </a:p>
        </p:txBody>
      </p:sp>
      <p:sp>
        <p:nvSpPr>
          <p:cNvPr id="3079" name="Rectangle 15"/>
          <p:cNvSpPr>
            <a:spLocks noChangeArrowheads="1"/>
          </p:cNvSpPr>
          <p:nvPr/>
        </p:nvSpPr>
        <p:spPr bwMode="auto">
          <a:xfrm>
            <a:off x="7534275" y="3195638"/>
            <a:ext cx="723900" cy="15716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80" name="Freeform 18"/>
          <p:cNvSpPr>
            <a:spLocks/>
          </p:cNvSpPr>
          <p:nvPr/>
        </p:nvSpPr>
        <p:spPr bwMode="auto">
          <a:xfrm>
            <a:off x="6738938" y="3309938"/>
            <a:ext cx="666750" cy="131762"/>
          </a:xfrm>
          <a:custGeom>
            <a:avLst/>
            <a:gdLst>
              <a:gd name="T0" fmla="*/ 2147483647 w 420"/>
              <a:gd name="T1" fmla="*/ 2147483647 h 83"/>
              <a:gd name="T2" fmla="*/ 2147483647 w 420"/>
              <a:gd name="T3" fmla="*/ 2147483647 h 83"/>
              <a:gd name="T4" fmla="*/ 2147483647 w 420"/>
              <a:gd name="T5" fmla="*/ 2147483647 h 83"/>
              <a:gd name="T6" fmla="*/ 2147483647 w 420"/>
              <a:gd name="T7" fmla="*/ 2147483647 h 83"/>
              <a:gd name="T8" fmla="*/ 2147483647 w 420"/>
              <a:gd name="T9" fmla="*/ 2147483647 h 83"/>
              <a:gd name="T10" fmla="*/ 2147483647 w 420"/>
              <a:gd name="T11" fmla="*/ 2147483647 h 83"/>
              <a:gd name="T12" fmla="*/ 2147483647 w 420"/>
              <a:gd name="T13" fmla="*/ 2147483647 h 83"/>
              <a:gd name="T14" fmla="*/ 2147483647 w 420"/>
              <a:gd name="T15" fmla="*/ 2147483647 h 83"/>
              <a:gd name="T16" fmla="*/ 2147483647 w 420"/>
              <a:gd name="T17" fmla="*/ 2147483647 h 83"/>
              <a:gd name="T18" fmla="*/ 2147483647 w 420"/>
              <a:gd name="T19" fmla="*/ 2147483647 h 83"/>
              <a:gd name="T20" fmla="*/ 2147483647 w 420"/>
              <a:gd name="T21" fmla="*/ 2147483647 h 83"/>
              <a:gd name="T22" fmla="*/ 2147483647 w 420"/>
              <a:gd name="T23" fmla="*/ 2147483647 h 83"/>
              <a:gd name="T24" fmla="*/ 2147483647 w 420"/>
              <a:gd name="T25" fmla="*/ 2147483647 h 83"/>
              <a:gd name="T26" fmla="*/ 2147483647 w 420"/>
              <a:gd name="T27" fmla="*/ 2147483647 h 83"/>
              <a:gd name="T28" fmla="*/ 2147483647 w 420"/>
              <a:gd name="T29" fmla="*/ 2147483647 h 83"/>
              <a:gd name="T30" fmla="*/ 2147483647 w 420"/>
              <a:gd name="T31" fmla="*/ 2147483647 h 83"/>
              <a:gd name="T32" fmla="*/ 2147483647 w 420"/>
              <a:gd name="T33" fmla="*/ 2147483647 h 83"/>
              <a:gd name="T34" fmla="*/ 2147483647 w 420"/>
              <a:gd name="T35" fmla="*/ 2147483647 h 83"/>
              <a:gd name="T36" fmla="*/ 2147483647 w 420"/>
              <a:gd name="T37" fmla="*/ 2147483647 h 83"/>
              <a:gd name="T38" fmla="*/ 2147483647 w 420"/>
              <a:gd name="T39" fmla="*/ 2147483647 h 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0"/>
              <a:gd name="T61" fmla="*/ 0 h 83"/>
              <a:gd name="T62" fmla="*/ 420 w 420"/>
              <a:gd name="T63" fmla="*/ 83 h 8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0" h="83">
                <a:moveTo>
                  <a:pt x="414" y="71"/>
                </a:moveTo>
                <a:cubicBezTo>
                  <a:pt x="404" y="66"/>
                  <a:pt x="394" y="67"/>
                  <a:pt x="383" y="66"/>
                </a:cubicBezTo>
                <a:cubicBezTo>
                  <a:pt x="362" y="54"/>
                  <a:pt x="372" y="57"/>
                  <a:pt x="335" y="56"/>
                </a:cubicBezTo>
                <a:cubicBezTo>
                  <a:pt x="320" y="50"/>
                  <a:pt x="305" y="49"/>
                  <a:pt x="288" y="47"/>
                </a:cubicBezTo>
                <a:cubicBezTo>
                  <a:pt x="238" y="37"/>
                  <a:pt x="188" y="31"/>
                  <a:pt x="138" y="23"/>
                </a:cubicBezTo>
                <a:cubicBezTo>
                  <a:pt x="129" y="19"/>
                  <a:pt x="117" y="18"/>
                  <a:pt x="107" y="17"/>
                </a:cubicBezTo>
                <a:cubicBezTo>
                  <a:pt x="101" y="16"/>
                  <a:pt x="90" y="14"/>
                  <a:pt x="90" y="14"/>
                </a:cubicBezTo>
                <a:cubicBezTo>
                  <a:pt x="74" y="2"/>
                  <a:pt x="43" y="4"/>
                  <a:pt x="24" y="2"/>
                </a:cubicBezTo>
                <a:cubicBezTo>
                  <a:pt x="15" y="0"/>
                  <a:pt x="0" y="0"/>
                  <a:pt x="17" y="3"/>
                </a:cubicBezTo>
                <a:cubicBezTo>
                  <a:pt x="23" y="6"/>
                  <a:pt x="29" y="8"/>
                  <a:pt x="35" y="9"/>
                </a:cubicBezTo>
                <a:cubicBezTo>
                  <a:pt x="54" y="23"/>
                  <a:pt x="89" y="19"/>
                  <a:pt x="111" y="23"/>
                </a:cubicBezTo>
                <a:cubicBezTo>
                  <a:pt x="119" y="27"/>
                  <a:pt x="127" y="29"/>
                  <a:pt x="135" y="30"/>
                </a:cubicBezTo>
                <a:cubicBezTo>
                  <a:pt x="149" y="36"/>
                  <a:pt x="167" y="33"/>
                  <a:pt x="183" y="36"/>
                </a:cubicBezTo>
                <a:cubicBezTo>
                  <a:pt x="192" y="40"/>
                  <a:pt x="192" y="41"/>
                  <a:pt x="204" y="42"/>
                </a:cubicBezTo>
                <a:cubicBezTo>
                  <a:pt x="224" y="51"/>
                  <a:pt x="245" y="51"/>
                  <a:pt x="267" y="54"/>
                </a:cubicBezTo>
                <a:cubicBezTo>
                  <a:pt x="275" y="57"/>
                  <a:pt x="284" y="59"/>
                  <a:pt x="293" y="60"/>
                </a:cubicBezTo>
                <a:cubicBezTo>
                  <a:pt x="304" y="66"/>
                  <a:pt x="318" y="65"/>
                  <a:pt x="330" y="66"/>
                </a:cubicBezTo>
                <a:cubicBezTo>
                  <a:pt x="340" y="69"/>
                  <a:pt x="352" y="73"/>
                  <a:pt x="363" y="75"/>
                </a:cubicBezTo>
                <a:cubicBezTo>
                  <a:pt x="382" y="83"/>
                  <a:pt x="376" y="80"/>
                  <a:pt x="408" y="81"/>
                </a:cubicBezTo>
                <a:cubicBezTo>
                  <a:pt x="418" y="79"/>
                  <a:pt x="420" y="65"/>
                  <a:pt x="414" y="71"/>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 name="TextBox 8"/>
          <p:cNvSpPr txBox="1">
            <a:spLocks noChangeArrowheads="1"/>
          </p:cNvSpPr>
          <p:nvPr/>
        </p:nvSpPr>
        <p:spPr bwMode="auto">
          <a:xfrm>
            <a:off x="3044825" y="6172200"/>
            <a:ext cx="312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a:t>In short, an awful lot!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3"/>
          <p:cNvGrpSpPr>
            <a:grpSpLocks/>
          </p:cNvGrpSpPr>
          <p:nvPr/>
        </p:nvGrpSpPr>
        <p:grpSpPr bwMode="auto">
          <a:xfrm>
            <a:off x="3200400" y="1500188"/>
            <a:ext cx="838200" cy="1066800"/>
            <a:chOff x="3120" y="1008"/>
            <a:chExt cx="336" cy="339"/>
          </a:xfrm>
        </p:grpSpPr>
        <p:sp>
          <p:nvSpPr>
            <p:cNvPr id="29727" name="Oval 4"/>
            <p:cNvSpPr>
              <a:spLocks noChangeArrowheads="1"/>
            </p:cNvSpPr>
            <p:nvPr/>
          </p:nvSpPr>
          <p:spPr bwMode="auto">
            <a:xfrm rot="-3358839">
              <a:off x="3188" y="122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728" name="Oval 5"/>
            <p:cNvSpPr>
              <a:spLocks noChangeArrowheads="1"/>
            </p:cNvSpPr>
            <p:nvPr/>
          </p:nvSpPr>
          <p:spPr bwMode="auto">
            <a:xfrm rot="3358083">
              <a:off x="3341" y="122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729" name="Line 6"/>
            <p:cNvSpPr>
              <a:spLocks noChangeShapeType="1"/>
            </p:cNvSpPr>
            <p:nvPr/>
          </p:nvSpPr>
          <p:spPr bwMode="auto">
            <a:xfrm>
              <a:off x="3288" y="1130"/>
              <a:ext cx="0" cy="217"/>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0" name="AutoShape 7"/>
            <p:cNvSpPr>
              <a:spLocks noChangeArrowheads="1"/>
            </p:cNvSpPr>
            <p:nvPr/>
          </p:nvSpPr>
          <p:spPr bwMode="auto">
            <a:xfrm>
              <a:off x="3181" y="1008"/>
              <a:ext cx="214" cy="188"/>
            </a:xfrm>
            <a:prstGeom prst="irregularSeal1">
              <a:avLst/>
            </a:prstGeom>
            <a:solidFill>
              <a:srgbClr val="FFFF00"/>
            </a:solidFill>
            <a:ln w="9525">
              <a:solidFill>
                <a:srgbClr val="FFCC00"/>
              </a:solidFill>
              <a:miter lim="800000"/>
              <a:headEnd/>
              <a:tailEnd/>
            </a:ln>
          </p:spPr>
          <p:txBody>
            <a:bodyPr wrap="none" anchor="ctr"/>
            <a:lstStyle/>
            <a:p>
              <a:pPr algn="ctr"/>
              <a:endParaRPr lang="en-US"/>
            </a:p>
          </p:txBody>
        </p:sp>
      </p:grpSp>
      <p:sp>
        <p:nvSpPr>
          <p:cNvPr id="29699" name="Text Box 8"/>
          <p:cNvSpPr txBox="1">
            <a:spLocks noChangeArrowheads="1"/>
          </p:cNvSpPr>
          <p:nvPr/>
        </p:nvSpPr>
        <p:spPr bwMode="auto">
          <a:xfrm>
            <a:off x="3413125" y="1595438"/>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2x</a:t>
            </a:r>
          </a:p>
        </p:txBody>
      </p:sp>
      <p:sp>
        <p:nvSpPr>
          <p:cNvPr id="29700" name="Line 15"/>
          <p:cNvSpPr>
            <a:spLocks noChangeShapeType="1"/>
          </p:cNvSpPr>
          <p:nvPr/>
        </p:nvSpPr>
        <p:spPr bwMode="auto">
          <a:xfrm>
            <a:off x="3657600" y="2643188"/>
            <a:ext cx="381000" cy="914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9701" name="Group 25"/>
          <p:cNvGrpSpPr>
            <a:grpSpLocks/>
          </p:cNvGrpSpPr>
          <p:nvPr/>
        </p:nvGrpSpPr>
        <p:grpSpPr bwMode="auto">
          <a:xfrm>
            <a:off x="4953000" y="1500188"/>
            <a:ext cx="838200" cy="1066800"/>
            <a:chOff x="3120" y="1008"/>
            <a:chExt cx="336" cy="339"/>
          </a:xfrm>
        </p:grpSpPr>
        <p:sp>
          <p:nvSpPr>
            <p:cNvPr id="29723" name="Oval 26"/>
            <p:cNvSpPr>
              <a:spLocks noChangeArrowheads="1"/>
            </p:cNvSpPr>
            <p:nvPr/>
          </p:nvSpPr>
          <p:spPr bwMode="auto">
            <a:xfrm rot="-3358839">
              <a:off x="3188" y="122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724" name="Oval 27"/>
            <p:cNvSpPr>
              <a:spLocks noChangeArrowheads="1"/>
            </p:cNvSpPr>
            <p:nvPr/>
          </p:nvSpPr>
          <p:spPr bwMode="auto">
            <a:xfrm rot="3358083">
              <a:off x="3341" y="122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725" name="Line 28"/>
            <p:cNvSpPr>
              <a:spLocks noChangeShapeType="1"/>
            </p:cNvSpPr>
            <p:nvPr/>
          </p:nvSpPr>
          <p:spPr bwMode="auto">
            <a:xfrm>
              <a:off x="3288" y="1130"/>
              <a:ext cx="0" cy="217"/>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6" name="AutoShape 29"/>
            <p:cNvSpPr>
              <a:spLocks noChangeArrowheads="1"/>
            </p:cNvSpPr>
            <p:nvPr/>
          </p:nvSpPr>
          <p:spPr bwMode="auto">
            <a:xfrm>
              <a:off x="3181" y="1008"/>
              <a:ext cx="214" cy="188"/>
            </a:xfrm>
            <a:prstGeom prst="irregularSeal1">
              <a:avLst/>
            </a:prstGeom>
            <a:solidFill>
              <a:srgbClr val="FFFF00"/>
            </a:solidFill>
            <a:ln w="9525">
              <a:solidFill>
                <a:srgbClr val="FFCC00"/>
              </a:solidFill>
              <a:miter lim="800000"/>
              <a:headEnd/>
              <a:tailEnd/>
            </a:ln>
          </p:spPr>
          <p:txBody>
            <a:bodyPr wrap="none" anchor="ctr"/>
            <a:lstStyle/>
            <a:p>
              <a:pPr algn="ctr"/>
              <a:endParaRPr lang="en-US"/>
            </a:p>
          </p:txBody>
        </p:sp>
      </p:grpSp>
      <p:sp>
        <p:nvSpPr>
          <p:cNvPr id="29702" name="Text Box 33"/>
          <p:cNvSpPr txBox="1">
            <a:spLocks noChangeArrowheads="1"/>
          </p:cNvSpPr>
          <p:nvPr/>
        </p:nvSpPr>
        <p:spPr bwMode="auto">
          <a:xfrm>
            <a:off x="5181600" y="1576388"/>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4x</a:t>
            </a:r>
          </a:p>
        </p:txBody>
      </p:sp>
      <p:sp>
        <p:nvSpPr>
          <p:cNvPr id="29703" name="Line 35"/>
          <p:cNvSpPr>
            <a:spLocks noChangeShapeType="1"/>
          </p:cNvSpPr>
          <p:nvPr/>
        </p:nvSpPr>
        <p:spPr bwMode="auto">
          <a:xfrm flipH="1">
            <a:off x="5105400" y="2643188"/>
            <a:ext cx="304800" cy="914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4" name="Oval 36"/>
          <p:cNvSpPr>
            <a:spLocks noChangeArrowheads="1"/>
          </p:cNvSpPr>
          <p:nvPr/>
        </p:nvSpPr>
        <p:spPr bwMode="auto">
          <a:xfrm>
            <a:off x="3962400" y="38623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05" name="Oval 37"/>
          <p:cNvSpPr>
            <a:spLocks noChangeArrowheads="1"/>
          </p:cNvSpPr>
          <p:nvPr/>
        </p:nvSpPr>
        <p:spPr bwMode="auto">
          <a:xfrm>
            <a:off x="4953000" y="3786188"/>
            <a:ext cx="38100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06" name="Text Box 38"/>
          <p:cNvSpPr txBox="1">
            <a:spLocks noChangeArrowheads="1"/>
          </p:cNvSpPr>
          <p:nvPr/>
        </p:nvSpPr>
        <p:spPr bwMode="auto">
          <a:xfrm>
            <a:off x="1219200" y="3757613"/>
            <a:ext cx="2063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Haploid pollen (1x)</a:t>
            </a:r>
          </a:p>
        </p:txBody>
      </p:sp>
      <p:sp>
        <p:nvSpPr>
          <p:cNvPr id="29707" name="Text Box 39"/>
          <p:cNvSpPr txBox="1">
            <a:spLocks noChangeArrowheads="1"/>
          </p:cNvSpPr>
          <p:nvPr/>
        </p:nvSpPr>
        <p:spPr bwMode="auto">
          <a:xfrm>
            <a:off x="6048375" y="3729038"/>
            <a:ext cx="192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Diploid ovule (2x)</a:t>
            </a:r>
          </a:p>
        </p:txBody>
      </p:sp>
      <p:sp>
        <p:nvSpPr>
          <p:cNvPr id="29708" name="Line 40"/>
          <p:cNvSpPr>
            <a:spLocks noChangeShapeType="1"/>
          </p:cNvSpPr>
          <p:nvPr/>
        </p:nvSpPr>
        <p:spPr bwMode="auto">
          <a:xfrm flipV="1">
            <a:off x="3276600" y="3938588"/>
            <a:ext cx="609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9" name="Line 41"/>
          <p:cNvSpPr>
            <a:spLocks noChangeShapeType="1"/>
          </p:cNvSpPr>
          <p:nvPr/>
        </p:nvSpPr>
        <p:spPr bwMode="auto">
          <a:xfrm flipH="1">
            <a:off x="5410200" y="3938588"/>
            <a:ext cx="609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0" name="Freeform 42"/>
          <p:cNvSpPr>
            <a:spLocks/>
          </p:cNvSpPr>
          <p:nvPr/>
        </p:nvSpPr>
        <p:spPr bwMode="auto">
          <a:xfrm>
            <a:off x="4572000" y="4014788"/>
            <a:ext cx="381000" cy="457200"/>
          </a:xfrm>
          <a:custGeom>
            <a:avLst/>
            <a:gdLst>
              <a:gd name="T0" fmla="*/ 2147483647 w 240"/>
              <a:gd name="T1" fmla="*/ 0 h 288"/>
              <a:gd name="T2" fmla="*/ 2147483647 w 240"/>
              <a:gd name="T3" fmla="*/ 2147483647 h 288"/>
              <a:gd name="T4" fmla="*/ 0 w 240"/>
              <a:gd name="T5" fmla="*/ 2147483647 h 288"/>
              <a:gd name="T6" fmla="*/ 0 60000 65536"/>
              <a:gd name="T7" fmla="*/ 0 60000 65536"/>
              <a:gd name="T8" fmla="*/ 0 60000 65536"/>
              <a:gd name="T9" fmla="*/ 0 w 240"/>
              <a:gd name="T10" fmla="*/ 0 h 288"/>
              <a:gd name="T11" fmla="*/ 240 w 240"/>
              <a:gd name="T12" fmla="*/ 288 h 288"/>
            </a:gdLst>
            <a:ahLst/>
            <a:cxnLst>
              <a:cxn ang="T6">
                <a:pos x="T0" y="T1"/>
              </a:cxn>
              <a:cxn ang="T7">
                <a:pos x="T2" y="T3"/>
              </a:cxn>
              <a:cxn ang="T8">
                <a:pos x="T4" y="T5"/>
              </a:cxn>
            </a:cxnLst>
            <a:rect l="T9" t="T10" r="T11" b="T12"/>
            <a:pathLst>
              <a:path w="240" h="288">
                <a:moveTo>
                  <a:pt x="240" y="0"/>
                </a:moveTo>
                <a:cubicBezTo>
                  <a:pt x="188" y="24"/>
                  <a:pt x="136" y="48"/>
                  <a:pt x="96" y="96"/>
                </a:cubicBezTo>
                <a:cubicBezTo>
                  <a:pt x="56" y="144"/>
                  <a:pt x="28" y="216"/>
                  <a:pt x="0" y="28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1" name="Freeform 43"/>
          <p:cNvSpPr>
            <a:spLocks/>
          </p:cNvSpPr>
          <p:nvPr/>
        </p:nvSpPr>
        <p:spPr bwMode="auto">
          <a:xfrm flipH="1">
            <a:off x="4191000" y="4014788"/>
            <a:ext cx="381000" cy="457200"/>
          </a:xfrm>
          <a:custGeom>
            <a:avLst/>
            <a:gdLst>
              <a:gd name="T0" fmla="*/ 2147483647 w 240"/>
              <a:gd name="T1" fmla="*/ 0 h 288"/>
              <a:gd name="T2" fmla="*/ 2147483647 w 240"/>
              <a:gd name="T3" fmla="*/ 2147483647 h 288"/>
              <a:gd name="T4" fmla="*/ 0 w 240"/>
              <a:gd name="T5" fmla="*/ 2147483647 h 288"/>
              <a:gd name="T6" fmla="*/ 0 60000 65536"/>
              <a:gd name="T7" fmla="*/ 0 60000 65536"/>
              <a:gd name="T8" fmla="*/ 0 60000 65536"/>
              <a:gd name="T9" fmla="*/ 0 w 240"/>
              <a:gd name="T10" fmla="*/ 0 h 288"/>
              <a:gd name="T11" fmla="*/ 240 w 240"/>
              <a:gd name="T12" fmla="*/ 288 h 288"/>
            </a:gdLst>
            <a:ahLst/>
            <a:cxnLst>
              <a:cxn ang="T6">
                <a:pos x="T0" y="T1"/>
              </a:cxn>
              <a:cxn ang="T7">
                <a:pos x="T2" y="T3"/>
              </a:cxn>
              <a:cxn ang="T8">
                <a:pos x="T4" y="T5"/>
              </a:cxn>
            </a:cxnLst>
            <a:rect l="T9" t="T10" r="T11" b="T12"/>
            <a:pathLst>
              <a:path w="240" h="288">
                <a:moveTo>
                  <a:pt x="240" y="0"/>
                </a:moveTo>
                <a:cubicBezTo>
                  <a:pt x="188" y="24"/>
                  <a:pt x="136" y="48"/>
                  <a:pt x="96" y="96"/>
                </a:cubicBezTo>
                <a:cubicBezTo>
                  <a:pt x="56" y="144"/>
                  <a:pt x="28" y="216"/>
                  <a:pt x="0" y="28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2" name="Line 44"/>
          <p:cNvSpPr>
            <a:spLocks noChangeShapeType="1"/>
          </p:cNvSpPr>
          <p:nvPr/>
        </p:nvSpPr>
        <p:spPr bwMode="auto">
          <a:xfrm>
            <a:off x="4572000" y="4471988"/>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9713" name="Group 45"/>
          <p:cNvGrpSpPr>
            <a:grpSpLocks/>
          </p:cNvGrpSpPr>
          <p:nvPr/>
        </p:nvGrpSpPr>
        <p:grpSpPr bwMode="auto">
          <a:xfrm>
            <a:off x="4114800" y="5157788"/>
            <a:ext cx="838200" cy="1066800"/>
            <a:chOff x="3120" y="1008"/>
            <a:chExt cx="336" cy="339"/>
          </a:xfrm>
        </p:grpSpPr>
        <p:sp>
          <p:nvSpPr>
            <p:cNvPr id="29719" name="Oval 46"/>
            <p:cNvSpPr>
              <a:spLocks noChangeArrowheads="1"/>
            </p:cNvSpPr>
            <p:nvPr/>
          </p:nvSpPr>
          <p:spPr bwMode="auto">
            <a:xfrm rot="-3358839">
              <a:off x="3188" y="122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720" name="Oval 47"/>
            <p:cNvSpPr>
              <a:spLocks noChangeArrowheads="1"/>
            </p:cNvSpPr>
            <p:nvPr/>
          </p:nvSpPr>
          <p:spPr bwMode="auto">
            <a:xfrm rot="3358083">
              <a:off x="3341" y="1225"/>
              <a:ext cx="48" cy="1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721" name="Line 48"/>
            <p:cNvSpPr>
              <a:spLocks noChangeShapeType="1"/>
            </p:cNvSpPr>
            <p:nvPr/>
          </p:nvSpPr>
          <p:spPr bwMode="auto">
            <a:xfrm>
              <a:off x="3288" y="1130"/>
              <a:ext cx="0" cy="217"/>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2" name="AutoShape 49"/>
            <p:cNvSpPr>
              <a:spLocks noChangeArrowheads="1"/>
            </p:cNvSpPr>
            <p:nvPr/>
          </p:nvSpPr>
          <p:spPr bwMode="auto">
            <a:xfrm>
              <a:off x="3181" y="1008"/>
              <a:ext cx="214" cy="188"/>
            </a:xfrm>
            <a:prstGeom prst="irregularSeal1">
              <a:avLst/>
            </a:prstGeom>
            <a:solidFill>
              <a:srgbClr val="FFFF00"/>
            </a:solidFill>
            <a:ln w="9525">
              <a:solidFill>
                <a:srgbClr val="FFCC00"/>
              </a:solidFill>
              <a:miter lim="800000"/>
              <a:headEnd/>
              <a:tailEnd/>
            </a:ln>
          </p:spPr>
          <p:txBody>
            <a:bodyPr wrap="none" anchor="ctr"/>
            <a:lstStyle/>
            <a:p>
              <a:pPr algn="ctr"/>
              <a:endParaRPr lang="en-US"/>
            </a:p>
          </p:txBody>
        </p:sp>
      </p:grpSp>
      <p:sp>
        <p:nvSpPr>
          <p:cNvPr id="29714" name="Text Box 50"/>
          <p:cNvSpPr txBox="1">
            <a:spLocks noChangeArrowheads="1"/>
          </p:cNvSpPr>
          <p:nvPr/>
        </p:nvSpPr>
        <p:spPr bwMode="auto">
          <a:xfrm>
            <a:off x="4343400" y="5233988"/>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3x</a:t>
            </a:r>
          </a:p>
        </p:txBody>
      </p:sp>
      <p:sp>
        <p:nvSpPr>
          <p:cNvPr id="29715" name="Text Box 51"/>
          <p:cNvSpPr txBox="1">
            <a:spLocks noChangeArrowheads="1"/>
          </p:cNvSpPr>
          <p:nvPr/>
        </p:nvSpPr>
        <p:spPr bwMode="auto">
          <a:xfrm>
            <a:off x="5524500" y="5081588"/>
            <a:ext cx="1943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u="sng"/>
              <a:t>Triploid offspring</a:t>
            </a:r>
          </a:p>
        </p:txBody>
      </p:sp>
      <p:sp>
        <p:nvSpPr>
          <p:cNvPr id="29716" name="Text Box 52"/>
          <p:cNvSpPr txBox="1">
            <a:spLocks noChangeArrowheads="1"/>
          </p:cNvSpPr>
          <p:nvPr/>
        </p:nvSpPr>
        <p:spPr bwMode="auto">
          <a:xfrm>
            <a:off x="5546725" y="5500688"/>
            <a:ext cx="1069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a:t> Infertile</a:t>
            </a:r>
          </a:p>
          <a:p>
            <a:pPr eaLnBrk="1" hangingPunct="1">
              <a:buFontTx/>
              <a:buChar char="•"/>
            </a:pPr>
            <a:r>
              <a:rPr lang="en-US"/>
              <a:t> Inviable</a:t>
            </a:r>
          </a:p>
        </p:txBody>
      </p:sp>
      <p:sp>
        <p:nvSpPr>
          <p:cNvPr id="29717" name="Text Box 53"/>
          <p:cNvSpPr txBox="1">
            <a:spLocks noChangeArrowheads="1"/>
          </p:cNvSpPr>
          <p:nvPr/>
        </p:nvSpPr>
        <p:spPr bwMode="auto">
          <a:xfrm>
            <a:off x="0" y="6415088"/>
            <a:ext cx="9131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As a result, polyploidy generates immediate reproductive isolation and sympatric speciation</a:t>
            </a:r>
          </a:p>
        </p:txBody>
      </p:sp>
      <p:sp>
        <p:nvSpPr>
          <p:cNvPr id="29718" name="Text Box 2"/>
          <p:cNvSpPr txBox="1">
            <a:spLocks noChangeArrowheads="1"/>
          </p:cNvSpPr>
          <p:nvPr/>
        </p:nvSpPr>
        <p:spPr bwMode="auto">
          <a:xfrm>
            <a:off x="0" y="22860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The process of instantaneous sympatric speciation: polyploidy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0" y="7620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The process of instantaneous sympatric speciation: an example from </a:t>
            </a:r>
            <a:r>
              <a:rPr lang="en-US" sz="3200" i="1"/>
              <a:t>Heuchera grossulariifolia</a:t>
            </a:r>
            <a:endParaRPr lang="en-US" sz="3200"/>
          </a:p>
        </p:txBody>
      </p:sp>
      <p:sp>
        <p:nvSpPr>
          <p:cNvPr id="36867" name="Text Box 7"/>
          <p:cNvSpPr txBox="1">
            <a:spLocks noChangeArrowheads="1"/>
          </p:cNvSpPr>
          <p:nvPr/>
        </p:nvSpPr>
        <p:spPr bwMode="auto">
          <a:xfrm>
            <a:off x="738188" y="3362325"/>
            <a:ext cx="2386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b="1" i="1"/>
              <a:t>Heuchera grossulariifolia</a:t>
            </a:r>
            <a:r>
              <a:rPr lang="en-US" sz="1400" b="1"/>
              <a:t> on </a:t>
            </a:r>
          </a:p>
          <a:p>
            <a:pPr algn="ctr" eaLnBrk="1" hangingPunct="1"/>
            <a:r>
              <a:rPr lang="en-US" sz="1400" b="1"/>
              <a:t>the Salmon River</a:t>
            </a:r>
            <a:endParaRPr lang="en-US" sz="1400" b="1" i="1"/>
          </a:p>
        </p:txBody>
      </p:sp>
      <p:sp>
        <p:nvSpPr>
          <p:cNvPr id="36868" name="Text Box 11"/>
          <p:cNvSpPr txBox="1">
            <a:spLocks noChangeArrowheads="1"/>
          </p:cNvSpPr>
          <p:nvPr/>
        </p:nvSpPr>
        <p:spPr bwMode="auto">
          <a:xfrm>
            <a:off x="5257800" y="1524000"/>
            <a:ext cx="3429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sz="1600"/>
              <a:t> Autotetraploid plants have </a:t>
            </a:r>
          </a:p>
          <a:p>
            <a:pPr eaLnBrk="1" hangingPunct="1"/>
            <a:r>
              <a:rPr lang="en-US" sz="1600"/>
              <a:t>  formed multiple times</a:t>
            </a:r>
          </a:p>
          <a:p>
            <a:pPr eaLnBrk="1" hangingPunct="1"/>
            <a:endParaRPr lang="en-US" sz="1600"/>
          </a:p>
          <a:p>
            <a:pPr eaLnBrk="1" hangingPunct="1">
              <a:buFontTx/>
              <a:buChar char="•"/>
            </a:pPr>
            <a:r>
              <a:rPr lang="en-US" sz="1600"/>
              <a:t> Triploid hybrids have low fitness and </a:t>
            </a:r>
          </a:p>
          <a:p>
            <a:pPr eaLnBrk="1" hangingPunct="1"/>
            <a:r>
              <a:rPr lang="en-US" sz="1600"/>
              <a:t>  low fertility</a:t>
            </a:r>
          </a:p>
          <a:p>
            <a:pPr eaLnBrk="1" hangingPunct="1"/>
            <a:endParaRPr lang="en-US" sz="1600"/>
          </a:p>
          <a:p>
            <a:pPr eaLnBrk="1" hangingPunct="1">
              <a:buFontTx/>
              <a:buChar char="•"/>
            </a:pPr>
            <a:r>
              <a:rPr lang="en-US" sz="1600"/>
              <a:t> The two ploidies have diverged</a:t>
            </a:r>
          </a:p>
          <a:p>
            <a:pPr eaLnBrk="1" hangingPunct="1"/>
            <a:r>
              <a:rPr lang="en-US" sz="1600"/>
              <a:t>  greatly in morphology and</a:t>
            </a:r>
          </a:p>
          <a:p>
            <a:pPr eaLnBrk="1" hangingPunct="1"/>
            <a:r>
              <a:rPr lang="en-US" sz="1600"/>
              <a:t>  phenology</a:t>
            </a:r>
          </a:p>
        </p:txBody>
      </p:sp>
      <p:pic>
        <p:nvPicPr>
          <p:cNvPr id="36869" name="Picture 12" descr="Wind Ri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188" y="1609725"/>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3" descr="Experimental 2x_4x Gros pair SR_2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168775"/>
            <a:ext cx="25908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4"/>
          <p:cNvSpPr txBox="1">
            <a:spLocks noChangeArrowheads="1"/>
          </p:cNvSpPr>
          <p:nvPr/>
        </p:nvSpPr>
        <p:spPr bwMode="auto">
          <a:xfrm>
            <a:off x="2365375" y="4168775"/>
            <a:ext cx="1063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solidFill>
                  <a:srgbClr val="00CCFF"/>
                </a:solidFill>
              </a:rPr>
              <a:t>Salmon River 2x</a:t>
            </a:r>
          </a:p>
        </p:txBody>
      </p:sp>
      <p:sp>
        <p:nvSpPr>
          <p:cNvPr id="36872" name="Rectangle 5"/>
          <p:cNvSpPr>
            <a:spLocks noChangeArrowheads="1"/>
          </p:cNvSpPr>
          <p:nvPr/>
        </p:nvSpPr>
        <p:spPr bwMode="auto">
          <a:xfrm>
            <a:off x="533400" y="5006975"/>
            <a:ext cx="1063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rgbClr val="00CCFF"/>
                </a:solidFill>
              </a:rPr>
              <a:t>Salmon River 4x</a:t>
            </a:r>
          </a:p>
        </p:txBody>
      </p:sp>
      <p:pic>
        <p:nvPicPr>
          <p:cNvPr id="3687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2013" y="4167188"/>
            <a:ext cx="39243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Text Box 13"/>
          <p:cNvSpPr txBox="1">
            <a:spLocks noChangeArrowheads="1"/>
          </p:cNvSpPr>
          <p:nvPr/>
        </p:nvSpPr>
        <p:spPr bwMode="auto">
          <a:xfrm>
            <a:off x="6386513" y="641508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Date</a:t>
            </a:r>
          </a:p>
        </p:txBody>
      </p:sp>
      <p:sp>
        <p:nvSpPr>
          <p:cNvPr id="36875" name="Text Box 14"/>
          <p:cNvSpPr txBox="1">
            <a:spLocks noChangeArrowheads="1"/>
          </p:cNvSpPr>
          <p:nvPr/>
        </p:nvSpPr>
        <p:spPr bwMode="auto">
          <a:xfrm rot="-5400000">
            <a:off x="3729832" y="5161756"/>
            <a:ext cx="159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 open flowers</a:t>
            </a:r>
          </a:p>
        </p:txBody>
      </p:sp>
      <p:sp>
        <p:nvSpPr>
          <p:cNvPr id="36876" name="Text Box 15"/>
          <p:cNvSpPr txBox="1">
            <a:spLocks noChangeArrowheads="1"/>
          </p:cNvSpPr>
          <p:nvPr/>
        </p:nvSpPr>
        <p:spPr bwMode="auto">
          <a:xfrm>
            <a:off x="5624513" y="4852988"/>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0000FF"/>
                </a:solidFill>
              </a:rPr>
              <a:t>4x</a:t>
            </a:r>
          </a:p>
        </p:txBody>
      </p:sp>
      <p:sp>
        <p:nvSpPr>
          <p:cNvPr id="36877" name="Text Box 16"/>
          <p:cNvSpPr txBox="1">
            <a:spLocks noChangeArrowheads="1"/>
          </p:cNvSpPr>
          <p:nvPr/>
        </p:nvSpPr>
        <p:spPr bwMode="auto">
          <a:xfrm>
            <a:off x="7513638" y="4814888"/>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008000"/>
                </a:solidFill>
              </a:rPr>
              <a:t>2x</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The process of adaptive sympatric speciation: Step 1</a:t>
            </a:r>
          </a:p>
        </p:txBody>
      </p:sp>
      <p:sp>
        <p:nvSpPr>
          <p:cNvPr id="30723" name="TextBox 57"/>
          <p:cNvSpPr txBox="1">
            <a:spLocks noChangeArrowheads="1"/>
          </p:cNvSpPr>
          <p:nvPr/>
        </p:nvSpPr>
        <p:spPr bwMode="auto">
          <a:xfrm>
            <a:off x="838200" y="1219200"/>
            <a:ext cx="830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Begin with a species composed of a single panmictic population. Individuals with similar phenotypes compete more intensely than individuals with disparate phenotypes</a:t>
            </a:r>
          </a:p>
        </p:txBody>
      </p:sp>
      <p:sp>
        <p:nvSpPr>
          <p:cNvPr id="66" name="Freeform 65"/>
          <p:cNvSpPr/>
          <p:nvPr/>
        </p:nvSpPr>
        <p:spPr bwMode="auto">
          <a:xfrm>
            <a:off x="228600" y="2895600"/>
            <a:ext cx="3413125" cy="1485900"/>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adFill>
            <a:gsLst>
              <a:gs pos="33000">
                <a:schemeClr val="accent1">
                  <a:lumMod val="25000"/>
                </a:schemeClr>
              </a:gs>
              <a:gs pos="50000">
                <a:schemeClr val="accent1">
                  <a:shade val="67500"/>
                  <a:satMod val="115000"/>
                </a:schemeClr>
              </a:gs>
              <a:gs pos="100000">
                <a:schemeClr val="accent1">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25"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124200"/>
            <a:ext cx="558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352800"/>
            <a:ext cx="74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352800"/>
            <a:ext cx="931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733800"/>
            <a:ext cx="931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505200"/>
            <a:ext cx="5334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733800"/>
            <a:ext cx="74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810000"/>
            <a:ext cx="986899" cy="40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3175" y="2543175"/>
            <a:ext cx="742824"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6263" y="2514600"/>
            <a:ext cx="19569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10400" y="2543175"/>
            <a:ext cx="19569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6951" y="3824058"/>
            <a:ext cx="371412"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918363" y="3810000"/>
            <a:ext cx="986899" cy="40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own Arrow 1"/>
          <p:cNvSpPr/>
          <p:nvPr/>
        </p:nvSpPr>
        <p:spPr>
          <a:xfrm>
            <a:off x="6546951" y="4495800"/>
            <a:ext cx="371412" cy="59740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364719" y="5251704"/>
            <a:ext cx="2788681" cy="1225296"/>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504389" y="6477000"/>
            <a:ext cx="582211" cy="369332"/>
          </a:xfrm>
          <a:prstGeom prst="rect">
            <a:avLst/>
          </a:prstGeom>
          <a:noFill/>
        </p:spPr>
        <p:txBody>
          <a:bodyPr wrap="none" rtlCol="0">
            <a:spAutoFit/>
          </a:bodyPr>
          <a:lstStyle/>
          <a:p>
            <a:r>
              <a:rPr lang="en-US" dirty="0" smtClean="0"/>
              <a:t>Size</a:t>
            </a:r>
            <a:endParaRPr lang="en-US" dirty="0"/>
          </a:p>
        </p:txBody>
      </p:sp>
      <p:sp>
        <p:nvSpPr>
          <p:cNvPr id="25" name="TextBox 24"/>
          <p:cNvSpPr txBox="1"/>
          <p:nvPr/>
        </p:nvSpPr>
        <p:spPr>
          <a:xfrm>
            <a:off x="4931326" y="5638800"/>
            <a:ext cx="402674" cy="369332"/>
          </a:xfrm>
          <a:prstGeom prst="rect">
            <a:avLst/>
          </a:prstGeom>
          <a:noFill/>
        </p:spPr>
        <p:txBody>
          <a:bodyPr wrap="none" rtlCol="0">
            <a:spAutoFit/>
          </a:bodyPr>
          <a:lstStyle/>
          <a:p>
            <a:r>
              <a:rPr lang="en-US" dirty="0" smtClean="0"/>
              <a:t>W</a:t>
            </a:r>
            <a:endParaRPr lang="en-US" dirty="0"/>
          </a:p>
        </p:txBody>
      </p:sp>
      <p:sp>
        <p:nvSpPr>
          <p:cNvPr id="6" name="Freeform 5"/>
          <p:cNvSpPr/>
          <p:nvPr/>
        </p:nvSpPr>
        <p:spPr>
          <a:xfrm>
            <a:off x="5355771" y="5540135"/>
            <a:ext cx="2764972" cy="882436"/>
          </a:xfrm>
          <a:custGeom>
            <a:avLst/>
            <a:gdLst>
              <a:gd name="connsiteX0" fmla="*/ 0 w 2764972"/>
              <a:gd name="connsiteY0" fmla="*/ 11579 h 882436"/>
              <a:gd name="connsiteX1" fmla="*/ 185058 w 2764972"/>
              <a:gd name="connsiteY1" fmla="*/ 694 h 882436"/>
              <a:gd name="connsiteX2" fmla="*/ 424543 w 2764972"/>
              <a:gd name="connsiteY2" fmla="*/ 33351 h 882436"/>
              <a:gd name="connsiteX3" fmla="*/ 478972 w 2764972"/>
              <a:gd name="connsiteY3" fmla="*/ 76894 h 882436"/>
              <a:gd name="connsiteX4" fmla="*/ 522515 w 2764972"/>
              <a:gd name="connsiteY4" fmla="*/ 131322 h 882436"/>
              <a:gd name="connsiteX5" fmla="*/ 576943 w 2764972"/>
              <a:gd name="connsiteY5" fmla="*/ 185751 h 882436"/>
              <a:gd name="connsiteX6" fmla="*/ 620486 w 2764972"/>
              <a:gd name="connsiteY6" fmla="*/ 229294 h 882436"/>
              <a:gd name="connsiteX7" fmla="*/ 631372 w 2764972"/>
              <a:gd name="connsiteY7" fmla="*/ 261951 h 882436"/>
              <a:gd name="connsiteX8" fmla="*/ 685800 w 2764972"/>
              <a:gd name="connsiteY8" fmla="*/ 305494 h 882436"/>
              <a:gd name="connsiteX9" fmla="*/ 740229 w 2764972"/>
              <a:gd name="connsiteY9" fmla="*/ 349036 h 882436"/>
              <a:gd name="connsiteX10" fmla="*/ 772886 w 2764972"/>
              <a:gd name="connsiteY10" fmla="*/ 359922 h 882436"/>
              <a:gd name="connsiteX11" fmla="*/ 838200 w 2764972"/>
              <a:gd name="connsiteY11" fmla="*/ 392579 h 882436"/>
              <a:gd name="connsiteX12" fmla="*/ 881743 w 2764972"/>
              <a:gd name="connsiteY12" fmla="*/ 447008 h 882436"/>
              <a:gd name="connsiteX13" fmla="*/ 914400 w 2764972"/>
              <a:gd name="connsiteY13" fmla="*/ 457894 h 882436"/>
              <a:gd name="connsiteX14" fmla="*/ 957943 w 2764972"/>
              <a:gd name="connsiteY14" fmla="*/ 512322 h 882436"/>
              <a:gd name="connsiteX15" fmla="*/ 1012372 w 2764972"/>
              <a:gd name="connsiteY15" fmla="*/ 566751 h 882436"/>
              <a:gd name="connsiteX16" fmla="*/ 1055915 w 2764972"/>
              <a:gd name="connsiteY16" fmla="*/ 632065 h 882436"/>
              <a:gd name="connsiteX17" fmla="*/ 1077686 w 2764972"/>
              <a:gd name="connsiteY17" fmla="*/ 664722 h 882436"/>
              <a:gd name="connsiteX18" fmla="*/ 1110343 w 2764972"/>
              <a:gd name="connsiteY18" fmla="*/ 675608 h 882436"/>
              <a:gd name="connsiteX19" fmla="*/ 1153886 w 2764972"/>
              <a:gd name="connsiteY19" fmla="*/ 719151 h 882436"/>
              <a:gd name="connsiteX20" fmla="*/ 1175658 w 2764972"/>
              <a:gd name="connsiteY20" fmla="*/ 740922 h 882436"/>
              <a:gd name="connsiteX21" fmla="*/ 1208315 w 2764972"/>
              <a:gd name="connsiteY21" fmla="*/ 751808 h 882436"/>
              <a:gd name="connsiteX22" fmla="*/ 1262743 w 2764972"/>
              <a:gd name="connsiteY22" fmla="*/ 795351 h 882436"/>
              <a:gd name="connsiteX23" fmla="*/ 1284515 w 2764972"/>
              <a:gd name="connsiteY23" fmla="*/ 817122 h 882436"/>
              <a:gd name="connsiteX24" fmla="*/ 1382486 w 2764972"/>
              <a:gd name="connsiteY24" fmla="*/ 849779 h 882436"/>
              <a:gd name="connsiteX25" fmla="*/ 1447800 w 2764972"/>
              <a:gd name="connsiteY25" fmla="*/ 871551 h 882436"/>
              <a:gd name="connsiteX26" fmla="*/ 1480458 w 2764972"/>
              <a:gd name="connsiteY26" fmla="*/ 882436 h 882436"/>
              <a:gd name="connsiteX27" fmla="*/ 1611086 w 2764972"/>
              <a:gd name="connsiteY27" fmla="*/ 871551 h 882436"/>
              <a:gd name="connsiteX28" fmla="*/ 1676400 w 2764972"/>
              <a:gd name="connsiteY28" fmla="*/ 849779 h 882436"/>
              <a:gd name="connsiteX29" fmla="*/ 1719943 w 2764972"/>
              <a:gd name="connsiteY29" fmla="*/ 806236 h 882436"/>
              <a:gd name="connsiteX30" fmla="*/ 1785258 w 2764972"/>
              <a:gd name="connsiteY30" fmla="*/ 762694 h 882436"/>
              <a:gd name="connsiteX31" fmla="*/ 1839686 w 2764972"/>
              <a:gd name="connsiteY31" fmla="*/ 708265 h 882436"/>
              <a:gd name="connsiteX32" fmla="*/ 1861458 w 2764972"/>
              <a:gd name="connsiteY32" fmla="*/ 642951 h 882436"/>
              <a:gd name="connsiteX33" fmla="*/ 1872343 w 2764972"/>
              <a:gd name="connsiteY33" fmla="*/ 610294 h 882436"/>
              <a:gd name="connsiteX34" fmla="*/ 1894115 w 2764972"/>
              <a:gd name="connsiteY34" fmla="*/ 577636 h 882436"/>
              <a:gd name="connsiteX35" fmla="*/ 1915886 w 2764972"/>
              <a:gd name="connsiteY35" fmla="*/ 512322 h 882436"/>
              <a:gd name="connsiteX36" fmla="*/ 1926772 w 2764972"/>
              <a:gd name="connsiteY36" fmla="*/ 479665 h 882436"/>
              <a:gd name="connsiteX37" fmla="*/ 1959429 w 2764972"/>
              <a:gd name="connsiteY37" fmla="*/ 457894 h 882436"/>
              <a:gd name="connsiteX38" fmla="*/ 2002972 w 2764972"/>
              <a:gd name="connsiteY38" fmla="*/ 370808 h 882436"/>
              <a:gd name="connsiteX39" fmla="*/ 2035629 w 2764972"/>
              <a:gd name="connsiteY39" fmla="*/ 316379 h 882436"/>
              <a:gd name="connsiteX40" fmla="*/ 2111829 w 2764972"/>
              <a:gd name="connsiteY40" fmla="*/ 240179 h 882436"/>
              <a:gd name="connsiteX41" fmla="*/ 2166258 w 2764972"/>
              <a:gd name="connsiteY41" fmla="*/ 185751 h 882436"/>
              <a:gd name="connsiteX42" fmla="*/ 2188029 w 2764972"/>
              <a:gd name="connsiteY42" fmla="*/ 163979 h 882436"/>
              <a:gd name="connsiteX43" fmla="*/ 2220686 w 2764972"/>
              <a:gd name="connsiteY43" fmla="*/ 153094 h 882436"/>
              <a:gd name="connsiteX44" fmla="*/ 2275115 w 2764972"/>
              <a:gd name="connsiteY44" fmla="*/ 120436 h 882436"/>
              <a:gd name="connsiteX45" fmla="*/ 2307772 w 2764972"/>
              <a:gd name="connsiteY45" fmla="*/ 87779 h 882436"/>
              <a:gd name="connsiteX46" fmla="*/ 2373086 w 2764972"/>
              <a:gd name="connsiteY46" fmla="*/ 66008 h 882436"/>
              <a:gd name="connsiteX47" fmla="*/ 2405743 w 2764972"/>
              <a:gd name="connsiteY47" fmla="*/ 55122 h 882436"/>
              <a:gd name="connsiteX48" fmla="*/ 2503715 w 2764972"/>
              <a:gd name="connsiteY48" fmla="*/ 22465 h 882436"/>
              <a:gd name="connsiteX49" fmla="*/ 2536372 w 2764972"/>
              <a:gd name="connsiteY49" fmla="*/ 11579 h 882436"/>
              <a:gd name="connsiteX50" fmla="*/ 2764972 w 2764972"/>
              <a:gd name="connsiteY50" fmla="*/ 694 h 88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764972" h="882436">
                <a:moveTo>
                  <a:pt x="0" y="11579"/>
                </a:moveTo>
                <a:cubicBezTo>
                  <a:pt x="61686" y="7951"/>
                  <a:pt x="123265" y="694"/>
                  <a:pt x="185058" y="694"/>
                </a:cubicBezTo>
                <a:cubicBezTo>
                  <a:pt x="210948" y="694"/>
                  <a:pt x="371579" y="-1958"/>
                  <a:pt x="424543" y="33351"/>
                </a:cubicBezTo>
                <a:cubicBezTo>
                  <a:pt x="465740" y="60815"/>
                  <a:pt x="447949" y="45871"/>
                  <a:pt x="478972" y="76894"/>
                </a:cubicBezTo>
                <a:cubicBezTo>
                  <a:pt x="497625" y="132851"/>
                  <a:pt x="476172" y="90772"/>
                  <a:pt x="522515" y="131322"/>
                </a:cubicBezTo>
                <a:cubicBezTo>
                  <a:pt x="541824" y="148218"/>
                  <a:pt x="576943" y="185751"/>
                  <a:pt x="576943" y="185751"/>
                </a:cubicBezTo>
                <a:cubicBezTo>
                  <a:pt x="605972" y="272836"/>
                  <a:pt x="562429" y="171237"/>
                  <a:pt x="620486" y="229294"/>
                </a:cubicBezTo>
                <a:cubicBezTo>
                  <a:pt x="628600" y="237408"/>
                  <a:pt x="626240" y="251688"/>
                  <a:pt x="631372" y="261951"/>
                </a:cubicBezTo>
                <a:cubicBezTo>
                  <a:pt x="651067" y="301342"/>
                  <a:pt x="648134" y="292938"/>
                  <a:pt x="685800" y="305494"/>
                </a:cubicBezTo>
                <a:cubicBezTo>
                  <a:pt x="706050" y="325743"/>
                  <a:pt x="712765" y="335304"/>
                  <a:pt x="740229" y="349036"/>
                </a:cubicBezTo>
                <a:cubicBezTo>
                  <a:pt x="750492" y="354168"/>
                  <a:pt x="762000" y="356293"/>
                  <a:pt x="772886" y="359922"/>
                </a:cubicBezTo>
                <a:cubicBezTo>
                  <a:pt x="823589" y="410625"/>
                  <a:pt x="757950" y="352454"/>
                  <a:pt x="838200" y="392579"/>
                </a:cubicBezTo>
                <a:cubicBezTo>
                  <a:pt x="867791" y="407375"/>
                  <a:pt x="856104" y="426496"/>
                  <a:pt x="881743" y="447008"/>
                </a:cubicBezTo>
                <a:cubicBezTo>
                  <a:pt x="890703" y="454176"/>
                  <a:pt x="903514" y="454265"/>
                  <a:pt x="914400" y="457894"/>
                </a:cubicBezTo>
                <a:cubicBezTo>
                  <a:pt x="999269" y="542759"/>
                  <a:pt x="861839" y="402489"/>
                  <a:pt x="957943" y="512322"/>
                </a:cubicBezTo>
                <a:cubicBezTo>
                  <a:pt x="974839" y="531632"/>
                  <a:pt x="998139" y="545402"/>
                  <a:pt x="1012372" y="566751"/>
                </a:cubicBezTo>
                <a:lnTo>
                  <a:pt x="1055915" y="632065"/>
                </a:lnTo>
                <a:cubicBezTo>
                  <a:pt x="1063172" y="642951"/>
                  <a:pt x="1065275" y="660585"/>
                  <a:pt x="1077686" y="664722"/>
                </a:cubicBezTo>
                <a:lnTo>
                  <a:pt x="1110343" y="675608"/>
                </a:lnTo>
                <a:lnTo>
                  <a:pt x="1153886" y="719151"/>
                </a:lnTo>
                <a:cubicBezTo>
                  <a:pt x="1161143" y="726408"/>
                  <a:pt x="1165922" y="737676"/>
                  <a:pt x="1175658" y="740922"/>
                </a:cubicBezTo>
                <a:lnTo>
                  <a:pt x="1208315" y="751808"/>
                </a:lnTo>
                <a:cubicBezTo>
                  <a:pt x="1251675" y="816849"/>
                  <a:pt x="1204322" y="760299"/>
                  <a:pt x="1262743" y="795351"/>
                </a:cubicBezTo>
                <a:cubicBezTo>
                  <a:pt x="1271544" y="800631"/>
                  <a:pt x="1275335" y="812532"/>
                  <a:pt x="1284515" y="817122"/>
                </a:cubicBezTo>
                <a:cubicBezTo>
                  <a:pt x="1284532" y="817130"/>
                  <a:pt x="1366148" y="844333"/>
                  <a:pt x="1382486" y="849779"/>
                </a:cubicBezTo>
                <a:lnTo>
                  <a:pt x="1447800" y="871551"/>
                </a:lnTo>
                <a:lnTo>
                  <a:pt x="1480458" y="882436"/>
                </a:lnTo>
                <a:cubicBezTo>
                  <a:pt x="1524001" y="878808"/>
                  <a:pt x="1567987" y="878734"/>
                  <a:pt x="1611086" y="871551"/>
                </a:cubicBezTo>
                <a:cubicBezTo>
                  <a:pt x="1633723" y="867778"/>
                  <a:pt x="1676400" y="849779"/>
                  <a:pt x="1676400" y="849779"/>
                </a:cubicBezTo>
                <a:cubicBezTo>
                  <a:pt x="1690914" y="835265"/>
                  <a:pt x="1702864" y="817622"/>
                  <a:pt x="1719943" y="806236"/>
                </a:cubicBezTo>
                <a:cubicBezTo>
                  <a:pt x="1741715" y="791722"/>
                  <a:pt x="1766756" y="781196"/>
                  <a:pt x="1785258" y="762694"/>
                </a:cubicBezTo>
                <a:lnTo>
                  <a:pt x="1839686" y="708265"/>
                </a:lnTo>
                <a:lnTo>
                  <a:pt x="1861458" y="642951"/>
                </a:lnTo>
                <a:cubicBezTo>
                  <a:pt x="1865087" y="632065"/>
                  <a:pt x="1865978" y="619841"/>
                  <a:pt x="1872343" y="610294"/>
                </a:cubicBezTo>
                <a:lnTo>
                  <a:pt x="1894115" y="577636"/>
                </a:lnTo>
                <a:lnTo>
                  <a:pt x="1915886" y="512322"/>
                </a:lnTo>
                <a:cubicBezTo>
                  <a:pt x="1919515" y="501436"/>
                  <a:pt x="1917225" y="486030"/>
                  <a:pt x="1926772" y="479665"/>
                </a:cubicBezTo>
                <a:lnTo>
                  <a:pt x="1959429" y="457894"/>
                </a:lnTo>
                <a:cubicBezTo>
                  <a:pt x="1984445" y="382842"/>
                  <a:pt x="1964972" y="408806"/>
                  <a:pt x="2002972" y="370808"/>
                </a:cubicBezTo>
                <a:cubicBezTo>
                  <a:pt x="2023786" y="308369"/>
                  <a:pt x="1999768" y="364194"/>
                  <a:pt x="2035629" y="316379"/>
                </a:cubicBezTo>
                <a:cubicBezTo>
                  <a:pt x="2093854" y="238745"/>
                  <a:pt x="2050702" y="260555"/>
                  <a:pt x="2111829" y="240179"/>
                </a:cubicBezTo>
                <a:lnTo>
                  <a:pt x="2166258" y="185751"/>
                </a:lnTo>
                <a:cubicBezTo>
                  <a:pt x="2173515" y="178494"/>
                  <a:pt x="2178292" y="167224"/>
                  <a:pt x="2188029" y="163979"/>
                </a:cubicBezTo>
                <a:lnTo>
                  <a:pt x="2220686" y="153094"/>
                </a:lnTo>
                <a:cubicBezTo>
                  <a:pt x="2288491" y="85289"/>
                  <a:pt x="2190328" y="176961"/>
                  <a:pt x="2275115" y="120436"/>
                </a:cubicBezTo>
                <a:cubicBezTo>
                  <a:pt x="2287924" y="111897"/>
                  <a:pt x="2294315" y="95255"/>
                  <a:pt x="2307772" y="87779"/>
                </a:cubicBezTo>
                <a:cubicBezTo>
                  <a:pt x="2327833" y="76634"/>
                  <a:pt x="2351315" y="73265"/>
                  <a:pt x="2373086" y="66008"/>
                </a:cubicBezTo>
                <a:lnTo>
                  <a:pt x="2405743" y="55122"/>
                </a:lnTo>
                <a:lnTo>
                  <a:pt x="2503715" y="22465"/>
                </a:lnTo>
                <a:cubicBezTo>
                  <a:pt x="2514601" y="18836"/>
                  <a:pt x="2524968" y="12846"/>
                  <a:pt x="2536372" y="11579"/>
                </a:cubicBezTo>
                <a:cubicBezTo>
                  <a:pt x="2677620" y="-4114"/>
                  <a:pt x="2601485" y="694"/>
                  <a:pt x="2764972" y="694"/>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The process of adaptive sympatric speciation: Step 2</a:t>
            </a:r>
          </a:p>
        </p:txBody>
      </p:sp>
      <p:sp>
        <p:nvSpPr>
          <p:cNvPr id="31747" name="TextBox 57"/>
          <p:cNvSpPr txBox="1">
            <a:spLocks noChangeArrowheads="1"/>
          </p:cNvSpPr>
          <p:nvPr/>
        </p:nvSpPr>
        <p:spPr bwMode="auto">
          <a:xfrm>
            <a:off x="838200" y="1219200"/>
            <a:ext cx="830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Because individuals with extreme phenotypes compete less, extreme phenotypes are favored by natural selection and begin to increase in frequency within the population</a:t>
            </a:r>
          </a:p>
        </p:txBody>
      </p:sp>
      <p:sp>
        <p:nvSpPr>
          <p:cNvPr id="46" name="Freeform 45"/>
          <p:cNvSpPr/>
          <p:nvPr/>
        </p:nvSpPr>
        <p:spPr bwMode="auto">
          <a:xfrm>
            <a:off x="228600" y="2895600"/>
            <a:ext cx="3413125" cy="1485900"/>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adFill>
            <a:gsLst>
              <a:gs pos="33000">
                <a:schemeClr val="accent1">
                  <a:lumMod val="25000"/>
                </a:schemeClr>
              </a:gs>
              <a:gs pos="50000">
                <a:schemeClr val="accent1">
                  <a:shade val="67500"/>
                  <a:satMod val="115000"/>
                </a:schemeClr>
              </a:gs>
              <a:gs pos="100000">
                <a:schemeClr val="accent1">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749"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3962400"/>
            <a:ext cx="558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352800"/>
            <a:ext cx="74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352800"/>
            <a:ext cx="931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124200"/>
            <a:ext cx="931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581400"/>
            <a:ext cx="5334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886200"/>
            <a:ext cx="74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52"/>
          <p:cNvSpPr/>
          <p:nvPr/>
        </p:nvSpPr>
        <p:spPr bwMode="auto">
          <a:xfrm>
            <a:off x="5349875" y="2895600"/>
            <a:ext cx="3413125" cy="1485900"/>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adFill>
            <a:gsLst>
              <a:gs pos="33000">
                <a:schemeClr val="accent1">
                  <a:lumMod val="25000"/>
                </a:schemeClr>
              </a:gs>
              <a:gs pos="50000">
                <a:schemeClr val="accent1">
                  <a:shade val="67500"/>
                  <a:satMod val="115000"/>
                </a:schemeClr>
              </a:gs>
              <a:gs pos="100000">
                <a:schemeClr val="accent1">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756"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733800"/>
            <a:ext cx="558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538" y="3725863"/>
            <a:ext cx="7445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2075" y="3352800"/>
            <a:ext cx="931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962400"/>
            <a:ext cx="931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124200"/>
            <a:ext cx="5334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429000"/>
            <a:ext cx="74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5334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114800"/>
            <a:ext cx="5334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124200"/>
            <a:ext cx="931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032125"/>
            <a:ext cx="931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3581400"/>
            <a:ext cx="558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ight Arrow 64"/>
          <p:cNvSpPr/>
          <p:nvPr/>
        </p:nvSpPr>
        <p:spPr>
          <a:xfrm>
            <a:off x="4038600" y="3429000"/>
            <a:ext cx="7620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68" name="TextBox 65"/>
          <p:cNvSpPr txBox="1">
            <a:spLocks noChangeArrowheads="1"/>
          </p:cNvSpPr>
          <p:nvPr/>
        </p:nvSpPr>
        <p:spPr bwMode="auto">
          <a:xfrm>
            <a:off x="4060825" y="3581400"/>
            <a:ext cx="663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Time</a:t>
            </a:r>
          </a:p>
        </p:txBody>
      </p:sp>
      <p:pic>
        <p:nvPicPr>
          <p:cNvPr id="25" name="Picture 3" descr="c:\Users\Chunky Chi\Documents\Assor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4876800"/>
            <a:ext cx="24384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6324600"/>
            <a:ext cx="931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6477000"/>
            <a:ext cx="5334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6400800"/>
            <a:ext cx="744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The process of adaptive sympatric speciation: Step 3</a:t>
            </a:r>
          </a:p>
        </p:txBody>
      </p:sp>
      <p:sp>
        <p:nvSpPr>
          <p:cNvPr id="32771" name="TextBox 57"/>
          <p:cNvSpPr txBox="1">
            <a:spLocks noChangeArrowheads="1"/>
          </p:cNvSpPr>
          <p:nvPr/>
        </p:nvSpPr>
        <p:spPr bwMode="auto">
          <a:xfrm>
            <a:off x="381000" y="1143000"/>
            <a:ext cx="830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Because extreme individuals which mate with extreme individuals of the other type produce intermediate and unfit offspring, assortative mating is favored by natural selection, leading to the elimination of intermediate phenotypes</a:t>
            </a:r>
          </a:p>
        </p:txBody>
      </p:sp>
      <p:sp>
        <p:nvSpPr>
          <p:cNvPr id="31" name="Freeform 30"/>
          <p:cNvSpPr/>
          <p:nvPr/>
        </p:nvSpPr>
        <p:spPr bwMode="auto">
          <a:xfrm>
            <a:off x="5349875" y="2743200"/>
            <a:ext cx="3413125" cy="1485900"/>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adFill>
            <a:gsLst>
              <a:gs pos="33000">
                <a:schemeClr val="accent1">
                  <a:lumMod val="25000"/>
                </a:schemeClr>
              </a:gs>
              <a:gs pos="50000">
                <a:schemeClr val="accent1">
                  <a:shade val="67500"/>
                  <a:satMod val="115000"/>
                </a:schemeClr>
              </a:gs>
              <a:gs pos="100000">
                <a:schemeClr val="accent1">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2773"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772400" y="3048000"/>
            <a:ext cx="931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733800"/>
            <a:ext cx="5334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08725" y="2933700"/>
            <a:ext cx="5334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879725"/>
            <a:ext cx="931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3124200"/>
            <a:ext cx="558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ight Arrow 52"/>
          <p:cNvSpPr/>
          <p:nvPr/>
        </p:nvSpPr>
        <p:spPr>
          <a:xfrm>
            <a:off x="4038600" y="3276600"/>
            <a:ext cx="7620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9" name="TextBox 59"/>
          <p:cNvSpPr txBox="1">
            <a:spLocks noChangeArrowheads="1"/>
          </p:cNvSpPr>
          <p:nvPr/>
        </p:nvSpPr>
        <p:spPr bwMode="auto">
          <a:xfrm>
            <a:off x="4060825" y="3429000"/>
            <a:ext cx="663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Time</a:t>
            </a:r>
          </a:p>
        </p:txBody>
      </p:sp>
      <p:sp>
        <p:nvSpPr>
          <p:cNvPr id="61" name="Freeform 60"/>
          <p:cNvSpPr/>
          <p:nvPr/>
        </p:nvSpPr>
        <p:spPr bwMode="auto">
          <a:xfrm>
            <a:off x="320675" y="2705100"/>
            <a:ext cx="3413125" cy="1485900"/>
          </a:xfrm>
          <a:custGeom>
            <a:avLst/>
            <a:gdLst>
              <a:gd name="connsiteX0" fmla="*/ 152400 w 3413760"/>
              <a:gd name="connsiteY0" fmla="*/ 91440 h 1485900"/>
              <a:gd name="connsiteX1" fmla="*/ 121920 w 3413760"/>
              <a:gd name="connsiteY1" fmla="*/ 137160 h 1485900"/>
              <a:gd name="connsiteX2" fmla="*/ 91440 w 3413760"/>
              <a:gd name="connsiteY2" fmla="*/ 160020 h 1485900"/>
              <a:gd name="connsiteX3" fmla="*/ 60960 w 3413760"/>
              <a:gd name="connsiteY3" fmla="*/ 205740 h 1485900"/>
              <a:gd name="connsiteX4" fmla="*/ 45720 w 3413760"/>
              <a:gd name="connsiteY4" fmla="*/ 228600 h 1485900"/>
              <a:gd name="connsiteX5" fmla="*/ 15240 w 3413760"/>
              <a:gd name="connsiteY5" fmla="*/ 274320 h 1485900"/>
              <a:gd name="connsiteX6" fmla="*/ 0 w 3413760"/>
              <a:gd name="connsiteY6" fmla="*/ 297180 h 1485900"/>
              <a:gd name="connsiteX7" fmla="*/ 7620 w 3413760"/>
              <a:gd name="connsiteY7" fmla="*/ 457200 h 1485900"/>
              <a:gd name="connsiteX8" fmla="*/ 30480 w 3413760"/>
              <a:gd name="connsiteY8" fmla="*/ 510540 h 1485900"/>
              <a:gd name="connsiteX9" fmla="*/ 38100 w 3413760"/>
              <a:gd name="connsiteY9" fmla="*/ 533400 h 1485900"/>
              <a:gd name="connsiteX10" fmla="*/ 53340 w 3413760"/>
              <a:gd name="connsiteY10" fmla="*/ 556260 h 1485900"/>
              <a:gd name="connsiteX11" fmla="*/ 68580 w 3413760"/>
              <a:gd name="connsiteY11" fmla="*/ 601980 h 1485900"/>
              <a:gd name="connsiteX12" fmla="*/ 76200 w 3413760"/>
              <a:gd name="connsiteY12" fmla="*/ 624840 h 1485900"/>
              <a:gd name="connsiteX13" fmla="*/ 91440 w 3413760"/>
              <a:gd name="connsiteY13" fmla="*/ 655320 h 1485900"/>
              <a:gd name="connsiteX14" fmla="*/ 106680 w 3413760"/>
              <a:gd name="connsiteY14" fmla="*/ 678180 h 1485900"/>
              <a:gd name="connsiteX15" fmla="*/ 114300 w 3413760"/>
              <a:gd name="connsiteY15" fmla="*/ 701040 h 1485900"/>
              <a:gd name="connsiteX16" fmla="*/ 129540 w 3413760"/>
              <a:gd name="connsiteY16" fmla="*/ 723900 h 1485900"/>
              <a:gd name="connsiteX17" fmla="*/ 137160 w 3413760"/>
              <a:gd name="connsiteY17" fmla="*/ 746760 h 1485900"/>
              <a:gd name="connsiteX18" fmla="*/ 152400 w 3413760"/>
              <a:gd name="connsiteY18" fmla="*/ 769620 h 1485900"/>
              <a:gd name="connsiteX19" fmla="*/ 167640 w 3413760"/>
              <a:gd name="connsiteY19" fmla="*/ 815340 h 1485900"/>
              <a:gd name="connsiteX20" fmla="*/ 175260 w 3413760"/>
              <a:gd name="connsiteY20" fmla="*/ 838200 h 1485900"/>
              <a:gd name="connsiteX21" fmla="*/ 182880 w 3413760"/>
              <a:gd name="connsiteY21" fmla="*/ 1173480 h 1485900"/>
              <a:gd name="connsiteX22" fmla="*/ 213360 w 3413760"/>
              <a:gd name="connsiteY22" fmla="*/ 1242060 h 1485900"/>
              <a:gd name="connsiteX23" fmla="*/ 236220 w 3413760"/>
              <a:gd name="connsiteY23" fmla="*/ 1257300 h 1485900"/>
              <a:gd name="connsiteX24" fmla="*/ 251460 w 3413760"/>
              <a:gd name="connsiteY24" fmla="*/ 1280160 h 1485900"/>
              <a:gd name="connsiteX25" fmla="*/ 320040 w 3413760"/>
              <a:gd name="connsiteY25" fmla="*/ 1333500 h 1485900"/>
              <a:gd name="connsiteX26" fmla="*/ 365760 w 3413760"/>
              <a:gd name="connsiteY26" fmla="*/ 1356360 h 1485900"/>
              <a:gd name="connsiteX27" fmla="*/ 419100 w 3413760"/>
              <a:gd name="connsiteY27" fmla="*/ 1379220 h 1485900"/>
              <a:gd name="connsiteX28" fmla="*/ 457200 w 3413760"/>
              <a:gd name="connsiteY28" fmla="*/ 1394460 h 1485900"/>
              <a:gd name="connsiteX29" fmla="*/ 480060 w 3413760"/>
              <a:gd name="connsiteY29" fmla="*/ 1409700 h 1485900"/>
              <a:gd name="connsiteX30" fmla="*/ 510540 w 3413760"/>
              <a:gd name="connsiteY30" fmla="*/ 1417320 h 1485900"/>
              <a:gd name="connsiteX31" fmla="*/ 533400 w 3413760"/>
              <a:gd name="connsiteY31" fmla="*/ 1424940 h 1485900"/>
              <a:gd name="connsiteX32" fmla="*/ 640080 w 3413760"/>
              <a:gd name="connsiteY32" fmla="*/ 1447800 h 1485900"/>
              <a:gd name="connsiteX33" fmla="*/ 746760 w 3413760"/>
              <a:gd name="connsiteY33" fmla="*/ 1463040 h 1485900"/>
              <a:gd name="connsiteX34" fmla="*/ 1249680 w 3413760"/>
              <a:gd name="connsiteY34" fmla="*/ 1470660 h 1485900"/>
              <a:gd name="connsiteX35" fmla="*/ 1714500 w 3413760"/>
              <a:gd name="connsiteY35" fmla="*/ 1485900 h 1485900"/>
              <a:gd name="connsiteX36" fmla="*/ 2125980 w 3413760"/>
              <a:gd name="connsiteY36" fmla="*/ 1470660 h 1485900"/>
              <a:gd name="connsiteX37" fmla="*/ 2240280 w 3413760"/>
              <a:gd name="connsiteY37" fmla="*/ 1440180 h 1485900"/>
              <a:gd name="connsiteX38" fmla="*/ 2369820 w 3413760"/>
              <a:gd name="connsiteY38" fmla="*/ 1409700 h 1485900"/>
              <a:gd name="connsiteX39" fmla="*/ 2400300 w 3413760"/>
              <a:gd name="connsiteY39" fmla="*/ 1394460 h 1485900"/>
              <a:gd name="connsiteX40" fmla="*/ 2484120 w 3413760"/>
              <a:gd name="connsiteY40" fmla="*/ 1363980 h 1485900"/>
              <a:gd name="connsiteX41" fmla="*/ 2567940 w 3413760"/>
              <a:gd name="connsiteY41" fmla="*/ 1333500 h 1485900"/>
              <a:gd name="connsiteX42" fmla="*/ 2758440 w 3413760"/>
              <a:gd name="connsiteY42" fmla="*/ 1318260 h 1485900"/>
              <a:gd name="connsiteX43" fmla="*/ 2880360 w 3413760"/>
              <a:gd name="connsiteY43" fmla="*/ 1287780 h 1485900"/>
              <a:gd name="connsiteX44" fmla="*/ 2926080 w 3413760"/>
              <a:gd name="connsiteY44" fmla="*/ 1272540 h 1485900"/>
              <a:gd name="connsiteX45" fmla="*/ 2994660 w 3413760"/>
              <a:gd name="connsiteY45" fmla="*/ 1242060 h 1485900"/>
              <a:gd name="connsiteX46" fmla="*/ 3040380 w 3413760"/>
              <a:gd name="connsiteY46" fmla="*/ 1226820 h 1485900"/>
              <a:gd name="connsiteX47" fmla="*/ 3063240 w 3413760"/>
              <a:gd name="connsiteY47" fmla="*/ 1211580 h 1485900"/>
              <a:gd name="connsiteX48" fmla="*/ 3101340 w 3413760"/>
              <a:gd name="connsiteY48" fmla="*/ 1196340 h 1485900"/>
              <a:gd name="connsiteX49" fmla="*/ 3124200 w 3413760"/>
              <a:gd name="connsiteY49" fmla="*/ 1181100 h 1485900"/>
              <a:gd name="connsiteX50" fmla="*/ 3169920 w 3413760"/>
              <a:gd name="connsiteY50" fmla="*/ 1158240 h 1485900"/>
              <a:gd name="connsiteX51" fmla="*/ 3185160 w 3413760"/>
              <a:gd name="connsiteY51" fmla="*/ 1135380 h 1485900"/>
              <a:gd name="connsiteX52" fmla="*/ 3230880 w 3413760"/>
              <a:gd name="connsiteY52" fmla="*/ 1112520 h 1485900"/>
              <a:gd name="connsiteX53" fmla="*/ 3253740 w 3413760"/>
              <a:gd name="connsiteY53" fmla="*/ 1089660 h 1485900"/>
              <a:gd name="connsiteX54" fmla="*/ 3276600 w 3413760"/>
              <a:gd name="connsiteY54" fmla="*/ 1074420 h 1485900"/>
              <a:gd name="connsiteX55" fmla="*/ 3314700 w 3413760"/>
              <a:gd name="connsiteY55" fmla="*/ 1021080 h 1485900"/>
              <a:gd name="connsiteX56" fmla="*/ 3322320 w 3413760"/>
              <a:gd name="connsiteY56" fmla="*/ 998220 h 1485900"/>
              <a:gd name="connsiteX57" fmla="*/ 3375660 w 3413760"/>
              <a:gd name="connsiteY57" fmla="*/ 929640 h 1485900"/>
              <a:gd name="connsiteX58" fmla="*/ 3383280 w 3413760"/>
              <a:gd name="connsiteY58" fmla="*/ 899160 h 1485900"/>
              <a:gd name="connsiteX59" fmla="*/ 3398520 w 3413760"/>
              <a:gd name="connsiteY59" fmla="*/ 853440 h 1485900"/>
              <a:gd name="connsiteX60" fmla="*/ 3406140 w 3413760"/>
              <a:gd name="connsiteY60" fmla="*/ 830580 h 1485900"/>
              <a:gd name="connsiteX61" fmla="*/ 3413760 w 3413760"/>
              <a:gd name="connsiteY61" fmla="*/ 800100 h 1485900"/>
              <a:gd name="connsiteX62" fmla="*/ 3398520 w 3413760"/>
              <a:gd name="connsiteY62" fmla="*/ 525780 h 1485900"/>
              <a:gd name="connsiteX63" fmla="*/ 3383280 w 3413760"/>
              <a:gd name="connsiteY63" fmla="*/ 487680 h 1485900"/>
              <a:gd name="connsiteX64" fmla="*/ 3368040 w 3413760"/>
              <a:gd name="connsiteY64" fmla="*/ 434340 h 1485900"/>
              <a:gd name="connsiteX65" fmla="*/ 3337560 w 3413760"/>
              <a:gd name="connsiteY65" fmla="*/ 381000 h 1485900"/>
              <a:gd name="connsiteX66" fmla="*/ 3291840 w 3413760"/>
              <a:gd name="connsiteY66" fmla="*/ 304800 h 1485900"/>
              <a:gd name="connsiteX67" fmla="*/ 3261360 w 3413760"/>
              <a:gd name="connsiteY67" fmla="*/ 259080 h 1485900"/>
              <a:gd name="connsiteX68" fmla="*/ 3246120 w 3413760"/>
              <a:gd name="connsiteY68" fmla="*/ 236220 h 1485900"/>
              <a:gd name="connsiteX69" fmla="*/ 3215640 w 3413760"/>
              <a:gd name="connsiteY69" fmla="*/ 220980 h 1485900"/>
              <a:gd name="connsiteX70" fmla="*/ 3200400 w 3413760"/>
              <a:gd name="connsiteY70" fmla="*/ 198120 h 1485900"/>
              <a:gd name="connsiteX71" fmla="*/ 3185160 w 3413760"/>
              <a:gd name="connsiteY71" fmla="*/ 167640 h 1485900"/>
              <a:gd name="connsiteX72" fmla="*/ 3154680 w 3413760"/>
              <a:gd name="connsiteY72" fmla="*/ 152400 h 1485900"/>
              <a:gd name="connsiteX73" fmla="*/ 3139440 w 3413760"/>
              <a:gd name="connsiteY73" fmla="*/ 121920 h 1485900"/>
              <a:gd name="connsiteX74" fmla="*/ 3108960 w 3413760"/>
              <a:gd name="connsiteY74" fmla="*/ 106680 h 1485900"/>
              <a:gd name="connsiteX75" fmla="*/ 3086100 w 3413760"/>
              <a:gd name="connsiteY75" fmla="*/ 91440 h 1485900"/>
              <a:gd name="connsiteX76" fmla="*/ 3070860 w 3413760"/>
              <a:gd name="connsiteY76" fmla="*/ 60960 h 1485900"/>
              <a:gd name="connsiteX77" fmla="*/ 3017520 w 3413760"/>
              <a:gd name="connsiteY77" fmla="*/ 30480 h 1485900"/>
              <a:gd name="connsiteX78" fmla="*/ 2773680 w 3413760"/>
              <a:gd name="connsiteY78" fmla="*/ 38100 h 1485900"/>
              <a:gd name="connsiteX79" fmla="*/ 2674620 w 3413760"/>
              <a:gd name="connsiteY79" fmla="*/ 53340 h 1485900"/>
              <a:gd name="connsiteX80" fmla="*/ 2621280 w 3413760"/>
              <a:gd name="connsiteY80" fmla="*/ 60960 h 1485900"/>
              <a:gd name="connsiteX81" fmla="*/ 2560320 w 3413760"/>
              <a:gd name="connsiteY81" fmla="*/ 76200 h 1485900"/>
              <a:gd name="connsiteX82" fmla="*/ 2529840 w 3413760"/>
              <a:gd name="connsiteY82" fmla="*/ 83820 h 1485900"/>
              <a:gd name="connsiteX83" fmla="*/ 2461260 w 3413760"/>
              <a:gd name="connsiteY83" fmla="*/ 99060 h 1485900"/>
              <a:gd name="connsiteX84" fmla="*/ 2415540 w 3413760"/>
              <a:gd name="connsiteY84" fmla="*/ 114300 h 1485900"/>
              <a:gd name="connsiteX85" fmla="*/ 2354580 w 3413760"/>
              <a:gd name="connsiteY85" fmla="*/ 129540 h 1485900"/>
              <a:gd name="connsiteX86" fmla="*/ 2278380 w 3413760"/>
              <a:gd name="connsiteY86" fmla="*/ 144780 h 1485900"/>
              <a:gd name="connsiteX87" fmla="*/ 2255520 w 3413760"/>
              <a:gd name="connsiteY87" fmla="*/ 152400 h 1485900"/>
              <a:gd name="connsiteX88" fmla="*/ 2087880 w 3413760"/>
              <a:gd name="connsiteY88" fmla="*/ 167640 h 1485900"/>
              <a:gd name="connsiteX89" fmla="*/ 1424940 w 3413760"/>
              <a:gd name="connsiteY89" fmla="*/ 152400 h 1485900"/>
              <a:gd name="connsiteX90" fmla="*/ 1287780 w 3413760"/>
              <a:gd name="connsiteY90" fmla="*/ 137160 h 1485900"/>
              <a:gd name="connsiteX91" fmla="*/ 1104900 w 3413760"/>
              <a:gd name="connsiteY91" fmla="*/ 106680 h 1485900"/>
              <a:gd name="connsiteX92" fmla="*/ 632460 w 3413760"/>
              <a:gd name="connsiteY92" fmla="*/ 76200 h 1485900"/>
              <a:gd name="connsiteX93" fmla="*/ 594360 w 3413760"/>
              <a:gd name="connsiteY93" fmla="*/ 60960 h 1485900"/>
              <a:gd name="connsiteX94" fmla="*/ 510540 w 3413760"/>
              <a:gd name="connsiteY94" fmla="*/ 15240 h 1485900"/>
              <a:gd name="connsiteX95" fmla="*/ 449580 w 3413760"/>
              <a:gd name="connsiteY95" fmla="*/ 0 h 1485900"/>
              <a:gd name="connsiteX96" fmla="*/ 297180 w 3413760"/>
              <a:gd name="connsiteY96" fmla="*/ 7620 h 1485900"/>
              <a:gd name="connsiteX97" fmla="*/ 220980 w 3413760"/>
              <a:gd name="connsiteY97" fmla="*/ 30480 h 1485900"/>
              <a:gd name="connsiteX98" fmla="*/ 167640 w 3413760"/>
              <a:gd name="connsiteY98" fmla="*/ 45720 h 1485900"/>
              <a:gd name="connsiteX99" fmla="*/ 152400 w 3413760"/>
              <a:gd name="connsiteY99" fmla="*/ 9144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3760" h="1485900">
                <a:moveTo>
                  <a:pt x="152400" y="91440"/>
                </a:moveTo>
                <a:cubicBezTo>
                  <a:pt x="142240" y="106680"/>
                  <a:pt x="136573" y="126170"/>
                  <a:pt x="121920" y="137160"/>
                </a:cubicBezTo>
                <a:cubicBezTo>
                  <a:pt x="111760" y="144780"/>
                  <a:pt x="99877" y="150528"/>
                  <a:pt x="91440" y="160020"/>
                </a:cubicBezTo>
                <a:cubicBezTo>
                  <a:pt x="79271" y="173710"/>
                  <a:pt x="71120" y="190500"/>
                  <a:pt x="60960" y="205740"/>
                </a:cubicBezTo>
                <a:lnTo>
                  <a:pt x="45720" y="228600"/>
                </a:lnTo>
                <a:lnTo>
                  <a:pt x="15240" y="274320"/>
                </a:lnTo>
                <a:lnTo>
                  <a:pt x="0" y="297180"/>
                </a:lnTo>
                <a:cubicBezTo>
                  <a:pt x="2540" y="350520"/>
                  <a:pt x="3185" y="403984"/>
                  <a:pt x="7620" y="457200"/>
                </a:cubicBezTo>
                <a:cubicBezTo>
                  <a:pt x="8852" y="471989"/>
                  <a:pt x="25761" y="499530"/>
                  <a:pt x="30480" y="510540"/>
                </a:cubicBezTo>
                <a:cubicBezTo>
                  <a:pt x="33644" y="517923"/>
                  <a:pt x="34508" y="526216"/>
                  <a:pt x="38100" y="533400"/>
                </a:cubicBezTo>
                <a:cubicBezTo>
                  <a:pt x="42196" y="541591"/>
                  <a:pt x="49621" y="547891"/>
                  <a:pt x="53340" y="556260"/>
                </a:cubicBezTo>
                <a:cubicBezTo>
                  <a:pt x="59864" y="570940"/>
                  <a:pt x="63500" y="586740"/>
                  <a:pt x="68580" y="601980"/>
                </a:cubicBezTo>
                <a:cubicBezTo>
                  <a:pt x="71120" y="609600"/>
                  <a:pt x="72608" y="617656"/>
                  <a:pt x="76200" y="624840"/>
                </a:cubicBezTo>
                <a:cubicBezTo>
                  <a:pt x="81280" y="635000"/>
                  <a:pt x="85804" y="645457"/>
                  <a:pt x="91440" y="655320"/>
                </a:cubicBezTo>
                <a:cubicBezTo>
                  <a:pt x="95984" y="663271"/>
                  <a:pt x="102584" y="669989"/>
                  <a:pt x="106680" y="678180"/>
                </a:cubicBezTo>
                <a:cubicBezTo>
                  <a:pt x="110272" y="685364"/>
                  <a:pt x="110708" y="693856"/>
                  <a:pt x="114300" y="701040"/>
                </a:cubicBezTo>
                <a:cubicBezTo>
                  <a:pt x="118396" y="709231"/>
                  <a:pt x="125444" y="715709"/>
                  <a:pt x="129540" y="723900"/>
                </a:cubicBezTo>
                <a:cubicBezTo>
                  <a:pt x="133132" y="731084"/>
                  <a:pt x="133568" y="739576"/>
                  <a:pt x="137160" y="746760"/>
                </a:cubicBezTo>
                <a:cubicBezTo>
                  <a:pt x="141256" y="754951"/>
                  <a:pt x="148681" y="761251"/>
                  <a:pt x="152400" y="769620"/>
                </a:cubicBezTo>
                <a:cubicBezTo>
                  <a:pt x="158924" y="784300"/>
                  <a:pt x="162560" y="800100"/>
                  <a:pt x="167640" y="815340"/>
                </a:cubicBezTo>
                <a:lnTo>
                  <a:pt x="175260" y="838200"/>
                </a:lnTo>
                <a:cubicBezTo>
                  <a:pt x="177800" y="949960"/>
                  <a:pt x="176185" y="1061892"/>
                  <a:pt x="182880" y="1173480"/>
                </a:cubicBezTo>
                <a:cubicBezTo>
                  <a:pt x="183843" y="1189534"/>
                  <a:pt x="198999" y="1227699"/>
                  <a:pt x="213360" y="1242060"/>
                </a:cubicBezTo>
                <a:cubicBezTo>
                  <a:pt x="219836" y="1248536"/>
                  <a:pt x="228600" y="1252220"/>
                  <a:pt x="236220" y="1257300"/>
                </a:cubicBezTo>
                <a:cubicBezTo>
                  <a:pt x="241300" y="1264920"/>
                  <a:pt x="245597" y="1273125"/>
                  <a:pt x="251460" y="1280160"/>
                </a:cubicBezTo>
                <a:cubicBezTo>
                  <a:pt x="273842" y="1307019"/>
                  <a:pt x="288179" y="1312259"/>
                  <a:pt x="320040" y="1333500"/>
                </a:cubicBezTo>
                <a:cubicBezTo>
                  <a:pt x="363971" y="1362788"/>
                  <a:pt x="321593" y="1337431"/>
                  <a:pt x="365760" y="1356360"/>
                </a:cubicBezTo>
                <a:cubicBezTo>
                  <a:pt x="490641" y="1409881"/>
                  <a:pt x="323792" y="1343479"/>
                  <a:pt x="419100" y="1379220"/>
                </a:cubicBezTo>
                <a:cubicBezTo>
                  <a:pt x="431907" y="1384023"/>
                  <a:pt x="444966" y="1388343"/>
                  <a:pt x="457200" y="1394460"/>
                </a:cubicBezTo>
                <a:cubicBezTo>
                  <a:pt x="465391" y="1398556"/>
                  <a:pt x="471642" y="1406092"/>
                  <a:pt x="480060" y="1409700"/>
                </a:cubicBezTo>
                <a:cubicBezTo>
                  <a:pt x="489686" y="1413825"/>
                  <a:pt x="500470" y="1414443"/>
                  <a:pt x="510540" y="1417320"/>
                </a:cubicBezTo>
                <a:cubicBezTo>
                  <a:pt x="518263" y="1419527"/>
                  <a:pt x="525677" y="1422733"/>
                  <a:pt x="533400" y="1424940"/>
                </a:cubicBezTo>
                <a:cubicBezTo>
                  <a:pt x="565839" y="1434208"/>
                  <a:pt x="610921" y="1441968"/>
                  <a:pt x="640080" y="1447800"/>
                </a:cubicBezTo>
                <a:cubicBezTo>
                  <a:pt x="678389" y="1455462"/>
                  <a:pt x="704990" y="1461926"/>
                  <a:pt x="746760" y="1463040"/>
                </a:cubicBezTo>
                <a:cubicBezTo>
                  <a:pt x="914360" y="1467509"/>
                  <a:pt x="1082040" y="1468120"/>
                  <a:pt x="1249680" y="1470660"/>
                </a:cubicBezTo>
                <a:lnTo>
                  <a:pt x="1714500" y="1485900"/>
                </a:lnTo>
                <a:cubicBezTo>
                  <a:pt x="1851745" y="1484340"/>
                  <a:pt x="1988820" y="1475740"/>
                  <a:pt x="2125980" y="1470660"/>
                </a:cubicBezTo>
                <a:cubicBezTo>
                  <a:pt x="2213184" y="1441592"/>
                  <a:pt x="2127931" y="1468267"/>
                  <a:pt x="2240280" y="1440180"/>
                </a:cubicBezTo>
                <a:cubicBezTo>
                  <a:pt x="2374417" y="1406646"/>
                  <a:pt x="2197196" y="1444225"/>
                  <a:pt x="2369820" y="1409700"/>
                </a:cubicBezTo>
                <a:cubicBezTo>
                  <a:pt x="2379980" y="1404620"/>
                  <a:pt x="2389753" y="1398679"/>
                  <a:pt x="2400300" y="1394460"/>
                </a:cubicBezTo>
                <a:cubicBezTo>
                  <a:pt x="2435864" y="1380234"/>
                  <a:pt x="2450801" y="1380639"/>
                  <a:pt x="2484120" y="1363980"/>
                </a:cubicBezTo>
                <a:cubicBezTo>
                  <a:pt x="2531751" y="1340165"/>
                  <a:pt x="2481300" y="1344002"/>
                  <a:pt x="2567940" y="1333500"/>
                </a:cubicBezTo>
                <a:cubicBezTo>
                  <a:pt x="2631180" y="1325835"/>
                  <a:pt x="2694940" y="1323340"/>
                  <a:pt x="2758440" y="1318260"/>
                </a:cubicBezTo>
                <a:cubicBezTo>
                  <a:pt x="2820369" y="1304498"/>
                  <a:pt x="2824009" y="1305119"/>
                  <a:pt x="2880360" y="1287780"/>
                </a:cubicBezTo>
                <a:cubicBezTo>
                  <a:pt x="2895714" y="1283056"/>
                  <a:pt x="2911165" y="1278506"/>
                  <a:pt x="2926080" y="1272540"/>
                </a:cubicBezTo>
                <a:cubicBezTo>
                  <a:pt x="3045860" y="1224628"/>
                  <a:pt x="2853214" y="1293495"/>
                  <a:pt x="2994660" y="1242060"/>
                </a:cubicBezTo>
                <a:cubicBezTo>
                  <a:pt x="3009757" y="1236570"/>
                  <a:pt x="3025700" y="1233344"/>
                  <a:pt x="3040380" y="1226820"/>
                </a:cubicBezTo>
                <a:cubicBezTo>
                  <a:pt x="3048749" y="1223101"/>
                  <a:pt x="3055049" y="1215676"/>
                  <a:pt x="3063240" y="1211580"/>
                </a:cubicBezTo>
                <a:cubicBezTo>
                  <a:pt x="3075474" y="1205463"/>
                  <a:pt x="3089106" y="1202457"/>
                  <a:pt x="3101340" y="1196340"/>
                </a:cubicBezTo>
                <a:cubicBezTo>
                  <a:pt x="3109531" y="1192244"/>
                  <a:pt x="3116009" y="1185196"/>
                  <a:pt x="3124200" y="1181100"/>
                </a:cubicBezTo>
                <a:cubicBezTo>
                  <a:pt x="3187296" y="1149552"/>
                  <a:pt x="3104406" y="1201916"/>
                  <a:pt x="3169920" y="1158240"/>
                </a:cubicBezTo>
                <a:cubicBezTo>
                  <a:pt x="3175000" y="1150620"/>
                  <a:pt x="3178684" y="1141856"/>
                  <a:pt x="3185160" y="1135380"/>
                </a:cubicBezTo>
                <a:cubicBezTo>
                  <a:pt x="3199932" y="1120608"/>
                  <a:pt x="3212287" y="1118718"/>
                  <a:pt x="3230880" y="1112520"/>
                </a:cubicBezTo>
                <a:cubicBezTo>
                  <a:pt x="3238500" y="1104900"/>
                  <a:pt x="3245461" y="1096559"/>
                  <a:pt x="3253740" y="1089660"/>
                </a:cubicBezTo>
                <a:cubicBezTo>
                  <a:pt x="3260775" y="1083797"/>
                  <a:pt x="3271277" y="1081872"/>
                  <a:pt x="3276600" y="1074420"/>
                </a:cubicBezTo>
                <a:cubicBezTo>
                  <a:pt x="3323203" y="1009176"/>
                  <a:pt x="3261738" y="1056388"/>
                  <a:pt x="3314700" y="1021080"/>
                </a:cubicBezTo>
                <a:cubicBezTo>
                  <a:pt x="3317240" y="1013460"/>
                  <a:pt x="3318419" y="1005241"/>
                  <a:pt x="3322320" y="998220"/>
                </a:cubicBezTo>
                <a:cubicBezTo>
                  <a:pt x="3345106" y="957205"/>
                  <a:pt x="3347892" y="957408"/>
                  <a:pt x="3375660" y="929640"/>
                </a:cubicBezTo>
                <a:cubicBezTo>
                  <a:pt x="3378200" y="919480"/>
                  <a:pt x="3380271" y="909191"/>
                  <a:pt x="3383280" y="899160"/>
                </a:cubicBezTo>
                <a:cubicBezTo>
                  <a:pt x="3387896" y="883773"/>
                  <a:pt x="3393440" y="868680"/>
                  <a:pt x="3398520" y="853440"/>
                </a:cubicBezTo>
                <a:cubicBezTo>
                  <a:pt x="3401060" y="845820"/>
                  <a:pt x="3404192" y="838372"/>
                  <a:pt x="3406140" y="830580"/>
                </a:cubicBezTo>
                <a:lnTo>
                  <a:pt x="3413760" y="800100"/>
                </a:lnTo>
                <a:cubicBezTo>
                  <a:pt x="3408680" y="708660"/>
                  <a:pt x="3407413" y="616928"/>
                  <a:pt x="3398520" y="525780"/>
                </a:cubicBezTo>
                <a:cubicBezTo>
                  <a:pt x="3397192" y="512166"/>
                  <a:pt x="3387605" y="500656"/>
                  <a:pt x="3383280" y="487680"/>
                </a:cubicBezTo>
                <a:cubicBezTo>
                  <a:pt x="3377432" y="470137"/>
                  <a:pt x="3374359" y="451718"/>
                  <a:pt x="3368040" y="434340"/>
                </a:cubicBezTo>
                <a:cubicBezTo>
                  <a:pt x="3356527" y="402678"/>
                  <a:pt x="3352795" y="407660"/>
                  <a:pt x="3337560" y="381000"/>
                </a:cubicBezTo>
                <a:cubicBezTo>
                  <a:pt x="3290697" y="298991"/>
                  <a:pt x="3366403" y="416644"/>
                  <a:pt x="3291840" y="304800"/>
                </a:cubicBezTo>
                <a:lnTo>
                  <a:pt x="3261360" y="259080"/>
                </a:lnTo>
                <a:cubicBezTo>
                  <a:pt x="3256280" y="251460"/>
                  <a:pt x="3254311" y="240316"/>
                  <a:pt x="3246120" y="236220"/>
                </a:cubicBezTo>
                <a:lnTo>
                  <a:pt x="3215640" y="220980"/>
                </a:lnTo>
                <a:cubicBezTo>
                  <a:pt x="3210560" y="213360"/>
                  <a:pt x="3204944" y="206071"/>
                  <a:pt x="3200400" y="198120"/>
                </a:cubicBezTo>
                <a:cubicBezTo>
                  <a:pt x="3194764" y="188257"/>
                  <a:pt x="3193192" y="175672"/>
                  <a:pt x="3185160" y="167640"/>
                </a:cubicBezTo>
                <a:cubicBezTo>
                  <a:pt x="3177128" y="159608"/>
                  <a:pt x="3164840" y="157480"/>
                  <a:pt x="3154680" y="152400"/>
                </a:cubicBezTo>
                <a:cubicBezTo>
                  <a:pt x="3149600" y="142240"/>
                  <a:pt x="3147472" y="129952"/>
                  <a:pt x="3139440" y="121920"/>
                </a:cubicBezTo>
                <a:cubicBezTo>
                  <a:pt x="3131408" y="113888"/>
                  <a:pt x="3118823" y="112316"/>
                  <a:pt x="3108960" y="106680"/>
                </a:cubicBezTo>
                <a:cubicBezTo>
                  <a:pt x="3101009" y="102136"/>
                  <a:pt x="3093720" y="96520"/>
                  <a:pt x="3086100" y="91440"/>
                </a:cubicBezTo>
                <a:cubicBezTo>
                  <a:pt x="3081020" y="81280"/>
                  <a:pt x="3078132" y="69686"/>
                  <a:pt x="3070860" y="60960"/>
                </a:cubicBezTo>
                <a:cubicBezTo>
                  <a:pt x="3063167" y="51728"/>
                  <a:pt x="3025656" y="34548"/>
                  <a:pt x="3017520" y="30480"/>
                </a:cubicBezTo>
                <a:lnTo>
                  <a:pt x="2773680" y="38100"/>
                </a:lnTo>
                <a:cubicBezTo>
                  <a:pt x="2721035" y="40732"/>
                  <a:pt x="2719413" y="45874"/>
                  <a:pt x="2674620" y="53340"/>
                </a:cubicBezTo>
                <a:cubicBezTo>
                  <a:pt x="2656904" y="56293"/>
                  <a:pt x="2638892" y="57438"/>
                  <a:pt x="2621280" y="60960"/>
                </a:cubicBezTo>
                <a:cubicBezTo>
                  <a:pt x="2600741" y="65068"/>
                  <a:pt x="2580640" y="71120"/>
                  <a:pt x="2560320" y="76200"/>
                </a:cubicBezTo>
                <a:cubicBezTo>
                  <a:pt x="2550160" y="78740"/>
                  <a:pt x="2540109" y="81766"/>
                  <a:pt x="2529840" y="83820"/>
                </a:cubicBezTo>
                <a:cubicBezTo>
                  <a:pt x="2508087" y="88171"/>
                  <a:pt x="2482782" y="92603"/>
                  <a:pt x="2461260" y="99060"/>
                </a:cubicBezTo>
                <a:cubicBezTo>
                  <a:pt x="2445873" y="103676"/>
                  <a:pt x="2431125" y="110404"/>
                  <a:pt x="2415540" y="114300"/>
                </a:cubicBezTo>
                <a:cubicBezTo>
                  <a:pt x="2395220" y="119380"/>
                  <a:pt x="2375119" y="125432"/>
                  <a:pt x="2354580" y="129540"/>
                </a:cubicBezTo>
                <a:cubicBezTo>
                  <a:pt x="2329180" y="134620"/>
                  <a:pt x="2302954" y="136589"/>
                  <a:pt x="2278380" y="144780"/>
                </a:cubicBezTo>
                <a:cubicBezTo>
                  <a:pt x="2270760" y="147320"/>
                  <a:pt x="2263396" y="150825"/>
                  <a:pt x="2255520" y="152400"/>
                </a:cubicBezTo>
                <a:cubicBezTo>
                  <a:pt x="2203440" y="162816"/>
                  <a:pt x="2137057" y="164362"/>
                  <a:pt x="2087880" y="167640"/>
                </a:cubicBezTo>
                <a:lnTo>
                  <a:pt x="1424940" y="152400"/>
                </a:lnTo>
                <a:cubicBezTo>
                  <a:pt x="1378972" y="150649"/>
                  <a:pt x="1333319" y="143666"/>
                  <a:pt x="1287780" y="137160"/>
                </a:cubicBezTo>
                <a:cubicBezTo>
                  <a:pt x="1123211" y="113650"/>
                  <a:pt x="1310922" y="127282"/>
                  <a:pt x="1104900" y="106680"/>
                </a:cubicBezTo>
                <a:cubicBezTo>
                  <a:pt x="965750" y="92765"/>
                  <a:pt x="765124" y="83570"/>
                  <a:pt x="632460" y="76200"/>
                </a:cubicBezTo>
                <a:cubicBezTo>
                  <a:pt x="619760" y="71120"/>
                  <a:pt x="606594" y="67077"/>
                  <a:pt x="594360" y="60960"/>
                </a:cubicBezTo>
                <a:cubicBezTo>
                  <a:pt x="552631" y="40095"/>
                  <a:pt x="579607" y="32507"/>
                  <a:pt x="510540" y="15240"/>
                </a:cubicBezTo>
                <a:lnTo>
                  <a:pt x="449580" y="0"/>
                </a:lnTo>
                <a:cubicBezTo>
                  <a:pt x="398780" y="2540"/>
                  <a:pt x="347868" y="3396"/>
                  <a:pt x="297180" y="7620"/>
                </a:cubicBezTo>
                <a:cubicBezTo>
                  <a:pt x="279039" y="9132"/>
                  <a:pt x="233803" y="27274"/>
                  <a:pt x="220980" y="30480"/>
                </a:cubicBezTo>
                <a:cubicBezTo>
                  <a:pt x="182708" y="40048"/>
                  <a:pt x="200435" y="34788"/>
                  <a:pt x="167640" y="45720"/>
                </a:cubicBezTo>
                <a:lnTo>
                  <a:pt x="152400" y="91440"/>
                </a:lnTo>
                <a:close/>
              </a:path>
            </a:pathLst>
          </a:custGeom>
          <a:gradFill>
            <a:gsLst>
              <a:gs pos="33000">
                <a:schemeClr val="accent1">
                  <a:lumMod val="25000"/>
                </a:schemeClr>
              </a:gs>
              <a:gs pos="50000">
                <a:schemeClr val="accent1">
                  <a:shade val="67500"/>
                  <a:satMod val="115000"/>
                </a:schemeClr>
              </a:gs>
              <a:gs pos="100000">
                <a:schemeClr val="accent1">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2781"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543300"/>
            <a:ext cx="558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7338" y="3535363"/>
            <a:ext cx="7445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2875" y="3162300"/>
            <a:ext cx="931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771900"/>
            <a:ext cx="931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933700"/>
            <a:ext cx="5334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6"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238500"/>
            <a:ext cx="74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7"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695700"/>
            <a:ext cx="5334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8"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924300"/>
            <a:ext cx="5334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9" name="Picture 6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933700"/>
            <a:ext cx="931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0"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841625"/>
            <a:ext cx="931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1"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3390900"/>
            <a:ext cx="558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2" name="Picture 72"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3733800"/>
            <a:ext cx="931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3"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096000" y="3733800"/>
            <a:ext cx="5334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4"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426197" flipH="1">
            <a:off x="7656513" y="3573463"/>
            <a:ext cx="9318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Cloud Callout 75"/>
          <p:cNvSpPr/>
          <p:nvPr/>
        </p:nvSpPr>
        <p:spPr>
          <a:xfrm>
            <a:off x="7620000" y="2514600"/>
            <a:ext cx="685800" cy="536575"/>
          </a:xfrm>
          <a:prstGeom prst="cloud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rgbClr val="FF0000"/>
                </a:solidFill>
              </a:rPr>
              <a:t>No way</a:t>
            </a:r>
          </a:p>
        </p:txBody>
      </p:sp>
      <p:sp>
        <p:nvSpPr>
          <p:cNvPr id="77" name="Cloud Callout 76"/>
          <p:cNvSpPr/>
          <p:nvPr/>
        </p:nvSpPr>
        <p:spPr>
          <a:xfrm>
            <a:off x="6019800" y="2286000"/>
            <a:ext cx="685800" cy="536575"/>
          </a:xfrm>
          <a:prstGeom prst="cloud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rgbClr val="FF0000"/>
                </a:solidFill>
              </a:rPr>
              <a:t>No way</a:t>
            </a:r>
          </a:p>
        </p:txBody>
      </p:sp>
      <p:pic>
        <p:nvPicPr>
          <p:cNvPr id="32797" name="Picture 4" descr="C:\Users\Nuismer\AppData\Local\Microsoft\Windows\Temporary Internet Files\Content.IE5\2AQXFD1S\MCj0250171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5500" y="3497263"/>
            <a:ext cx="304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8" name="Picture 4" descr="C:\Users\Nuismer\AppData\Local\Microsoft\Windows\Temporary Internet Files\Content.IE5\2AQXFD1S\MCj0250171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3543300"/>
            <a:ext cx="3048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9" name="Picture 2" descr="c:\Users\Chunky Chi\Documents\Assor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4724400"/>
            <a:ext cx="476250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0"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6400800"/>
            <a:ext cx="931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1"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6477000"/>
            <a:ext cx="5334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2" name="Picture 39" descr="C:\Users\Nuismer\AppData\Local\Microsoft\Windows\Temporary Internet Files\Content.IE5\U4X1IAPZ\MCj04125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8925" y="6446838"/>
            <a:ext cx="74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22860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The process of adaptive sympatric speciation: an example from apple maggot fly</a:t>
            </a:r>
          </a:p>
        </p:txBody>
      </p:sp>
      <p:pic>
        <p:nvPicPr>
          <p:cNvPr id="33795" name="Picture 84" descr="RHA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54163"/>
            <a:ext cx="27352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85"/>
          <p:cNvSpPr txBox="1">
            <a:spLocks noChangeArrowheads="1"/>
          </p:cNvSpPr>
          <p:nvPr/>
        </p:nvSpPr>
        <p:spPr bwMode="auto">
          <a:xfrm>
            <a:off x="558800" y="5226050"/>
            <a:ext cx="223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i="1"/>
              <a:t>Rhagoletis pomonella</a:t>
            </a:r>
          </a:p>
          <a:p>
            <a:pPr algn="ctr" eaLnBrk="1" hangingPunct="1"/>
            <a:r>
              <a:rPr lang="en-US" b="1"/>
              <a:t>(apple maggot fly)</a:t>
            </a:r>
          </a:p>
        </p:txBody>
      </p:sp>
      <p:pic>
        <p:nvPicPr>
          <p:cNvPr id="33797" name="Picture 87" descr="applemaggo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376488"/>
            <a:ext cx="2667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Line 88"/>
          <p:cNvSpPr>
            <a:spLocks noChangeShapeType="1"/>
          </p:cNvSpPr>
          <p:nvPr/>
        </p:nvSpPr>
        <p:spPr bwMode="auto">
          <a:xfrm flipV="1">
            <a:off x="2286000" y="3078163"/>
            <a:ext cx="3200400" cy="4603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799" name="Text Box 89"/>
          <p:cNvSpPr txBox="1">
            <a:spLocks noChangeArrowheads="1"/>
          </p:cNvSpPr>
          <p:nvPr/>
        </p:nvSpPr>
        <p:spPr bwMode="auto">
          <a:xfrm>
            <a:off x="4953000" y="4281488"/>
            <a:ext cx="2209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Mmmmm… Yummy!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An example of host race formation</a:t>
            </a:r>
          </a:p>
        </p:txBody>
      </p:sp>
      <p:pic>
        <p:nvPicPr>
          <p:cNvPr id="34819" name="Picture 8" descr="Photo and diagram of C. marshalli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295400"/>
            <a:ext cx="3810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10" descr="Empire app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6950" y="1173163"/>
            <a:ext cx="23812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11"/>
          <p:cNvSpPr txBox="1">
            <a:spLocks noChangeArrowheads="1"/>
          </p:cNvSpPr>
          <p:nvPr/>
        </p:nvSpPr>
        <p:spPr bwMode="auto">
          <a:xfrm>
            <a:off x="6327775" y="3016250"/>
            <a:ext cx="19732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t>Apple</a:t>
            </a:r>
          </a:p>
          <a:p>
            <a:pPr algn="ctr" eaLnBrk="1" hangingPunct="1"/>
            <a:r>
              <a:rPr lang="en-US" b="1">
                <a:cs typeface="Times New Roman" pitchFamily="18" charset="0"/>
              </a:rPr>
              <a:t>Introduced ≈ 1647</a:t>
            </a:r>
          </a:p>
        </p:txBody>
      </p:sp>
      <p:sp>
        <p:nvSpPr>
          <p:cNvPr id="34822" name="Text Box 12"/>
          <p:cNvSpPr txBox="1">
            <a:spLocks noChangeArrowheads="1"/>
          </p:cNvSpPr>
          <p:nvPr/>
        </p:nvSpPr>
        <p:spPr bwMode="auto">
          <a:xfrm>
            <a:off x="914400" y="30480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Native Hawthorne</a:t>
            </a:r>
          </a:p>
        </p:txBody>
      </p:sp>
      <p:sp>
        <p:nvSpPr>
          <p:cNvPr id="34823" name="Text Box 15"/>
          <p:cNvSpPr txBox="1">
            <a:spLocks noChangeArrowheads="1"/>
          </p:cNvSpPr>
          <p:nvPr/>
        </p:nvSpPr>
        <p:spPr bwMode="auto">
          <a:xfrm>
            <a:off x="460375" y="4249738"/>
            <a:ext cx="5781675"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a:t> Flies originally used native Hawthorne species as hosts</a:t>
            </a:r>
          </a:p>
          <a:p>
            <a:pPr eaLnBrk="1" hangingPunct="1">
              <a:buFontTx/>
              <a:buChar char="•"/>
            </a:pPr>
            <a:endParaRPr lang="en-US" b="1"/>
          </a:p>
          <a:p>
            <a:pPr eaLnBrk="1" hangingPunct="1">
              <a:buFontTx/>
              <a:buChar char="•"/>
            </a:pPr>
            <a:endParaRPr lang="en-US" b="1"/>
          </a:p>
          <a:p>
            <a:pPr eaLnBrk="1" hangingPunct="1">
              <a:buFontTx/>
              <a:buChar char="•"/>
            </a:pPr>
            <a:r>
              <a:rPr lang="en-US" b="1"/>
              <a:t> Populations (species?) of flies now use introduced apple </a:t>
            </a:r>
          </a:p>
          <a:p>
            <a:pPr eaLnBrk="1" hangingPunct="1">
              <a:buFontTx/>
              <a:buChar char="•"/>
            </a:pPr>
            <a:endParaRPr lang="en-US" b="1"/>
          </a:p>
          <a:p>
            <a:pPr eaLnBrk="1" hangingPunct="1">
              <a:buFontTx/>
              <a:buChar char="•"/>
            </a:pPr>
            <a:endParaRPr lang="en-US" b="1"/>
          </a:p>
          <a:p>
            <a:pPr eaLnBrk="1" hangingPunct="1">
              <a:buFontTx/>
              <a:buChar char="•"/>
            </a:pPr>
            <a:r>
              <a:rPr lang="en-US" b="1"/>
              <a:t> These plants grow sympatrically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Testing for host race formation</a:t>
            </a:r>
          </a:p>
        </p:txBody>
      </p:sp>
      <p:pic>
        <p:nvPicPr>
          <p:cNvPr id="35843" name="Picture 9" descr="Diagram depicting emergence of Rhagoletis pomonel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133600"/>
            <a:ext cx="38100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10"/>
          <p:cNvSpPr txBox="1">
            <a:spLocks noChangeArrowheads="1"/>
          </p:cNvSpPr>
          <p:nvPr/>
        </p:nvSpPr>
        <p:spPr bwMode="auto">
          <a:xfrm>
            <a:off x="212725" y="1866900"/>
            <a:ext cx="5394325"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a:t> Flies on apples emerge earlier</a:t>
            </a:r>
          </a:p>
          <a:p>
            <a:pPr eaLnBrk="1" hangingPunct="1">
              <a:buFontTx/>
              <a:buChar char="•"/>
            </a:pPr>
            <a:endParaRPr lang="en-US"/>
          </a:p>
          <a:p>
            <a:pPr eaLnBrk="1" hangingPunct="1">
              <a:buFontTx/>
              <a:buChar char="•"/>
            </a:pPr>
            <a:r>
              <a:rPr lang="en-US"/>
              <a:t> Apple flies prefer to mate with apple</a:t>
            </a:r>
          </a:p>
          <a:p>
            <a:pPr eaLnBrk="1" hangingPunct="1"/>
            <a:r>
              <a:rPr lang="en-US"/>
              <a:t>  flies rather than Hawthorne flies and </a:t>
            </a:r>
          </a:p>
          <a:p>
            <a:pPr eaLnBrk="1" hangingPunct="1"/>
            <a:r>
              <a:rPr lang="en-US"/>
              <a:t>  vice versa</a:t>
            </a:r>
          </a:p>
          <a:p>
            <a:pPr eaLnBrk="1" hangingPunct="1"/>
            <a:endParaRPr lang="en-US"/>
          </a:p>
          <a:p>
            <a:pPr eaLnBrk="1" hangingPunct="1">
              <a:buFontTx/>
              <a:buChar char="•"/>
            </a:pPr>
            <a:r>
              <a:rPr lang="en-US"/>
              <a:t> Apple flies have higher fitness on</a:t>
            </a:r>
          </a:p>
          <a:p>
            <a:pPr eaLnBrk="1" hangingPunct="1"/>
            <a:r>
              <a:rPr lang="en-US"/>
              <a:t>  apples than on Hawthorne and </a:t>
            </a:r>
          </a:p>
          <a:p>
            <a:pPr eaLnBrk="1" hangingPunct="1"/>
            <a:r>
              <a:rPr lang="en-US"/>
              <a:t>  vice versa</a:t>
            </a:r>
          </a:p>
          <a:p>
            <a:pPr eaLnBrk="1" hangingPunct="1"/>
            <a:endParaRPr lang="en-US"/>
          </a:p>
          <a:p>
            <a:pPr eaLnBrk="1" hangingPunct="1">
              <a:buFontTx/>
              <a:buChar char="•"/>
            </a:pPr>
            <a:r>
              <a:rPr lang="en-US"/>
              <a:t> Substantial genetic divergence exists</a:t>
            </a:r>
          </a:p>
          <a:p>
            <a:pPr eaLnBrk="1" hangingPunct="1"/>
            <a:r>
              <a:rPr lang="en-US"/>
              <a:t>  between apple and Hawthorne fly</a:t>
            </a:r>
          </a:p>
          <a:p>
            <a:pPr eaLnBrk="1" hangingPunct="1"/>
            <a:r>
              <a:rPr lang="en-US"/>
              <a:t>  populations</a:t>
            </a:r>
          </a:p>
          <a:p>
            <a:pPr eaLnBrk="1" hangingPunct="1"/>
            <a:endParaRPr lang="en-US"/>
          </a:p>
          <a:p>
            <a:pPr eaLnBrk="1" hangingPunct="1">
              <a:buFontTx/>
              <a:buChar char="•"/>
            </a:pPr>
            <a:r>
              <a:rPr lang="en-US"/>
              <a:t> Appears to be a case of sympatric speciation ‘in action’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5"/>
          <p:cNvSpPr txBox="1">
            <a:spLocks noChangeArrowheads="1"/>
          </p:cNvSpPr>
          <p:nvPr/>
        </p:nvSpPr>
        <p:spPr bwMode="auto">
          <a:xfrm>
            <a:off x="0" y="76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Practice Question</a:t>
            </a:r>
          </a:p>
        </p:txBody>
      </p:sp>
      <p:pic>
        <p:nvPicPr>
          <p:cNvPr id="358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3588" y="684213"/>
            <a:ext cx="4984750" cy="586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2303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6"/>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sz="3200"/>
          </a:p>
        </p:txBody>
      </p:sp>
      <p:sp>
        <p:nvSpPr>
          <p:cNvPr id="37891" name="Text Box 2"/>
          <p:cNvSpPr txBox="1">
            <a:spLocks noChangeArrowheads="1"/>
          </p:cNvSpPr>
          <p:nvPr/>
        </p:nvSpPr>
        <p:spPr bwMode="auto">
          <a:xfrm>
            <a:off x="0" y="2286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a:t>How can we infer the process by which speciation occured? </a:t>
            </a:r>
          </a:p>
        </p:txBody>
      </p:sp>
      <p:sp>
        <p:nvSpPr>
          <p:cNvPr id="37892" name="TextBox 3"/>
          <p:cNvSpPr txBox="1">
            <a:spLocks noChangeArrowheads="1"/>
          </p:cNvSpPr>
          <p:nvPr/>
        </p:nvSpPr>
        <p:spPr bwMode="auto">
          <a:xfrm>
            <a:off x="228600" y="1143000"/>
            <a:ext cx="8229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 typeface="Arial" charset="0"/>
              <a:buChar char="•"/>
            </a:pPr>
            <a:r>
              <a:rPr lang="en-US"/>
              <a:t> We have covered examples that illustrate the </a:t>
            </a:r>
            <a:r>
              <a:rPr lang="en-US" i="1"/>
              <a:t>process </a:t>
            </a:r>
            <a:r>
              <a:rPr lang="en-US"/>
              <a:t>of speciation</a:t>
            </a:r>
          </a:p>
          <a:p>
            <a:pPr eaLnBrk="1" hangingPunct="1">
              <a:buFont typeface="Arial" charset="0"/>
              <a:buChar char="•"/>
            </a:pPr>
            <a:endParaRPr lang="en-US"/>
          </a:p>
          <a:p>
            <a:pPr eaLnBrk="1" hangingPunct="1">
              <a:buFont typeface="Arial" charset="0"/>
              <a:buChar char="•"/>
            </a:pPr>
            <a:endParaRPr lang="en-US"/>
          </a:p>
          <a:p>
            <a:pPr eaLnBrk="1" hangingPunct="1">
              <a:buFont typeface="Arial" charset="0"/>
              <a:buChar char="•"/>
            </a:pPr>
            <a:r>
              <a:rPr lang="en-US"/>
              <a:t> Demonstrating that current species pairs formed through a particular </a:t>
            </a:r>
          </a:p>
          <a:p>
            <a:pPr eaLnBrk="1" hangingPunct="1"/>
            <a:r>
              <a:rPr lang="en-US"/>
              <a:t>  mechanism, however, is extremely difficult and very contentious</a:t>
            </a:r>
          </a:p>
        </p:txBody>
      </p:sp>
      <p:sp>
        <p:nvSpPr>
          <p:cNvPr id="5" name="Oval 4"/>
          <p:cNvSpPr/>
          <p:nvPr/>
        </p:nvSpPr>
        <p:spPr>
          <a:xfrm>
            <a:off x="1752600" y="3733800"/>
            <a:ext cx="2667000" cy="23622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p:cNvSpPr/>
          <p:nvPr/>
        </p:nvSpPr>
        <p:spPr>
          <a:xfrm>
            <a:off x="4724400" y="3733800"/>
            <a:ext cx="2514600" cy="23622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7895" name="Picture 6" descr="http://graphics8.nytimes.com/images/2008/01/29/opinion/30fish3.5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4114800"/>
            <a:ext cx="15255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8" descr="http://graphics8.nytimes.com/images/2008/01/29/opinion/30fish2.5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5011738"/>
            <a:ext cx="1447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TextBox 8"/>
          <p:cNvSpPr txBox="1">
            <a:spLocks noChangeArrowheads="1"/>
          </p:cNvSpPr>
          <p:nvPr/>
        </p:nvSpPr>
        <p:spPr bwMode="auto">
          <a:xfrm>
            <a:off x="2686050" y="3352800"/>
            <a:ext cx="81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Lake 1</a:t>
            </a:r>
          </a:p>
        </p:txBody>
      </p:sp>
      <p:sp>
        <p:nvSpPr>
          <p:cNvPr id="37898" name="TextBox 9"/>
          <p:cNvSpPr txBox="1">
            <a:spLocks noChangeArrowheads="1"/>
          </p:cNvSpPr>
          <p:nvPr/>
        </p:nvSpPr>
        <p:spPr bwMode="auto">
          <a:xfrm>
            <a:off x="5562600" y="3352800"/>
            <a:ext cx="81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Lake 2</a:t>
            </a:r>
          </a:p>
        </p:txBody>
      </p:sp>
      <p:sp>
        <p:nvSpPr>
          <p:cNvPr id="37899" name="TextBox 10"/>
          <p:cNvSpPr txBox="1">
            <a:spLocks noChangeArrowheads="1"/>
          </p:cNvSpPr>
          <p:nvPr/>
        </p:nvSpPr>
        <p:spPr bwMode="auto">
          <a:xfrm>
            <a:off x="3276600" y="6324600"/>
            <a:ext cx="2652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How did speciation occur?</a:t>
            </a:r>
          </a:p>
        </p:txBody>
      </p:sp>
      <p:pic>
        <p:nvPicPr>
          <p:cNvPr id="37900" name="Picture 12" descr="http://graphics8.nytimes.com/images/2008/01/29/opinion/30fish3.5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114800"/>
            <a:ext cx="15255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8" descr="http://graphics8.nytimes.com/images/2008/01/29/opinion/30fish2.5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5011738"/>
            <a:ext cx="1447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5"/>
          <p:cNvSpPr/>
          <p:nvPr/>
        </p:nvSpPr>
        <p:spPr>
          <a:xfrm rot="20163760">
            <a:off x="-384175" y="3616325"/>
            <a:ext cx="1817688" cy="4211638"/>
          </a:xfrm>
          <a:custGeom>
            <a:avLst/>
            <a:gdLst>
              <a:gd name="connsiteX0" fmla="*/ 533400 w 1273889"/>
              <a:gd name="connsiteY0" fmla="*/ 233680 h 4211320"/>
              <a:gd name="connsiteX1" fmla="*/ 464820 w 1273889"/>
              <a:gd name="connsiteY1" fmla="*/ 248920 h 4211320"/>
              <a:gd name="connsiteX2" fmla="*/ 411480 w 1273889"/>
              <a:gd name="connsiteY2" fmla="*/ 279400 h 4211320"/>
              <a:gd name="connsiteX3" fmla="*/ 381000 w 1273889"/>
              <a:gd name="connsiteY3" fmla="*/ 294640 h 4211320"/>
              <a:gd name="connsiteX4" fmla="*/ 358140 w 1273889"/>
              <a:gd name="connsiteY4" fmla="*/ 317500 h 4211320"/>
              <a:gd name="connsiteX5" fmla="*/ 312420 w 1273889"/>
              <a:gd name="connsiteY5" fmla="*/ 332740 h 4211320"/>
              <a:gd name="connsiteX6" fmla="*/ 266700 w 1273889"/>
              <a:gd name="connsiteY6" fmla="*/ 370840 h 4211320"/>
              <a:gd name="connsiteX7" fmla="*/ 228600 w 1273889"/>
              <a:gd name="connsiteY7" fmla="*/ 424180 h 4211320"/>
              <a:gd name="connsiteX8" fmla="*/ 198120 w 1273889"/>
              <a:gd name="connsiteY8" fmla="*/ 485140 h 4211320"/>
              <a:gd name="connsiteX9" fmla="*/ 205740 w 1273889"/>
              <a:gd name="connsiteY9" fmla="*/ 607060 h 4211320"/>
              <a:gd name="connsiteX10" fmla="*/ 213360 w 1273889"/>
              <a:gd name="connsiteY10" fmla="*/ 660400 h 4211320"/>
              <a:gd name="connsiteX11" fmla="*/ 198120 w 1273889"/>
              <a:gd name="connsiteY11" fmla="*/ 1003300 h 4211320"/>
              <a:gd name="connsiteX12" fmla="*/ 182880 w 1273889"/>
              <a:gd name="connsiteY12" fmla="*/ 1026160 h 4211320"/>
              <a:gd name="connsiteX13" fmla="*/ 175260 w 1273889"/>
              <a:gd name="connsiteY13" fmla="*/ 1049020 h 4211320"/>
              <a:gd name="connsiteX14" fmla="*/ 144780 w 1273889"/>
              <a:gd name="connsiteY14" fmla="*/ 1094740 h 4211320"/>
              <a:gd name="connsiteX15" fmla="*/ 129540 w 1273889"/>
              <a:gd name="connsiteY15" fmla="*/ 1140460 h 4211320"/>
              <a:gd name="connsiteX16" fmla="*/ 99060 w 1273889"/>
              <a:gd name="connsiteY16" fmla="*/ 1209040 h 4211320"/>
              <a:gd name="connsiteX17" fmla="*/ 83820 w 1273889"/>
              <a:gd name="connsiteY17" fmla="*/ 1536700 h 4211320"/>
              <a:gd name="connsiteX18" fmla="*/ 53340 w 1273889"/>
              <a:gd name="connsiteY18" fmla="*/ 1696720 h 4211320"/>
              <a:gd name="connsiteX19" fmla="*/ 22860 w 1273889"/>
              <a:gd name="connsiteY19" fmla="*/ 1757680 h 4211320"/>
              <a:gd name="connsiteX20" fmla="*/ 30480 w 1273889"/>
              <a:gd name="connsiteY20" fmla="*/ 1887220 h 4211320"/>
              <a:gd name="connsiteX21" fmla="*/ 38100 w 1273889"/>
              <a:gd name="connsiteY21" fmla="*/ 1925320 h 4211320"/>
              <a:gd name="connsiteX22" fmla="*/ 45720 w 1273889"/>
              <a:gd name="connsiteY22" fmla="*/ 2009140 h 4211320"/>
              <a:gd name="connsiteX23" fmla="*/ 30480 w 1273889"/>
              <a:gd name="connsiteY23" fmla="*/ 2230120 h 4211320"/>
              <a:gd name="connsiteX24" fmla="*/ 15240 w 1273889"/>
              <a:gd name="connsiteY24" fmla="*/ 2550160 h 4211320"/>
              <a:gd name="connsiteX25" fmla="*/ 0 w 1273889"/>
              <a:gd name="connsiteY25" fmla="*/ 2832100 h 4211320"/>
              <a:gd name="connsiteX26" fmla="*/ 15240 w 1273889"/>
              <a:gd name="connsiteY26" fmla="*/ 3045460 h 4211320"/>
              <a:gd name="connsiteX27" fmla="*/ 30480 w 1273889"/>
              <a:gd name="connsiteY27" fmla="*/ 3114040 h 4211320"/>
              <a:gd name="connsiteX28" fmla="*/ 53340 w 1273889"/>
              <a:gd name="connsiteY28" fmla="*/ 3144520 h 4211320"/>
              <a:gd name="connsiteX29" fmla="*/ 76200 w 1273889"/>
              <a:gd name="connsiteY29" fmla="*/ 3197860 h 4211320"/>
              <a:gd name="connsiteX30" fmla="*/ 83820 w 1273889"/>
              <a:gd name="connsiteY30" fmla="*/ 3220720 h 4211320"/>
              <a:gd name="connsiteX31" fmla="*/ 99060 w 1273889"/>
              <a:gd name="connsiteY31" fmla="*/ 3243580 h 4211320"/>
              <a:gd name="connsiteX32" fmla="*/ 106680 w 1273889"/>
              <a:gd name="connsiteY32" fmla="*/ 3266440 h 4211320"/>
              <a:gd name="connsiteX33" fmla="*/ 137160 w 1273889"/>
              <a:gd name="connsiteY33" fmla="*/ 3319780 h 4211320"/>
              <a:gd name="connsiteX34" fmla="*/ 152400 w 1273889"/>
              <a:gd name="connsiteY34" fmla="*/ 3373120 h 4211320"/>
              <a:gd name="connsiteX35" fmla="*/ 167640 w 1273889"/>
              <a:gd name="connsiteY35" fmla="*/ 3395980 h 4211320"/>
              <a:gd name="connsiteX36" fmla="*/ 175260 w 1273889"/>
              <a:gd name="connsiteY36" fmla="*/ 3418840 h 4211320"/>
              <a:gd name="connsiteX37" fmla="*/ 190500 w 1273889"/>
              <a:gd name="connsiteY37" fmla="*/ 3441700 h 4211320"/>
              <a:gd name="connsiteX38" fmla="*/ 205740 w 1273889"/>
              <a:gd name="connsiteY38" fmla="*/ 3479800 h 4211320"/>
              <a:gd name="connsiteX39" fmla="*/ 213360 w 1273889"/>
              <a:gd name="connsiteY39" fmla="*/ 3502660 h 4211320"/>
              <a:gd name="connsiteX40" fmla="*/ 228600 w 1273889"/>
              <a:gd name="connsiteY40" fmla="*/ 3525520 h 4211320"/>
              <a:gd name="connsiteX41" fmla="*/ 259080 w 1273889"/>
              <a:gd name="connsiteY41" fmla="*/ 3594100 h 4211320"/>
              <a:gd name="connsiteX42" fmla="*/ 266700 w 1273889"/>
              <a:gd name="connsiteY42" fmla="*/ 3624580 h 4211320"/>
              <a:gd name="connsiteX43" fmla="*/ 297180 w 1273889"/>
              <a:gd name="connsiteY43" fmla="*/ 3693160 h 4211320"/>
              <a:gd name="connsiteX44" fmla="*/ 304800 w 1273889"/>
              <a:gd name="connsiteY44" fmla="*/ 3723640 h 4211320"/>
              <a:gd name="connsiteX45" fmla="*/ 320040 w 1273889"/>
              <a:gd name="connsiteY45" fmla="*/ 3746500 h 4211320"/>
              <a:gd name="connsiteX46" fmla="*/ 342900 w 1273889"/>
              <a:gd name="connsiteY46" fmla="*/ 3815080 h 4211320"/>
              <a:gd name="connsiteX47" fmla="*/ 358140 w 1273889"/>
              <a:gd name="connsiteY47" fmla="*/ 3853180 h 4211320"/>
              <a:gd name="connsiteX48" fmla="*/ 381000 w 1273889"/>
              <a:gd name="connsiteY48" fmla="*/ 3883660 h 4211320"/>
              <a:gd name="connsiteX49" fmla="*/ 403860 w 1273889"/>
              <a:gd name="connsiteY49" fmla="*/ 3937000 h 4211320"/>
              <a:gd name="connsiteX50" fmla="*/ 426720 w 1273889"/>
              <a:gd name="connsiteY50" fmla="*/ 3982720 h 4211320"/>
              <a:gd name="connsiteX51" fmla="*/ 434340 w 1273889"/>
              <a:gd name="connsiteY51" fmla="*/ 4013200 h 4211320"/>
              <a:gd name="connsiteX52" fmla="*/ 449580 w 1273889"/>
              <a:gd name="connsiteY52" fmla="*/ 4036060 h 4211320"/>
              <a:gd name="connsiteX53" fmla="*/ 464820 w 1273889"/>
              <a:gd name="connsiteY53" fmla="*/ 4066540 h 4211320"/>
              <a:gd name="connsiteX54" fmla="*/ 480060 w 1273889"/>
              <a:gd name="connsiteY54" fmla="*/ 4089400 h 4211320"/>
              <a:gd name="connsiteX55" fmla="*/ 510540 w 1273889"/>
              <a:gd name="connsiteY55" fmla="*/ 4127500 h 4211320"/>
              <a:gd name="connsiteX56" fmla="*/ 556260 w 1273889"/>
              <a:gd name="connsiteY56" fmla="*/ 4173220 h 4211320"/>
              <a:gd name="connsiteX57" fmla="*/ 579120 w 1273889"/>
              <a:gd name="connsiteY57" fmla="*/ 4180840 h 4211320"/>
              <a:gd name="connsiteX58" fmla="*/ 601980 w 1273889"/>
              <a:gd name="connsiteY58" fmla="*/ 4196080 h 4211320"/>
              <a:gd name="connsiteX59" fmla="*/ 647700 w 1273889"/>
              <a:gd name="connsiteY59" fmla="*/ 4211320 h 4211320"/>
              <a:gd name="connsiteX60" fmla="*/ 731520 w 1273889"/>
              <a:gd name="connsiteY60" fmla="*/ 4196080 h 4211320"/>
              <a:gd name="connsiteX61" fmla="*/ 792480 w 1273889"/>
              <a:gd name="connsiteY61" fmla="*/ 4165600 h 4211320"/>
              <a:gd name="connsiteX62" fmla="*/ 845820 w 1273889"/>
              <a:gd name="connsiteY62" fmla="*/ 4097020 h 4211320"/>
              <a:gd name="connsiteX63" fmla="*/ 883920 w 1273889"/>
              <a:gd name="connsiteY63" fmla="*/ 4043680 h 4211320"/>
              <a:gd name="connsiteX64" fmla="*/ 982980 w 1273889"/>
              <a:gd name="connsiteY64" fmla="*/ 3921760 h 4211320"/>
              <a:gd name="connsiteX65" fmla="*/ 1082040 w 1273889"/>
              <a:gd name="connsiteY65" fmla="*/ 3731260 h 4211320"/>
              <a:gd name="connsiteX66" fmla="*/ 1150620 w 1273889"/>
              <a:gd name="connsiteY66" fmla="*/ 3556000 h 4211320"/>
              <a:gd name="connsiteX67" fmla="*/ 1211580 w 1273889"/>
              <a:gd name="connsiteY67" fmla="*/ 3243580 h 4211320"/>
              <a:gd name="connsiteX68" fmla="*/ 1226820 w 1273889"/>
              <a:gd name="connsiteY68" fmla="*/ 3030220 h 4211320"/>
              <a:gd name="connsiteX69" fmla="*/ 1257300 w 1273889"/>
              <a:gd name="connsiteY69" fmla="*/ 2801620 h 4211320"/>
              <a:gd name="connsiteX70" fmla="*/ 1264920 w 1273889"/>
              <a:gd name="connsiteY70" fmla="*/ 2694940 h 4211320"/>
              <a:gd name="connsiteX71" fmla="*/ 1272540 w 1273889"/>
              <a:gd name="connsiteY71" fmla="*/ 2367280 h 4211320"/>
              <a:gd name="connsiteX72" fmla="*/ 1242060 w 1273889"/>
              <a:gd name="connsiteY72" fmla="*/ 1887220 h 4211320"/>
              <a:gd name="connsiteX73" fmla="*/ 1196340 w 1273889"/>
              <a:gd name="connsiteY73" fmla="*/ 1612900 h 4211320"/>
              <a:gd name="connsiteX74" fmla="*/ 1181100 w 1273889"/>
              <a:gd name="connsiteY74" fmla="*/ 1506220 h 4211320"/>
              <a:gd name="connsiteX75" fmla="*/ 1150620 w 1273889"/>
              <a:gd name="connsiteY75" fmla="*/ 1422400 h 4211320"/>
              <a:gd name="connsiteX76" fmla="*/ 1120140 w 1273889"/>
              <a:gd name="connsiteY76" fmla="*/ 1247140 h 4211320"/>
              <a:gd name="connsiteX77" fmla="*/ 1051560 w 1273889"/>
              <a:gd name="connsiteY77" fmla="*/ 1026160 h 4211320"/>
              <a:gd name="connsiteX78" fmla="*/ 1036320 w 1273889"/>
              <a:gd name="connsiteY78" fmla="*/ 965200 h 4211320"/>
              <a:gd name="connsiteX79" fmla="*/ 1013460 w 1273889"/>
              <a:gd name="connsiteY79" fmla="*/ 911860 h 4211320"/>
              <a:gd name="connsiteX80" fmla="*/ 990600 w 1273889"/>
              <a:gd name="connsiteY80" fmla="*/ 797560 h 4211320"/>
              <a:gd name="connsiteX81" fmla="*/ 975360 w 1273889"/>
              <a:gd name="connsiteY81" fmla="*/ 751840 h 4211320"/>
              <a:gd name="connsiteX82" fmla="*/ 944880 w 1273889"/>
              <a:gd name="connsiteY82" fmla="*/ 614680 h 4211320"/>
              <a:gd name="connsiteX83" fmla="*/ 937260 w 1273889"/>
              <a:gd name="connsiteY83" fmla="*/ 561340 h 4211320"/>
              <a:gd name="connsiteX84" fmla="*/ 922020 w 1273889"/>
              <a:gd name="connsiteY84" fmla="*/ 515620 h 4211320"/>
              <a:gd name="connsiteX85" fmla="*/ 914400 w 1273889"/>
              <a:gd name="connsiteY85" fmla="*/ 485140 h 4211320"/>
              <a:gd name="connsiteX86" fmla="*/ 899160 w 1273889"/>
              <a:gd name="connsiteY86" fmla="*/ 439420 h 4211320"/>
              <a:gd name="connsiteX87" fmla="*/ 883920 w 1273889"/>
              <a:gd name="connsiteY87" fmla="*/ 370840 h 4211320"/>
              <a:gd name="connsiteX88" fmla="*/ 861060 w 1273889"/>
              <a:gd name="connsiteY88" fmla="*/ 256540 h 4211320"/>
              <a:gd name="connsiteX89" fmla="*/ 845820 w 1273889"/>
              <a:gd name="connsiteY89" fmla="*/ 226060 h 4211320"/>
              <a:gd name="connsiteX90" fmla="*/ 815340 w 1273889"/>
              <a:gd name="connsiteY90" fmla="*/ 104140 h 4211320"/>
              <a:gd name="connsiteX91" fmla="*/ 800100 w 1273889"/>
              <a:gd name="connsiteY91" fmla="*/ 66040 h 4211320"/>
              <a:gd name="connsiteX92" fmla="*/ 784860 w 1273889"/>
              <a:gd name="connsiteY92" fmla="*/ 12700 h 4211320"/>
              <a:gd name="connsiteX93" fmla="*/ 746760 w 1273889"/>
              <a:gd name="connsiteY93" fmla="*/ 50800 h 4211320"/>
              <a:gd name="connsiteX94" fmla="*/ 693420 w 1273889"/>
              <a:gd name="connsiteY94" fmla="*/ 81280 h 4211320"/>
              <a:gd name="connsiteX95" fmla="*/ 678180 w 1273889"/>
              <a:gd name="connsiteY95" fmla="*/ 104140 h 4211320"/>
              <a:gd name="connsiteX96" fmla="*/ 647700 w 1273889"/>
              <a:gd name="connsiteY96" fmla="*/ 111760 h 4211320"/>
              <a:gd name="connsiteX97" fmla="*/ 617220 w 1273889"/>
              <a:gd name="connsiteY97" fmla="*/ 127000 h 4211320"/>
              <a:gd name="connsiteX98" fmla="*/ 601980 w 1273889"/>
              <a:gd name="connsiteY98" fmla="*/ 149860 h 4211320"/>
              <a:gd name="connsiteX99" fmla="*/ 571500 w 1273889"/>
              <a:gd name="connsiteY99" fmla="*/ 157480 h 4211320"/>
              <a:gd name="connsiteX100" fmla="*/ 541020 w 1273889"/>
              <a:gd name="connsiteY100" fmla="*/ 172720 h 4211320"/>
              <a:gd name="connsiteX101" fmla="*/ 525780 w 1273889"/>
              <a:gd name="connsiteY101" fmla="*/ 195580 h 4211320"/>
              <a:gd name="connsiteX102" fmla="*/ 495300 w 1273889"/>
              <a:gd name="connsiteY102" fmla="*/ 210820 h 4211320"/>
              <a:gd name="connsiteX103" fmla="*/ 464820 w 1273889"/>
              <a:gd name="connsiteY103" fmla="*/ 256540 h 421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273889" h="4211320">
                <a:moveTo>
                  <a:pt x="533400" y="233680"/>
                </a:moveTo>
                <a:cubicBezTo>
                  <a:pt x="527807" y="234799"/>
                  <a:pt x="473275" y="245077"/>
                  <a:pt x="464820" y="248920"/>
                </a:cubicBezTo>
                <a:cubicBezTo>
                  <a:pt x="446177" y="257394"/>
                  <a:pt x="429458" y="269594"/>
                  <a:pt x="411480" y="279400"/>
                </a:cubicBezTo>
                <a:cubicBezTo>
                  <a:pt x="401508" y="284839"/>
                  <a:pt x="390243" y="288038"/>
                  <a:pt x="381000" y="294640"/>
                </a:cubicBezTo>
                <a:cubicBezTo>
                  <a:pt x="372231" y="300904"/>
                  <a:pt x="367560" y="312267"/>
                  <a:pt x="358140" y="317500"/>
                </a:cubicBezTo>
                <a:cubicBezTo>
                  <a:pt x="344097" y="325302"/>
                  <a:pt x="325786" y="323829"/>
                  <a:pt x="312420" y="332740"/>
                </a:cubicBezTo>
                <a:cubicBezTo>
                  <a:pt x="288904" y="348417"/>
                  <a:pt x="286257" y="348023"/>
                  <a:pt x="266700" y="370840"/>
                </a:cubicBezTo>
                <a:cubicBezTo>
                  <a:pt x="260886" y="377624"/>
                  <a:pt x="234631" y="413124"/>
                  <a:pt x="228600" y="424180"/>
                </a:cubicBezTo>
                <a:cubicBezTo>
                  <a:pt x="217721" y="444124"/>
                  <a:pt x="198120" y="485140"/>
                  <a:pt x="198120" y="485140"/>
                </a:cubicBezTo>
                <a:cubicBezTo>
                  <a:pt x="200660" y="525780"/>
                  <a:pt x="202213" y="566494"/>
                  <a:pt x="205740" y="607060"/>
                </a:cubicBezTo>
                <a:cubicBezTo>
                  <a:pt x="207296" y="624953"/>
                  <a:pt x="213705" y="642443"/>
                  <a:pt x="213360" y="660400"/>
                </a:cubicBezTo>
                <a:cubicBezTo>
                  <a:pt x="211160" y="774792"/>
                  <a:pt x="207621" y="889282"/>
                  <a:pt x="198120" y="1003300"/>
                </a:cubicBezTo>
                <a:cubicBezTo>
                  <a:pt x="197359" y="1012426"/>
                  <a:pt x="186976" y="1017969"/>
                  <a:pt x="182880" y="1026160"/>
                </a:cubicBezTo>
                <a:cubicBezTo>
                  <a:pt x="179288" y="1033344"/>
                  <a:pt x="179161" y="1041999"/>
                  <a:pt x="175260" y="1049020"/>
                </a:cubicBezTo>
                <a:cubicBezTo>
                  <a:pt x="166365" y="1065031"/>
                  <a:pt x="150572" y="1077364"/>
                  <a:pt x="144780" y="1094740"/>
                </a:cubicBezTo>
                <a:cubicBezTo>
                  <a:pt x="139700" y="1109980"/>
                  <a:pt x="136064" y="1125780"/>
                  <a:pt x="129540" y="1140460"/>
                </a:cubicBezTo>
                <a:cubicBezTo>
                  <a:pt x="81238" y="1249139"/>
                  <a:pt x="159560" y="1027541"/>
                  <a:pt x="99060" y="1209040"/>
                </a:cubicBezTo>
                <a:cubicBezTo>
                  <a:pt x="93980" y="1318260"/>
                  <a:pt x="94026" y="1427839"/>
                  <a:pt x="83820" y="1536700"/>
                </a:cubicBezTo>
                <a:cubicBezTo>
                  <a:pt x="78752" y="1590762"/>
                  <a:pt x="83460" y="1651541"/>
                  <a:pt x="53340" y="1696720"/>
                </a:cubicBezTo>
                <a:cubicBezTo>
                  <a:pt x="30513" y="1730961"/>
                  <a:pt x="41501" y="1711077"/>
                  <a:pt x="22860" y="1757680"/>
                </a:cubicBezTo>
                <a:cubicBezTo>
                  <a:pt x="25400" y="1800860"/>
                  <a:pt x="26564" y="1844143"/>
                  <a:pt x="30480" y="1887220"/>
                </a:cubicBezTo>
                <a:cubicBezTo>
                  <a:pt x="31653" y="1900118"/>
                  <a:pt x="36494" y="1912469"/>
                  <a:pt x="38100" y="1925320"/>
                </a:cubicBezTo>
                <a:cubicBezTo>
                  <a:pt x="41580" y="1953159"/>
                  <a:pt x="43180" y="1981200"/>
                  <a:pt x="45720" y="2009140"/>
                </a:cubicBezTo>
                <a:cubicBezTo>
                  <a:pt x="40640" y="2082800"/>
                  <a:pt x="34633" y="2156402"/>
                  <a:pt x="30480" y="2230120"/>
                </a:cubicBezTo>
                <a:cubicBezTo>
                  <a:pt x="24473" y="2336752"/>
                  <a:pt x="20641" y="2443496"/>
                  <a:pt x="15240" y="2550160"/>
                </a:cubicBezTo>
                <a:cubicBezTo>
                  <a:pt x="10481" y="2644157"/>
                  <a:pt x="5080" y="2738120"/>
                  <a:pt x="0" y="2832100"/>
                </a:cubicBezTo>
                <a:cubicBezTo>
                  <a:pt x="5278" y="2932382"/>
                  <a:pt x="3973" y="2960959"/>
                  <a:pt x="15240" y="3045460"/>
                </a:cubicBezTo>
                <a:cubicBezTo>
                  <a:pt x="16619" y="3055801"/>
                  <a:pt x="21905" y="3099034"/>
                  <a:pt x="30480" y="3114040"/>
                </a:cubicBezTo>
                <a:cubicBezTo>
                  <a:pt x="36781" y="3125067"/>
                  <a:pt x="45720" y="3134360"/>
                  <a:pt x="53340" y="3144520"/>
                </a:cubicBezTo>
                <a:cubicBezTo>
                  <a:pt x="69199" y="3207955"/>
                  <a:pt x="49888" y="3145237"/>
                  <a:pt x="76200" y="3197860"/>
                </a:cubicBezTo>
                <a:cubicBezTo>
                  <a:pt x="79792" y="3205044"/>
                  <a:pt x="80228" y="3213536"/>
                  <a:pt x="83820" y="3220720"/>
                </a:cubicBezTo>
                <a:cubicBezTo>
                  <a:pt x="87916" y="3228911"/>
                  <a:pt x="94964" y="3235389"/>
                  <a:pt x="99060" y="3243580"/>
                </a:cubicBezTo>
                <a:cubicBezTo>
                  <a:pt x="102652" y="3250764"/>
                  <a:pt x="103088" y="3259256"/>
                  <a:pt x="106680" y="3266440"/>
                </a:cubicBezTo>
                <a:cubicBezTo>
                  <a:pt x="128788" y="3310656"/>
                  <a:pt x="117121" y="3266343"/>
                  <a:pt x="137160" y="3319780"/>
                </a:cubicBezTo>
                <a:cubicBezTo>
                  <a:pt x="144484" y="3339312"/>
                  <a:pt x="143189" y="3354698"/>
                  <a:pt x="152400" y="3373120"/>
                </a:cubicBezTo>
                <a:cubicBezTo>
                  <a:pt x="156496" y="3381311"/>
                  <a:pt x="163544" y="3387789"/>
                  <a:pt x="167640" y="3395980"/>
                </a:cubicBezTo>
                <a:cubicBezTo>
                  <a:pt x="171232" y="3403164"/>
                  <a:pt x="171668" y="3411656"/>
                  <a:pt x="175260" y="3418840"/>
                </a:cubicBezTo>
                <a:cubicBezTo>
                  <a:pt x="179356" y="3427031"/>
                  <a:pt x="186404" y="3433509"/>
                  <a:pt x="190500" y="3441700"/>
                </a:cubicBezTo>
                <a:cubicBezTo>
                  <a:pt x="196617" y="3453934"/>
                  <a:pt x="200937" y="3466993"/>
                  <a:pt x="205740" y="3479800"/>
                </a:cubicBezTo>
                <a:cubicBezTo>
                  <a:pt x="208560" y="3487321"/>
                  <a:pt x="209768" y="3495476"/>
                  <a:pt x="213360" y="3502660"/>
                </a:cubicBezTo>
                <a:cubicBezTo>
                  <a:pt x="217456" y="3510851"/>
                  <a:pt x="223520" y="3517900"/>
                  <a:pt x="228600" y="3525520"/>
                </a:cubicBezTo>
                <a:cubicBezTo>
                  <a:pt x="245652" y="3610782"/>
                  <a:pt x="221642" y="3519224"/>
                  <a:pt x="259080" y="3594100"/>
                </a:cubicBezTo>
                <a:cubicBezTo>
                  <a:pt x="263764" y="3603467"/>
                  <a:pt x="263388" y="3614645"/>
                  <a:pt x="266700" y="3624580"/>
                </a:cubicBezTo>
                <a:cubicBezTo>
                  <a:pt x="308405" y="3749696"/>
                  <a:pt x="257348" y="3586941"/>
                  <a:pt x="297180" y="3693160"/>
                </a:cubicBezTo>
                <a:cubicBezTo>
                  <a:pt x="300857" y="3702966"/>
                  <a:pt x="300675" y="3714014"/>
                  <a:pt x="304800" y="3723640"/>
                </a:cubicBezTo>
                <a:cubicBezTo>
                  <a:pt x="308408" y="3732058"/>
                  <a:pt x="316321" y="3738131"/>
                  <a:pt x="320040" y="3746500"/>
                </a:cubicBezTo>
                <a:cubicBezTo>
                  <a:pt x="335280" y="3780790"/>
                  <a:pt x="331470" y="3786505"/>
                  <a:pt x="342900" y="3815080"/>
                </a:cubicBezTo>
                <a:cubicBezTo>
                  <a:pt x="347980" y="3827780"/>
                  <a:pt x="351497" y="3841223"/>
                  <a:pt x="358140" y="3853180"/>
                </a:cubicBezTo>
                <a:cubicBezTo>
                  <a:pt x="364308" y="3864282"/>
                  <a:pt x="373380" y="3873500"/>
                  <a:pt x="381000" y="3883660"/>
                </a:cubicBezTo>
                <a:cubicBezTo>
                  <a:pt x="398870" y="3937271"/>
                  <a:pt x="375612" y="3871088"/>
                  <a:pt x="403860" y="3937000"/>
                </a:cubicBezTo>
                <a:cubicBezTo>
                  <a:pt x="422789" y="3981167"/>
                  <a:pt x="397432" y="3938789"/>
                  <a:pt x="426720" y="3982720"/>
                </a:cubicBezTo>
                <a:cubicBezTo>
                  <a:pt x="429260" y="3992880"/>
                  <a:pt x="430215" y="4003574"/>
                  <a:pt x="434340" y="4013200"/>
                </a:cubicBezTo>
                <a:cubicBezTo>
                  <a:pt x="437948" y="4021618"/>
                  <a:pt x="445036" y="4028109"/>
                  <a:pt x="449580" y="4036060"/>
                </a:cubicBezTo>
                <a:cubicBezTo>
                  <a:pt x="455216" y="4045923"/>
                  <a:pt x="459184" y="4056677"/>
                  <a:pt x="464820" y="4066540"/>
                </a:cubicBezTo>
                <a:cubicBezTo>
                  <a:pt x="469364" y="4074491"/>
                  <a:pt x="475964" y="4081209"/>
                  <a:pt x="480060" y="4089400"/>
                </a:cubicBezTo>
                <a:cubicBezTo>
                  <a:pt x="498463" y="4126206"/>
                  <a:pt x="472004" y="4101809"/>
                  <a:pt x="510540" y="4127500"/>
                </a:cubicBezTo>
                <a:cubicBezTo>
                  <a:pt x="527582" y="4153063"/>
                  <a:pt x="525724" y="4155771"/>
                  <a:pt x="556260" y="4173220"/>
                </a:cubicBezTo>
                <a:cubicBezTo>
                  <a:pt x="563234" y="4177205"/>
                  <a:pt x="571936" y="4177248"/>
                  <a:pt x="579120" y="4180840"/>
                </a:cubicBezTo>
                <a:cubicBezTo>
                  <a:pt x="587311" y="4184936"/>
                  <a:pt x="593611" y="4192361"/>
                  <a:pt x="601980" y="4196080"/>
                </a:cubicBezTo>
                <a:cubicBezTo>
                  <a:pt x="616660" y="4202604"/>
                  <a:pt x="647700" y="4211320"/>
                  <a:pt x="647700" y="4211320"/>
                </a:cubicBezTo>
                <a:cubicBezTo>
                  <a:pt x="675640" y="4206240"/>
                  <a:pt x="704440" y="4204632"/>
                  <a:pt x="731520" y="4196080"/>
                </a:cubicBezTo>
                <a:cubicBezTo>
                  <a:pt x="753184" y="4189239"/>
                  <a:pt x="792480" y="4165600"/>
                  <a:pt x="792480" y="4165600"/>
                </a:cubicBezTo>
                <a:cubicBezTo>
                  <a:pt x="808831" y="4116547"/>
                  <a:pt x="789280" y="4163839"/>
                  <a:pt x="845820" y="4097020"/>
                </a:cubicBezTo>
                <a:cubicBezTo>
                  <a:pt x="859934" y="4080340"/>
                  <a:pt x="869932" y="4060466"/>
                  <a:pt x="883920" y="4043680"/>
                </a:cubicBezTo>
                <a:cubicBezTo>
                  <a:pt x="935560" y="3981712"/>
                  <a:pt x="932402" y="4019026"/>
                  <a:pt x="982980" y="3921760"/>
                </a:cubicBezTo>
                <a:cubicBezTo>
                  <a:pt x="1016000" y="3858260"/>
                  <a:pt x="1063208" y="3800310"/>
                  <a:pt x="1082040" y="3731260"/>
                </a:cubicBezTo>
                <a:cubicBezTo>
                  <a:pt x="1113866" y="3614563"/>
                  <a:pt x="1091948" y="3673343"/>
                  <a:pt x="1150620" y="3556000"/>
                </a:cubicBezTo>
                <a:cubicBezTo>
                  <a:pt x="1186520" y="3313676"/>
                  <a:pt x="1162054" y="3416921"/>
                  <a:pt x="1211580" y="3243580"/>
                </a:cubicBezTo>
                <a:cubicBezTo>
                  <a:pt x="1216660" y="3172460"/>
                  <a:pt x="1220365" y="3101228"/>
                  <a:pt x="1226820" y="3030220"/>
                </a:cubicBezTo>
                <a:cubicBezTo>
                  <a:pt x="1244636" y="2834244"/>
                  <a:pt x="1237916" y="2982535"/>
                  <a:pt x="1257300" y="2801620"/>
                </a:cubicBezTo>
                <a:cubicBezTo>
                  <a:pt x="1261098" y="2766172"/>
                  <a:pt x="1262380" y="2730500"/>
                  <a:pt x="1264920" y="2694940"/>
                </a:cubicBezTo>
                <a:cubicBezTo>
                  <a:pt x="1267460" y="2585720"/>
                  <a:pt x="1273889" y="2476521"/>
                  <a:pt x="1272540" y="2367280"/>
                </a:cubicBezTo>
                <a:cubicBezTo>
                  <a:pt x="1271531" y="2285561"/>
                  <a:pt x="1253421" y="1995154"/>
                  <a:pt x="1242060" y="1887220"/>
                </a:cubicBezTo>
                <a:cubicBezTo>
                  <a:pt x="1237085" y="1839954"/>
                  <a:pt x="1198322" y="1625123"/>
                  <a:pt x="1196340" y="1612900"/>
                </a:cubicBezTo>
                <a:cubicBezTo>
                  <a:pt x="1190590" y="1577442"/>
                  <a:pt x="1189483" y="1541149"/>
                  <a:pt x="1181100" y="1506220"/>
                </a:cubicBezTo>
                <a:cubicBezTo>
                  <a:pt x="1174162" y="1477311"/>
                  <a:pt x="1157429" y="1451340"/>
                  <a:pt x="1150620" y="1422400"/>
                </a:cubicBezTo>
                <a:cubicBezTo>
                  <a:pt x="1137039" y="1364679"/>
                  <a:pt x="1138891" y="1303394"/>
                  <a:pt x="1120140" y="1247140"/>
                </a:cubicBezTo>
                <a:cubicBezTo>
                  <a:pt x="1088481" y="1152163"/>
                  <a:pt x="1086656" y="1148996"/>
                  <a:pt x="1051560" y="1026160"/>
                </a:cubicBezTo>
                <a:cubicBezTo>
                  <a:pt x="1045806" y="1006021"/>
                  <a:pt x="1042944" y="985071"/>
                  <a:pt x="1036320" y="965200"/>
                </a:cubicBezTo>
                <a:cubicBezTo>
                  <a:pt x="1030203" y="946849"/>
                  <a:pt x="1019230" y="930324"/>
                  <a:pt x="1013460" y="911860"/>
                </a:cubicBezTo>
                <a:cubicBezTo>
                  <a:pt x="981618" y="809966"/>
                  <a:pt x="1010812" y="878408"/>
                  <a:pt x="990600" y="797560"/>
                </a:cubicBezTo>
                <a:cubicBezTo>
                  <a:pt x="986704" y="781975"/>
                  <a:pt x="979256" y="767425"/>
                  <a:pt x="975360" y="751840"/>
                </a:cubicBezTo>
                <a:cubicBezTo>
                  <a:pt x="964001" y="706403"/>
                  <a:pt x="954065" y="660606"/>
                  <a:pt x="944880" y="614680"/>
                </a:cubicBezTo>
                <a:cubicBezTo>
                  <a:pt x="941358" y="597068"/>
                  <a:pt x="941299" y="578841"/>
                  <a:pt x="937260" y="561340"/>
                </a:cubicBezTo>
                <a:cubicBezTo>
                  <a:pt x="933648" y="545687"/>
                  <a:pt x="926636" y="531007"/>
                  <a:pt x="922020" y="515620"/>
                </a:cubicBezTo>
                <a:cubicBezTo>
                  <a:pt x="919011" y="505589"/>
                  <a:pt x="917409" y="495171"/>
                  <a:pt x="914400" y="485140"/>
                </a:cubicBezTo>
                <a:cubicBezTo>
                  <a:pt x="909784" y="469753"/>
                  <a:pt x="903299" y="454942"/>
                  <a:pt x="899160" y="439420"/>
                </a:cubicBezTo>
                <a:cubicBezTo>
                  <a:pt x="893126" y="416793"/>
                  <a:pt x="888696" y="393765"/>
                  <a:pt x="883920" y="370840"/>
                </a:cubicBezTo>
                <a:cubicBezTo>
                  <a:pt x="875995" y="332802"/>
                  <a:pt x="878436" y="291293"/>
                  <a:pt x="861060" y="256540"/>
                </a:cubicBezTo>
                <a:cubicBezTo>
                  <a:pt x="855980" y="246380"/>
                  <a:pt x="849702" y="236735"/>
                  <a:pt x="845820" y="226060"/>
                </a:cubicBezTo>
                <a:cubicBezTo>
                  <a:pt x="825551" y="170321"/>
                  <a:pt x="832813" y="165295"/>
                  <a:pt x="815340" y="104140"/>
                </a:cubicBezTo>
                <a:cubicBezTo>
                  <a:pt x="811582" y="90988"/>
                  <a:pt x="804425" y="79016"/>
                  <a:pt x="800100" y="66040"/>
                </a:cubicBezTo>
                <a:cubicBezTo>
                  <a:pt x="794252" y="48497"/>
                  <a:pt x="789940" y="30480"/>
                  <a:pt x="784860" y="12700"/>
                </a:cubicBezTo>
                <a:cubicBezTo>
                  <a:pt x="723900" y="53340"/>
                  <a:pt x="797560" y="0"/>
                  <a:pt x="746760" y="50800"/>
                </a:cubicBezTo>
                <a:cubicBezTo>
                  <a:pt x="735990" y="61570"/>
                  <a:pt x="705373" y="75304"/>
                  <a:pt x="693420" y="81280"/>
                </a:cubicBezTo>
                <a:cubicBezTo>
                  <a:pt x="688340" y="88900"/>
                  <a:pt x="685800" y="99060"/>
                  <a:pt x="678180" y="104140"/>
                </a:cubicBezTo>
                <a:cubicBezTo>
                  <a:pt x="669466" y="109949"/>
                  <a:pt x="657506" y="108083"/>
                  <a:pt x="647700" y="111760"/>
                </a:cubicBezTo>
                <a:cubicBezTo>
                  <a:pt x="637064" y="115748"/>
                  <a:pt x="627380" y="121920"/>
                  <a:pt x="617220" y="127000"/>
                </a:cubicBezTo>
                <a:cubicBezTo>
                  <a:pt x="612140" y="134620"/>
                  <a:pt x="609600" y="144780"/>
                  <a:pt x="601980" y="149860"/>
                </a:cubicBezTo>
                <a:cubicBezTo>
                  <a:pt x="593266" y="155669"/>
                  <a:pt x="581306" y="153803"/>
                  <a:pt x="571500" y="157480"/>
                </a:cubicBezTo>
                <a:cubicBezTo>
                  <a:pt x="560864" y="161468"/>
                  <a:pt x="551180" y="167640"/>
                  <a:pt x="541020" y="172720"/>
                </a:cubicBezTo>
                <a:cubicBezTo>
                  <a:pt x="535940" y="180340"/>
                  <a:pt x="532815" y="189717"/>
                  <a:pt x="525780" y="195580"/>
                </a:cubicBezTo>
                <a:cubicBezTo>
                  <a:pt x="517054" y="202852"/>
                  <a:pt x="503332" y="202788"/>
                  <a:pt x="495300" y="210820"/>
                </a:cubicBezTo>
                <a:cubicBezTo>
                  <a:pt x="482348" y="223772"/>
                  <a:pt x="464820" y="256540"/>
                  <a:pt x="464820" y="256540"/>
                </a:cubicBezTo>
              </a:path>
            </a:pathLst>
          </a:custGeom>
          <a:solidFill>
            <a:schemeClr val="accent1">
              <a:lumMod val="50000"/>
            </a:schemeClr>
          </a:solidFill>
          <a:ln>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dirty="0"/>
              <a:t>Lake X</a:t>
            </a:r>
          </a:p>
        </p:txBody>
      </p:sp>
      <p:pic>
        <p:nvPicPr>
          <p:cNvPr id="37903" name="Picture 8" descr="http://graphics8.nytimes.com/images/2008/01/29/opinion/30fish2.5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00763"/>
            <a:ext cx="14478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258763"/>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What is a species?</a:t>
            </a:r>
          </a:p>
        </p:txBody>
      </p:sp>
      <p:sp>
        <p:nvSpPr>
          <p:cNvPr id="4099" name="Rectangle 3"/>
          <p:cNvSpPr>
            <a:spLocks noChangeArrowheads="1"/>
          </p:cNvSpPr>
          <p:nvPr/>
        </p:nvSpPr>
        <p:spPr bwMode="auto">
          <a:xfrm>
            <a:off x="457200" y="1524000"/>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t>Species</a:t>
            </a:r>
            <a:r>
              <a:rPr lang="en-US"/>
              <a:t> – The members of a group of populations that interbreed or potentially </a:t>
            </a:r>
          </a:p>
          <a:p>
            <a:r>
              <a:rPr lang="en-US"/>
              <a:t>interbreed with each other under natural conditions.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6"/>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sz="3200"/>
          </a:p>
        </p:txBody>
      </p:sp>
      <p:sp>
        <p:nvSpPr>
          <p:cNvPr id="37891" name="Text Box 2"/>
          <p:cNvSpPr txBox="1">
            <a:spLocks noChangeArrowheads="1"/>
          </p:cNvSpPr>
          <p:nvPr/>
        </p:nvSpPr>
        <p:spPr bwMode="auto">
          <a:xfrm>
            <a:off x="0" y="2286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dirty="0" smtClean="0"/>
              <a:t>Some hypotheses…</a:t>
            </a:r>
            <a:endParaRPr lang="en-US" sz="2800" dirty="0"/>
          </a:p>
        </p:txBody>
      </p:sp>
      <p:sp>
        <p:nvSpPr>
          <p:cNvPr id="37892" name="TextBox 3"/>
          <p:cNvSpPr txBox="1">
            <a:spLocks noChangeArrowheads="1"/>
          </p:cNvSpPr>
          <p:nvPr/>
        </p:nvSpPr>
        <p:spPr bwMode="auto">
          <a:xfrm>
            <a:off x="228600" y="1143000"/>
            <a:ext cx="8229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dirty="0" smtClean="0"/>
              <a:t>H1: Two sympatric speciation events</a:t>
            </a:r>
          </a:p>
          <a:p>
            <a:pPr eaLnBrk="1" hangingPunct="1"/>
            <a:endParaRPr lang="en-US" dirty="0" smtClean="0"/>
          </a:p>
          <a:p>
            <a:pPr eaLnBrk="1" hangingPunct="1"/>
            <a:r>
              <a:rPr lang="en-US" dirty="0" smtClean="0"/>
              <a:t>H2: Speciation in </a:t>
            </a:r>
            <a:r>
              <a:rPr lang="en-US" dirty="0" err="1" smtClean="0"/>
              <a:t>allopatry</a:t>
            </a:r>
            <a:r>
              <a:rPr lang="en-US" dirty="0" smtClean="0"/>
              <a:t> followed by </a:t>
            </a:r>
            <a:r>
              <a:rPr lang="en-US" dirty="0" err="1" smtClean="0"/>
              <a:t>recolonization</a:t>
            </a:r>
            <a:r>
              <a:rPr lang="en-US" dirty="0" smtClean="0"/>
              <a:t> </a:t>
            </a:r>
            <a:endParaRPr lang="en-US" dirty="0"/>
          </a:p>
          <a:p>
            <a:pPr eaLnBrk="1" hangingPunct="1">
              <a:buFont typeface="Arial" charset="0"/>
              <a:buChar char="•"/>
            </a:pPr>
            <a:endParaRPr lang="en-US" dirty="0" smtClean="0"/>
          </a:p>
          <a:p>
            <a:pPr eaLnBrk="1" hangingPunct="1"/>
            <a:r>
              <a:rPr lang="en-US" dirty="0" smtClean="0"/>
              <a:t>H3: Speciation in </a:t>
            </a:r>
            <a:r>
              <a:rPr lang="en-US" dirty="0" err="1" smtClean="0"/>
              <a:t>allopatry</a:t>
            </a:r>
            <a:r>
              <a:rPr lang="en-US" dirty="0" smtClean="0"/>
              <a:t> followed by dispersal and extinction</a:t>
            </a:r>
            <a:endParaRPr lang="en-US" dirty="0"/>
          </a:p>
        </p:txBody>
      </p:sp>
      <p:sp>
        <p:nvSpPr>
          <p:cNvPr id="5" name="Oval 4"/>
          <p:cNvSpPr/>
          <p:nvPr/>
        </p:nvSpPr>
        <p:spPr>
          <a:xfrm>
            <a:off x="1752600" y="3733800"/>
            <a:ext cx="2667000" cy="23622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p:cNvSpPr/>
          <p:nvPr/>
        </p:nvSpPr>
        <p:spPr>
          <a:xfrm>
            <a:off x="4724400" y="3733800"/>
            <a:ext cx="2514600" cy="23622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7895" name="Picture 6" descr="http://graphics8.nytimes.com/images/2008/01/29/opinion/30fish3.5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4114800"/>
            <a:ext cx="15255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8" descr="http://graphics8.nytimes.com/images/2008/01/29/opinion/30fish2.5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5011738"/>
            <a:ext cx="1447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TextBox 8"/>
          <p:cNvSpPr txBox="1">
            <a:spLocks noChangeArrowheads="1"/>
          </p:cNvSpPr>
          <p:nvPr/>
        </p:nvSpPr>
        <p:spPr bwMode="auto">
          <a:xfrm>
            <a:off x="2686050" y="3352800"/>
            <a:ext cx="81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Lake 1</a:t>
            </a:r>
          </a:p>
        </p:txBody>
      </p:sp>
      <p:sp>
        <p:nvSpPr>
          <p:cNvPr id="37898" name="TextBox 9"/>
          <p:cNvSpPr txBox="1">
            <a:spLocks noChangeArrowheads="1"/>
          </p:cNvSpPr>
          <p:nvPr/>
        </p:nvSpPr>
        <p:spPr bwMode="auto">
          <a:xfrm>
            <a:off x="5562600" y="3352800"/>
            <a:ext cx="81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Lake 2</a:t>
            </a:r>
          </a:p>
        </p:txBody>
      </p:sp>
      <p:sp>
        <p:nvSpPr>
          <p:cNvPr id="37899" name="TextBox 10"/>
          <p:cNvSpPr txBox="1">
            <a:spLocks noChangeArrowheads="1"/>
          </p:cNvSpPr>
          <p:nvPr/>
        </p:nvSpPr>
        <p:spPr bwMode="auto">
          <a:xfrm>
            <a:off x="3276600" y="6324600"/>
            <a:ext cx="2652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How did speciation occur?</a:t>
            </a:r>
          </a:p>
        </p:txBody>
      </p:sp>
      <p:pic>
        <p:nvPicPr>
          <p:cNvPr id="37900" name="Picture 12" descr="http://graphics8.nytimes.com/images/2008/01/29/opinion/30fish3.5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114800"/>
            <a:ext cx="15255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8" descr="http://graphics8.nytimes.com/images/2008/01/29/opinion/30fish2.5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5011738"/>
            <a:ext cx="1447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5"/>
          <p:cNvSpPr/>
          <p:nvPr/>
        </p:nvSpPr>
        <p:spPr>
          <a:xfrm rot="20163760">
            <a:off x="-384175" y="3616325"/>
            <a:ext cx="1817688" cy="4211638"/>
          </a:xfrm>
          <a:custGeom>
            <a:avLst/>
            <a:gdLst>
              <a:gd name="connsiteX0" fmla="*/ 533400 w 1273889"/>
              <a:gd name="connsiteY0" fmla="*/ 233680 h 4211320"/>
              <a:gd name="connsiteX1" fmla="*/ 464820 w 1273889"/>
              <a:gd name="connsiteY1" fmla="*/ 248920 h 4211320"/>
              <a:gd name="connsiteX2" fmla="*/ 411480 w 1273889"/>
              <a:gd name="connsiteY2" fmla="*/ 279400 h 4211320"/>
              <a:gd name="connsiteX3" fmla="*/ 381000 w 1273889"/>
              <a:gd name="connsiteY3" fmla="*/ 294640 h 4211320"/>
              <a:gd name="connsiteX4" fmla="*/ 358140 w 1273889"/>
              <a:gd name="connsiteY4" fmla="*/ 317500 h 4211320"/>
              <a:gd name="connsiteX5" fmla="*/ 312420 w 1273889"/>
              <a:gd name="connsiteY5" fmla="*/ 332740 h 4211320"/>
              <a:gd name="connsiteX6" fmla="*/ 266700 w 1273889"/>
              <a:gd name="connsiteY6" fmla="*/ 370840 h 4211320"/>
              <a:gd name="connsiteX7" fmla="*/ 228600 w 1273889"/>
              <a:gd name="connsiteY7" fmla="*/ 424180 h 4211320"/>
              <a:gd name="connsiteX8" fmla="*/ 198120 w 1273889"/>
              <a:gd name="connsiteY8" fmla="*/ 485140 h 4211320"/>
              <a:gd name="connsiteX9" fmla="*/ 205740 w 1273889"/>
              <a:gd name="connsiteY9" fmla="*/ 607060 h 4211320"/>
              <a:gd name="connsiteX10" fmla="*/ 213360 w 1273889"/>
              <a:gd name="connsiteY10" fmla="*/ 660400 h 4211320"/>
              <a:gd name="connsiteX11" fmla="*/ 198120 w 1273889"/>
              <a:gd name="connsiteY11" fmla="*/ 1003300 h 4211320"/>
              <a:gd name="connsiteX12" fmla="*/ 182880 w 1273889"/>
              <a:gd name="connsiteY12" fmla="*/ 1026160 h 4211320"/>
              <a:gd name="connsiteX13" fmla="*/ 175260 w 1273889"/>
              <a:gd name="connsiteY13" fmla="*/ 1049020 h 4211320"/>
              <a:gd name="connsiteX14" fmla="*/ 144780 w 1273889"/>
              <a:gd name="connsiteY14" fmla="*/ 1094740 h 4211320"/>
              <a:gd name="connsiteX15" fmla="*/ 129540 w 1273889"/>
              <a:gd name="connsiteY15" fmla="*/ 1140460 h 4211320"/>
              <a:gd name="connsiteX16" fmla="*/ 99060 w 1273889"/>
              <a:gd name="connsiteY16" fmla="*/ 1209040 h 4211320"/>
              <a:gd name="connsiteX17" fmla="*/ 83820 w 1273889"/>
              <a:gd name="connsiteY17" fmla="*/ 1536700 h 4211320"/>
              <a:gd name="connsiteX18" fmla="*/ 53340 w 1273889"/>
              <a:gd name="connsiteY18" fmla="*/ 1696720 h 4211320"/>
              <a:gd name="connsiteX19" fmla="*/ 22860 w 1273889"/>
              <a:gd name="connsiteY19" fmla="*/ 1757680 h 4211320"/>
              <a:gd name="connsiteX20" fmla="*/ 30480 w 1273889"/>
              <a:gd name="connsiteY20" fmla="*/ 1887220 h 4211320"/>
              <a:gd name="connsiteX21" fmla="*/ 38100 w 1273889"/>
              <a:gd name="connsiteY21" fmla="*/ 1925320 h 4211320"/>
              <a:gd name="connsiteX22" fmla="*/ 45720 w 1273889"/>
              <a:gd name="connsiteY22" fmla="*/ 2009140 h 4211320"/>
              <a:gd name="connsiteX23" fmla="*/ 30480 w 1273889"/>
              <a:gd name="connsiteY23" fmla="*/ 2230120 h 4211320"/>
              <a:gd name="connsiteX24" fmla="*/ 15240 w 1273889"/>
              <a:gd name="connsiteY24" fmla="*/ 2550160 h 4211320"/>
              <a:gd name="connsiteX25" fmla="*/ 0 w 1273889"/>
              <a:gd name="connsiteY25" fmla="*/ 2832100 h 4211320"/>
              <a:gd name="connsiteX26" fmla="*/ 15240 w 1273889"/>
              <a:gd name="connsiteY26" fmla="*/ 3045460 h 4211320"/>
              <a:gd name="connsiteX27" fmla="*/ 30480 w 1273889"/>
              <a:gd name="connsiteY27" fmla="*/ 3114040 h 4211320"/>
              <a:gd name="connsiteX28" fmla="*/ 53340 w 1273889"/>
              <a:gd name="connsiteY28" fmla="*/ 3144520 h 4211320"/>
              <a:gd name="connsiteX29" fmla="*/ 76200 w 1273889"/>
              <a:gd name="connsiteY29" fmla="*/ 3197860 h 4211320"/>
              <a:gd name="connsiteX30" fmla="*/ 83820 w 1273889"/>
              <a:gd name="connsiteY30" fmla="*/ 3220720 h 4211320"/>
              <a:gd name="connsiteX31" fmla="*/ 99060 w 1273889"/>
              <a:gd name="connsiteY31" fmla="*/ 3243580 h 4211320"/>
              <a:gd name="connsiteX32" fmla="*/ 106680 w 1273889"/>
              <a:gd name="connsiteY32" fmla="*/ 3266440 h 4211320"/>
              <a:gd name="connsiteX33" fmla="*/ 137160 w 1273889"/>
              <a:gd name="connsiteY33" fmla="*/ 3319780 h 4211320"/>
              <a:gd name="connsiteX34" fmla="*/ 152400 w 1273889"/>
              <a:gd name="connsiteY34" fmla="*/ 3373120 h 4211320"/>
              <a:gd name="connsiteX35" fmla="*/ 167640 w 1273889"/>
              <a:gd name="connsiteY35" fmla="*/ 3395980 h 4211320"/>
              <a:gd name="connsiteX36" fmla="*/ 175260 w 1273889"/>
              <a:gd name="connsiteY36" fmla="*/ 3418840 h 4211320"/>
              <a:gd name="connsiteX37" fmla="*/ 190500 w 1273889"/>
              <a:gd name="connsiteY37" fmla="*/ 3441700 h 4211320"/>
              <a:gd name="connsiteX38" fmla="*/ 205740 w 1273889"/>
              <a:gd name="connsiteY38" fmla="*/ 3479800 h 4211320"/>
              <a:gd name="connsiteX39" fmla="*/ 213360 w 1273889"/>
              <a:gd name="connsiteY39" fmla="*/ 3502660 h 4211320"/>
              <a:gd name="connsiteX40" fmla="*/ 228600 w 1273889"/>
              <a:gd name="connsiteY40" fmla="*/ 3525520 h 4211320"/>
              <a:gd name="connsiteX41" fmla="*/ 259080 w 1273889"/>
              <a:gd name="connsiteY41" fmla="*/ 3594100 h 4211320"/>
              <a:gd name="connsiteX42" fmla="*/ 266700 w 1273889"/>
              <a:gd name="connsiteY42" fmla="*/ 3624580 h 4211320"/>
              <a:gd name="connsiteX43" fmla="*/ 297180 w 1273889"/>
              <a:gd name="connsiteY43" fmla="*/ 3693160 h 4211320"/>
              <a:gd name="connsiteX44" fmla="*/ 304800 w 1273889"/>
              <a:gd name="connsiteY44" fmla="*/ 3723640 h 4211320"/>
              <a:gd name="connsiteX45" fmla="*/ 320040 w 1273889"/>
              <a:gd name="connsiteY45" fmla="*/ 3746500 h 4211320"/>
              <a:gd name="connsiteX46" fmla="*/ 342900 w 1273889"/>
              <a:gd name="connsiteY46" fmla="*/ 3815080 h 4211320"/>
              <a:gd name="connsiteX47" fmla="*/ 358140 w 1273889"/>
              <a:gd name="connsiteY47" fmla="*/ 3853180 h 4211320"/>
              <a:gd name="connsiteX48" fmla="*/ 381000 w 1273889"/>
              <a:gd name="connsiteY48" fmla="*/ 3883660 h 4211320"/>
              <a:gd name="connsiteX49" fmla="*/ 403860 w 1273889"/>
              <a:gd name="connsiteY49" fmla="*/ 3937000 h 4211320"/>
              <a:gd name="connsiteX50" fmla="*/ 426720 w 1273889"/>
              <a:gd name="connsiteY50" fmla="*/ 3982720 h 4211320"/>
              <a:gd name="connsiteX51" fmla="*/ 434340 w 1273889"/>
              <a:gd name="connsiteY51" fmla="*/ 4013200 h 4211320"/>
              <a:gd name="connsiteX52" fmla="*/ 449580 w 1273889"/>
              <a:gd name="connsiteY52" fmla="*/ 4036060 h 4211320"/>
              <a:gd name="connsiteX53" fmla="*/ 464820 w 1273889"/>
              <a:gd name="connsiteY53" fmla="*/ 4066540 h 4211320"/>
              <a:gd name="connsiteX54" fmla="*/ 480060 w 1273889"/>
              <a:gd name="connsiteY54" fmla="*/ 4089400 h 4211320"/>
              <a:gd name="connsiteX55" fmla="*/ 510540 w 1273889"/>
              <a:gd name="connsiteY55" fmla="*/ 4127500 h 4211320"/>
              <a:gd name="connsiteX56" fmla="*/ 556260 w 1273889"/>
              <a:gd name="connsiteY56" fmla="*/ 4173220 h 4211320"/>
              <a:gd name="connsiteX57" fmla="*/ 579120 w 1273889"/>
              <a:gd name="connsiteY57" fmla="*/ 4180840 h 4211320"/>
              <a:gd name="connsiteX58" fmla="*/ 601980 w 1273889"/>
              <a:gd name="connsiteY58" fmla="*/ 4196080 h 4211320"/>
              <a:gd name="connsiteX59" fmla="*/ 647700 w 1273889"/>
              <a:gd name="connsiteY59" fmla="*/ 4211320 h 4211320"/>
              <a:gd name="connsiteX60" fmla="*/ 731520 w 1273889"/>
              <a:gd name="connsiteY60" fmla="*/ 4196080 h 4211320"/>
              <a:gd name="connsiteX61" fmla="*/ 792480 w 1273889"/>
              <a:gd name="connsiteY61" fmla="*/ 4165600 h 4211320"/>
              <a:gd name="connsiteX62" fmla="*/ 845820 w 1273889"/>
              <a:gd name="connsiteY62" fmla="*/ 4097020 h 4211320"/>
              <a:gd name="connsiteX63" fmla="*/ 883920 w 1273889"/>
              <a:gd name="connsiteY63" fmla="*/ 4043680 h 4211320"/>
              <a:gd name="connsiteX64" fmla="*/ 982980 w 1273889"/>
              <a:gd name="connsiteY64" fmla="*/ 3921760 h 4211320"/>
              <a:gd name="connsiteX65" fmla="*/ 1082040 w 1273889"/>
              <a:gd name="connsiteY65" fmla="*/ 3731260 h 4211320"/>
              <a:gd name="connsiteX66" fmla="*/ 1150620 w 1273889"/>
              <a:gd name="connsiteY66" fmla="*/ 3556000 h 4211320"/>
              <a:gd name="connsiteX67" fmla="*/ 1211580 w 1273889"/>
              <a:gd name="connsiteY67" fmla="*/ 3243580 h 4211320"/>
              <a:gd name="connsiteX68" fmla="*/ 1226820 w 1273889"/>
              <a:gd name="connsiteY68" fmla="*/ 3030220 h 4211320"/>
              <a:gd name="connsiteX69" fmla="*/ 1257300 w 1273889"/>
              <a:gd name="connsiteY69" fmla="*/ 2801620 h 4211320"/>
              <a:gd name="connsiteX70" fmla="*/ 1264920 w 1273889"/>
              <a:gd name="connsiteY70" fmla="*/ 2694940 h 4211320"/>
              <a:gd name="connsiteX71" fmla="*/ 1272540 w 1273889"/>
              <a:gd name="connsiteY71" fmla="*/ 2367280 h 4211320"/>
              <a:gd name="connsiteX72" fmla="*/ 1242060 w 1273889"/>
              <a:gd name="connsiteY72" fmla="*/ 1887220 h 4211320"/>
              <a:gd name="connsiteX73" fmla="*/ 1196340 w 1273889"/>
              <a:gd name="connsiteY73" fmla="*/ 1612900 h 4211320"/>
              <a:gd name="connsiteX74" fmla="*/ 1181100 w 1273889"/>
              <a:gd name="connsiteY74" fmla="*/ 1506220 h 4211320"/>
              <a:gd name="connsiteX75" fmla="*/ 1150620 w 1273889"/>
              <a:gd name="connsiteY75" fmla="*/ 1422400 h 4211320"/>
              <a:gd name="connsiteX76" fmla="*/ 1120140 w 1273889"/>
              <a:gd name="connsiteY76" fmla="*/ 1247140 h 4211320"/>
              <a:gd name="connsiteX77" fmla="*/ 1051560 w 1273889"/>
              <a:gd name="connsiteY77" fmla="*/ 1026160 h 4211320"/>
              <a:gd name="connsiteX78" fmla="*/ 1036320 w 1273889"/>
              <a:gd name="connsiteY78" fmla="*/ 965200 h 4211320"/>
              <a:gd name="connsiteX79" fmla="*/ 1013460 w 1273889"/>
              <a:gd name="connsiteY79" fmla="*/ 911860 h 4211320"/>
              <a:gd name="connsiteX80" fmla="*/ 990600 w 1273889"/>
              <a:gd name="connsiteY80" fmla="*/ 797560 h 4211320"/>
              <a:gd name="connsiteX81" fmla="*/ 975360 w 1273889"/>
              <a:gd name="connsiteY81" fmla="*/ 751840 h 4211320"/>
              <a:gd name="connsiteX82" fmla="*/ 944880 w 1273889"/>
              <a:gd name="connsiteY82" fmla="*/ 614680 h 4211320"/>
              <a:gd name="connsiteX83" fmla="*/ 937260 w 1273889"/>
              <a:gd name="connsiteY83" fmla="*/ 561340 h 4211320"/>
              <a:gd name="connsiteX84" fmla="*/ 922020 w 1273889"/>
              <a:gd name="connsiteY84" fmla="*/ 515620 h 4211320"/>
              <a:gd name="connsiteX85" fmla="*/ 914400 w 1273889"/>
              <a:gd name="connsiteY85" fmla="*/ 485140 h 4211320"/>
              <a:gd name="connsiteX86" fmla="*/ 899160 w 1273889"/>
              <a:gd name="connsiteY86" fmla="*/ 439420 h 4211320"/>
              <a:gd name="connsiteX87" fmla="*/ 883920 w 1273889"/>
              <a:gd name="connsiteY87" fmla="*/ 370840 h 4211320"/>
              <a:gd name="connsiteX88" fmla="*/ 861060 w 1273889"/>
              <a:gd name="connsiteY88" fmla="*/ 256540 h 4211320"/>
              <a:gd name="connsiteX89" fmla="*/ 845820 w 1273889"/>
              <a:gd name="connsiteY89" fmla="*/ 226060 h 4211320"/>
              <a:gd name="connsiteX90" fmla="*/ 815340 w 1273889"/>
              <a:gd name="connsiteY90" fmla="*/ 104140 h 4211320"/>
              <a:gd name="connsiteX91" fmla="*/ 800100 w 1273889"/>
              <a:gd name="connsiteY91" fmla="*/ 66040 h 4211320"/>
              <a:gd name="connsiteX92" fmla="*/ 784860 w 1273889"/>
              <a:gd name="connsiteY92" fmla="*/ 12700 h 4211320"/>
              <a:gd name="connsiteX93" fmla="*/ 746760 w 1273889"/>
              <a:gd name="connsiteY93" fmla="*/ 50800 h 4211320"/>
              <a:gd name="connsiteX94" fmla="*/ 693420 w 1273889"/>
              <a:gd name="connsiteY94" fmla="*/ 81280 h 4211320"/>
              <a:gd name="connsiteX95" fmla="*/ 678180 w 1273889"/>
              <a:gd name="connsiteY95" fmla="*/ 104140 h 4211320"/>
              <a:gd name="connsiteX96" fmla="*/ 647700 w 1273889"/>
              <a:gd name="connsiteY96" fmla="*/ 111760 h 4211320"/>
              <a:gd name="connsiteX97" fmla="*/ 617220 w 1273889"/>
              <a:gd name="connsiteY97" fmla="*/ 127000 h 4211320"/>
              <a:gd name="connsiteX98" fmla="*/ 601980 w 1273889"/>
              <a:gd name="connsiteY98" fmla="*/ 149860 h 4211320"/>
              <a:gd name="connsiteX99" fmla="*/ 571500 w 1273889"/>
              <a:gd name="connsiteY99" fmla="*/ 157480 h 4211320"/>
              <a:gd name="connsiteX100" fmla="*/ 541020 w 1273889"/>
              <a:gd name="connsiteY100" fmla="*/ 172720 h 4211320"/>
              <a:gd name="connsiteX101" fmla="*/ 525780 w 1273889"/>
              <a:gd name="connsiteY101" fmla="*/ 195580 h 4211320"/>
              <a:gd name="connsiteX102" fmla="*/ 495300 w 1273889"/>
              <a:gd name="connsiteY102" fmla="*/ 210820 h 4211320"/>
              <a:gd name="connsiteX103" fmla="*/ 464820 w 1273889"/>
              <a:gd name="connsiteY103" fmla="*/ 256540 h 421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273889" h="4211320">
                <a:moveTo>
                  <a:pt x="533400" y="233680"/>
                </a:moveTo>
                <a:cubicBezTo>
                  <a:pt x="527807" y="234799"/>
                  <a:pt x="473275" y="245077"/>
                  <a:pt x="464820" y="248920"/>
                </a:cubicBezTo>
                <a:cubicBezTo>
                  <a:pt x="446177" y="257394"/>
                  <a:pt x="429458" y="269594"/>
                  <a:pt x="411480" y="279400"/>
                </a:cubicBezTo>
                <a:cubicBezTo>
                  <a:pt x="401508" y="284839"/>
                  <a:pt x="390243" y="288038"/>
                  <a:pt x="381000" y="294640"/>
                </a:cubicBezTo>
                <a:cubicBezTo>
                  <a:pt x="372231" y="300904"/>
                  <a:pt x="367560" y="312267"/>
                  <a:pt x="358140" y="317500"/>
                </a:cubicBezTo>
                <a:cubicBezTo>
                  <a:pt x="344097" y="325302"/>
                  <a:pt x="325786" y="323829"/>
                  <a:pt x="312420" y="332740"/>
                </a:cubicBezTo>
                <a:cubicBezTo>
                  <a:pt x="288904" y="348417"/>
                  <a:pt x="286257" y="348023"/>
                  <a:pt x="266700" y="370840"/>
                </a:cubicBezTo>
                <a:cubicBezTo>
                  <a:pt x="260886" y="377624"/>
                  <a:pt x="234631" y="413124"/>
                  <a:pt x="228600" y="424180"/>
                </a:cubicBezTo>
                <a:cubicBezTo>
                  <a:pt x="217721" y="444124"/>
                  <a:pt x="198120" y="485140"/>
                  <a:pt x="198120" y="485140"/>
                </a:cubicBezTo>
                <a:cubicBezTo>
                  <a:pt x="200660" y="525780"/>
                  <a:pt x="202213" y="566494"/>
                  <a:pt x="205740" y="607060"/>
                </a:cubicBezTo>
                <a:cubicBezTo>
                  <a:pt x="207296" y="624953"/>
                  <a:pt x="213705" y="642443"/>
                  <a:pt x="213360" y="660400"/>
                </a:cubicBezTo>
                <a:cubicBezTo>
                  <a:pt x="211160" y="774792"/>
                  <a:pt x="207621" y="889282"/>
                  <a:pt x="198120" y="1003300"/>
                </a:cubicBezTo>
                <a:cubicBezTo>
                  <a:pt x="197359" y="1012426"/>
                  <a:pt x="186976" y="1017969"/>
                  <a:pt x="182880" y="1026160"/>
                </a:cubicBezTo>
                <a:cubicBezTo>
                  <a:pt x="179288" y="1033344"/>
                  <a:pt x="179161" y="1041999"/>
                  <a:pt x="175260" y="1049020"/>
                </a:cubicBezTo>
                <a:cubicBezTo>
                  <a:pt x="166365" y="1065031"/>
                  <a:pt x="150572" y="1077364"/>
                  <a:pt x="144780" y="1094740"/>
                </a:cubicBezTo>
                <a:cubicBezTo>
                  <a:pt x="139700" y="1109980"/>
                  <a:pt x="136064" y="1125780"/>
                  <a:pt x="129540" y="1140460"/>
                </a:cubicBezTo>
                <a:cubicBezTo>
                  <a:pt x="81238" y="1249139"/>
                  <a:pt x="159560" y="1027541"/>
                  <a:pt x="99060" y="1209040"/>
                </a:cubicBezTo>
                <a:cubicBezTo>
                  <a:pt x="93980" y="1318260"/>
                  <a:pt x="94026" y="1427839"/>
                  <a:pt x="83820" y="1536700"/>
                </a:cubicBezTo>
                <a:cubicBezTo>
                  <a:pt x="78752" y="1590762"/>
                  <a:pt x="83460" y="1651541"/>
                  <a:pt x="53340" y="1696720"/>
                </a:cubicBezTo>
                <a:cubicBezTo>
                  <a:pt x="30513" y="1730961"/>
                  <a:pt x="41501" y="1711077"/>
                  <a:pt x="22860" y="1757680"/>
                </a:cubicBezTo>
                <a:cubicBezTo>
                  <a:pt x="25400" y="1800860"/>
                  <a:pt x="26564" y="1844143"/>
                  <a:pt x="30480" y="1887220"/>
                </a:cubicBezTo>
                <a:cubicBezTo>
                  <a:pt x="31653" y="1900118"/>
                  <a:pt x="36494" y="1912469"/>
                  <a:pt x="38100" y="1925320"/>
                </a:cubicBezTo>
                <a:cubicBezTo>
                  <a:pt x="41580" y="1953159"/>
                  <a:pt x="43180" y="1981200"/>
                  <a:pt x="45720" y="2009140"/>
                </a:cubicBezTo>
                <a:cubicBezTo>
                  <a:pt x="40640" y="2082800"/>
                  <a:pt x="34633" y="2156402"/>
                  <a:pt x="30480" y="2230120"/>
                </a:cubicBezTo>
                <a:cubicBezTo>
                  <a:pt x="24473" y="2336752"/>
                  <a:pt x="20641" y="2443496"/>
                  <a:pt x="15240" y="2550160"/>
                </a:cubicBezTo>
                <a:cubicBezTo>
                  <a:pt x="10481" y="2644157"/>
                  <a:pt x="5080" y="2738120"/>
                  <a:pt x="0" y="2832100"/>
                </a:cubicBezTo>
                <a:cubicBezTo>
                  <a:pt x="5278" y="2932382"/>
                  <a:pt x="3973" y="2960959"/>
                  <a:pt x="15240" y="3045460"/>
                </a:cubicBezTo>
                <a:cubicBezTo>
                  <a:pt x="16619" y="3055801"/>
                  <a:pt x="21905" y="3099034"/>
                  <a:pt x="30480" y="3114040"/>
                </a:cubicBezTo>
                <a:cubicBezTo>
                  <a:pt x="36781" y="3125067"/>
                  <a:pt x="45720" y="3134360"/>
                  <a:pt x="53340" y="3144520"/>
                </a:cubicBezTo>
                <a:cubicBezTo>
                  <a:pt x="69199" y="3207955"/>
                  <a:pt x="49888" y="3145237"/>
                  <a:pt x="76200" y="3197860"/>
                </a:cubicBezTo>
                <a:cubicBezTo>
                  <a:pt x="79792" y="3205044"/>
                  <a:pt x="80228" y="3213536"/>
                  <a:pt x="83820" y="3220720"/>
                </a:cubicBezTo>
                <a:cubicBezTo>
                  <a:pt x="87916" y="3228911"/>
                  <a:pt x="94964" y="3235389"/>
                  <a:pt x="99060" y="3243580"/>
                </a:cubicBezTo>
                <a:cubicBezTo>
                  <a:pt x="102652" y="3250764"/>
                  <a:pt x="103088" y="3259256"/>
                  <a:pt x="106680" y="3266440"/>
                </a:cubicBezTo>
                <a:cubicBezTo>
                  <a:pt x="128788" y="3310656"/>
                  <a:pt x="117121" y="3266343"/>
                  <a:pt x="137160" y="3319780"/>
                </a:cubicBezTo>
                <a:cubicBezTo>
                  <a:pt x="144484" y="3339312"/>
                  <a:pt x="143189" y="3354698"/>
                  <a:pt x="152400" y="3373120"/>
                </a:cubicBezTo>
                <a:cubicBezTo>
                  <a:pt x="156496" y="3381311"/>
                  <a:pt x="163544" y="3387789"/>
                  <a:pt x="167640" y="3395980"/>
                </a:cubicBezTo>
                <a:cubicBezTo>
                  <a:pt x="171232" y="3403164"/>
                  <a:pt x="171668" y="3411656"/>
                  <a:pt x="175260" y="3418840"/>
                </a:cubicBezTo>
                <a:cubicBezTo>
                  <a:pt x="179356" y="3427031"/>
                  <a:pt x="186404" y="3433509"/>
                  <a:pt x="190500" y="3441700"/>
                </a:cubicBezTo>
                <a:cubicBezTo>
                  <a:pt x="196617" y="3453934"/>
                  <a:pt x="200937" y="3466993"/>
                  <a:pt x="205740" y="3479800"/>
                </a:cubicBezTo>
                <a:cubicBezTo>
                  <a:pt x="208560" y="3487321"/>
                  <a:pt x="209768" y="3495476"/>
                  <a:pt x="213360" y="3502660"/>
                </a:cubicBezTo>
                <a:cubicBezTo>
                  <a:pt x="217456" y="3510851"/>
                  <a:pt x="223520" y="3517900"/>
                  <a:pt x="228600" y="3525520"/>
                </a:cubicBezTo>
                <a:cubicBezTo>
                  <a:pt x="245652" y="3610782"/>
                  <a:pt x="221642" y="3519224"/>
                  <a:pt x="259080" y="3594100"/>
                </a:cubicBezTo>
                <a:cubicBezTo>
                  <a:pt x="263764" y="3603467"/>
                  <a:pt x="263388" y="3614645"/>
                  <a:pt x="266700" y="3624580"/>
                </a:cubicBezTo>
                <a:cubicBezTo>
                  <a:pt x="308405" y="3749696"/>
                  <a:pt x="257348" y="3586941"/>
                  <a:pt x="297180" y="3693160"/>
                </a:cubicBezTo>
                <a:cubicBezTo>
                  <a:pt x="300857" y="3702966"/>
                  <a:pt x="300675" y="3714014"/>
                  <a:pt x="304800" y="3723640"/>
                </a:cubicBezTo>
                <a:cubicBezTo>
                  <a:pt x="308408" y="3732058"/>
                  <a:pt x="316321" y="3738131"/>
                  <a:pt x="320040" y="3746500"/>
                </a:cubicBezTo>
                <a:cubicBezTo>
                  <a:pt x="335280" y="3780790"/>
                  <a:pt x="331470" y="3786505"/>
                  <a:pt x="342900" y="3815080"/>
                </a:cubicBezTo>
                <a:cubicBezTo>
                  <a:pt x="347980" y="3827780"/>
                  <a:pt x="351497" y="3841223"/>
                  <a:pt x="358140" y="3853180"/>
                </a:cubicBezTo>
                <a:cubicBezTo>
                  <a:pt x="364308" y="3864282"/>
                  <a:pt x="373380" y="3873500"/>
                  <a:pt x="381000" y="3883660"/>
                </a:cubicBezTo>
                <a:cubicBezTo>
                  <a:pt x="398870" y="3937271"/>
                  <a:pt x="375612" y="3871088"/>
                  <a:pt x="403860" y="3937000"/>
                </a:cubicBezTo>
                <a:cubicBezTo>
                  <a:pt x="422789" y="3981167"/>
                  <a:pt x="397432" y="3938789"/>
                  <a:pt x="426720" y="3982720"/>
                </a:cubicBezTo>
                <a:cubicBezTo>
                  <a:pt x="429260" y="3992880"/>
                  <a:pt x="430215" y="4003574"/>
                  <a:pt x="434340" y="4013200"/>
                </a:cubicBezTo>
                <a:cubicBezTo>
                  <a:pt x="437948" y="4021618"/>
                  <a:pt x="445036" y="4028109"/>
                  <a:pt x="449580" y="4036060"/>
                </a:cubicBezTo>
                <a:cubicBezTo>
                  <a:pt x="455216" y="4045923"/>
                  <a:pt x="459184" y="4056677"/>
                  <a:pt x="464820" y="4066540"/>
                </a:cubicBezTo>
                <a:cubicBezTo>
                  <a:pt x="469364" y="4074491"/>
                  <a:pt x="475964" y="4081209"/>
                  <a:pt x="480060" y="4089400"/>
                </a:cubicBezTo>
                <a:cubicBezTo>
                  <a:pt x="498463" y="4126206"/>
                  <a:pt x="472004" y="4101809"/>
                  <a:pt x="510540" y="4127500"/>
                </a:cubicBezTo>
                <a:cubicBezTo>
                  <a:pt x="527582" y="4153063"/>
                  <a:pt x="525724" y="4155771"/>
                  <a:pt x="556260" y="4173220"/>
                </a:cubicBezTo>
                <a:cubicBezTo>
                  <a:pt x="563234" y="4177205"/>
                  <a:pt x="571936" y="4177248"/>
                  <a:pt x="579120" y="4180840"/>
                </a:cubicBezTo>
                <a:cubicBezTo>
                  <a:pt x="587311" y="4184936"/>
                  <a:pt x="593611" y="4192361"/>
                  <a:pt x="601980" y="4196080"/>
                </a:cubicBezTo>
                <a:cubicBezTo>
                  <a:pt x="616660" y="4202604"/>
                  <a:pt x="647700" y="4211320"/>
                  <a:pt x="647700" y="4211320"/>
                </a:cubicBezTo>
                <a:cubicBezTo>
                  <a:pt x="675640" y="4206240"/>
                  <a:pt x="704440" y="4204632"/>
                  <a:pt x="731520" y="4196080"/>
                </a:cubicBezTo>
                <a:cubicBezTo>
                  <a:pt x="753184" y="4189239"/>
                  <a:pt x="792480" y="4165600"/>
                  <a:pt x="792480" y="4165600"/>
                </a:cubicBezTo>
                <a:cubicBezTo>
                  <a:pt x="808831" y="4116547"/>
                  <a:pt x="789280" y="4163839"/>
                  <a:pt x="845820" y="4097020"/>
                </a:cubicBezTo>
                <a:cubicBezTo>
                  <a:pt x="859934" y="4080340"/>
                  <a:pt x="869932" y="4060466"/>
                  <a:pt x="883920" y="4043680"/>
                </a:cubicBezTo>
                <a:cubicBezTo>
                  <a:pt x="935560" y="3981712"/>
                  <a:pt x="932402" y="4019026"/>
                  <a:pt x="982980" y="3921760"/>
                </a:cubicBezTo>
                <a:cubicBezTo>
                  <a:pt x="1016000" y="3858260"/>
                  <a:pt x="1063208" y="3800310"/>
                  <a:pt x="1082040" y="3731260"/>
                </a:cubicBezTo>
                <a:cubicBezTo>
                  <a:pt x="1113866" y="3614563"/>
                  <a:pt x="1091948" y="3673343"/>
                  <a:pt x="1150620" y="3556000"/>
                </a:cubicBezTo>
                <a:cubicBezTo>
                  <a:pt x="1186520" y="3313676"/>
                  <a:pt x="1162054" y="3416921"/>
                  <a:pt x="1211580" y="3243580"/>
                </a:cubicBezTo>
                <a:cubicBezTo>
                  <a:pt x="1216660" y="3172460"/>
                  <a:pt x="1220365" y="3101228"/>
                  <a:pt x="1226820" y="3030220"/>
                </a:cubicBezTo>
                <a:cubicBezTo>
                  <a:pt x="1244636" y="2834244"/>
                  <a:pt x="1237916" y="2982535"/>
                  <a:pt x="1257300" y="2801620"/>
                </a:cubicBezTo>
                <a:cubicBezTo>
                  <a:pt x="1261098" y="2766172"/>
                  <a:pt x="1262380" y="2730500"/>
                  <a:pt x="1264920" y="2694940"/>
                </a:cubicBezTo>
                <a:cubicBezTo>
                  <a:pt x="1267460" y="2585720"/>
                  <a:pt x="1273889" y="2476521"/>
                  <a:pt x="1272540" y="2367280"/>
                </a:cubicBezTo>
                <a:cubicBezTo>
                  <a:pt x="1271531" y="2285561"/>
                  <a:pt x="1253421" y="1995154"/>
                  <a:pt x="1242060" y="1887220"/>
                </a:cubicBezTo>
                <a:cubicBezTo>
                  <a:pt x="1237085" y="1839954"/>
                  <a:pt x="1198322" y="1625123"/>
                  <a:pt x="1196340" y="1612900"/>
                </a:cubicBezTo>
                <a:cubicBezTo>
                  <a:pt x="1190590" y="1577442"/>
                  <a:pt x="1189483" y="1541149"/>
                  <a:pt x="1181100" y="1506220"/>
                </a:cubicBezTo>
                <a:cubicBezTo>
                  <a:pt x="1174162" y="1477311"/>
                  <a:pt x="1157429" y="1451340"/>
                  <a:pt x="1150620" y="1422400"/>
                </a:cubicBezTo>
                <a:cubicBezTo>
                  <a:pt x="1137039" y="1364679"/>
                  <a:pt x="1138891" y="1303394"/>
                  <a:pt x="1120140" y="1247140"/>
                </a:cubicBezTo>
                <a:cubicBezTo>
                  <a:pt x="1088481" y="1152163"/>
                  <a:pt x="1086656" y="1148996"/>
                  <a:pt x="1051560" y="1026160"/>
                </a:cubicBezTo>
                <a:cubicBezTo>
                  <a:pt x="1045806" y="1006021"/>
                  <a:pt x="1042944" y="985071"/>
                  <a:pt x="1036320" y="965200"/>
                </a:cubicBezTo>
                <a:cubicBezTo>
                  <a:pt x="1030203" y="946849"/>
                  <a:pt x="1019230" y="930324"/>
                  <a:pt x="1013460" y="911860"/>
                </a:cubicBezTo>
                <a:cubicBezTo>
                  <a:pt x="981618" y="809966"/>
                  <a:pt x="1010812" y="878408"/>
                  <a:pt x="990600" y="797560"/>
                </a:cubicBezTo>
                <a:cubicBezTo>
                  <a:pt x="986704" y="781975"/>
                  <a:pt x="979256" y="767425"/>
                  <a:pt x="975360" y="751840"/>
                </a:cubicBezTo>
                <a:cubicBezTo>
                  <a:pt x="964001" y="706403"/>
                  <a:pt x="954065" y="660606"/>
                  <a:pt x="944880" y="614680"/>
                </a:cubicBezTo>
                <a:cubicBezTo>
                  <a:pt x="941358" y="597068"/>
                  <a:pt x="941299" y="578841"/>
                  <a:pt x="937260" y="561340"/>
                </a:cubicBezTo>
                <a:cubicBezTo>
                  <a:pt x="933648" y="545687"/>
                  <a:pt x="926636" y="531007"/>
                  <a:pt x="922020" y="515620"/>
                </a:cubicBezTo>
                <a:cubicBezTo>
                  <a:pt x="919011" y="505589"/>
                  <a:pt x="917409" y="495171"/>
                  <a:pt x="914400" y="485140"/>
                </a:cubicBezTo>
                <a:cubicBezTo>
                  <a:pt x="909784" y="469753"/>
                  <a:pt x="903299" y="454942"/>
                  <a:pt x="899160" y="439420"/>
                </a:cubicBezTo>
                <a:cubicBezTo>
                  <a:pt x="893126" y="416793"/>
                  <a:pt x="888696" y="393765"/>
                  <a:pt x="883920" y="370840"/>
                </a:cubicBezTo>
                <a:cubicBezTo>
                  <a:pt x="875995" y="332802"/>
                  <a:pt x="878436" y="291293"/>
                  <a:pt x="861060" y="256540"/>
                </a:cubicBezTo>
                <a:cubicBezTo>
                  <a:pt x="855980" y="246380"/>
                  <a:pt x="849702" y="236735"/>
                  <a:pt x="845820" y="226060"/>
                </a:cubicBezTo>
                <a:cubicBezTo>
                  <a:pt x="825551" y="170321"/>
                  <a:pt x="832813" y="165295"/>
                  <a:pt x="815340" y="104140"/>
                </a:cubicBezTo>
                <a:cubicBezTo>
                  <a:pt x="811582" y="90988"/>
                  <a:pt x="804425" y="79016"/>
                  <a:pt x="800100" y="66040"/>
                </a:cubicBezTo>
                <a:cubicBezTo>
                  <a:pt x="794252" y="48497"/>
                  <a:pt x="789940" y="30480"/>
                  <a:pt x="784860" y="12700"/>
                </a:cubicBezTo>
                <a:cubicBezTo>
                  <a:pt x="723900" y="53340"/>
                  <a:pt x="797560" y="0"/>
                  <a:pt x="746760" y="50800"/>
                </a:cubicBezTo>
                <a:cubicBezTo>
                  <a:pt x="735990" y="61570"/>
                  <a:pt x="705373" y="75304"/>
                  <a:pt x="693420" y="81280"/>
                </a:cubicBezTo>
                <a:cubicBezTo>
                  <a:pt x="688340" y="88900"/>
                  <a:pt x="685800" y="99060"/>
                  <a:pt x="678180" y="104140"/>
                </a:cubicBezTo>
                <a:cubicBezTo>
                  <a:pt x="669466" y="109949"/>
                  <a:pt x="657506" y="108083"/>
                  <a:pt x="647700" y="111760"/>
                </a:cubicBezTo>
                <a:cubicBezTo>
                  <a:pt x="637064" y="115748"/>
                  <a:pt x="627380" y="121920"/>
                  <a:pt x="617220" y="127000"/>
                </a:cubicBezTo>
                <a:cubicBezTo>
                  <a:pt x="612140" y="134620"/>
                  <a:pt x="609600" y="144780"/>
                  <a:pt x="601980" y="149860"/>
                </a:cubicBezTo>
                <a:cubicBezTo>
                  <a:pt x="593266" y="155669"/>
                  <a:pt x="581306" y="153803"/>
                  <a:pt x="571500" y="157480"/>
                </a:cubicBezTo>
                <a:cubicBezTo>
                  <a:pt x="560864" y="161468"/>
                  <a:pt x="551180" y="167640"/>
                  <a:pt x="541020" y="172720"/>
                </a:cubicBezTo>
                <a:cubicBezTo>
                  <a:pt x="535940" y="180340"/>
                  <a:pt x="532815" y="189717"/>
                  <a:pt x="525780" y="195580"/>
                </a:cubicBezTo>
                <a:cubicBezTo>
                  <a:pt x="517054" y="202852"/>
                  <a:pt x="503332" y="202788"/>
                  <a:pt x="495300" y="210820"/>
                </a:cubicBezTo>
                <a:cubicBezTo>
                  <a:pt x="482348" y="223772"/>
                  <a:pt x="464820" y="256540"/>
                  <a:pt x="464820" y="256540"/>
                </a:cubicBezTo>
              </a:path>
            </a:pathLst>
          </a:custGeom>
          <a:solidFill>
            <a:schemeClr val="accent1">
              <a:lumMod val="50000"/>
            </a:schemeClr>
          </a:solidFill>
          <a:ln>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dirty="0"/>
              <a:t>Lake X</a:t>
            </a:r>
          </a:p>
        </p:txBody>
      </p:sp>
      <p:pic>
        <p:nvPicPr>
          <p:cNvPr id="37903" name="Picture 8" descr="http://graphics8.nytimes.com/images/2008/01/29/opinion/30fish2.5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00763"/>
            <a:ext cx="14478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6"/>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sz="3200"/>
          </a:p>
        </p:txBody>
      </p:sp>
      <p:sp>
        <p:nvSpPr>
          <p:cNvPr id="38915" name="Text Box 2"/>
          <p:cNvSpPr txBox="1">
            <a:spLocks noChangeArrowheads="1"/>
          </p:cNvSpPr>
          <p:nvPr/>
        </p:nvSpPr>
        <p:spPr bwMode="auto">
          <a:xfrm>
            <a:off x="0" y="2286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a:t>How can we infer the process by which speciation occured? </a:t>
            </a:r>
          </a:p>
        </p:txBody>
      </p:sp>
      <p:sp>
        <p:nvSpPr>
          <p:cNvPr id="38916" name="TextBox 3"/>
          <p:cNvSpPr txBox="1">
            <a:spLocks noChangeArrowheads="1"/>
          </p:cNvSpPr>
          <p:nvPr/>
        </p:nvSpPr>
        <p:spPr bwMode="auto">
          <a:xfrm>
            <a:off x="1981200" y="849313"/>
            <a:ext cx="533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Using phylogenies to infer the mechanism of speciation</a:t>
            </a:r>
          </a:p>
        </p:txBody>
      </p:sp>
      <p:sp>
        <p:nvSpPr>
          <p:cNvPr id="38917" name="TextBox 12"/>
          <p:cNvSpPr txBox="1">
            <a:spLocks noChangeArrowheads="1"/>
          </p:cNvSpPr>
          <p:nvPr/>
        </p:nvSpPr>
        <p:spPr bwMode="auto">
          <a:xfrm>
            <a:off x="3276600" y="6324600"/>
            <a:ext cx="2652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How did speciation occur?</a:t>
            </a:r>
          </a:p>
        </p:txBody>
      </p:sp>
      <p:sp>
        <p:nvSpPr>
          <p:cNvPr id="38918" name="TextBox 23"/>
          <p:cNvSpPr txBox="1">
            <a:spLocks noChangeArrowheads="1"/>
          </p:cNvSpPr>
          <p:nvPr/>
        </p:nvSpPr>
        <p:spPr bwMode="auto">
          <a:xfrm>
            <a:off x="889000" y="1458913"/>
            <a:ext cx="2159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u="sng"/>
              <a:t>Possible phylogeny 1</a:t>
            </a:r>
          </a:p>
        </p:txBody>
      </p:sp>
      <p:sp>
        <p:nvSpPr>
          <p:cNvPr id="38919" name="TextBox 24"/>
          <p:cNvSpPr txBox="1">
            <a:spLocks noChangeArrowheads="1"/>
          </p:cNvSpPr>
          <p:nvPr/>
        </p:nvSpPr>
        <p:spPr bwMode="auto">
          <a:xfrm>
            <a:off x="5715000" y="1458913"/>
            <a:ext cx="2159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u="sng"/>
              <a:t>Possible phylogeny 2</a:t>
            </a:r>
          </a:p>
        </p:txBody>
      </p:sp>
      <p:cxnSp>
        <p:nvCxnSpPr>
          <p:cNvPr id="27" name="Straight Connector 26"/>
          <p:cNvCxnSpPr/>
          <p:nvPr/>
        </p:nvCxnSpPr>
        <p:spPr>
          <a:xfrm flipV="1">
            <a:off x="1143000" y="3649663"/>
            <a:ext cx="2781300" cy="25225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V="1">
            <a:off x="373063" y="3665537"/>
            <a:ext cx="1676400" cy="1660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990600" y="3657600"/>
            <a:ext cx="60960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V="1">
            <a:off x="2468562" y="3703638"/>
            <a:ext cx="701675"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867400" y="3679825"/>
            <a:ext cx="2803525" cy="24923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V="1">
            <a:off x="5086350" y="3676650"/>
            <a:ext cx="1722438" cy="16843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5715000" y="3657600"/>
            <a:ext cx="60960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V="1">
            <a:off x="7204868" y="3691732"/>
            <a:ext cx="715963" cy="647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8928" name="Picture 44" descr="http://graphics8.nytimes.com/images/2008/01/29/opinion/30fish3.5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2422525"/>
            <a:ext cx="403225"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9" name="Picture 45" descr="http://graphics8.nytimes.com/images/2008/01/29/opinion/30fish3.5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8225" y="2444750"/>
            <a:ext cx="404813"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0" name="Picture 46" descr="http://graphics8.nytimes.com/images/2008/01/29/opinion/30fish3.5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9025" y="2430463"/>
            <a:ext cx="404813"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1" name="Picture 47" descr="http://graphics8.nytimes.com/images/2008/01/29/opinion/30fish3.5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8063" y="2444750"/>
            <a:ext cx="404812"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2" name="Picture 8" descr="http://graphics8.nytimes.com/images/2008/01/29/opinion/30fish2.5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6838" y="2430463"/>
            <a:ext cx="468312"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3" name="Picture 8" descr="http://graphics8.nytimes.com/images/2008/01/29/opinion/30fish2.5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0938" y="2422525"/>
            <a:ext cx="468312"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4" name="Picture 8" descr="http://graphics8.nytimes.com/images/2008/01/29/opinion/30fish2.5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7563" y="2446338"/>
            <a:ext cx="4699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5" name="Picture 8" descr="http://graphics8.nytimes.com/images/2008/01/29/opinion/30fish2.5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7863" y="2430463"/>
            <a:ext cx="4699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6" name="TextBox 57"/>
          <p:cNvSpPr txBox="1">
            <a:spLocks noChangeArrowheads="1"/>
          </p:cNvSpPr>
          <p:nvPr/>
        </p:nvSpPr>
        <p:spPr bwMode="auto">
          <a:xfrm>
            <a:off x="182563" y="2035175"/>
            <a:ext cx="441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L1</a:t>
            </a:r>
          </a:p>
        </p:txBody>
      </p:sp>
      <p:sp>
        <p:nvSpPr>
          <p:cNvPr id="38937" name="TextBox 58"/>
          <p:cNvSpPr txBox="1">
            <a:spLocks noChangeArrowheads="1"/>
          </p:cNvSpPr>
          <p:nvPr/>
        </p:nvSpPr>
        <p:spPr bwMode="auto">
          <a:xfrm>
            <a:off x="1371600" y="20574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L1</a:t>
            </a:r>
          </a:p>
        </p:txBody>
      </p:sp>
      <p:sp>
        <p:nvSpPr>
          <p:cNvPr id="38938" name="TextBox 59"/>
          <p:cNvSpPr txBox="1">
            <a:spLocks noChangeArrowheads="1"/>
          </p:cNvSpPr>
          <p:nvPr/>
        </p:nvSpPr>
        <p:spPr bwMode="auto">
          <a:xfrm>
            <a:off x="4884738" y="2035175"/>
            <a:ext cx="441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L1</a:t>
            </a:r>
          </a:p>
        </p:txBody>
      </p:sp>
      <p:sp>
        <p:nvSpPr>
          <p:cNvPr id="38939" name="TextBox 60"/>
          <p:cNvSpPr txBox="1">
            <a:spLocks noChangeArrowheads="1"/>
          </p:cNvSpPr>
          <p:nvPr/>
        </p:nvSpPr>
        <p:spPr bwMode="auto">
          <a:xfrm>
            <a:off x="7040563" y="20574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L1</a:t>
            </a:r>
          </a:p>
        </p:txBody>
      </p:sp>
      <p:sp>
        <p:nvSpPr>
          <p:cNvPr id="38940" name="TextBox 61"/>
          <p:cNvSpPr txBox="1">
            <a:spLocks noChangeArrowheads="1"/>
          </p:cNvSpPr>
          <p:nvPr/>
        </p:nvSpPr>
        <p:spPr bwMode="auto">
          <a:xfrm>
            <a:off x="8458200" y="207962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L2</a:t>
            </a:r>
          </a:p>
        </p:txBody>
      </p:sp>
      <p:sp>
        <p:nvSpPr>
          <p:cNvPr id="38941" name="TextBox 62"/>
          <p:cNvSpPr txBox="1">
            <a:spLocks noChangeArrowheads="1"/>
          </p:cNvSpPr>
          <p:nvPr/>
        </p:nvSpPr>
        <p:spPr bwMode="auto">
          <a:xfrm>
            <a:off x="6080125" y="2035175"/>
            <a:ext cx="441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L2</a:t>
            </a:r>
          </a:p>
        </p:txBody>
      </p:sp>
      <p:sp>
        <p:nvSpPr>
          <p:cNvPr id="38942" name="TextBox 63"/>
          <p:cNvSpPr txBox="1">
            <a:spLocks noChangeArrowheads="1"/>
          </p:cNvSpPr>
          <p:nvPr/>
        </p:nvSpPr>
        <p:spPr bwMode="auto">
          <a:xfrm>
            <a:off x="3703638" y="204152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L2</a:t>
            </a:r>
          </a:p>
        </p:txBody>
      </p:sp>
      <p:sp>
        <p:nvSpPr>
          <p:cNvPr id="38943" name="TextBox 64"/>
          <p:cNvSpPr txBox="1">
            <a:spLocks noChangeArrowheads="1"/>
          </p:cNvSpPr>
          <p:nvPr/>
        </p:nvSpPr>
        <p:spPr bwMode="auto">
          <a:xfrm>
            <a:off x="2293938" y="20574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L2</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6"/>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sz="3200"/>
          </a:p>
        </p:txBody>
      </p:sp>
      <p:sp>
        <p:nvSpPr>
          <p:cNvPr id="39939" name="Text Box 2"/>
          <p:cNvSpPr txBox="1">
            <a:spLocks noChangeArrowheads="1"/>
          </p:cNvSpPr>
          <p:nvPr/>
        </p:nvSpPr>
        <p:spPr bwMode="auto">
          <a:xfrm>
            <a:off x="0" y="2286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a:t>Phylogeny 1 suggests sympatrically</a:t>
            </a:r>
          </a:p>
        </p:txBody>
      </p:sp>
      <p:sp>
        <p:nvSpPr>
          <p:cNvPr id="5" name="Oval 4"/>
          <p:cNvSpPr/>
          <p:nvPr/>
        </p:nvSpPr>
        <p:spPr>
          <a:xfrm>
            <a:off x="1752600" y="3733800"/>
            <a:ext cx="2667000" cy="23622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p:cNvSpPr/>
          <p:nvPr/>
        </p:nvSpPr>
        <p:spPr>
          <a:xfrm>
            <a:off x="4724400" y="3733800"/>
            <a:ext cx="2514600" cy="23622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9942" name="Picture 6" descr="http://graphics8.nytimes.com/images/2008/01/29/opinion/30fish3.5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4114800"/>
            <a:ext cx="15255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8" descr="http://graphics8.nytimes.com/images/2008/01/29/opinion/30fish2.5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5011738"/>
            <a:ext cx="1447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Box 8"/>
          <p:cNvSpPr txBox="1">
            <a:spLocks noChangeArrowheads="1"/>
          </p:cNvSpPr>
          <p:nvPr/>
        </p:nvSpPr>
        <p:spPr bwMode="auto">
          <a:xfrm>
            <a:off x="2686050" y="3352800"/>
            <a:ext cx="81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Lake 1</a:t>
            </a:r>
          </a:p>
        </p:txBody>
      </p:sp>
      <p:sp>
        <p:nvSpPr>
          <p:cNvPr id="39945" name="TextBox 9"/>
          <p:cNvSpPr txBox="1">
            <a:spLocks noChangeArrowheads="1"/>
          </p:cNvSpPr>
          <p:nvPr/>
        </p:nvSpPr>
        <p:spPr bwMode="auto">
          <a:xfrm>
            <a:off x="5562600" y="3352800"/>
            <a:ext cx="81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Lake 2</a:t>
            </a:r>
          </a:p>
        </p:txBody>
      </p:sp>
      <p:pic>
        <p:nvPicPr>
          <p:cNvPr id="39946" name="Picture 12" descr="http://graphics8.nytimes.com/images/2008/01/29/opinion/30fish3.5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114800"/>
            <a:ext cx="15255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8" descr="http://graphics8.nytimes.com/images/2008/01/29/opinion/30fish2.5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5011738"/>
            <a:ext cx="1447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5"/>
          <p:cNvSpPr/>
          <p:nvPr/>
        </p:nvSpPr>
        <p:spPr>
          <a:xfrm rot="20163760">
            <a:off x="-384175" y="3616325"/>
            <a:ext cx="1817688" cy="4211638"/>
          </a:xfrm>
          <a:custGeom>
            <a:avLst/>
            <a:gdLst>
              <a:gd name="connsiteX0" fmla="*/ 533400 w 1273889"/>
              <a:gd name="connsiteY0" fmla="*/ 233680 h 4211320"/>
              <a:gd name="connsiteX1" fmla="*/ 464820 w 1273889"/>
              <a:gd name="connsiteY1" fmla="*/ 248920 h 4211320"/>
              <a:gd name="connsiteX2" fmla="*/ 411480 w 1273889"/>
              <a:gd name="connsiteY2" fmla="*/ 279400 h 4211320"/>
              <a:gd name="connsiteX3" fmla="*/ 381000 w 1273889"/>
              <a:gd name="connsiteY3" fmla="*/ 294640 h 4211320"/>
              <a:gd name="connsiteX4" fmla="*/ 358140 w 1273889"/>
              <a:gd name="connsiteY4" fmla="*/ 317500 h 4211320"/>
              <a:gd name="connsiteX5" fmla="*/ 312420 w 1273889"/>
              <a:gd name="connsiteY5" fmla="*/ 332740 h 4211320"/>
              <a:gd name="connsiteX6" fmla="*/ 266700 w 1273889"/>
              <a:gd name="connsiteY6" fmla="*/ 370840 h 4211320"/>
              <a:gd name="connsiteX7" fmla="*/ 228600 w 1273889"/>
              <a:gd name="connsiteY7" fmla="*/ 424180 h 4211320"/>
              <a:gd name="connsiteX8" fmla="*/ 198120 w 1273889"/>
              <a:gd name="connsiteY8" fmla="*/ 485140 h 4211320"/>
              <a:gd name="connsiteX9" fmla="*/ 205740 w 1273889"/>
              <a:gd name="connsiteY9" fmla="*/ 607060 h 4211320"/>
              <a:gd name="connsiteX10" fmla="*/ 213360 w 1273889"/>
              <a:gd name="connsiteY10" fmla="*/ 660400 h 4211320"/>
              <a:gd name="connsiteX11" fmla="*/ 198120 w 1273889"/>
              <a:gd name="connsiteY11" fmla="*/ 1003300 h 4211320"/>
              <a:gd name="connsiteX12" fmla="*/ 182880 w 1273889"/>
              <a:gd name="connsiteY12" fmla="*/ 1026160 h 4211320"/>
              <a:gd name="connsiteX13" fmla="*/ 175260 w 1273889"/>
              <a:gd name="connsiteY13" fmla="*/ 1049020 h 4211320"/>
              <a:gd name="connsiteX14" fmla="*/ 144780 w 1273889"/>
              <a:gd name="connsiteY14" fmla="*/ 1094740 h 4211320"/>
              <a:gd name="connsiteX15" fmla="*/ 129540 w 1273889"/>
              <a:gd name="connsiteY15" fmla="*/ 1140460 h 4211320"/>
              <a:gd name="connsiteX16" fmla="*/ 99060 w 1273889"/>
              <a:gd name="connsiteY16" fmla="*/ 1209040 h 4211320"/>
              <a:gd name="connsiteX17" fmla="*/ 83820 w 1273889"/>
              <a:gd name="connsiteY17" fmla="*/ 1536700 h 4211320"/>
              <a:gd name="connsiteX18" fmla="*/ 53340 w 1273889"/>
              <a:gd name="connsiteY18" fmla="*/ 1696720 h 4211320"/>
              <a:gd name="connsiteX19" fmla="*/ 22860 w 1273889"/>
              <a:gd name="connsiteY19" fmla="*/ 1757680 h 4211320"/>
              <a:gd name="connsiteX20" fmla="*/ 30480 w 1273889"/>
              <a:gd name="connsiteY20" fmla="*/ 1887220 h 4211320"/>
              <a:gd name="connsiteX21" fmla="*/ 38100 w 1273889"/>
              <a:gd name="connsiteY21" fmla="*/ 1925320 h 4211320"/>
              <a:gd name="connsiteX22" fmla="*/ 45720 w 1273889"/>
              <a:gd name="connsiteY22" fmla="*/ 2009140 h 4211320"/>
              <a:gd name="connsiteX23" fmla="*/ 30480 w 1273889"/>
              <a:gd name="connsiteY23" fmla="*/ 2230120 h 4211320"/>
              <a:gd name="connsiteX24" fmla="*/ 15240 w 1273889"/>
              <a:gd name="connsiteY24" fmla="*/ 2550160 h 4211320"/>
              <a:gd name="connsiteX25" fmla="*/ 0 w 1273889"/>
              <a:gd name="connsiteY25" fmla="*/ 2832100 h 4211320"/>
              <a:gd name="connsiteX26" fmla="*/ 15240 w 1273889"/>
              <a:gd name="connsiteY26" fmla="*/ 3045460 h 4211320"/>
              <a:gd name="connsiteX27" fmla="*/ 30480 w 1273889"/>
              <a:gd name="connsiteY27" fmla="*/ 3114040 h 4211320"/>
              <a:gd name="connsiteX28" fmla="*/ 53340 w 1273889"/>
              <a:gd name="connsiteY28" fmla="*/ 3144520 h 4211320"/>
              <a:gd name="connsiteX29" fmla="*/ 76200 w 1273889"/>
              <a:gd name="connsiteY29" fmla="*/ 3197860 h 4211320"/>
              <a:gd name="connsiteX30" fmla="*/ 83820 w 1273889"/>
              <a:gd name="connsiteY30" fmla="*/ 3220720 h 4211320"/>
              <a:gd name="connsiteX31" fmla="*/ 99060 w 1273889"/>
              <a:gd name="connsiteY31" fmla="*/ 3243580 h 4211320"/>
              <a:gd name="connsiteX32" fmla="*/ 106680 w 1273889"/>
              <a:gd name="connsiteY32" fmla="*/ 3266440 h 4211320"/>
              <a:gd name="connsiteX33" fmla="*/ 137160 w 1273889"/>
              <a:gd name="connsiteY33" fmla="*/ 3319780 h 4211320"/>
              <a:gd name="connsiteX34" fmla="*/ 152400 w 1273889"/>
              <a:gd name="connsiteY34" fmla="*/ 3373120 h 4211320"/>
              <a:gd name="connsiteX35" fmla="*/ 167640 w 1273889"/>
              <a:gd name="connsiteY35" fmla="*/ 3395980 h 4211320"/>
              <a:gd name="connsiteX36" fmla="*/ 175260 w 1273889"/>
              <a:gd name="connsiteY36" fmla="*/ 3418840 h 4211320"/>
              <a:gd name="connsiteX37" fmla="*/ 190500 w 1273889"/>
              <a:gd name="connsiteY37" fmla="*/ 3441700 h 4211320"/>
              <a:gd name="connsiteX38" fmla="*/ 205740 w 1273889"/>
              <a:gd name="connsiteY38" fmla="*/ 3479800 h 4211320"/>
              <a:gd name="connsiteX39" fmla="*/ 213360 w 1273889"/>
              <a:gd name="connsiteY39" fmla="*/ 3502660 h 4211320"/>
              <a:gd name="connsiteX40" fmla="*/ 228600 w 1273889"/>
              <a:gd name="connsiteY40" fmla="*/ 3525520 h 4211320"/>
              <a:gd name="connsiteX41" fmla="*/ 259080 w 1273889"/>
              <a:gd name="connsiteY41" fmla="*/ 3594100 h 4211320"/>
              <a:gd name="connsiteX42" fmla="*/ 266700 w 1273889"/>
              <a:gd name="connsiteY42" fmla="*/ 3624580 h 4211320"/>
              <a:gd name="connsiteX43" fmla="*/ 297180 w 1273889"/>
              <a:gd name="connsiteY43" fmla="*/ 3693160 h 4211320"/>
              <a:gd name="connsiteX44" fmla="*/ 304800 w 1273889"/>
              <a:gd name="connsiteY44" fmla="*/ 3723640 h 4211320"/>
              <a:gd name="connsiteX45" fmla="*/ 320040 w 1273889"/>
              <a:gd name="connsiteY45" fmla="*/ 3746500 h 4211320"/>
              <a:gd name="connsiteX46" fmla="*/ 342900 w 1273889"/>
              <a:gd name="connsiteY46" fmla="*/ 3815080 h 4211320"/>
              <a:gd name="connsiteX47" fmla="*/ 358140 w 1273889"/>
              <a:gd name="connsiteY47" fmla="*/ 3853180 h 4211320"/>
              <a:gd name="connsiteX48" fmla="*/ 381000 w 1273889"/>
              <a:gd name="connsiteY48" fmla="*/ 3883660 h 4211320"/>
              <a:gd name="connsiteX49" fmla="*/ 403860 w 1273889"/>
              <a:gd name="connsiteY49" fmla="*/ 3937000 h 4211320"/>
              <a:gd name="connsiteX50" fmla="*/ 426720 w 1273889"/>
              <a:gd name="connsiteY50" fmla="*/ 3982720 h 4211320"/>
              <a:gd name="connsiteX51" fmla="*/ 434340 w 1273889"/>
              <a:gd name="connsiteY51" fmla="*/ 4013200 h 4211320"/>
              <a:gd name="connsiteX52" fmla="*/ 449580 w 1273889"/>
              <a:gd name="connsiteY52" fmla="*/ 4036060 h 4211320"/>
              <a:gd name="connsiteX53" fmla="*/ 464820 w 1273889"/>
              <a:gd name="connsiteY53" fmla="*/ 4066540 h 4211320"/>
              <a:gd name="connsiteX54" fmla="*/ 480060 w 1273889"/>
              <a:gd name="connsiteY54" fmla="*/ 4089400 h 4211320"/>
              <a:gd name="connsiteX55" fmla="*/ 510540 w 1273889"/>
              <a:gd name="connsiteY55" fmla="*/ 4127500 h 4211320"/>
              <a:gd name="connsiteX56" fmla="*/ 556260 w 1273889"/>
              <a:gd name="connsiteY56" fmla="*/ 4173220 h 4211320"/>
              <a:gd name="connsiteX57" fmla="*/ 579120 w 1273889"/>
              <a:gd name="connsiteY57" fmla="*/ 4180840 h 4211320"/>
              <a:gd name="connsiteX58" fmla="*/ 601980 w 1273889"/>
              <a:gd name="connsiteY58" fmla="*/ 4196080 h 4211320"/>
              <a:gd name="connsiteX59" fmla="*/ 647700 w 1273889"/>
              <a:gd name="connsiteY59" fmla="*/ 4211320 h 4211320"/>
              <a:gd name="connsiteX60" fmla="*/ 731520 w 1273889"/>
              <a:gd name="connsiteY60" fmla="*/ 4196080 h 4211320"/>
              <a:gd name="connsiteX61" fmla="*/ 792480 w 1273889"/>
              <a:gd name="connsiteY61" fmla="*/ 4165600 h 4211320"/>
              <a:gd name="connsiteX62" fmla="*/ 845820 w 1273889"/>
              <a:gd name="connsiteY62" fmla="*/ 4097020 h 4211320"/>
              <a:gd name="connsiteX63" fmla="*/ 883920 w 1273889"/>
              <a:gd name="connsiteY63" fmla="*/ 4043680 h 4211320"/>
              <a:gd name="connsiteX64" fmla="*/ 982980 w 1273889"/>
              <a:gd name="connsiteY64" fmla="*/ 3921760 h 4211320"/>
              <a:gd name="connsiteX65" fmla="*/ 1082040 w 1273889"/>
              <a:gd name="connsiteY65" fmla="*/ 3731260 h 4211320"/>
              <a:gd name="connsiteX66" fmla="*/ 1150620 w 1273889"/>
              <a:gd name="connsiteY66" fmla="*/ 3556000 h 4211320"/>
              <a:gd name="connsiteX67" fmla="*/ 1211580 w 1273889"/>
              <a:gd name="connsiteY67" fmla="*/ 3243580 h 4211320"/>
              <a:gd name="connsiteX68" fmla="*/ 1226820 w 1273889"/>
              <a:gd name="connsiteY68" fmla="*/ 3030220 h 4211320"/>
              <a:gd name="connsiteX69" fmla="*/ 1257300 w 1273889"/>
              <a:gd name="connsiteY69" fmla="*/ 2801620 h 4211320"/>
              <a:gd name="connsiteX70" fmla="*/ 1264920 w 1273889"/>
              <a:gd name="connsiteY70" fmla="*/ 2694940 h 4211320"/>
              <a:gd name="connsiteX71" fmla="*/ 1272540 w 1273889"/>
              <a:gd name="connsiteY71" fmla="*/ 2367280 h 4211320"/>
              <a:gd name="connsiteX72" fmla="*/ 1242060 w 1273889"/>
              <a:gd name="connsiteY72" fmla="*/ 1887220 h 4211320"/>
              <a:gd name="connsiteX73" fmla="*/ 1196340 w 1273889"/>
              <a:gd name="connsiteY73" fmla="*/ 1612900 h 4211320"/>
              <a:gd name="connsiteX74" fmla="*/ 1181100 w 1273889"/>
              <a:gd name="connsiteY74" fmla="*/ 1506220 h 4211320"/>
              <a:gd name="connsiteX75" fmla="*/ 1150620 w 1273889"/>
              <a:gd name="connsiteY75" fmla="*/ 1422400 h 4211320"/>
              <a:gd name="connsiteX76" fmla="*/ 1120140 w 1273889"/>
              <a:gd name="connsiteY76" fmla="*/ 1247140 h 4211320"/>
              <a:gd name="connsiteX77" fmla="*/ 1051560 w 1273889"/>
              <a:gd name="connsiteY77" fmla="*/ 1026160 h 4211320"/>
              <a:gd name="connsiteX78" fmla="*/ 1036320 w 1273889"/>
              <a:gd name="connsiteY78" fmla="*/ 965200 h 4211320"/>
              <a:gd name="connsiteX79" fmla="*/ 1013460 w 1273889"/>
              <a:gd name="connsiteY79" fmla="*/ 911860 h 4211320"/>
              <a:gd name="connsiteX80" fmla="*/ 990600 w 1273889"/>
              <a:gd name="connsiteY80" fmla="*/ 797560 h 4211320"/>
              <a:gd name="connsiteX81" fmla="*/ 975360 w 1273889"/>
              <a:gd name="connsiteY81" fmla="*/ 751840 h 4211320"/>
              <a:gd name="connsiteX82" fmla="*/ 944880 w 1273889"/>
              <a:gd name="connsiteY82" fmla="*/ 614680 h 4211320"/>
              <a:gd name="connsiteX83" fmla="*/ 937260 w 1273889"/>
              <a:gd name="connsiteY83" fmla="*/ 561340 h 4211320"/>
              <a:gd name="connsiteX84" fmla="*/ 922020 w 1273889"/>
              <a:gd name="connsiteY84" fmla="*/ 515620 h 4211320"/>
              <a:gd name="connsiteX85" fmla="*/ 914400 w 1273889"/>
              <a:gd name="connsiteY85" fmla="*/ 485140 h 4211320"/>
              <a:gd name="connsiteX86" fmla="*/ 899160 w 1273889"/>
              <a:gd name="connsiteY86" fmla="*/ 439420 h 4211320"/>
              <a:gd name="connsiteX87" fmla="*/ 883920 w 1273889"/>
              <a:gd name="connsiteY87" fmla="*/ 370840 h 4211320"/>
              <a:gd name="connsiteX88" fmla="*/ 861060 w 1273889"/>
              <a:gd name="connsiteY88" fmla="*/ 256540 h 4211320"/>
              <a:gd name="connsiteX89" fmla="*/ 845820 w 1273889"/>
              <a:gd name="connsiteY89" fmla="*/ 226060 h 4211320"/>
              <a:gd name="connsiteX90" fmla="*/ 815340 w 1273889"/>
              <a:gd name="connsiteY90" fmla="*/ 104140 h 4211320"/>
              <a:gd name="connsiteX91" fmla="*/ 800100 w 1273889"/>
              <a:gd name="connsiteY91" fmla="*/ 66040 h 4211320"/>
              <a:gd name="connsiteX92" fmla="*/ 784860 w 1273889"/>
              <a:gd name="connsiteY92" fmla="*/ 12700 h 4211320"/>
              <a:gd name="connsiteX93" fmla="*/ 746760 w 1273889"/>
              <a:gd name="connsiteY93" fmla="*/ 50800 h 4211320"/>
              <a:gd name="connsiteX94" fmla="*/ 693420 w 1273889"/>
              <a:gd name="connsiteY94" fmla="*/ 81280 h 4211320"/>
              <a:gd name="connsiteX95" fmla="*/ 678180 w 1273889"/>
              <a:gd name="connsiteY95" fmla="*/ 104140 h 4211320"/>
              <a:gd name="connsiteX96" fmla="*/ 647700 w 1273889"/>
              <a:gd name="connsiteY96" fmla="*/ 111760 h 4211320"/>
              <a:gd name="connsiteX97" fmla="*/ 617220 w 1273889"/>
              <a:gd name="connsiteY97" fmla="*/ 127000 h 4211320"/>
              <a:gd name="connsiteX98" fmla="*/ 601980 w 1273889"/>
              <a:gd name="connsiteY98" fmla="*/ 149860 h 4211320"/>
              <a:gd name="connsiteX99" fmla="*/ 571500 w 1273889"/>
              <a:gd name="connsiteY99" fmla="*/ 157480 h 4211320"/>
              <a:gd name="connsiteX100" fmla="*/ 541020 w 1273889"/>
              <a:gd name="connsiteY100" fmla="*/ 172720 h 4211320"/>
              <a:gd name="connsiteX101" fmla="*/ 525780 w 1273889"/>
              <a:gd name="connsiteY101" fmla="*/ 195580 h 4211320"/>
              <a:gd name="connsiteX102" fmla="*/ 495300 w 1273889"/>
              <a:gd name="connsiteY102" fmla="*/ 210820 h 4211320"/>
              <a:gd name="connsiteX103" fmla="*/ 464820 w 1273889"/>
              <a:gd name="connsiteY103" fmla="*/ 256540 h 421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273889" h="4211320">
                <a:moveTo>
                  <a:pt x="533400" y="233680"/>
                </a:moveTo>
                <a:cubicBezTo>
                  <a:pt x="527807" y="234799"/>
                  <a:pt x="473275" y="245077"/>
                  <a:pt x="464820" y="248920"/>
                </a:cubicBezTo>
                <a:cubicBezTo>
                  <a:pt x="446177" y="257394"/>
                  <a:pt x="429458" y="269594"/>
                  <a:pt x="411480" y="279400"/>
                </a:cubicBezTo>
                <a:cubicBezTo>
                  <a:pt x="401508" y="284839"/>
                  <a:pt x="390243" y="288038"/>
                  <a:pt x="381000" y="294640"/>
                </a:cubicBezTo>
                <a:cubicBezTo>
                  <a:pt x="372231" y="300904"/>
                  <a:pt x="367560" y="312267"/>
                  <a:pt x="358140" y="317500"/>
                </a:cubicBezTo>
                <a:cubicBezTo>
                  <a:pt x="344097" y="325302"/>
                  <a:pt x="325786" y="323829"/>
                  <a:pt x="312420" y="332740"/>
                </a:cubicBezTo>
                <a:cubicBezTo>
                  <a:pt x="288904" y="348417"/>
                  <a:pt x="286257" y="348023"/>
                  <a:pt x="266700" y="370840"/>
                </a:cubicBezTo>
                <a:cubicBezTo>
                  <a:pt x="260886" y="377624"/>
                  <a:pt x="234631" y="413124"/>
                  <a:pt x="228600" y="424180"/>
                </a:cubicBezTo>
                <a:cubicBezTo>
                  <a:pt x="217721" y="444124"/>
                  <a:pt x="198120" y="485140"/>
                  <a:pt x="198120" y="485140"/>
                </a:cubicBezTo>
                <a:cubicBezTo>
                  <a:pt x="200660" y="525780"/>
                  <a:pt x="202213" y="566494"/>
                  <a:pt x="205740" y="607060"/>
                </a:cubicBezTo>
                <a:cubicBezTo>
                  <a:pt x="207296" y="624953"/>
                  <a:pt x="213705" y="642443"/>
                  <a:pt x="213360" y="660400"/>
                </a:cubicBezTo>
                <a:cubicBezTo>
                  <a:pt x="211160" y="774792"/>
                  <a:pt x="207621" y="889282"/>
                  <a:pt x="198120" y="1003300"/>
                </a:cubicBezTo>
                <a:cubicBezTo>
                  <a:pt x="197359" y="1012426"/>
                  <a:pt x="186976" y="1017969"/>
                  <a:pt x="182880" y="1026160"/>
                </a:cubicBezTo>
                <a:cubicBezTo>
                  <a:pt x="179288" y="1033344"/>
                  <a:pt x="179161" y="1041999"/>
                  <a:pt x="175260" y="1049020"/>
                </a:cubicBezTo>
                <a:cubicBezTo>
                  <a:pt x="166365" y="1065031"/>
                  <a:pt x="150572" y="1077364"/>
                  <a:pt x="144780" y="1094740"/>
                </a:cubicBezTo>
                <a:cubicBezTo>
                  <a:pt x="139700" y="1109980"/>
                  <a:pt x="136064" y="1125780"/>
                  <a:pt x="129540" y="1140460"/>
                </a:cubicBezTo>
                <a:cubicBezTo>
                  <a:pt x="81238" y="1249139"/>
                  <a:pt x="159560" y="1027541"/>
                  <a:pt x="99060" y="1209040"/>
                </a:cubicBezTo>
                <a:cubicBezTo>
                  <a:pt x="93980" y="1318260"/>
                  <a:pt x="94026" y="1427839"/>
                  <a:pt x="83820" y="1536700"/>
                </a:cubicBezTo>
                <a:cubicBezTo>
                  <a:pt x="78752" y="1590762"/>
                  <a:pt x="83460" y="1651541"/>
                  <a:pt x="53340" y="1696720"/>
                </a:cubicBezTo>
                <a:cubicBezTo>
                  <a:pt x="30513" y="1730961"/>
                  <a:pt x="41501" y="1711077"/>
                  <a:pt x="22860" y="1757680"/>
                </a:cubicBezTo>
                <a:cubicBezTo>
                  <a:pt x="25400" y="1800860"/>
                  <a:pt x="26564" y="1844143"/>
                  <a:pt x="30480" y="1887220"/>
                </a:cubicBezTo>
                <a:cubicBezTo>
                  <a:pt x="31653" y="1900118"/>
                  <a:pt x="36494" y="1912469"/>
                  <a:pt x="38100" y="1925320"/>
                </a:cubicBezTo>
                <a:cubicBezTo>
                  <a:pt x="41580" y="1953159"/>
                  <a:pt x="43180" y="1981200"/>
                  <a:pt x="45720" y="2009140"/>
                </a:cubicBezTo>
                <a:cubicBezTo>
                  <a:pt x="40640" y="2082800"/>
                  <a:pt x="34633" y="2156402"/>
                  <a:pt x="30480" y="2230120"/>
                </a:cubicBezTo>
                <a:cubicBezTo>
                  <a:pt x="24473" y="2336752"/>
                  <a:pt x="20641" y="2443496"/>
                  <a:pt x="15240" y="2550160"/>
                </a:cubicBezTo>
                <a:cubicBezTo>
                  <a:pt x="10481" y="2644157"/>
                  <a:pt x="5080" y="2738120"/>
                  <a:pt x="0" y="2832100"/>
                </a:cubicBezTo>
                <a:cubicBezTo>
                  <a:pt x="5278" y="2932382"/>
                  <a:pt x="3973" y="2960959"/>
                  <a:pt x="15240" y="3045460"/>
                </a:cubicBezTo>
                <a:cubicBezTo>
                  <a:pt x="16619" y="3055801"/>
                  <a:pt x="21905" y="3099034"/>
                  <a:pt x="30480" y="3114040"/>
                </a:cubicBezTo>
                <a:cubicBezTo>
                  <a:pt x="36781" y="3125067"/>
                  <a:pt x="45720" y="3134360"/>
                  <a:pt x="53340" y="3144520"/>
                </a:cubicBezTo>
                <a:cubicBezTo>
                  <a:pt x="69199" y="3207955"/>
                  <a:pt x="49888" y="3145237"/>
                  <a:pt x="76200" y="3197860"/>
                </a:cubicBezTo>
                <a:cubicBezTo>
                  <a:pt x="79792" y="3205044"/>
                  <a:pt x="80228" y="3213536"/>
                  <a:pt x="83820" y="3220720"/>
                </a:cubicBezTo>
                <a:cubicBezTo>
                  <a:pt x="87916" y="3228911"/>
                  <a:pt x="94964" y="3235389"/>
                  <a:pt x="99060" y="3243580"/>
                </a:cubicBezTo>
                <a:cubicBezTo>
                  <a:pt x="102652" y="3250764"/>
                  <a:pt x="103088" y="3259256"/>
                  <a:pt x="106680" y="3266440"/>
                </a:cubicBezTo>
                <a:cubicBezTo>
                  <a:pt x="128788" y="3310656"/>
                  <a:pt x="117121" y="3266343"/>
                  <a:pt x="137160" y="3319780"/>
                </a:cubicBezTo>
                <a:cubicBezTo>
                  <a:pt x="144484" y="3339312"/>
                  <a:pt x="143189" y="3354698"/>
                  <a:pt x="152400" y="3373120"/>
                </a:cubicBezTo>
                <a:cubicBezTo>
                  <a:pt x="156496" y="3381311"/>
                  <a:pt x="163544" y="3387789"/>
                  <a:pt x="167640" y="3395980"/>
                </a:cubicBezTo>
                <a:cubicBezTo>
                  <a:pt x="171232" y="3403164"/>
                  <a:pt x="171668" y="3411656"/>
                  <a:pt x="175260" y="3418840"/>
                </a:cubicBezTo>
                <a:cubicBezTo>
                  <a:pt x="179356" y="3427031"/>
                  <a:pt x="186404" y="3433509"/>
                  <a:pt x="190500" y="3441700"/>
                </a:cubicBezTo>
                <a:cubicBezTo>
                  <a:pt x="196617" y="3453934"/>
                  <a:pt x="200937" y="3466993"/>
                  <a:pt x="205740" y="3479800"/>
                </a:cubicBezTo>
                <a:cubicBezTo>
                  <a:pt x="208560" y="3487321"/>
                  <a:pt x="209768" y="3495476"/>
                  <a:pt x="213360" y="3502660"/>
                </a:cubicBezTo>
                <a:cubicBezTo>
                  <a:pt x="217456" y="3510851"/>
                  <a:pt x="223520" y="3517900"/>
                  <a:pt x="228600" y="3525520"/>
                </a:cubicBezTo>
                <a:cubicBezTo>
                  <a:pt x="245652" y="3610782"/>
                  <a:pt x="221642" y="3519224"/>
                  <a:pt x="259080" y="3594100"/>
                </a:cubicBezTo>
                <a:cubicBezTo>
                  <a:pt x="263764" y="3603467"/>
                  <a:pt x="263388" y="3614645"/>
                  <a:pt x="266700" y="3624580"/>
                </a:cubicBezTo>
                <a:cubicBezTo>
                  <a:pt x="308405" y="3749696"/>
                  <a:pt x="257348" y="3586941"/>
                  <a:pt x="297180" y="3693160"/>
                </a:cubicBezTo>
                <a:cubicBezTo>
                  <a:pt x="300857" y="3702966"/>
                  <a:pt x="300675" y="3714014"/>
                  <a:pt x="304800" y="3723640"/>
                </a:cubicBezTo>
                <a:cubicBezTo>
                  <a:pt x="308408" y="3732058"/>
                  <a:pt x="316321" y="3738131"/>
                  <a:pt x="320040" y="3746500"/>
                </a:cubicBezTo>
                <a:cubicBezTo>
                  <a:pt x="335280" y="3780790"/>
                  <a:pt x="331470" y="3786505"/>
                  <a:pt x="342900" y="3815080"/>
                </a:cubicBezTo>
                <a:cubicBezTo>
                  <a:pt x="347980" y="3827780"/>
                  <a:pt x="351497" y="3841223"/>
                  <a:pt x="358140" y="3853180"/>
                </a:cubicBezTo>
                <a:cubicBezTo>
                  <a:pt x="364308" y="3864282"/>
                  <a:pt x="373380" y="3873500"/>
                  <a:pt x="381000" y="3883660"/>
                </a:cubicBezTo>
                <a:cubicBezTo>
                  <a:pt x="398870" y="3937271"/>
                  <a:pt x="375612" y="3871088"/>
                  <a:pt x="403860" y="3937000"/>
                </a:cubicBezTo>
                <a:cubicBezTo>
                  <a:pt x="422789" y="3981167"/>
                  <a:pt x="397432" y="3938789"/>
                  <a:pt x="426720" y="3982720"/>
                </a:cubicBezTo>
                <a:cubicBezTo>
                  <a:pt x="429260" y="3992880"/>
                  <a:pt x="430215" y="4003574"/>
                  <a:pt x="434340" y="4013200"/>
                </a:cubicBezTo>
                <a:cubicBezTo>
                  <a:pt x="437948" y="4021618"/>
                  <a:pt x="445036" y="4028109"/>
                  <a:pt x="449580" y="4036060"/>
                </a:cubicBezTo>
                <a:cubicBezTo>
                  <a:pt x="455216" y="4045923"/>
                  <a:pt x="459184" y="4056677"/>
                  <a:pt x="464820" y="4066540"/>
                </a:cubicBezTo>
                <a:cubicBezTo>
                  <a:pt x="469364" y="4074491"/>
                  <a:pt x="475964" y="4081209"/>
                  <a:pt x="480060" y="4089400"/>
                </a:cubicBezTo>
                <a:cubicBezTo>
                  <a:pt x="498463" y="4126206"/>
                  <a:pt x="472004" y="4101809"/>
                  <a:pt x="510540" y="4127500"/>
                </a:cubicBezTo>
                <a:cubicBezTo>
                  <a:pt x="527582" y="4153063"/>
                  <a:pt x="525724" y="4155771"/>
                  <a:pt x="556260" y="4173220"/>
                </a:cubicBezTo>
                <a:cubicBezTo>
                  <a:pt x="563234" y="4177205"/>
                  <a:pt x="571936" y="4177248"/>
                  <a:pt x="579120" y="4180840"/>
                </a:cubicBezTo>
                <a:cubicBezTo>
                  <a:pt x="587311" y="4184936"/>
                  <a:pt x="593611" y="4192361"/>
                  <a:pt x="601980" y="4196080"/>
                </a:cubicBezTo>
                <a:cubicBezTo>
                  <a:pt x="616660" y="4202604"/>
                  <a:pt x="647700" y="4211320"/>
                  <a:pt x="647700" y="4211320"/>
                </a:cubicBezTo>
                <a:cubicBezTo>
                  <a:pt x="675640" y="4206240"/>
                  <a:pt x="704440" y="4204632"/>
                  <a:pt x="731520" y="4196080"/>
                </a:cubicBezTo>
                <a:cubicBezTo>
                  <a:pt x="753184" y="4189239"/>
                  <a:pt x="792480" y="4165600"/>
                  <a:pt x="792480" y="4165600"/>
                </a:cubicBezTo>
                <a:cubicBezTo>
                  <a:pt x="808831" y="4116547"/>
                  <a:pt x="789280" y="4163839"/>
                  <a:pt x="845820" y="4097020"/>
                </a:cubicBezTo>
                <a:cubicBezTo>
                  <a:pt x="859934" y="4080340"/>
                  <a:pt x="869932" y="4060466"/>
                  <a:pt x="883920" y="4043680"/>
                </a:cubicBezTo>
                <a:cubicBezTo>
                  <a:pt x="935560" y="3981712"/>
                  <a:pt x="932402" y="4019026"/>
                  <a:pt x="982980" y="3921760"/>
                </a:cubicBezTo>
                <a:cubicBezTo>
                  <a:pt x="1016000" y="3858260"/>
                  <a:pt x="1063208" y="3800310"/>
                  <a:pt x="1082040" y="3731260"/>
                </a:cubicBezTo>
                <a:cubicBezTo>
                  <a:pt x="1113866" y="3614563"/>
                  <a:pt x="1091948" y="3673343"/>
                  <a:pt x="1150620" y="3556000"/>
                </a:cubicBezTo>
                <a:cubicBezTo>
                  <a:pt x="1186520" y="3313676"/>
                  <a:pt x="1162054" y="3416921"/>
                  <a:pt x="1211580" y="3243580"/>
                </a:cubicBezTo>
                <a:cubicBezTo>
                  <a:pt x="1216660" y="3172460"/>
                  <a:pt x="1220365" y="3101228"/>
                  <a:pt x="1226820" y="3030220"/>
                </a:cubicBezTo>
                <a:cubicBezTo>
                  <a:pt x="1244636" y="2834244"/>
                  <a:pt x="1237916" y="2982535"/>
                  <a:pt x="1257300" y="2801620"/>
                </a:cubicBezTo>
                <a:cubicBezTo>
                  <a:pt x="1261098" y="2766172"/>
                  <a:pt x="1262380" y="2730500"/>
                  <a:pt x="1264920" y="2694940"/>
                </a:cubicBezTo>
                <a:cubicBezTo>
                  <a:pt x="1267460" y="2585720"/>
                  <a:pt x="1273889" y="2476521"/>
                  <a:pt x="1272540" y="2367280"/>
                </a:cubicBezTo>
                <a:cubicBezTo>
                  <a:pt x="1271531" y="2285561"/>
                  <a:pt x="1253421" y="1995154"/>
                  <a:pt x="1242060" y="1887220"/>
                </a:cubicBezTo>
                <a:cubicBezTo>
                  <a:pt x="1237085" y="1839954"/>
                  <a:pt x="1198322" y="1625123"/>
                  <a:pt x="1196340" y="1612900"/>
                </a:cubicBezTo>
                <a:cubicBezTo>
                  <a:pt x="1190590" y="1577442"/>
                  <a:pt x="1189483" y="1541149"/>
                  <a:pt x="1181100" y="1506220"/>
                </a:cubicBezTo>
                <a:cubicBezTo>
                  <a:pt x="1174162" y="1477311"/>
                  <a:pt x="1157429" y="1451340"/>
                  <a:pt x="1150620" y="1422400"/>
                </a:cubicBezTo>
                <a:cubicBezTo>
                  <a:pt x="1137039" y="1364679"/>
                  <a:pt x="1138891" y="1303394"/>
                  <a:pt x="1120140" y="1247140"/>
                </a:cubicBezTo>
                <a:cubicBezTo>
                  <a:pt x="1088481" y="1152163"/>
                  <a:pt x="1086656" y="1148996"/>
                  <a:pt x="1051560" y="1026160"/>
                </a:cubicBezTo>
                <a:cubicBezTo>
                  <a:pt x="1045806" y="1006021"/>
                  <a:pt x="1042944" y="985071"/>
                  <a:pt x="1036320" y="965200"/>
                </a:cubicBezTo>
                <a:cubicBezTo>
                  <a:pt x="1030203" y="946849"/>
                  <a:pt x="1019230" y="930324"/>
                  <a:pt x="1013460" y="911860"/>
                </a:cubicBezTo>
                <a:cubicBezTo>
                  <a:pt x="981618" y="809966"/>
                  <a:pt x="1010812" y="878408"/>
                  <a:pt x="990600" y="797560"/>
                </a:cubicBezTo>
                <a:cubicBezTo>
                  <a:pt x="986704" y="781975"/>
                  <a:pt x="979256" y="767425"/>
                  <a:pt x="975360" y="751840"/>
                </a:cubicBezTo>
                <a:cubicBezTo>
                  <a:pt x="964001" y="706403"/>
                  <a:pt x="954065" y="660606"/>
                  <a:pt x="944880" y="614680"/>
                </a:cubicBezTo>
                <a:cubicBezTo>
                  <a:pt x="941358" y="597068"/>
                  <a:pt x="941299" y="578841"/>
                  <a:pt x="937260" y="561340"/>
                </a:cubicBezTo>
                <a:cubicBezTo>
                  <a:pt x="933648" y="545687"/>
                  <a:pt x="926636" y="531007"/>
                  <a:pt x="922020" y="515620"/>
                </a:cubicBezTo>
                <a:cubicBezTo>
                  <a:pt x="919011" y="505589"/>
                  <a:pt x="917409" y="495171"/>
                  <a:pt x="914400" y="485140"/>
                </a:cubicBezTo>
                <a:cubicBezTo>
                  <a:pt x="909784" y="469753"/>
                  <a:pt x="903299" y="454942"/>
                  <a:pt x="899160" y="439420"/>
                </a:cubicBezTo>
                <a:cubicBezTo>
                  <a:pt x="893126" y="416793"/>
                  <a:pt x="888696" y="393765"/>
                  <a:pt x="883920" y="370840"/>
                </a:cubicBezTo>
                <a:cubicBezTo>
                  <a:pt x="875995" y="332802"/>
                  <a:pt x="878436" y="291293"/>
                  <a:pt x="861060" y="256540"/>
                </a:cubicBezTo>
                <a:cubicBezTo>
                  <a:pt x="855980" y="246380"/>
                  <a:pt x="849702" y="236735"/>
                  <a:pt x="845820" y="226060"/>
                </a:cubicBezTo>
                <a:cubicBezTo>
                  <a:pt x="825551" y="170321"/>
                  <a:pt x="832813" y="165295"/>
                  <a:pt x="815340" y="104140"/>
                </a:cubicBezTo>
                <a:cubicBezTo>
                  <a:pt x="811582" y="90988"/>
                  <a:pt x="804425" y="79016"/>
                  <a:pt x="800100" y="66040"/>
                </a:cubicBezTo>
                <a:cubicBezTo>
                  <a:pt x="794252" y="48497"/>
                  <a:pt x="789940" y="30480"/>
                  <a:pt x="784860" y="12700"/>
                </a:cubicBezTo>
                <a:cubicBezTo>
                  <a:pt x="723900" y="53340"/>
                  <a:pt x="797560" y="0"/>
                  <a:pt x="746760" y="50800"/>
                </a:cubicBezTo>
                <a:cubicBezTo>
                  <a:pt x="735990" y="61570"/>
                  <a:pt x="705373" y="75304"/>
                  <a:pt x="693420" y="81280"/>
                </a:cubicBezTo>
                <a:cubicBezTo>
                  <a:pt x="688340" y="88900"/>
                  <a:pt x="685800" y="99060"/>
                  <a:pt x="678180" y="104140"/>
                </a:cubicBezTo>
                <a:cubicBezTo>
                  <a:pt x="669466" y="109949"/>
                  <a:pt x="657506" y="108083"/>
                  <a:pt x="647700" y="111760"/>
                </a:cubicBezTo>
                <a:cubicBezTo>
                  <a:pt x="637064" y="115748"/>
                  <a:pt x="627380" y="121920"/>
                  <a:pt x="617220" y="127000"/>
                </a:cubicBezTo>
                <a:cubicBezTo>
                  <a:pt x="612140" y="134620"/>
                  <a:pt x="609600" y="144780"/>
                  <a:pt x="601980" y="149860"/>
                </a:cubicBezTo>
                <a:cubicBezTo>
                  <a:pt x="593266" y="155669"/>
                  <a:pt x="581306" y="153803"/>
                  <a:pt x="571500" y="157480"/>
                </a:cubicBezTo>
                <a:cubicBezTo>
                  <a:pt x="560864" y="161468"/>
                  <a:pt x="551180" y="167640"/>
                  <a:pt x="541020" y="172720"/>
                </a:cubicBezTo>
                <a:cubicBezTo>
                  <a:pt x="535940" y="180340"/>
                  <a:pt x="532815" y="189717"/>
                  <a:pt x="525780" y="195580"/>
                </a:cubicBezTo>
                <a:cubicBezTo>
                  <a:pt x="517054" y="202852"/>
                  <a:pt x="503332" y="202788"/>
                  <a:pt x="495300" y="210820"/>
                </a:cubicBezTo>
                <a:cubicBezTo>
                  <a:pt x="482348" y="223772"/>
                  <a:pt x="464820" y="256540"/>
                  <a:pt x="464820" y="256540"/>
                </a:cubicBezTo>
              </a:path>
            </a:pathLst>
          </a:custGeom>
          <a:solidFill>
            <a:schemeClr val="accent1">
              <a:lumMod val="50000"/>
            </a:schemeClr>
          </a:solidFill>
          <a:ln>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dirty="0"/>
              <a:t>Lake X</a:t>
            </a:r>
          </a:p>
        </p:txBody>
      </p:sp>
      <p:pic>
        <p:nvPicPr>
          <p:cNvPr id="39949" name="Picture 8" descr="http://graphics8.nytimes.com/images/2008/01/29/opinion/30fish2.5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00763"/>
            <a:ext cx="14478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19"/>
          <p:cNvSpPr/>
          <p:nvPr/>
        </p:nvSpPr>
        <p:spPr>
          <a:xfrm>
            <a:off x="1493838" y="5637213"/>
            <a:ext cx="1446212" cy="763587"/>
          </a:xfrm>
          <a:custGeom>
            <a:avLst/>
            <a:gdLst>
              <a:gd name="connsiteX0" fmla="*/ 0 w 1446342"/>
              <a:gd name="connsiteY0" fmla="*/ 764272 h 764272"/>
              <a:gd name="connsiteX1" fmla="*/ 281940 w 1446342"/>
              <a:gd name="connsiteY1" fmla="*/ 749032 h 764272"/>
              <a:gd name="connsiteX2" fmla="*/ 373380 w 1446342"/>
              <a:gd name="connsiteY2" fmla="*/ 718552 h 764272"/>
              <a:gd name="connsiteX3" fmla="*/ 457200 w 1446342"/>
              <a:gd name="connsiteY3" fmla="*/ 688072 h 764272"/>
              <a:gd name="connsiteX4" fmla="*/ 487680 w 1446342"/>
              <a:gd name="connsiteY4" fmla="*/ 672832 h 764272"/>
              <a:gd name="connsiteX5" fmla="*/ 525780 w 1446342"/>
              <a:gd name="connsiteY5" fmla="*/ 657592 h 764272"/>
              <a:gd name="connsiteX6" fmla="*/ 571500 w 1446342"/>
              <a:gd name="connsiteY6" fmla="*/ 627112 h 764272"/>
              <a:gd name="connsiteX7" fmla="*/ 594360 w 1446342"/>
              <a:gd name="connsiteY7" fmla="*/ 611872 h 764272"/>
              <a:gd name="connsiteX8" fmla="*/ 617220 w 1446342"/>
              <a:gd name="connsiteY8" fmla="*/ 596632 h 764272"/>
              <a:gd name="connsiteX9" fmla="*/ 655320 w 1446342"/>
              <a:gd name="connsiteY9" fmla="*/ 581392 h 764272"/>
              <a:gd name="connsiteX10" fmla="*/ 701040 w 1446342"/>
              <a:gd name="connsiteY10" fmla="*/ 566152 h 764272"/>
              <a:gd name="connsiteX11" fmla="*/ 723900 w 1446342"/>
              <a:gd name="connsiteY11" fmla="*/ 550912 h 764272"/>
              <a:gd name="connsiteX12" fmla="*/ 777240 w 1446342"/>
              <a:gd name="connsiteY12" fmla="*/ 535672 h 764272"/>
              <a:gd name="connsiteX13" fmla="*/ 845820 w 1446342"/>
              <a:gd name="connsiteY13" fmla="*/ 505192 h 764272"/>
              <a:gd name="connsiteX14" fmla="*/ 891540 w 1446342"/>
              <a:gd name="connsiteY14" fmla="*/ 489952 h 764272"/>
              <a:gd name="connsiteX15" fmla="*/ 922020 w 1446342"/>
              <a:gd name="connsiteY15" fmla="*/ 474712 h 764272"/>
              <a:gd name="connsiteX16" fmla="*/ 967740 w 1446342"/>
              <a:gd name="connsiteY16" fmla="*/ 444232 h 764272"/>
              <a:gd name="connsiteX17" fmla="*/ 1051560 w 1446342"/>
              <a:gd name="connsiteY17" fmla="*/ 398512 h 764272"/>
              <a:gd name="connsiteX18" fmla="*/ 1112520 w 1446342"/>
              <a:gd name="connsiteY18" fmla="*/ 345172 h 764272"/>
              <a:gd name="connsiteX19" fmla="*/ 1143000 w 1446342"/>
              <a:gd name="connsiteY19" fmla="*/ 314692 h 764272"/>
              <a:gd name="connsiteX20" fmla="*/ 1158240 w 1446342"/>
              <a:gd name="connsiteY20" fmla="*/ 284212 h 764272"/>
              <a:gd name="connsiteX21" fmla="*/ 1181100 w 1446342"/>
              <a:gd name="connsiteY21" fmla="*/ 268972 h 764272"/>
              <a:gd name="connsiteX22" fmla="*/ 1219200 w 1446342"/>
              <a:gd name="connsiteY22" fmla="*/ 238492 h 764272"/>
              <a:gd name="connsiteX23" fmla="*/ 1242060 w 1446342"/>
              <a:gd name="connsiteY23" fmla="*/ 215632 h 764272"/>
              <a:gd name="connsiteX24" fmla="*/ 1264920 w 1446342"/>
              <a:gd name="connsiteY24" fmla="*/ 208012 h 764272"/>
              <a:gd name="connsiteX25" fmla="*/ 1325880 w 1446342"/>
              <a:gd name="connsiteY25" fmla="*/ 147052 h 764272"/>
              <a:gd name="connsiteX26" fmla="*/ 1371600 w 1446342"/>
              <a:gd name="connsiteY26" fmla="*/ 108952 h 764272"/>
              <a:gd name="connsiteX27" fmla="*/ 1402080 w 1446342"/>
              <a:gd name="connsiteY27" fmla="*/ 63232 h 764272"/>
              <a:gd name="connsiteX28" fmla="*/ 1440180 w 1446342"/>
              <a:gd name="connsiteY28" fmla="*/ 2272 h 76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46342" h="764272">
                <a:moveTo>
                  <a:pt x="0" y="764272"/>
                </a:moveTo>
                <a:cubicBezTo>
                  <a:pt x="93980" y="759192"/>
                  <a:pt x="188209" y="757553"/>
                  <a:pt x="281940" y="749032"/>
                </a:cubicBezTo>
                <a:cubicBezTo>
                  <a:pt x="310900" y="746399"/>
                  <a:pt x="345874" y="728554"/>
                  <a:pt x="373380" y="718552"/>
                </a:cubicBezTo>
                <a:cubicBezTo>
                  <a:pt x="419843" y="701656"/>
                  <a:pt x="414601" y="707005"/>
                  <a:pt x="457200" y="688072"/>
                </a:cubicBezTo>
                <a:cubicBezTo>
                  <a:pt x="467580" y="683459"/>
                  <a:pt x="477300" y="677445"/>
                  <a:pt x="487680" y="672832"/>
                </a:cubicBezTo>
                <a:cubicBezTo>
                  <a:pt x="500179" y="667277"/>
                  <a:pt x="513772" y="664142"/>
                  <a:pt x="525780" y="657592"/>
                </a:cubicBezTo>
                <a:cubicBezTo>
                  <a:pt x="541860" y="648821"/>
                  <a:pt x="556260" y="637272"/>
                  <a:pt x="571500" y="627112"/>
                </a:cubicBezTo>
                <a:lnTo>
                  <a:pt x="594360" y="611872"/>
                </a:lnTo>
                <a:cubicBezTo>
                  <a:pt x="601980" y="606792"/>
                  <a:pt x="608717" y="600033"/>
                  <a:pt x="617220" y="596632"/>
                </a:cubicBezTo>
                <a:cubicBezTo>
                  <a:pt x="629920" y="591552"/>
                  <a:pt x="642465" y="586066"/>
                  <a:pt x="655320" y="581392"/>
                </a:cubicBezTo>
                <a:cubicBezTo>
                  <a:pt x="670417" y="575902"/>
                  <a:pt x="686360" y="572676"/>
                  <a:pt x="701040" y="566152"/>
                </a:cubicBezTo>
                <a:cubicBezTo>
                  <a:pt x="709409" y="562433"/>
                  <a:pt x="715397" y="554313"/>
                  <a:pt x="723900" y="550912"/>
                </a:cubicBezTo>
                <a:cubicBezTo>
                  <a:pt x="741069" y="544044"/>
                  <a:pt x="759697" y="541520"/>
                  <a:pt x="777240" y="535672"/>
                </a:cubicBezTo>
                <a:cubicBezTo>
                  <a:pt x="854392" y="509955"/>
                  <a:pt x="779433" y="531747"/>
                  <a:pt x="845820" y="505192"/>
                </a:cubicBezTo>
                <a:cubicBezTo>
                  <a:pt x="860735" y="499226"/>
                  <a:pt x="876625" y="495918"/>
                  <a:pt x="891540" y="489952"/>
                </a:cubicBezTo>
                <a:cubicBezTo>
                  <a:pt x="902087" y="485733"/>
                  <a:pt x="912280" y="480556"/>
                  <a:pt x="922020" y="474712"/>
                </a:cubicBezTo>
                <a:cubicBezTo>
                  <a:pt x="937726" y="465288"/>
                  <a:pt x="950734" y="451034"/>
                  <a:pt x="967740" y="444232"/>
                </a:cubicBezTo>
                <a:cubicBezTo>
                  <a:pt x="1022846" y="422190"/>
                  <a:pt x="994459" y="436579"/>
                  <a:pt x="1051560" y="398512"/>
                </a:cubicBezTo>
                <a:cubicBezTo>
                  <a:pt x="1094740" y="333742"/>
                  <a:pt x="1023620" y="434072"/>
                  <a:pt x="1112520" y="345172"/>
                </a:cubicBezTo>
                <a:cubicBezTo>
                  <a:pt x="1122680" y="335012"/>
                  <a:pt x="1134379" y="326187"/>
                  <a:pt x="1143000" y="314692"/>
                </a:cubicBezTo>
                <a:cubicBezTo>
                  <a:pt x="1149816" y="305605"/>
                  <a:pt x="1150968" y="292938"/>
                  <a:pt x="1158240" y="284212"/>
                </a:cubicBezTo>
                <a:cubicBezTo>
                  <a:pt x="1164103" y="277177"/>
                  <a:pt x="1173774" y="274467"/>
                  <a:pt x="1181100" y="268972"/>
                </a:cubicBezTo>
                <a:cubicBezTo>
                  <a:pt x="1194111" y="259214"/>
                  <a:pt x="1206960" y="249202"/>
                  <a:pt x="1219200" y="238492"/>
                </a:cubicBezTo>
                <a:cubicBezTo>
                  <a:pt x="1227310" y="231396"/>
                  <a:pt x="1233094" y="221610"/>
                  <a:pt x="1242060" y="215632"/>
                </a:cubicBezTo>
                <a:cubicBezTo>
                  <a:pt x="1248743" y="211177"/>
                  <a:pt x="1257300" y="210552"/>
                  <a:pt x="1264920" y="208012"/>
                </a:cubicBezTo>
                <a:cubicBezTo>
                  <a:pt x="1303674" y="156340"/>
                  <a:pt x="1270006" y="195942"/>
                  <a:pt x="1325880" y="147052"/>
                </a:cubicBezTo>
                <a:cubicBezTo>
                  <a:pt x="1372817" y="105982"/>
                  <a:pt x="1324815" y="140142"/>
                  <a:pt x="1371600" y="108952"/>
                </a:cubicBezTo>
                <a:cubicBezTo>
                  <a:pt x="1392139" y="26795"/>
                  <a:pt x="1361151" y="121702"/>
                  <a:pt x="1402080" y="63232"/>
                </a:cubicBezTo>
                <a:cubicBezTo>
                  <a:pt x="1446342" y="0"/>
                  <a:pt x="1408428" y="2272"/>
                  <a:pt x="1440180" y="2272"/>
                </a:cubicBezTo>
              </a:path>
            </a:pathLst>
          </a:custGeom>
          <a:ln w="317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Freeform 20"/>
          <p:cNvSpPr/>
          <p:nvPr/>
        </p:nvSpPr>
        <p:spPr>
          <a:xfrm>
            <a:off x="1501775" y="5621338"/>
            <a:ext cx="4289425" cy="901700"/>
          </a:xfrm>
          <a:custGeom>
            <a:avLst/>
            <a:gdLst>
              <a:gd name="connsiteX0" fmla="*/ 0 w 4290060"/>
              <a:gd name="connsiteY0" fmla="*/ 901273 h 901273"/>
              <a:gd name="connsiteX1" fmla="*/ 22860 w 4290060"/>
              <a:gd name="connsiteY1" fmla="*/ 886033 h 901273"/>
              <a:gd name="connsiteX2" fmla="*/ 228600 w 4290060"/>
              <a:gd name="connsiteY2" fmla="*/ 855553 h 901273"/>
              <a:gd name="connsiteX3" fmla="*/ 586740 w 4290060"/>
              <a:gd name="connsiteY3" fmla="*/ 840313 h 901273"/>
              <a:gd name="connsiteX4" fmla="*/ 693420 w 4290060"/>
              <a:gd name="connsiteY4" fmla="*/ 809833 h 901273"/>
              <a:gd name="connsiteX5" fmla="*/ 762000 w 4290060"/>
              <a:gd name="connsiteY5" fmla="*/ 794593 h 901273"/>
              <a:gd name="connsiteX6" fmla="*/ 807720 w 4290060"/>
              <a:gd name="connsiteY6" fmla="*/ 779353 h 901273"/>
              <a:gd name="connsiteX7" fmla="*/ 1066800 w 4290060"/>
              <a:gd name="connsiteY7" fmla="*/ 748873 h 901273"/>
              <a:gd name="connsiteX8" fmla="*/ 1165860 w 4290060"/>
              <a:gd name="connsiteY8" fmla="*/ 733633 h 901273"/>
              <a:gd name="connsiteX9" fmla="*/ 1295400 w 4290060"/>
              <a:gd name="connsiteY9" fmla="*/ 718393 h 901273"/>
              <a:gd name="connsiteX10" fmla="*/ 1325880 w 4290060"/>
              <a:gd name="connsiteY10" fmla="*/ 703153 h 901273"/>
              <a:gd name="connsiteX11" fmla="*/ 1539240 w 4290060"/>
              <a:gd name="connsiteY11" fmla="*/ 672673 h 901273"/>
              <a:gd name="connsiteX12" fmla="*/ 1722120 w 4290060"/>
              <a:gd name="connsiteY12" fmla="*/ 626953 h 901273"/>
              <a:gd name="connsiteX13" fmla="*/ 1767840 w 4290060"/>
              <a:gd name="connsiteY13" fmla="*/ 611713 h 901273"/>
              <a:gd name="connsiteX14" fmla="*/ 2103120 w 4290060"/>
              <a:gd name="connsiteY14" fmla="*/ 619333 h 901273"/>
              <a:gd name="connsiteX15" fmla="*/ 2430780 w 4290060"/>
              <a:gd name="connsiteY15" fmla="*/ 604093 h 901273"/>
              <a:gd name="connsiteX16" fmla="*/ 2880360 w 4290060"/>
              <a:gd name="connsiteY16" fmla="*/ 588853 h 901273"/>
              <a:gd name="connsiteX17" fmla="*/ 3063240 w 4290060"/>
              <a:gd name="connsiteY17" fmla="*/ 573613 h 901273"/>
              <a:gd name="connsiteX18" fmla="*/ 3413760 w 4290060"/>
              <a:gd name="connsiteY18" fmla="*/ 543133 h 901273"/>
              <a:gd name="connsiteX19" fmla="*/ 3482340 w 4290060"/>
              <a:gd name="connsiteY19" fmla="*/ 527893 h 901273"/>
              <a:gd name="connsiteX20" fmla="*/ 3649980 w 4290060"/>
              <a:gd name="connsiteY20" fmla="*/ 497413 h 901273"/>
              <a:gd name="connsiteX21" fmla="*/ 3695700 w 4290060"/>
              <a:gd name="connsiteY21" fmla="*/ 482173 h 901273"/>
              <a:gd name="connsiteX22" fmla="*/ 3756660 w 4290060"/>
              <a:gd name="connsiteY22" fmla="*/ 451693 h 901273"/>
              <a:gd name="connsiteX23" fmla="*/ 3825240 w 4290060"/>
              <a:gd name="connsiteY23" fmla="*/ 436453 h 901273"/>
              <a:gd name="connsiteX24" fmla="*/ 3878580 w 4290060"/>
              <a:gd name="connsiteY24" fmla="*/ 405973 h 901273"/>
              <a:gd name="connsiteX25" fmla="*/ 3901440 w 4290060"/>
              <a:gd name="connsiteY25" fmla="*/ 390733 h 901273"/>
              <a:gd name="connsiteX26" fmla="*/ 3947160 w 4290060"/>
              <a:gd name="connsiteY26" fmla="*/ 375493 h 901273"/>
              <a:gd name="connsiteX27" fmla="*/ 3992880 w 4290060"/>
              <a:gd name="connsiteY27" fmla="*/ 329773 h 901273"/>
              <a:gd name="connsiteX28" fmla="*/ 4015740 w 4290060"/>
              <a:gd name="connsiteY28" fmla="*/ 314533 h 901273"/>
              <a:gd name="connsiteX29" fmla="*/ 4030980 w 4290060"/>
              <a:gd name="connsiteY29" fmla="*/ 284053 h 901273"/>
              <a:gd name="connsiteX30" fmla="*/ 4107180 w 4290060"/>
              <a:gd name="connsiteY30" fmla="*/ 238333 h 901273"/>
              <a:gd name="connsiteX31" fmla="*/ 4130040 w 4290060"/>
              <a:gd name="connsiteY31" fmla="*/ 207853 h 901273"/>
              <a:gd name="connsiteX32" fmla="*/ 4152900 w 4290060"/>
              <a:gd name="connsiteY32" fmla="*/ 192613 h 901273"/>
              <a:gd name="connsiteX33" fmla="*/ 4191000 w 4290060"/>
              <a:gd name="connsiteY33" fmla="*/ 146893 h 901273"/>
              <a:gd name="connsiteX34" fmla="*/ 4229100 w 4290060"/>
              <a:gd name="connsiteY34" fmla="*/ 101173 h 901273"/>
              <a:gd name="connsiteX35" fmla="*/ 4267200 w 4290060"/>
              <a:gd name="connsiteY35" fmla="*/ 55453 h 901273"/>
              <a:gd name="connsiteX36" fmla="*/ 4282440 w 4290060"/>
              <a:gd name="connsiteY36" fmla="*/ 2113 h 901273"/>
              <a:gd name="connsiteX37" fmla="*/ 4290060 w 4290060"/>
              <a:gd name="connsiteY37" fmla="*/ 2113 h 90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290060" h="901273">
                <a:moveTo>
                  <a:pt x="0" y="901273"/>
                </a:moveTo>
                <a:cubicBezTo>
                  <a:pt x="7620" y="896193"/>
                  <a:pt x="14253" y="889163"/>
                  <a:pt x="22860" y="886033"/>
                </a:cubicBezTo>
                <a:cubicBezTo>
                  <a:pt x="79849" y="865310"/>
                  <a:pt x="181259" y="858422"/>
                  <a:pt x="228600" y="855553"/>
                </a:cubicBezTo>
                <a:cubicBezTo>
                  <a:pt x="347869" y="848325"/>
                  <a:pt x="467360" y="845393"/>
                  <a:pt x="586740" y="840313"/>
                </a:cubicBezTo>
                <a:cubicBezTo>
                  <a:pt x="622300" y="830153"/>
                  <a:pt x="657318" y="817856"/>
                  <a:pt x="693420" y="809833"/>
                </a:cubicBezTo>
                <a:cubicBezTo>
                  <a:pt x="716280" y="804753"/>
                  <a:pt x="739373" y="800627"/>
                  <a:pt x="762000" y="794593"/>
                </a:cubicBezTo>
                <a:cubicBezTo>
                  <a:pt x="777522" y="790454"/>
                  <a:pt x="791915" y="782227"/>
                  <a:pt x="807720" y="779353"/>
                </a:cubicBezTo>
                <a:cubicBezTo>
                  <a:pt x="848684" y="771905"/>
                  <a:pt x="1031132" y="753475"/>
                  <a:pt x="1066800" y="748873"/>
                </a:cubicBezTo>
                <a:cubicBezTo>
                  <a:pt x="1099934" y="744598"/>
                  <a:pt x="1132745" y="738048"/>
                  <a:pt x="1165860" y="733633"/>
                </a:cubicBezTo>
                <a:cubicBezTo>
                  <a:pt x="1208956" y="727887"/>
                  <a:pt x="1252220" y="723473"/>
                  <a:pt x="1295400" y="718393"/>
                </a:cubicBezTo>
                <a:cubicBezTo>
                  <a:pt x="1305560" y="713313"/>
                  <a:pt x="1315333" y="707372"/>
                  <a:pt x="1325880" y="703153"/>
                </a:cubicBezTo>
                <a:cubicBezTo>
                  <a:pt x="1403489" y="672110"/>
                  <a:pt x="1430147" y="682591"/>
                  <a:pt x="1539240" y="672673"/>
                </a:cubicBezTo>
                <a:cubicBezTo>
                  <a:pt x="1619497" y="619169"/>
                  <a:pt x="1480668" y="707437"/>
                  <a:pt x="1722120" y="626953"/>
                </a:cubicBezTo>
                <a:lnTo>
                  <a:pt x="1767840" y="611713"/>
                </a:lnTo>
                <a:cubicBezTo>
                  <a:pt x="1879600" y="614253"/>
                  <a:pt x="1991339" y="620618"/>
                  <a:pt x="2103120" y="619333"/>
                </a:cubicBezTo>
                <a:cubicBezTo>
                  <a:pt x="2212451" y="618076"/>
                  <a:pt x="2321526" y="608377"/>
                  <a:pt x="2430780" y="604093"/>
                </a:cubicBezTo>
                <a:lnTo>
                  <a:pt x="2880360" y="588853"/>
                </a:lnTo>
                <a:lnTo>
                  <a:pt x="3063240" y="573613"/>
                </a:lnTo>
                <a:cubicBezTo>
                  <a:pt x="3221590" y="562097"/>
                  <a:pt x="3277867" y="565782"/>
                  <a:pt x="3413760" y="543133"/>
                </a:cubicBezTo>
                <a:cubicBezTo>
                  <a:pt x="3436859" y="539283"/>
                  <a:pt x="3459349" y="532343"/>
                  <a:pt x="3482340" y="527893"/>
                </a:cubicBezTo>
                <a:cubicBezTo>
                  <a:pt x="3538101" y="517100"/>
                  <a:pt x="3596098" y="515374"/>
                  <a:pt x="3649980" y="497413"/>
                </a:cubicBezTo>
                <a:cubicBezTo>
                  <a:pt x="3665220" y="492333"/>
                  <a:pt x="3680935" y="488501"/>
                  <a:pt x="3695700" y="482173"/>
                </a:cubicBezTo>
                <a:cubicBezTo>
                  <a:pt x="3716582" y="473224"/>
                  <a:pt x="3734483" y="456621"/>
                  <a:pt x="3756660" y="451693"/>
                </a:cubicBezTo>
                <a:lnTo>
                  <a:pt x="3825240" y="436453"/>
                </a:lnTo>
                <a:cubicBezTo>
                  <a:pt x="3880935" y="399323"/>
                  <a:pt x="3810905" y="444644"/>
                  <a:pt x="3878580" y="405973"/>
                </a:cubicBezTo>
                <a:cubicBezTo>
                  <a:pt x="3886531" y="401429"/>
                  <a:pt x="3893071" y="394452"/>
                  <a:pt x="3901440" y="390733"/>
                </a:cubicBezTo>
                <a:cubicBezTo>
                  <a:pt x="3916120" y="384209"/>
                  <a:pt x="3932480" y="382017"/>
                  <a:pt x="3947160" y="375493"/>
                </a:cubicBezTo>
                <a:cubicBezTo>
                  <a:pt x="3979484" y="361127"/>
                  <a:pt x="3966054" y="356599"/>
                  <a:pt x="3992880" y="329773"/>
                </a:cubicBezTo>
                <a:cubicBezTo>
                  <a:pt x="3999356" y="323297"/>
                  <a:pt x="4008120" y="319613"/>
                  <a:pt x="4015740" y="314533"/>
                </a:cubicBezTo>
                <a:cubicBezTo>
                  <a:pt x="4020820" y="304373"/>
                  <a:pt x="4022948" y="292085"/>
                  <a:pt x="4030980" y="284053"/>
                </a:cubicBezTo>
                <a:cubicBezTo>
                  <a:pt x="4049370" y="265663"/>
                  <a:pt x="4083128" y="250359"/>
                  <a:pt x="4107180" y="238333"/>
                </a:cubicBezTo>
                <a:cubicBezTo>
                  <a:pt x="4114800" y="228173"/>
                  <a:pt x="4121060" y="216833"/>
                  <a:pt x="4130040" y="207853"/>
                </a:cubicBezTo>
                <a:cubicBezTo>
                  <a:pt x="4136516" y="201377"/>
                  <a:pt x="4147037" y="199648"/>
                  <a:pt x="4152900" y="192613"/>
                </a:cubicBezTo>
                <a:cubicBezTo>
                  <a:pt x="4201239" y="134606"/>
                  <a:pt x="4135305" y="184023"/>
                  <a:pt x="4191000" y="146893"/>
                </a:cubicBezTo>
                <a:cubicBezTo>
                  <a:pt x="4237054" y="54785"/>
                  <a:pt x="4175248" y="165796"/>
                  <a:pt x="4229100" y="101173"/>
                </a:cubicBezTo>
                <a:cubicBezTo>
                  <a:pt x="4277439" y="43166"/>
                  <a:pt x="4211505" y="92583"/>
                  <a:pt x="4267200" y="55453"/>
                </a:cubicBezTo>
                <a:cubicBezTo>
                  <a:pt x="4268216" y="51388"/>
                  <a:pt x="4278067" y="8672"/>
                  <a:pt x="4282440" y="2113"/>
                </a:cubicBezTo>
                <a:cubicBezTo>
                  <a:pt x="4283849" y="0"/>
                  <a:pt x="4287520" y="2113"/>
                  <a:pt x="4290060" y="2113"/>
                </a:cubicBezTo>
              </a:path>
            </a:pathLst>
          </a:custGeom>
          <a:ln w="317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Up Arrow 21"/>
          <p:cNvSpPr/>
          <p:nvPr/>
        </p:nvSpPr>
        <p:spPr>
          <a:xfrm>
            <a:off x="2925763" y="4670425"/>
            <a:ext cx="152400" cy="293688"/>
          </a:xfrm>
          <a:prstGeom prst="up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Up Arrow 22"/>
          <p:cNvSpPr/>
          <p:nvPr/>
        </p:nvSpPr>
        <p:spPr>
          <a:xfrm>
            <a:off x="5921375" y="4678363"/>
            <a:ext cx="152400" cy="293687"/>
          </a:xfrm>
          <a:prstGeom prst="up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54" name="TextBox 23"/>
          <p:cNvSpPr txBox="1">
            <a:spLocks noChangeArrowheads="1"/>
          </p:cNvSpPr>
          <p:nvPr/>
        </p:nvSpPr>
        <p:spPr bwMode="auto">
          <a:xfrm>
            <a:off x="3101975" y="4656138"/>
            <a:ext cx="942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a:solidFill>
                  <a:srgbClr val="CCFF33"/>
                </a:solidFill>
              </a:rPr>
              <a:t>Speciation</a:t>
            </a:r>
          </a:p>
        </p:txBody>
      </p:sp>
      <p:sp>
        <p:nvSpPr>
          <p:cNvPr id="39955" name="TextBox 24"/>
          <p:cNvSpPr txBox="1">
            <a:spLocks noChangeArrowheads="1"/>
          </p:cNvSpPr>
          <p:nvPr/>
        </p:nvSpPr>
        <p:spPr bwMode="auto">
          <a:xfrm>
            <a:off x="6073775" y="4664075"/>
            <a:ext cx="9429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a:solidFill>
                  <a:srgbClr val="CCFF33"/>
                </a:solidFill>
              </a:rPr>
              <a:t>Speciation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fade">
                                      <p:cBhvr>
                                        <p:cTn id="7" dur="500"/>
                                        <p:tgtEl>
                                          <p:spTgt spid="39942"/>
                                        </p:tgtEl>
                                      </p:cBhvr>
                                    </p:animEffect>
                                  </p:childTnLst>
                                </p:cTn>
                              </p:par>
                              <p:par>
                                <p:cTn id="8" presetID="10" presetClass="entr" presetSubtype="0" fill="hold" nodeType="withEffect">
                                  <p:stCondLst>
                                    <p:cond delay="0"/>
                                  </p:stCondLst>
                                  <p:childTnLst>
                                    <p:set>
                                      <p:cBhvr>
                                        <p:cTn id="9" dur="1" fill="hold">
                                          <p:stCondLst>
                                            <p:cond delay="0"/>
                                          </p:stCondLst>
                                        </p:cTn>
                                        <p:tgtEl>
                                          <p:spTgt spid="39946"/>
                                        </p:tgtEl>
                                        <p:attrNameLst>
                                          <p:attrName>style.visibility</p:attrName>
                                        </p:attrNameLst>
                                      </p:cBhvr>
                                      <p:to>
                                        <p:strVal val="visible"/>
                                      </p:to>
                                    </p:set>
                                    <p:animEffect transition="in" filter="fade">
                                      <p:cBhvr>
                                        <p:cTn id="10" dur="500"/>
                                        <p:tgtEl>
                                          <p:spTgt spid="39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6"/>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sz="3200"/>
          </a:p>
        </p:txBody>
      </p:sp>
      <p:sp>
        <p:nvSpPr>
          <p:cNvPr id="40963" name="Text Box 2"/>
          <p:cNvSpPr txBox="1">
            <a:spLocks noChangeArrowheads="1"/>
          </p:cNvSpPr>
          <p:nvPr/>
        </p:nvSpPr>
        <p:spPr bwMode="auto">
          <a:xfrm>
            <a:off x="0" y="2286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a:t>Phylogeny 2 suggests allopatrically</a:t>
            </a:r>
          </a:p>
        </p:txBody>
      </p:sp>
      <p:sp>
        <p:nvSpPr>
          <p:cNvPr id="5" name="Oval 4"/>
          <p:cNvSpPr/>
          <p:nvPr/>
        </p:nvSpPr>
        <p:spPr>
          <a:xfrm>
            <a:off x="1752600" y="3654425"/>
            <a:ext cx="2667000" cy="23622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p:cNvSpPr/>
          <p:nvPr/>
        </p:nvSpPr>
        <p:spPr>
          <a:xfrm>
            <a:off x="4724400" y="3654425"/>
            <a:ext cx="2514600" cy="23622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0966" name="Picture 8" descr="http://graphics8.nytimes.com/images/2008/01/29/opinion/30fish2.5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4932363"/>
            <a:ext cx="1447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extBox 8"/>
          <p:cNvSpPr txBox="1">
            <a:spLocks noChangeArrowheads="1"/>
          </p:cNvSpPr>
          <p:nvPr/>
        </p:nvSpPr>
        <p:spPr bwMode="auto">
          <a:xfrm>
            <a:off x="2686050" y="3273425"/>
            <a:ext cx="81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Lake 1</a:t>
            </a:r>
          </a:p>
        </p:txBody>
      </p:sp>
      <p:sp>
        <p:nvSpPr>
          <p:cNvPr id="40968" name="TextBox 9"/>
          <p:cNvSpPr txBox="1">
            <a:spLocks noChangeArrowheads="1"/>
          </p:cNvSpPr>
          <p:nvPr/>
        </p:nvSpPr>
        <p:spPr bwMode="auto">
          <a:xfrm>
            <a:off x="5562600" y="3273425"/>
            <a:ext cx="81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Lake 2</a:t>
            </a:r>
          </a:p>
        </p:txBody>
      </p:sp>
      <p:pic>
        <p:nvPicPr>
          <p:cNvPr id="40969" name="Picture 12" descr="http://graphics8.nytimes.com/images/2008/01/29/opinion/30fish3.5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035425"/>
            <a:ext cx="15255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8" descr="http://graphics8.nytimes.com/images/2008/01/29/opinion/30fish2.5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932363"/>
            <a:ext cx="1447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5"/>
          <p:cNvSpPr/>
          <p:nvPr/>
        </p:nvSpPr>
        <p:spPr>
          <a:xfrm rot="20163760">
            <a:off x="-384175" y="3602038"/>
            <a:ext cx="1817688" cy="4211637"/>
          </a:xfrm>
          <a:custGeom>
            <a:avLst/>
            <a:gdLst>
              <a:gd name="connsiteX0" fmla="*/ 533400 w 1273889"/>
              <a:gd name="connsiteY0" fmla="*/ 233680 h 4211320"/>
              <a:gd name="connsiteX1" fmla="*/ 464820 w 1273889"/>
              <a:gd name="connsiteY1" fmla="*/ 248920 h 4211320"/>
              <a:gd name="connsiteX2" fmla="*/ 411480 w 1273889"/>
              <a:gd name="connsiteY2" fmla="*/ 279400 h 4211320"/>
              <a:gd name="connsiteX3" fmla="*/ 381000 w 1273889"/>
              <a:gd name="connsiteY3" fmla="*/ 294640 h 4211320"/>
              <a:gd name="connsiteX4" fmla="*/ 358140 w 1273889"/>
              <a:gd name="connsiteY4" fmla="*/ 317500 h 4211320"/>
              <a:gd name="connsiteX5" fmla="*/ 312420 w 1273889"/>
              <a:gd name="connsiteY5" fmla="*/ 332740 h 4211320"/>
              <a:gd name="connsiteX6" fmla="*/ 266700 w 1273889"/>
              <a:gd name="connsiteY6" fmla="*/ 370840 h 4211320"/>
              <a:gd name="connsiteX7" fmla="*/ 228600 w 1273889"/>
              <a:gd name="connsiteY7" fmla="*/ 424180 h 4211320"/>
              <a:gd name="connsiteX8" fmla="*/ 198120 w 1273889"/>
              <a:gd name="connsiteY8" fmla="*/ 485140 h 4211320"/>
              <a:gd name="connsiteX9" fmla="*/ 205740 w 1273889"/>
              <a:gd name="connsiteY9" fmla="*/ 607060 h 4211320"/>
              <a:gd name="connsiteX10" fmla="*/ 213360 w 1273889"/>
              <a:gd name="connsiteY10" fmla="*/ 660400 h 4211320"/>
              <a:gd name="connsiteX11" fmla="*/ 198120 w 1273889"/>
              <a:gd name="connsiteY11" fmla="*/ 1003300 h 4211320"/>
              <a:gd name="connsiteX12" fmla="*/ 182880 w 1273889"/>
              <a:gd name="connsiteY12" fmla="*/ 1026160 h 4211320"/>
              <a:gd name="connsiteX13" fmla="*/ 175260 w 1273889"/>
              <a:gd name="connsiteY13" fmla="*/ 1049020 h 4211320"/>
              <a:gd name="connsiteX14" fmla="*/ 144780 w 1273889"/>
              <a:gd name="connsiteY14" fmla="*/ 1094740 h 4211320"/>
              <a:gd name="connsiteX15" fmla="*/ 129540 w 1273889"/>
              <a:gd name="connsiteY15" fmla="*/ 1140460 h 4211320"/>
              <a:gd name="connsiteX16" fmla="*/ 99060 w 1273889"/>
              <a:gd name="connsiteY16" fmla="*/ 1209040 h 4211320"/>
              <a:gd name="connsiteX17" fmla="*/ 83820 w 1273889"/>
              <a:gd name="connsiteY17" fmla="*/ 1536700 h 4211320"/>
              <a:gd name="connsiteX18" fmla="*/ 53340 w 1273889"/>
              <a:gd name="connsiteY18" fmla="*/ 1696720 h 4211320"/>
              <a:gd name="connsiteX19" fmla="*/ 22860 w 1273889"/>
              <a:gd name="connsiteY19" fmla="*/ 1757680 h 4211320"/>
              <a:gd name="connsiteX20" fmla="*/ 30480 w 1273889"/>
              <a:gd name="connsiteY20" fmla="*/ 1887220 h 4211320"/>
              <a:gd name="connsiteX21" fmla="*/ 38100 w 1273889"/>
              <a:gd name="connsiteY21" fmla="*/ 1925320 h 4211320"/>
              <a:gd name="connsiteX22" fmla="*/ 45720 w 1273889"/>
              <a:gd name="connsiteY22" fmla="*/ 2009140 h 4211320"/>
              <a:gd name="connsiteX23" fmla="*/ 30480 w 1273889"/>
              <a:gd name="connsiteY23" fmla="*/ 2230120 h 4211320"/>
              <a:gd name="connsiteX24" fmla="*/ 15240 w 1273889"/>
              <a:gd name="connsiteY24" fmla="*/ 2550160 h 4211320"/>
              <a:gd name="connsiteX25" fmla="*/ 0 w 1273889"/>
              <a:gd name="connsiteY25" fmla="*/ 2832100 h 4211320"/>
              <a:gd name="connsiteX26" fmla="*/ 15240 w 1273889"/>
              <a:gd name="connsiteY26" fmla="*/ 3045460 h 4211320"/>
              <a:gd name="connsiteX27" fmla="*/ 30480 w 1273889"/>
              <a:gd name="connsiteY27" fmla="*/ 3114040 h 4211320"/>
              <a:gd name="connsiteX28" fmla="*/ 53340 w 1273889"/>
              <a:gd name="connsiteY28" fmla="*/ 3144520 h 4211320"/>
              <a:gd name="connsiteX29" fmla="*/ 76200 w 1273889"/>
              <a:gd name="connsiteY29" fmla="*/ 3197860 h 4211320"/>
              <a:gd name="connsiteX30" fmla="*/ 83820 w 1273889"/>
              <a:gd name="connsiteY30" fmla="*/ 3220720 h 4211320"/>
              <a:gd name="connsiteX31" fmla="*/ 99060 w 1273889"/>
              <a:gd name="connsiteY31" fmla="*/ 3243580 h 4211320"/>
              <a:gd name="connsiteX32" fmla="*/ 106680 w 1273889"/>
              <a:gd name="connsiteY32" fmla="*/ 3266440 h 4211320"/>
              <a:gd name="connsiteX33" fmla="*/ 137160 w 1273889"/>
              <a:gd name="connsiteY33" fmla="*/ 3319780 h 4211320"/>
              <a:gd name="connsiteX34" fmla="*/ 152400 w 1273889"/>
              <a:gd name="connsiteY34" fmla="*/ 3373120 h 4211320"/>
              <a:gd name="connsiteX35" fmla="*/ 167640 w 1273889"/>
              <a:gd name="connsiteY35" fmla="*/ 3395980 h 4211320"/>
              <a:gd name="connsiteX36" fmla="*/ 175260 w 1273889"/>
              <a:gd name="connsiteY36" fmla="*/ 3418840 h 4211320"/>
              <a:gd name="connsiteX37" fmla="*/ 190500 w 1273889"/>
              <a:gd name="connsiteY37" fmla="*/ 3441700 h 4211320"/>
              <a:gd name="connsiteX38" fmla="*/ 205740 w 1273889"/>
              <a:gd name="connsiteY38" fmla="*/ 3479800 h 4211320"/>
              <a:gd name="connsiteX39" fmla="*/ 213360 w 1273889"/>
              <a:gd name="connsiteY39" fmla="*/ 3502660 h 4211320"/>
              <a:gd name="connsiteX40" fmla="*/ 228600 w 1273889"/>
              <a:gd name="connsiteY40" fmla="*/ 3525520 h 4211320"/>
              <a:gd name="connsiteX41" fmla="*/ 259080 w 1273889"/>
              <a:gd name="connsiteY41" fmla="*/ 3594100 h 4211320"/>
              <a:gd name="connsiteX42" fmla="*/ 266700 w 1273889"/>
              <a:gd name="connsiteY42" fmla="*/ 3624580 h 4211320"/>
              <a:gd name="connsiteX43" fmla="*/ 297180 w 1273889"/>
              <a:gd name="connsiteY43" fmla="*/ 3693160 h 4211320"/>
              <a:gd name="connsiteX44" fmla="*/ 304800 w 1273889"/>
              <a:gd name="connsiteY44" fmla="*/ 3723640 h 4211320"/>
              <a:gd name="connsiteX45" fmla="*/ 320040 w 1273889"/>
              <a:gd name="connsiteY45" fmla="*/ 3746500 h 4211320"/>
              <a:gd name="connsiteX46" fmla="*/ 342900 w 1273889"/>
              <a:gd name="connsiteY46" fmla="*/ 3815080 h 4211320"/>
              <a:gd name="connsiteX47" fmla="*/ 358140 w 1273889"/>
              <a:gd name="connsiteY47" fmla="*/ 3853180 h 4211320"/>
              <a:gd name="connsiteX48" fmla="*/ 381000 w 1273889"/>
              <a:gd name="connsiteY48" fmla="*/ 3883660 h 4211320"/>
              <a:gd name="connsiteX49" fmla="*/ 403860 w 1273889"/>
              <a:gd name="connsiteY49" fmla="*/ 3937000 h 4211320"/>
              <a:gd name="connsiteX50" fmla="*/ 426720 w 1273889"/>
              <a:gd name="connsiteY50" fmla="*/ 3982720 h 4211320"/>
              <a:gd name="connsiteX51" fmla="*/ 434340 w 1273889"/>
              <a:gd name="connsiteY51" fmla="*/ 4013200 h 4211320"/>
              <a:gd name="connsiteX52" fmla="*/ 449580 w 1273889"/>
              <a:gd name="connsiteY52" fmla="*/ 4036060 h 4211320"/>
              <a:gd name="connsiteX53" fmla="*/ 464820 w 1273889"/>
              <a:gd name="connsiteY53" fmla="*/ 4066540 h 4211320"/>
              <a:gd name="connsiteX54" fmla="*/ 480060 w 1273889"/>
              <a:gd name="connsiteY54" fmla="*/ 4089400 h 4211320"/>
              <a:gd name="connsiteX55" fmla="*/ 510540 w 1273889"/>
              <a:gd name="connsiteY55" fmla="*/ 4127500 h 4211320"/>
              <a:gd name="connsiteX56" fmla="*/ 556260 w 1273889"/>
              <a:gd name="connsiteY56" fmla="*/ 4173220 h 4211320"/>
              <a:gd name="connsiteX57" fmla="*/ 579120 w 1273889"/>
              <a:gd name="connsiteY57" fmla="*/ 4180840 h 4211320"/>
              <a:gd name="connsiteX58" fmla="*/ 601980 w 1273889"/>
              <a:gd name="connsiteY58" fmla="*/ 4196080 h 4211320"/>
              <a:gd name="connsiteX59" fmla="*/ 647700 w 1273889"/>
              <a:gd name="connsiteY59" fmla="*/ 4211320 h 4211320"/>
              <a:gd name="connsiteX60" fmla="*/ 731520 w 1273889"/>
              <a:gd name="connsiteY60" fmla="*/ 4196080 h 4211320"/>
              <a:gd name="connsiteX61" fmla="*/ 792480 w 1273889"/>
              <a:gd name="connsiteY61" fmla="*/ 4165600 h 4211320"/>
              <a:gd name="connsiteX62" fmla="*/ 845820 w 1273889"/>
              <a:gd name="connsiteY62" fmla="*/ 4097020 h 4211320"/>
              <a:gd name="connsiteX63" fmla="*/ 883920 w 1273889"/>
              <a:gd name="connsiteY63" fmla="*/ 4043680 h 4211320"/>
              <a:gd name="connsiteX64" fmla="*/ 982980 w 1273889"/>
              <a:gd name="connsiteY64" fmla="*/ 3921760 h 4211320"/>
              <a:gd name="connsiteX65" fmla="*/ 1082040 w 1273889"/>
              <a:gd name="connsiteY65" fmla="*/ 3731260 h 4211320"/>
              <a:gd name="connsiteX66" fmla="*/ 1150620 w 1273889"/>
              <a:gd name="connsiteY66" fmla="*/ 3556000 h 4211320"/>
              <a:gd name="connsiteX67" fmla="*/ 1211580 w 1273889"/>
              <a:gd name="connsiteY67" fmla="*/ 3243580 h 4211320"/>
              <a:gd name="connsiteX68" fmla="*/ 1226820 w 1273889"/>
              <a:gd name="connsiteY68" fmla="*/ 3030220 h 4211320"/>
              <a:gd name="connsiteX69" fmla="*/ 1257300 w 1273889"/>
              <a:gd name="connsiteY69" fmla="*/ 2801620 h 4211320"/>
              <a:gd name="connsiteX70" fmla="*/ 1264920 w 1273889"/>
              <a:gd name="connsiteY70" fmla="*/ 2694940 h 4211320"/>
              <a:gd name="connsiteX71" fmla="*/ 1272540 w 1273889"/>
              <a:gd name="connsiteY71" fmla="*/ 2367280 h 4211320"/>
              <a:gd name="connsiteX72" fmla="*/ 1242060 w 1273889"/>
              <a:gd name="connsiteY72" fmla="*/ 1887220 h 4211320"/>
              <a:gd name="connsiteX73" fmla="*/ 1196340 w 1273889"/>
              <a:gd name="connsiteY73" fmla="*/ 1612900 h 4211320"/>
              <a:gd name="connsiteX74" fmla="*/ 1181100 w 1273889"/>
              <a:gd name="connsiteY74" fmla="*/ 1506220 h 4211320"/>
              <a:gd name="connsiteX75" fmla="*/ 1150620 w 1273889"/>
              <a:gd name="connsiteY75" fmla="*/ 1422400 h 4211320"/>
              <a:gd name="connsiteX76" fmla="*/ 1120140 w 1273889"/>
              <a:gd name="connsiteY76" fmla="*/ 1247140 h 4211320"/>
              <a:gd name="connsiteX77" fmla="*/ 1051560 w 1273889"/>
              <a:gd name="connsiteY77" fmla="*/ 1026160 h 4211320"/>
              <a:gd name="connsiteX78" fmla="*/ 1036320 w 1273889"/>
              <a:gd name="connsiteY78" fmla="*/ 965200 h 4211320"/>
              <a:gd name="connsiteX79" fmla="*/ 1013460 w 1273889"/>
              <a:gd name="connsiteY79" fmla="*/ 911860 h 4211320"/>
              <a:gd name="connsiteX80" fmla="*/ 990600 w 1273889"/>
              <a:gd name="connsiteY80" fmla="*/ 797560 h 4211320"/>
              <a:gd name="connsiteX81" fmla="*/ 975360 w 1273889"/>
              <a:gd name="connsiteY81" fmla="*/ 751840 h 4211320"/>
              <a:gd name="connsiteX82" fmla="*/ 944880 w 1273889"/>
              <a:gd name="connsiteY82" fmla="*/ 614680 h 4211320"/>
              <a:gd name="connsiteX83" fmla="*/ 937260 w 1273889"/>
              <a:gd name="connsiteY83" fmla="*/ 561340 h 4211320"/>
              <a:gd name="connsiteX84" fmla="*/ 922020 w 1273889"/>
              <a:gd name="connsiteY84" fmla="*/ 515620 h 4211320"/>
              <a:gd name="connsiteX85" fmla="*/ 914400 w 1273889"/>
              <a:gd name="connsiteY85" fmla="*/ 485140 h 4211320"/>
              <a:gd name="connsiteX86" fmla="*/ 899160 w 1273889"/>
              <a:gd name="connsiteY86" fmla="*/ 439420 h 4211320"/>
              <a:gd name="connsiteX87" fmla="*/ 883920 w 1273889"/>
              <a:gd name="connsiteY87" fmla="*/ 370840 h 4211320"/>
              <a:gd name="connsiteX88" fmla="*/ 861060 w 1273889"/>
              <a:gd name="connsiteY88" fmla="*/ 256540 h 4211320"/>
              <a:gd name="connsiteX89" fmla="*/ 845820 w 1273889"/>
              <a:gd name="connsiteY89" fmla="*/ 226060 h 4211320"/>
              <a:gd name="connsiteX90" fmla="*/ 815340 w 1273889"/>
              <a:gd name="connsiteY90" fmla="*/ 104140 h 4211320"/>
              <a:gd name="connsiteX91" fmla="*/ 800100 w 1273889"/>
              <a:gd name="connsiteY91" fmla="*/ 66040 h 4211320"/>
              <a:gd name="connsiteX92" fmla="*/ 784860 w 1273889"/>
              <a:gd name="connsiteY92" fmla="*/ 12700 h 4211320"/>
              <a:gd name="connsiteX93" fmla="*/ 746760 w 1273889"/>
              <a:gd name="connsiteY93" fmla="*/ 50800 h 4211320"/>
              <a:gd name="connsiteX94" fmla="*/ 693420 w 1273889"/>
              <a:gd name="connsiteY94" fmla="*/ 81280 h 4211320"/>
              <a:gd name="connsiteX95" fmla="*/ 678180 w 1273889"/>
              <a:gd name="connsiteY95" fmla="*/ 104140 h 4211320"/>
              <a:gd name="connsiteX96" fmla="*/ 647700 w 1273889"/>
              <a:gd name="connsiteY96" fmla="*/ 111760 h 4211320"/>
              <a:gd name="connsiteX97" fmla="*/ 617220 w 1273889"/>
              <a:gd name="connsiteY97" fmla="*/ 127000 h 4211320"/>
              <a:gd name="connsiteX98" fmla="*/ 601980 w 1273889"/>
              <a:gd name="connsiteY98" fmla="*/ 149860 h 4211320"/>
              <a:gd name="connsiteX99" fmla="*/ 571500 w 1273889"/>
              <a:gd name="connsiteY99" fmla="*/ 157480 h 4211320"/>
              <a:gd name="connsiteX100" fmla="*/ 541020 w 1273889"/>
              <a:gd name="connsiteY100" fmla="*/ 172720 h 4211320"/>
              <a:gd name="connsiteX101" fmla="*/ 525780 w 1273889"/>
              <a:gd name="connsiteY101" fmla="*/ 195580 h 4211320"/>
              <a:gd name="connsiteX102" fmla="*/ 495300 w 1273889"/>
              <a:gd name="connsiteY102" fmla="*/ 210820 h 4211320"/>
              <a:gd name="connsiteX103" fmla="*/ 464820 w 1273889"/>
              <a:gd name="connsiteY103" fmla="*/ 256540 h 421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273889" h="4211320">
                <a:moveTo>
                  <a:pt x="533400" y="233680"/>
                </a:moveTo>
                <a:cubicBezTo>
                  <a:pt x="527807" y="234799"/>
                  <a:pt x="473275" y="245077"/>
                  <a:pt x="464820" y="248920"/>
                </a:cubicBezTo>
                <a:cubicBezTo>
                  <a:pt x="446177" y="257394"/>
                  <a:pt x="429458" y="269594"/>
                  <a:pt x="411480" y="279400"/>
                </a:cubicBezTo>
                <a:cubicBezTo>
                  <a:pt x="401508" y="284839"/>
                  <a:pt x="390243" y="288038"/>
                  <a:pt x="381000" y="294640"/>
                </a:cubicBezTo>
                <a:cubicBezTo>
                  <a:pt x="372231" y="300904"/>
                  <a:pt x="367560" y="312267"/>
                  <a:pt x="358140" y="317500"/>
                </a:cubicBezTo>
                <a:cubicBezTo>
                  <a:pt x="344097" y="325302"/>
                  <a:pt x="325786" y="323829"/>
                  <a:pt x="312420" y="332740"/>
                </a:cubicBezTo>
                <a:cubicBezTo>
                  <a:pt x="288904" y="348417"/>
                  <a:pt x="286257" y="348023"/>
                  <a:pt x="266700" y="370840"/>
                </a:cubicBezTo>
                <a:cubicBezTo>
                  <a:pt x="260886" y="377624"/>
                  <a:pt x="234631" y="413124"/>
                  <a:pt x="228600" y="424180"/>
                </a:cubicBezTo>
                <a:cubicBezTo>
                  <a:pt x="217721" y="444124"/>
                  <a:pt x="198120" y="485140"/>
                  <a:pt x="198120" y="485140"/>
                </a:cubicBezTo>
                <a:cubicBezTo>
                  <a:pt x="200660" y="525780"/>
                  <a:pt x="202213" y="566494"/>
                  <a:pt x="205740" y="607060"/>
                </a:cubicBezTo>
                <a:cubicBezTo>
                  <a:pt x="207296" y="624953"/>
                  <a:pt x="213705" y="642443"/>
                  <a:pt x="213360" y="660400"/>
                </a:cubicBezTo>
                <a:cubicBezTo>
                  <a:pt x="211160" y="774792"/>
                  <a:pt x="207621" y="889282"/>
                  <a:pt x="198120" y="1003300"/>
                </a:cubicBezTo>
                <a:cubicBezTo>
                  <a:pt x="197359" y="1012426"/>
                  <a:pt x="186976" y="1017969"/>
                  <a:pt x="182880" y="1026160"/>
                </a:cubicBezTo>
                <a:cubicBezTo>
                  <a:pt x="179288" y="1033344"/>
                  <a:pt x="179161" y="1041999"/>
                  <a:pt x="175260" y="1049020"/>
                </a:cubicBezTo>
                <a:cubicBezTo>
                  <a:pt x="166365" y="1065031"/>
                  <a:pt x="150572" y="1077364"/>
                  <a:pt x="144780" y="1094740"/>
                </a:cubicBezTo>
                <a:cubicBezTo>
                  <a:pt x="139700" y="1109980"/>
                  <a:pt x="136064" y="1125780"/>
                  <a:pt x="129540" y="1140460"/>
                </a:cubicBezTo>
                <a:cubicBezTo>
                  <a:pt x="81238" y="1249139"/>
                  <a:pt x="159560" y="1027541"/>
                  <a:pt x="99060" y="1209040"/>
                </a:cubicBezTo>
                <a:cubicBezTo>
                  <a:pt x="93980" y="1318260"/>
                  <a:pt x="94026" y="1427839"/>
                  <a:pt x="83820" y="1536700"/>
                </a:cubicBezTo>
                <a:cubicBezTo>
                  <a:pt x="78752" y="1590762"/>
                  <a:pt x="83460" y="1651541"/>
                  <a:pt x="53340" y="1696720"/>
                </a:cubicBezTo>
                <a:cubicBezTo>
                  <a:pt x="30513" y="1730961"/>
                  <a:pt x="41501" y="1711077"/>
                  <a:pt x="22860" y="1757680"/>
                </a:cubicBezTo>
                <a:cubicBezTo>
                  <a:pt x="25400" y="1800860"/>
                  <a:pt x="26564" y="1844143"/>
                  <a:pt x="30480" y="1887220"/>
                </a:cubicBezTo>
                <a:cubicBezTo>
                  <a:pt x="31653" y="1900118"/>
                  <a:pt x="36494" y="1912469"/>
                  <a:pt x="38100" y="1925320"/>
                </a:cubicBezTo>
                <a:cubicBezTo>
                  <a:pt x="41580" y="1953159"/>
                  <a:pt x="43180" y="1981200"/>
                  <a:pt x="45720" y="2009140"/>
                </a:cubicBezTo>
                <a:cubicBezTo>
                  <a:pt x="40640" y="2082800"/>
                  <a:pt x="34633" y="2156402"/>
                  <a:pt x="30480" y="2230120"/>
                </a:cubicBezTo>
                <a:cubicBezTo>
                  <a:pt x="24473" y="2336752"/>
                  <a:pt x="20641" y="2443496"/>
                  <a:pt x="15240" y="2550160"/>
                </a:cubicBezTo>
                <a:cubicBezTo>
                  <a:pt x="10481" y="2644157"/>
                  <a:pt x="5080" y="2738120"/>
                  <a:pt x="0" y="2832100"/>
                </a:cubicBezTo>
                <a:cubicBezTo>
                  <a:pt x="5278" y="2932382"/>
                  <a:pt x="3973" y="2960959"/>
                  <a:pt x="15240" y="3045460"/>
                </a:cubicBezTo>
                <a:cubicBezTo>
                  <a:pt x="16619" y="3055801"/>
                  <a:pt x="21905" y="3099034"/>
                  <a:pt x="30480" y="3114040"/>
                </a:cubicBezTo>
                <a:cubicBezTo>
                  <a:pt x="36781" y="3125067"/>
                  <a:pt x="45720" y="3134360"/>
                  <a:pt x="53340" y="3144520"/>
                </a:cubicBezTo>
                <a:cubicBezTo>
                  <a:pt x="69199" y="3207955"/>
                  <a:pt x="49888" y="3145237"/>
                  <a:pt x="76200" y="3197860"/>
                </a:cubicBezTo>
                <a:cubicBezTo>
                  <a:pt x="79792" y="3205044"/>
                  <a:pt x="80228" y="3213536"/>
                  <a:pt x="83820" y="3220720"/>
                </a:cubicBezTo>
                <a:cubicBezTo>
                  <a:pt x="87916" y="3228911"/>
                  <a:pt x="94964" y="3235389"/>
                  <a:pt x="99060" y="3243580"/>
                </a:cubicBezTo>
                <a:cubicBezTo>
                  <a:pt x="102652" y="3250764"/>
                  <a:pt x="103088" y="3259256"/>
                  <a:pt x="106680" y="3266440"/>
                </a:cubicBezTo>
                <a:cubicBezTo>
                  <a:pt x="128788" y="3310656"/>
                  <a:pt x="117121" y="3266343"/>
                  <a:pt x="137160" y="3319780"/>
                </a:cubicBezTo>
                <a:cubicBezTo>
                  <a:pt x="144484" y="3339312"/>
                  <a:pt x="143189" y="3354698"/>
                  <a:pt x="152400" y="3373120"/>
                </a:cubicBezTo>
                <a:cubicBezTo>
                  <a:pt x="156496" y="3381311"/>
                  <a:pt x="163544" y="3387789"/>
                  <a:pt x="167640" y="3395980"/>
                </a:cubicBezTo>
                <a:cubicBezTo>
                  <a:pt x="171232" y="3403164"/>
                  <a:pt x="171668" y="3411656"/>
                  <a:pt x="175260" y="3418840"/>
                </a:cubicBezTo>
                <a:cubicBezTo>
                  <a:pt x="179356" y="3427031"/>
                  <a:pt x="186404" y="3433509"/>
                  <a:pt x="190500" y="3441700"/>
                </a:cubicBezTo>
                <a:cubicBezTo>
                  <a:pt x="196617" y="3453934"/>
                  <a:pt x="200937" y="3466993"/>
                  <a:pt x="205740" y="3479800"/>
                </a:cubicBezTo>
                <a:cubicBezTo>
                  <a:pt x="208560" y="3487321"/>
                  <a:pt x="209768" y="3495476"/>
                  <a:pt x="213360" y="3502660"/>
                </a:cubicBezTo>
                <a:cubicBezTo>
                  <a:pt x="217456" y="3510851"/>
                  <a:pt x="223520" y="3517900"/>
                  <a:pt x="228600" y="3525520"/>
                </a:cubicBezTo>
                <a:cubicBezTo>
                  <a:pt x="245652" y="3610782"/>
                  <a:pt x="221642" y="3519224"/>
                  <a:pt x="259080" y="3594100"/>
                </a:cubicBezTo>
                <a:cubicBezTo>
                  <a:pt x="263764" y="3603467"/>
                  <a:pt x="263388" y="3614645"/>
                  <a:pt x="266700" y="3624580"/>
                </a:cubicBezTo>
                <a:cubicBezTo>
                  <a:pt x="308405" y="3749696"/>
                  <a:pt x="257348" y="3586941"/>
                  <a:pt x="297180" y="3693160"/>
                </a:cubicBezTo>
                <a:cubicBezTo>
                  <a:pt x="300857" y="3702966"/>
                  <a:pt x="300675" y="3714014"/>
                  <a:pt x="304800" y="3723640"/>
                </a:cubicBezTo>
                <a:cubicBezTo>
                  <a:pt x="308408" y="3732058"/>
                  <a:pt x="316321" y="3738131"/>
                  <a:pt x="320040" y="3746500"/>
                </a:cubicBezTo>
                <a:cubicBezTo>
                  <a:pt x="335280" y="3780790"/>
                  <a:pt x="331470" y="3786505"/>
                  <a:pt x="342900" y="3815080"/>
                </a:cubicBezTo>
                <a:cubicBezTo>
                  <a:pt x="347980" y="3827780"/>
                  <a:pt x="351497" y="3841223"/>
                  <a:pt x="358140" y="3853180"/>
                </a:cubicBezTo>
                <a:cubicBezTo>
                  <a:pt x="364308" y="3864282"/>
                  <a:pt x="373380" y="3873500"/>
                  <a:pt x="381000" y="3883660"/>
                </a:cubicBezTo>
                <a:cubicBezTo>
                  <a:pt x="398870" y="3937271"/>
                  <a:pt x="375612" y="3871088"/>
                  <a:pt x="403860" y="3937000"/>
                </a:cubicBezTo>
                <a:cubicBezTo>
                  <a:pt x="422789" y="3981167"/>
                  <a:pt x="397432" y="3938789"/>
                  <a:pt x="426720" y="3982720"/>
                </a:cubicBezTo>
                <a:cubicBezTo>
                  <a:pt x="429260" y="3992880"/>
                  <a:pt x="430215" y="4003574"/>
                  <a:pt x="434340" y="4013200"/>
                </a:cubicBezTo>
                <a:cubicBezTo>
                  <a:pt x="437948" y="4021618"/>
                  <a:pt x="445036" y="4028109"/>
                  <a:pt x="449580" y="4036060"/>
                </a:cubicBezTo>
                <a:cubicBezTo>
                  <a:pt x="455216" y="4045923"/>
                  <a:pt x="459184" y="4056677"/>
                  <a:pt x="464820" y="4066540"/>
                </a:cubicBezTo>
                <a:cubicBezTo>
                  <a:pt x="469364" y="4074491"/>
                  <a:pt x="475964" y="4081209"/>
                  <a:pt x="480060" y="4089400"/>
                </a:cubicBezTo>
                <a:cubicBezTo>
                  <a:pt x="498463" y="4126206"/>
                  <a:pt x="472004" y="4101809"/>
                  <a:pt x="510540" y="4127500"/>
                </a:cubicBezTo>
                <a:cubicBezTo>
                  <a:pt x="527582" y="4153063"/>
                  <a:pt x="525724" y="4155771"/>
                  <a:pt x="556260" y="4173220"/>
                </a:cubicBezTo>
                <a:cubicBezTo>
                  <a:pt x="563234" y="4177205"/>
                  <a:pt x="571936" y="4177248"/>
                  <a:pt x="579120" y="4180840"/>
                </a:cubicBezTo>
                <a:cubicBezTo>
                  <a:pt x="587311" y="4184936"/>
                  <a:pt x="593611" y="4192361"/>
                  <a:pt x="601980" y="4196080"/>
                </a:cubicBezTo>
                <a:cubicBezTo>
                  <a:pt x="616660" y="4202604"/>
                  <a:pt x="647700" y="4211320"/>
                  <a:pt x="647700" y="4211320"/>
                </a:cubicBezTo>
                <a:cubicBezTo>
                  <a:pt x="675640" y="4206240"/>
                  <a:pt x="704440" y="4204632"/>
                  <a:pt x="731520" y="4196080"/>
                </a:cubicBezTo>
                <a:cubicBezTo>
                  <a:pt x="753184" y="4189239"/>
                  <a:pt x="792480" y="4165600"/>
                  <a:pt x="792480" y="4165600"/>
                </a:cubicBezTo>
                <a:cubicBezTo>
                  <a:pt x="808831" y="4116547"/>
                  <a:pt x="789280" y="4163839"/>
                  <a:pt x="845820" y="4097020"/>
                </a:cubicBezTo>
                <a:cubicBezTo>
                  <a:pt x="859934" y="4080340"/>
                  <a:pt x="869932" y="4060466"/>
                  <a:pt x="883920" y="4043680"/>
                </a:cubicBezTo>
                <a:cubicBezTo>
                  <a:pt x="935560" y="3981712"/>
                  <a:pt x="932402" y="4019026"/>
                  <a:pt x="982980" y="3921760"/>
                </a:cubicBezTo>
                <a:cubicBezTo>
                  <a:pt x="1016000" y="3858260"/>
                  <a:pt x="1063208" y="3800310"/>
                  <a:pt x="1082040" y="3731260"/>
                </a:cubicBezTo>
                <a:cubicBezTo>
                  <a:pt x="1113866" y="3614563"/>
                  <a:pt x="1091948" y="3673343"/>
                  <a:pt x="1150620" y="3556000"/>
                </a:cubicBezTo>
                <a:cubicBezTo>
                  <a:pt x="1186520" y="3313676"/>
                  <a:pt x="1162054" y="3416921"/>
                  <a:pt x="1211580" y="3243580"/>
                </a:cubicBezTo>
                <a:cubicBezTo>
                  <a:pt x="1216660" y="3172460"/>
                  <a:pt x="1220365" y="3101228"/>
                  <a:pt x="1226820" y="3030220"/>
                </a:cubicBezTo>
                <a:cubicBezTo>
                  <a:pt x="1244636" y="2834244"/>
                  <a:pt x="1237916" y="2982535"/>
                  <a:pt x="1257300" y="2801620"/>
                </a:cubicBezTo>
                <a:cubicBezTo>
                  <a:pt x="1261098" y="2766172"/>
                  <a:pt x="1262380" y="2730500"/>
                  <a:pt x="1264920" y="2694940"/>
                </a:cubicBezTo>
                <a:cubicBezTo>
                  <a:pt x="1267460" y="2585720"/>
                  <a:pt x="1273889" y="2476521"/>
                  <a:pt x="1272540" y="2367280"/>
                </a:cubicBezTo>
                <a:cubicBezTo>
                  <a:pt x="1271531" y="2285561"/>
                  <a:pt x="1253421" y="1995154"/>
                  <a:pt x="1242060" y="1887220"/>
                </a:cubicBezTo>
                <a:cubicBezTo>
                  <a:pt x="1237085" y="1839954"/>
                  <a:pt x="1198322" y="1625123"/>
                  <a:pt x="1196340" y="1612900"/>
                </a:cubicBezTo>
                <a:cubicBezTo>
                  <a:pt x="1190590" y="1577442"/>
                  <a:pt x="1189483" y="1541149"/>
                  <a:pt x="1181100" y="1506220"/>
                </a:cubicBezTo>
                <a:cubicBezTo>
                  <a:pt x="1174162" y="1477311"/>
                  <a:pt x="1157429" y="1451340"/>
                  <a:pt x="1150620" y="1422400"/>
                </a:cubicBezTo>
                <a:cubicBezTo>
                  <a:pt x="1137039" y="1364679"/>
                  <a:pt x="1138891" y="1303394"/>
                  <a:pt x="1120140" y="1247140"/>
                </a:cubicBezTo>
                <a:cubicBezTo>
                  <a:pt x="1088481" y="1152163"/>
                  <a:pt x="1086656" y="1148996"/>
                  <a:pt x="1051560" y="1026160"/>
                </a:cubicBezTo>
                <a:cubicBezTo>
                  <a:pt x="1045806" y="1006021"/>
                  <a:pt x="1042944" y="985071"/>
                  <a:pt x="1036320" y="965200"/>
                </a:cubicBezTo>
                <a:cubicBezTo>
                  <a:pt x="1030203" y="946849"/>
                  <a:pt x="1019230" y="930324"/>
                  <a:pt x="1013460" y="911860"/>
                </a:cubicBezTo>
                <a:cubicBezTo>
                  <a:pt x="981618" y="809966"/>
                  <a:pt x="1010812" y="878408"/>
                  <a:pt x="990600" y="797560"/>
                </a:cubicBezTo>
                <a:cubicBezTo>
                  <a:pt x="986704" y="781975"/>
                  <a:pt x="979256" y="767425"/>
                  <a:pt x="975360" y="751840"/>
                </a:cubicBezTo>
                <a:cubicBezTo>
                  <a:pt x="964001" y="706403"/>
                  <a:pt x="954065" y="660606"/>
                  <a:pt x="944880" y="614680"/>
                </a:cubicBezTo>
                <a:cubicBezTo>
                  <a:pt x="941358" y="597068"/>
                  <a:pt x="941299" y="578841"/>
                  <a:pt x="937260" y="561340"/>
                </a:cubicBezTo>
                <a:cubicBezTo>
                  <a:pt x="933648" y="545687"/>
                  <a:pt x="926636" y="531007"/>
                  <a:pt x="922020" y="515620"/>
                </a:cubicBezTo>
                <a:cubicBezTo>
                  <a:pt x="919011" y="505589"/>
                  <a:pt x="917409" y="495171"/>
                  <a:pt x="914400" y="485140"/>
                </a:cubicBezTo>
                <a:cubicBezTo>
                  <a:pt x="909784" y="469753"/>
                  <a:pt x="903299" y="454942"/>
                  <a:pt x="899160" y="439420"/>
                </a:cubicBezTo>
                <a:cubicBezTo>
                  <a:pt x="893126" y="416793"/>
                  <a:pt x="888696" y="393765"/>
                  <a:pt x="883920" y="370840"/>
                </a:cubicBezTo>
                <a:cubicBezTo>
                  <a:pt x="875995" y="332802"/>
                  <a:pt x="878436" y="291293"/>
                  <a:pt x="861060" y="256540"/>
                </a:cubicBezTo>
                <a:cubicBezTo>
                  <a:pt x="855980" y="246380"/>
                  <a:pt x="849702" y="236735"/>
                  <a:pt x="845820" y="226060"/>
                </a:cubicBezTo>
                <a:cubicBezTo>
                  <a:pt x="825551" y="170321"/>
                  <a:pt x="832813" y="165295"/>
                  <a:pt x="815340" y="104140"/>
                </a:cubicBezTo>
                <a:cubicBezTo>
                  <a:pt x="811582" y="90988"/>
                  <a:pt x="804425" y="79016"/>
                  <a:pt x="800100" y="66040"/>
                </a:cubicBezTo>
                <a:cubicBezTo>
                  <a:pt x="794252" y="48497"/>
                  <a:pt x="789940" y="30480"/>
                  <a:pt x="784860" y="12700"/>
                </a:cubicBezTo>
                <a:cubicBezTo>
                  <a:pt x="723900" y="53340"/>
                  <a:pt x="797560" y="0"/>
                  <a:pt x="746760" y="50800"/>
                </a:cubicBezTo>
                <a:cubicBezTo>
                  <a:pt x="735990" y="61570"/>
                  <a:pt x="705373" y="75304"/>
                  <a:pt x="693420" y="81280"/>
                </a:cubicBezTo>
                <a:cubicBezTo>
                  <a:pt x="688340" y="88900"/>
                  <a:pt x="685800" y="99060"/>
                  <a:pt x="678180" y="104140"/>
                </a:cubicBezTo>
                <a:cubicBezTo>
                  <a:pt x="669466" y="109949"/>
                  <a:pt x="657506" y="108083"/>
                  <a:pt x="647700" y="111760"/>
                </a:cubicBezTo>
                <a:cubicBezTo>
                  <a:pt x="637064" y="115748"/>
                  <a:pt x="627380" y="121920"/>
                  <a:pt x="617220" y="127000"/>
                </a:cubicBezTo>
                <a:cubicBezTo>
                  <a:pt x="612140" y="134620"/>
                  <a:pt x="609600" y="144780"/>
                  <a:pt x="601980" y="149860"/>
                </a:cubicBezTo>
                <a:cubicBezTo>
                  <a:pt x="593266" y="155669"/>
                  <a:pt x="581306" y="153803"/>
                  <a:pt x="571500" y="157480"/>
                </a:cubicBezTo>
                <a:cubicBezTo>
                  <a:pt x="560864" y="161468"/>
                  <a:pt x="551180" y="167640"/>
                  <a:pt x="541020" y="172720"/>
                </a:cubicBezTo>
                <a:cubicBezTo>
                  <a:pt x="535940" y="180340"/>
                  <a:pt x="532815" y="189717"/>
                  <a:pt x="525780" y="195580"/>
                </a:cubicBezTo>
                <a:cubicBezTo>
                  <a:pt x="517054" y="202852"/>
                  <a:pt x="503332" y="202788"/>
                  <a:pt x="495300" y="210820"/>
                </a:cubicBezTo>
                <a:cubicBezTo>
                  <a:pt x="482348" y="223772"/>
                  <a:pt x="464820" y="256540"/>
                  <a:pt x="464820" y="256540"/>
                </a:cubicBezTo>
              </a:path>
            </a:pathLst>
          </a:custGeom>
          <a:solidFill>
            <a:schemeClr val="accent1">
              <a:lumMod val="50000"/>
            </a:schemeClr>
          </a:solidFill>
          <a:ln>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dirty="0"/>
              <a:t>Lake X</a:t>
            </a:r>
          </a:p>
        </p:txBody>
      </p:sp>
      <p:pic>
        <p:nvPicPr>
          <p:cNvPr id="40972" name="Picture 8" descr="http://graphics8.nytimes.com/images/2008/01/29/opinion/30fish2.5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22975"/>
            <a:ext cx="1447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eeform 18"/>
          <p:cNvSpPr/>
          <p:nvPr/>
        </p:nvSpPr>
        <p:spPr>
          <a:xfrm>
            <a:off x="1524000" y="5513388"/>
            <a:ext cx="1363663" cy="862012"/>
          </a:xfrm>
          <a:custGeom>
            <a:avLst/>
            <a:gdLst>
              <a:gd name="connsiteX0" fmla="*/ 0 w 1363980"/>
              <a:gd name="connsiteY0" fmla="*/ 861472 h 861472"/>
              <a:gd name="connsiteX1" fmla="*/ 403860 w 1363980"/>
              <a:gd name="connsiteY1" fmla="*/ 846232 h 861472"/>
              <a:gd name="connsiteX2" fmla="*/ 457200 w 1363980"/>
              <a:gd name="connsiteY2" fmla="*/ 830992 h 861472"/>
              <a:gd name="connsiteX3" fmla="*/ 533400 w 1363980"/>
              <a:gd name="connsiteY3" fmla="*/ 800512 h 861472"/>
              <a:gd name="connsiteX4" fmla="*/ 563880 w 1363980"/>
              <a:gd name="connsiteY4" fmla="*/ 785272 h 861472"/>
              <a:gd name="connsiteX5" fmla="*/ 632460 w 1363980"/>
              <a:gd name="connsiteY5" fmla="*/ 762412 h 861472"/>
              <a:gd name="connsiteX6" fmla="*/ 731520 w 1363980"/>
              <a:gd name="connsiteY6" fmla="*/ 731932 h 861472"/>
              <a:gd name="connsiteX7" fmla="*/ 777240 w 1363980"/>
              <a:gd name="connsiteY7" fmla="*/ 686212 h 861472"/>
              <a:gd name="connsiteX8" fmla="*/ 830580 w 1363980"/>
              <a:gd name="connsiteY8" fmla="*/ 655732 h 861472"/>
              <a:gd name="connsiteX9" fmla="*/ 853440 w 1363980"/>
              <a:gd name="connsiteY9" fmla="*/ 625252 h 861472"/>
              <a:gd name="connsiteX10" fmla="*/ 883920 w 1363980"/>
              <a:gd name="connsiteY10" fmla="*/ 610012 h 861472"/>
              <a:gd name="connsiteX11" fmla="*/ 906780 w 1363980"/>
              <a:gd name="connsiteY11" fmla="*/ 594772 h 861472"/>
              <a:gd name="connsiteX12" fmla="*/ 944880 w 1363980"/>
              <a:gd name="connsiteY12" fmla="*/ 579532 h 861472"/>
              <a:gd name="connsiteX13" fmla="*/ 990600 w 1363980"/>
              <a:gd name="connsiteY13" fmla="*/ 549052 h 861472"/>
              <a:gd name="connsiteX14" fmla="*/ 1013460 w 1363980"/>
              <a:gd name="connsiteY14" fmla="*/ 533812 h 861472"/>
              <a:gd name="connsiteX15" fmla="*/ 1059180 w 1363980"/>
              <a:gd name="connsiteY15" fmla="*/ 510952 h 861472"/>
              <a:gd name="connsiteX16" fmla="*/ 1074420 w 1363980"/>
              <a:gd name="connsiteY16" fmla="*/ 480472 h 861472"/>
              <a:gd name="connsiteX17" fmla="*/ 1104900 w 1363980"/>
              <a:gd name="connsiteY17" fmla="*/ 457612 h 861472"/>
              <a:gd name="connsiteX18" fmla="*/ 1158240 w 1363980"/>
              <a:gd name="connsiteY18" fmla="*/ 427132 h 861472"/>
              <a:gd name="connsiteX19" fmla="*/ 1173480 w 1363980"/>
              <a:gd name="connsiteY19" fmla="*/ 404272 h 861472"/>
              <a:gd name="connsiteX20" fmla="*/ 1219200 w 1363980"/>
              <a:gd name="connsiteY20" fmla="*/ 373792 h 861472"/>
              <a:gd name="connsiteX21" fmla="*/ 1257300 w 1363980"/>
              <a:gd name="connsiteY21" fmla="*/ 320452 h 861472"/>
              <a:gd name="connsiteX22" fmla="*/ 1280160 w 1363980"/>
              <a:gd name="connsiteY22" fmla="*/ 267112 h 861472"/>
              <a:gd name="connsiteX23" fmla="*/ 1295400 w 1363980"/>
              <a:gd name="connsiteY23" fmla="*/ 236632 h 861472"/>
              <a:gd name="connsiteX24" fmla="*/ 1310640 w 1363980"/>
              <a:gd name="connsiteY24" fmla="*/ 183292 h 861472"/>
              <a:gd name="connsiteX25" fmla="*/ 1318260 w 1363980"/>
              <a:gd name="connsiteY25" fmla="*/ 160432 h 861472"/>
              <a:gd name="connsiteX26" fmla="*/ 1348740 w 1363980"/>
              <a:gd name="connsiteY26" fmla="*/ 53752 h 861472"/>
              <a:gd name="connsiteX27" fmla="*/ 1356360 w 1363980"/>
              <a:gd name="connsiteY27" fmla="*/ 30892 h 861472"/>
              <a:gd name="connsiteX28" fmla="*/ 1363980 w 1363980"/>
              <a:gd name="connsiteY28" fmla="*/ 8032 h 861472"/>
              <a:gd name="connsiteX29" fmla="*/ 1363980 w 1363980"/>
              <a:gd name="connsiteY29" fmla="*/ 38512 h 86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3980" h="861472">
                <a:moveTo>
                  <a:pt x="0" y="861472"/>
                </a:moveTo>
                <a:cubicBezTo>
                  <a:pt x="134620" y="856392"/>
                  <a:pt x="269443" y="855193"/>
                  <a:pt x="403860" y="846232"/>
                </a:cubicBezTo>
                <a:cubicBezTo>
                  <a:pt x="422311" y="845002"/>
                  <a:pt x="439763" y="837146"/>
                  <a:pt x="457200" y="830992"/>
                </a:cubicBezTo>
                <a:cubicBezTo>
                  <a:pt x="482997" y="821887"/>
                  <a:pt x="508000" y="810672"/>
                  <a:pt x="533400" y="800512"/>
                </a:cubicBezTo>
                <a:cubicBezTo>
                  <a:pt x="543947" y="796293"/>
                  <a:pt x="553278" y="789350"/>
                  <a:pt x="563880" y="785272"/>
                </a:cubicBezTo>
                <a:cubicBezTo>
                  <a:pt x="586370" y="776622"/>
                  <a:pt x="610087" y="771361"/>
                  <a:pt x="632460" y="762412"/>
                </a:cubicBezTo>
                <a:cubicBezTo>
                  <a:pt x="690007" y="739393"/>
                  <a:pt x="657290" y="750489"/>
                  <a:pt x="731520" y="731932"/>
                </a:cubicBezTo>
                <a:cubicBezTo>
                  <a:pt x="816064" y="675569"/>
                  <a:pt x="677998" y="771277"/>
                  <a:pt x="777240" y="686212"/>
                </a:cubicBezTo>
                <a:cubicBezTo>
                  <a:pt x="819075" y="650353"/>
                  <a:pt x="795718" y="690594"/>
                  <a:pt x="830580" y="655732"/>
                </a:cubicBezTo>
                <a:cubicBezTo>
                  <a:pt x="839560" y="646752"/>
                  <a:pt x="843797" y="633517"/>
                  <a:pt x="853440" y="625252"/>
                </a:cubicBezTo>
                <a:cubicBezTo>
                  <a:pt x="862065" y="617860"/>
                  <a:pt x="874057" y="615648"/>
                  <a:pt x="883920" y="610012"/>
                </a:cubicBezTo>
                <a:cubicBezTo>
                  <a:pt x="891871" y="605468"/>
                  <a:pt x="898589" y="598868"/>
                  <a:pt x="906780" y="594772"/>
                </a:cubicBezTo>
                <a:cubicBezTo>
                  <a:pt x="919014" y="588655"/>
                  <a:pt x="932872" y="586082"/>
                  <a:pt x="944880" y="579532"/>
                </a:cubicBezTo>
                <a:cubicBezTo>
                  <a:pt x="960960" y="570761"/>
                  <a:pt x="975360" y="559212"/>
                  <a:pt x="990600" y="549052"/>
                </a:cubicBezTo>
                <a:cubicBezTo>
                  <a:pt x="998220" y="543972"/>
                  <a:pt x="1004772" y="536708"/>
                  <a:pt x="1013460" y="533812"/>
                </a:cubicBezTo>
                <a:cubicBezTo>
                  <a:pt x="1045008" y="523296"/>
                  <a:pt x="1029637" y="530647"/>
                  <a:pt x="1059180" y="510952"/>
                </a:cubicBezTo>
                <a:cubicBezTo>
                  <a:pt x="1064260" y="500792"/>
                  <a:pt x="1067028" y="489097"/>
                  <a:pt x="1074420" y="480472"/>
                </a:cubicBezTo>
                <a:cubicBezTo>
                  <a:pt x="1082685" y="470829"/>
                  <a:pt x="1094566" y="464994"/>
                  <a:pt x="1104900" y="457612"/>
                </a:cubicBezTo>
                <a:cubicBezTo>
                  <a:pt x="1130031" y="439661"/>
                  <a:pt x="1128475" y="442015"/>
                  <a:pt x="1158240" y="427132"/>
                </a:cubicBezTo>
                <a:cubicBezTo>
                  <a:pt x="1163320" y="419512"/>
                  <a:pt x="1166588" y="410303"/>
                  <a:pt x="1173480" y="404272"/>
                </a:cubicBezTo>
                <a:cubicBezTo>
                  <a:pt x="1187264" y="392211"/>
                  <a:pt x="1219200" y="373792"/>
                  <a:pt x="1219200" y="373792"/>
                </a:cubicBezTo>
                <a:cubicBezTo>
                  <a:pt x="1260968" y="290256"/>
                  <a:pt x="1205813" y="392534"/>
                  <a:pt x="1257300" y="320452"/>
                </a:cubicBezTo>
                <a:cubicBezTo>
                  <a:pt x="1275352" y="295180"/>
                  <a:pt x="1269500" y="291986"/>
                  <a:pt x="1280160" y="267112"/>
                </a:cubicBezTo>
                <a:cubicBezTo>
                  <a:pt x="1284635" y="256671"/>
                  <a:pt x="1290925" y="247073"/>
                  <a:pt x="1295400" y="236632"/>
                </a:cubicBezTo>
                <a:cubicBezTo>
                  <a:pt x="1303230" y="218362"/>
                  <a:pt x="1305116" y="202626"/>
                  <a:pt x="1310640" y="183292"/>
                </a:cubicBezTo>
                <a:cubicBezTo>
                  <a:pt x="1312847" y="175569"/>
                  <a:pt x="1316147" y="168181"/>
                  <a:pt x="1318260" y="160432"/>
                </a:cubicBezTo>
                <a:cubicBezTo>
                  <a:pt x="1346964" y="55183"/>
                  <a:pt x="1319538" y="141358"/>
                  <a:pt x="1348740" y="53752"/>
                </a:cubicBezTo>
                <a:lnTo>
                  <a:pt x="1356360" y="30892"/>
                </a:lnTo>
                <a:cubicBezTo>
                  <a:pt x="1358900" y="23272"/>
                  <a:pt x="1363980" y="0"/>
                  <a:pt x="1363980" y="8032"/>
                </a:cubicBezTo>
                <a:lnTo>
                  <a:pt x="1363980" y="38512"/>
                </a:lnTo>
              </a:path>
            </a:pathLst>
          </a:cu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Freeform 19"/>
          <p:cNvSpPr/>
          <p:nvPr/>
        </p:nvSpPr>
        <p:spPr>
          <a:xfrm>
            <a:off x="1531938" y="5597525"/>
            <a:ext cx="4160837" cy="884238"/>
          </a:xfrm>
          <a:custGeom>
            <a:avLst/>
            <a:gdLst>
              <a:gd name="connsiteX0" fmla="*/ 0 w 4160520"/>
              <a:gd name="connsiteY0" fmla="*/ 876300 h 883920"/>
              <a:gd name="connsiteX1" fmla="*/ 22860 w 4160520"/>
              <a:gd name="connsiteY1" fmla="*/ 861060 h 883920"/>
              <a:gd name="connsiteX2" fmla="*/ 167640 w 4160520"/>
              <a:gd name="connsiteY2" fmla="*/ 876300 h 883920"/>
              <a:gd name="connsiteX3" fmla="*/ 396240 w 4160520"/>
              <a:gd name="connsiteY3" fmla="*/ 883920 h 883920"/>
              <a:gd name="connsiteX4" fmla="*/ 617220 w 4160520"/>
              <a:gd name="connsiteY4" fmla="*/ 868680 h 883920"/>
              <a:gd name="connsiteX5" fmla="*/ 708660 w 4160520"/>
              <a:gd name="connsiteY5" fmla="*/ 853440 h 883920"/>
              <a:gd name="connsiteX6" fmla="*/ 982980 w 4160520"/>
              <a:gd name="connsiteY6" fmla="*/ 822960 h 883920"/>
              <a:gd name="connsiteX7" fmla="*/ 1021080 w 4160520"/>
              <a:gd name="connsiteY7" fmla="*/ 807720 h 883920"/>
              <a:gd name="connsiteX8" fmla="*/ 1104900 w 4160520"/>
              <a:gd name="connsiteY8" fmla="*/ 777240 h 883920"/>
              <a:gd name="connsiteX9" fmla="*/ 1127760 w 4160520"/>
              <a:gd name="connsiteY9" fmla="*/ 762000 h 883920"/>
              <a:gd name="connsiteX10" fmla="*/ 1188720 w 4160520"/>
              <a:gd name="connsiteY10" fmla="*/ 731520 h 883920"/>
              <a:gd name="connsiteX11" fmla="*/ 1188720 w 4160520"/>
              <a:gd name="connsiteY11" fmla="*/ 731520 h 883920"/>
              <a:gd name="connsiteX12" fmla="*/ 1226820 w 4160520"/>
              <a:gd name="connsiteY12" fmla="*/ 716280 h 883920"/>
              <a:gd name="connsiteX13" fmla="*/ 1264920 w 4160520"/>
              <a:gd name="connsiteY13" fmla="*/ 685800 h 883920"/>
              <a:gd name="connsiteX14" fmla="*/ 1341120 w 4160520"/>
              <a:gd name="connsiteY14" fmla="*/ 670560 h 883920"/>
              <a:gd name="connsiteX15" fmla="*/ 1394460 w 4160520"/>
              <a:gd name="connsiteY15" fmla="*/ 640080 h 883920"/>
              <a:gd name="connsiteX16" fmla="*/ 1417320 w 4160520"/>
              <a:gd name="connsiteY16" fmla="*/ 624840 h 883920"/>
              <a:gd name="connsiteX17" fmla="*/ 1546860 w 4160520"/>
              <a:gd name="connsiteY17" fmla="*/ 609600 h 883920"/>
              <a:gd name="connsiteX18" fmla="*/ 1638300 w 4160520"/>
              <a:gd name="connsiteY18" fmla="*/ 579120 h 883920"/>
              <a:gd name="connsiteX19" fmla="*/ 1737360 w 4160520"/>
              <a:gd name="connsiteY19" fmla="*/ 548640 h 883920"/>
              <a:gd name="connsiteX20" fmla="*/ 2103120 w 4160520"/>
              <a:gd name="connsiteY20" fmla="*/ 556260 h 883920"/>
              <a:gd name="connsiteX21" fmla="*/ 2202180 w 4160520"/>
              <a:gd name="connsiteY21" fmla="*/ 563880 h 883920"/>
              <a:gd name="connsiteX22" fmla="*/ 2743200 w 4160520"/>
              <a:gd name="connsiteY22" fmla="*/ 579120 h 883920"/>
              <a:gd name="connsiteX23" fmla="*/ 3322320 w 4160520"/>
              <a:gd name="connsiteY23" fmla="*/ 563880 h 883920"/>
              <a:gd name="connsiteX24" fmla="*/ 3375660 w 4160520"/>
              <a:gd name="connsiteY24" fmla="*/ 548640 h 883920"/>
              <a:gd name="connsiteX25" fmla="*/ 3489960 w 4160520"/>
              <a:gd name="connsiteY25" fmla="*/ 518160 h 883920"/>
              <a:gd name="connsiteX26" fmla="*/ 3573780 w 4160520"/>
              <a:gd name="connsiteY26" fmla="*/ 502920 h 883920"/>
              <a:gd name="connsiteX27" fmla="*/ 3657600 w 4160520"/>
              <a:gd name="connsiteY27" fmla="*/ 472440 h 883920"/>
              <a:gd name="connsiteX28" fmla="*/ 3749040 w 4160520"/>
              <a:gd name="connsiteY28" fmla="*/ 441960 h 883920"/>
              <a:gd name="connsiteX29" fmla="*/ 3817620 w 4160520"/>
              <a:gd name="connsiteY29" fmla="*/ 396240 h 883920"/>
              <a:gd name="connsiteX30" fmla="*/ 3840480 w 4160520"/>
              <a:gd name="connsiteY30" fmla="*/ 381000 h 883920"/>
              <a:gd name="connsiteX31" fmla="*/ 3863340 w 4160520"/>
              <a:gd name="connsiteY31" fmla="*/ 365760 h 883920"/>
              <a:gd name="connsiteX32" fmla="*/ 3886200 w 4160520"/>
              <a:gd name="connsiteY32" fmla="*/ 342900 h 883920"/>
              <a:gd name="connsiteX33" fmla="*/ 3939540 w 4160520"/>
              <a:gd name="connsiteY33" fmla="*/ 312420 h 883920"/>
              <a:gd name="connsiteX34" fmla="*/ 3985260 w 4160520"/>
              <a:gd name="connsiteY34" fmla="*/ 266700 h 883920"/>
              <a:gd name="connsiteX35" fmla="*/ 4023360 w 4160520"/>
              <a:gd name="connsiteY35" fmla="*/ 243840 h 883920"/>
              <a:gd name="connsiteX36" fmla="*/ 4061460 w 4160520"/>
              <a:gd name="connsiteY36" fmla="*/ 198120 h 883920"/>
              <a:gd name="connsiteX37" fmla="*/ 4084320 w 4160520"/>
              <a:gd name="connsiteY37" fmla="*/ 160020 h 883920"/>
              <a:gd name="connsiteX38" fmla="*/ 4114800 w 4160520"/>
              <a:gd name="connsiteY38" fmla="*/ 106680 h 883920"/>
              <a:gd name="connsiteX39" fmla="*/ 4122420 w 4160520"/>
              <a:gd name="connsiteY39" fmla="*/ 83820 h 883920"/>
              <a:gd name="connsiteX40" fmla="*/ 4152900 w 4160520"/>
              <a:gd name="connsiteY40" fmla="*/ 22860 h 883920"/>
              <a:gd name="connsiteX41" fmla="*/ 4160520 w 4160520"/>
              <a:gd name="connsiteY41" fmla="*/ 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60520" h="883920">
                <a:moveTo>
                  <a:pt x="0" y="876300"/>
                </a:moveTo>
                <a:cubicBezTo>
                  <a:pt x="7620" y="871220"/>
                  <a:pt x="13702" y="861060"/>
                  <a:pt x="22860" y="861060"/>
                </a:cubicBezTo>
                <a:cubicBezTo>
                  <a:pt x="71387" y="861060"/>
                  <a:pt x="119140" y="874683"/>
                  <a:pt x="167640" y="876300"/>
                </a:cubicBezTo>
                <a:lnTo>
                  <a:pt x="396240" y="883920"/>
                </a:lnTo>
                <a:cubicBezTo>
                  <a:pt x="469900" y="878840"/>
                  <a:pt x="543734" y="875849"/>
                  <a:pt x="617220" y="868680"/>
                </a:cubicBezTo>
                <a:cubicBezTo>
                  <a:pt x="647974" y="865680"/>
                  <a:pt x="677971" y="857050"/>
                  <a:pt x="708660" y="853440"/>
                </a:cubicBezTo>
                <a:cubicBezTo>
                  <a:pt x="1127815" y="804128"/>
                  <a:pt x="682639" y="865866"/>
                  <a:pt x="982980" y="822960"/>
                </a:cubicBezTo>
                <a:cubicBezTo>
                  <a:pt x="995680" y="817880"/>
                  <a:pt x="1008225" y="812394"/>
                  <a:pt x="1021080" y="807720"/>
                </a:cubicBezTo>
                <a:cubicBezTo>
                  <a:pt x="1047160" y="798236"/>
                  <a:pt x="1079656" y="789862"/>
                  <a:pt x="1104900" y="777240"/>
                </a:cubicBezTo>
                <a:cubicBezTo>
                  <a:pt x="1113091" y="773144"/>
                  <a:pt x="1119720" y="766385"/>
                  <a:pt x="1127760" y="762000"/>
                </a:cubicBezTo>
                <a:cubicBezTo>
                  <a:pt x="1147704" y="751121"/>
                  <a:pt x="1168400" y="741680"/>
                  <a:pt x="1188720" y="731520"/>
                </a:cubicBezTo>
                <a:lnTo>
                  <a:pt x="1188720" y="731520"/>
                </a:lnTo>
                <a:cubicBezTo>
                  <a:pt x="1201420" y="726440"/>
                  <a:pt x="1215091" y="723317"/>
                  <a:pt x="1226820" y="716280"/>
                </a:cubicBezTo>
                <a:cubicBezTo>
                  <a:pt x="1240766" y="707912"/>
                  <a:pt x="1249819" y="691840"/>
                  <a:pt x="1264920" y="685800"/>
                </a:cubicBezTo>
                <a:cubicBezTo>
                  <a:pt x="1288970" y="676180"/>
                  <a:pt x="1315720" y="675640"/>
                  <a:pt x="1341120" y="670560"/>
                </a:cubicBezTo>
                <a:cubicBezTo>
                  <a:pt x="1396815" y="633430"/>
                  <a:pt x="1326785" y="678751"/>
                  <a:pt x="1394460" y="640080"/>
                </a:cubicBezTo>
                <a:cubicBezTo>
                  <a:pt x="1402411" y="635536"/>
                  <a:pt x="1408340" y="626636"/>
                  <a:pt x="1417320" y="624840"/>
                </a:cubicBezTo>
                <a:cubicBezTo>
                  <a:pt x="1459953" y="616313"/>
                  <a:pt x="1503680" y="614680"/>
                  <a:pt x="1546860" y="609600"/>
                </a:cubicBezTo>
                <a:cubicBezTo>
                  <a:pt x="1613840" y="582808"/>
                  <a:pt x="1555977" y="604450"/>
                  <a:pt x="1638300" y="579120"/>
                </a:cubicBezTo>
                <a:cubicBezTo>
                  <a:pt x="1775369" y="536945"/>
                  <a:pt x="1583616" y="592567"/>
                  <a:pt x="1737360" y="548640"/>
                </a:cubicBezTo>
                <a:lnTo>
                  <a:pt x="2103120" y="556260"/>
                </a:lnTo>
                <a:cubicBezTo>
                  <a:pt x="2136220" y="557345"/>
                  <a:pt x="2169084" y="562698"/>
                  <a:pt x="2202180" y="563880"/>
                </a:cubicBezTo>
                <a:lnTo>
                  <a:pt x="2743200" y="579120"/>
                </a:lnTo>
                <a:cubicBezTo>
                  <a:pt x="2936240" y="574040"/>
                  <a:pt x="3129437" y="573176"/>
                  <a:pt x="3322320" y="563880"/>
                </a:cubicBezTo>
                <a:cubicBezTo>
                  <a:pt x="3340790" y="562990"/>
                  <a:pt x="3357986" y="554078"/>
                  <a:pt x="3375660" y="548640"/>
                </a:cubicBezTo>
                <a:cubicBezTo>
                  <a:pt x="3447844" y="526430"/>
                  <a:pt x="3399506" y="536251"/>
                  <a:pt x="3489960" y="518160"/>
                </a:cubicBezTo>
                <a:cubicBezTo>
                  <a:pt x="3517807" y="512591"/>
                  <a:pt x="3546137" y="509424"/>
                  <a:pt x="3573780" y="502920"/>
                </a:cubicBezTo>
                <a:cubicBezTo>
                  <a:pt x="3608468" y="494758"/>
                  <a:pt x="3625027" y="483936"/>
                  <a:pt x="3657600" y="472440"/>
                </a:cubicBezTo>
                <a:cubicBezTo>
                  <a:pt x="3687897" y="461747"/>
                  <a:pt x="3722307" y="459782"/>
                  <a:pt x="3749040" y="441960"/>
                </a:cubicBezTo>
                <a:lnTo>
                  <a:pt x="3817620" y="396240"/>
                </a:lnTo>
                <a:lnTo>
                  <a:pt x="3840480" y="381000"/>
                </a:lnTo>
                <a:cubicBezTo>
                  <a:pt x="3848100" y="375920"/>
                  <a:pt x="3856864" y="372236"/>
                  <a:pt x="3863340" y="365760"/>
                </a:cubicBezTo>
                <a:cubicBezTo>
                  <a:pt x="3870960" y="358140"/>
                  <a:pt x="3877431" y="349164"/>
                  <a:pt x="3886200" y="342900"/>
                </a:cubicBezTo>
                <a:cubicBezTo>
                  <a:pt x="3921324" y="317812"/>
                  <a:pt x="3910089" y="338599"/>
                  <a:pt x="3939540" y="312420"/>
                </a:cubicBezTo>
                <a:cubicBezTo>
                  <a:pt x="3955649" y="298101"/>
                  <a:pt x="3966779" y="277789"/>
                  <a:pt x="3985260" y="266700"/>
                </a:cubicBezTo>
                <a:cubicBezTo>
                  <a:pt x="3997960" y="259080"/>
                  <a:pt x="4011512" y="252726"/>
                  <a:pt x="4023360" y="243840"/>
                </a:cubicBezTo>
                <a:cubicBezTo>
                  <a:pt x="4041130" y="230512"/>
                  <a:pt x="4050071" y="216342"/>
                  <a:pt x="4061460" y="198120"/>
                </a:cubicBezTo>
                <a:cubicBezTo>
                  <a:pt x="4069310" y="185561"/>
                  <a:pt x="4076470" y="172579"/>
                  <a:pt x="4084320" y="160020"/>
                </a:cubicBezTo>
                <a:cubicBezTo>
                  <a:pt x="4101713" y="132192"/>
                  <a:pt x="4100610" y="139790"/>
                  <a:pt x="4114800" y="106680"/>
                </a:cubicBezTo>
                <a:cubicBezTo>
                  <a:pt x="4117964" y="99297"/>
                  <a:pt x="4119096" y="91132"/>
                  <a:pt x="4122420" y="83820"/>
                </a:cubicBezTo>
                <a:cubicBezTo>
                  <a:pt x="4131821" y="63138"/>
                  <a:pt x="4145716" y="44413"/>
                  <a:pt x="4152900" y="22860"/>
                </a:cubicBezTo>
                <a:lnTo>
                  <a:pt x="4160520" y="0"/>
                </a:lnTo>
              </a:path>
            </a:pathLst>
          </a:cu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Up Arrow 22"/>
          <p:cNvSpPr/>
          <p:nvPr/>
        </p:nvSpPr>
        <p:spPr>
          <a:xfrm>
            <a:off x="5562600" y="4600575"/>
            <a:ext cx="152400" cy="292100"/>
          </a:xfrm>
          <a:prstGeom prst="up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76" name="TextBox 23"/>
          <p:cNvSpPr txBox="1">
            <a:spLocks noChangeArrowheads="1"/>
          </p:cNvSpPr>
          <p:nvPr/>
        </p:nvSpPr>
        <p:spPr bwMode="auto">
          <a:xfrm>
            <a:off x="5715000" y="4584700"/>
            <a:ext cx="982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a:solidFill>
                  <a:srgbClr val="CCFF33"/>
                </a:solidFill>
              </a:rPr>
              <a:t>Adaptation</a:t>
            </a:r>
          </a:p>
        </p:txBody>
      </p:sp>
      <p:sp>
        <p:nvSpPr>
          <p:cNvPr id="40979" name="TextBox 43"/>
          <p:cNvSpPr txBox="1">
            <a:spLocks noChangeArrowheads="1"/>
          </p:cNvSpPr>
          <p:nvPr/>
        </p:nvSpPr>
        <p:spPr bwMode="auto">
          <a:xfrm>
            <a:off x="1219200" y="1371600"/>
            <a:ext cx="685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dirty="0"/>
              <a:t>Step 1: Both lakes colonized, adaptation to </a:t>
            </a:r>
            <a:r>
              <a:rPr lang="en-US" dirty="0" smtClean="0"/>
              <a:t>lakes causes formation </a:t>
            </a:r>
            <a:r>
              <a:rPr lang="en-US" dirty="0"/>
              <a:t>of </a:t>
            </a:r>
            <a:r>
              <a:rPr lang="en-US" dirty="0" smtClean="0"/>
              <a:t> </a:t>
            </a:r>
            <a:r>
              <a:rPr lang="en-US" dirty="0"/>
              <a:t>new species in </a:t>
            </a:r>
            <a:r>
              <a:rPr lang="en-US" dirty="0" err="1"/>
              <a:t>allopatry</a:t>
            </a:r>
            <a:endParaRPr lang="en-US" dirty="0"/>
          </a:p>
        </p:txBody>
      </p:sp>
      <p:pic>
        <p:nvPicPr>
          <p:cNvPr id="21" name="Picture 12" descr="http://graphics8.nytimes.com/images/2008/01/29/opinion/30fish3.5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4038600"/>
            <a:ext cx="15255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Up Arrow 21"/>
          <p:cNvSpPr/>
          <p:nvPr/>
        </p:nvSpPr>
        <p:spPr>
          <a:xfrm>
            <a:off x="2590800" y="4603750"/>
            <a:ext cx="152400" cy="292100"/>
          </a:xfrm>
          <a:prstGeom prst="up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TextBox 23"/>
          <p:cNvSpPr txBox="1">
            <a:spLocks noChangeArrowheads="1"/>
          </p:cNvSpPr>
          <p:nvPr/>
        </p:nvSpPr>
        <p:spPr bwMode="auto">
          <a:xfrm>
            <a:off x="2743200" y="4587875"/>
            <a:ext cx="982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a:solidFill>
                  <a:srgbClr val="CCFF33"/>
                </a:solidFill>
              </a:rPr>
              <a:t>Adaptation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0966"/>
                                        </p:tgtEl>
                                      </p:cBhvr>
                                    </p:animEffect>
                                    <p:set>
                                      <p:cBhvr>
                                        <p:cTn id="7" dur="1" fill="hold">
                                          <p:stCondLst>
                                            <p:cond delay="999"/>
                                          </p:stCondLst>
                                        </p:cTn>
                                        <p:tgtEl>
                                          <p:spTgt spid="4096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40970"/>
                                        </p:tgtEl>
                                      </p:cBhvr>
                                    </p:animEffect>
                                    <p:set>
                                      <p:cBhvr>
                                        <p:cTn id="10" dur="1" fill="hold">
                                          <p:stCondLst>
                                            <p:cond delay="999"/>
                                          </p:stCondLst>
                                        </p:cTn>
                                        <p:tgtEl>
                                          <p:spTgt spid="4097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40969"/>
                                        </p:tgtEl>
                                        <p:attrNameLst>
                                          <p:attrName>style.visibility</p:attrName>
                                        </p:attrNameLst>
                                      </p:cBhvr>
                                      <p:to>
                                        <p:strVal val="visible"/>
                                      </p:to>
                                    </p:set>
                                    <p:animEffect transition="in" filter="fade">
                                      <p:cBhvr>
                                        <p:cTn id="16" dur="1000"/>
                                        <p:tgtEl>
                                          <p:spTgt spid="40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6"/>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sz="3200"/>
          </a:p>
        </p:txBody>
      </p:sp>
      <p:sp>
        <p:nvSpPr>
          <p:cNvPr id="41987" name="Text Box 2"/>
          <p:cNvSpPr txBox="1">
            <a:spLocks noChangeArrowheads="1"/>
          </p:cNvSpPr>
          <p:nvPr/>
        </p:nvSpPr>
        <p:spPr bwMode="auto">
          <a:xfrm>
            <a:off x="0" y="2286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a:t>Phylogeny 2 suggests allopatrically</a:t>
            </a:r>
          </a:p>
        </p:txBody>
      </p:sp>
      <p:sp>
        <p:nvSpPr>
          <p:cNvPr id="5" name="Oval 4"/>
          <p:cNvSpPr/>
          <p:nvPr/>
        </p:nvSpPr>
        <p:spPr>
          <a:xfrm>
            <a:off x="1752600" y="3654425"/>
            <a:ext cx="2667000" cy="23622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p:cNvSpPr/>
          <p:nvPr/>
        </p:nvSpPr>
        <p:spPr>
          <a:xfrm>
            <a:off x="4724400" y="3654425"/>
            <a:ext cx="2514600" cy="23622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990" name="Picture 8" descr="http://graphics8.nytimes.com/images/2008/01/29/opinion/30fish2.5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4932363"/>
            <a:ext cx="1447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Box 8"/>
          <p:cNvSpPr txBox="1">
            <a:spLocks noChangeArrowheads="1"/>
          </p:cNvSpPr>
          <p:nvPr/>
        </p:nvSpPr>
        <p:spPr bwMode="auto">
          <a:xfrm>
            <a:off x="2686050" y="3273425"/>
            <a:ext cx="81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Lake 1</a:t>
            </a:r>
          </a:p>
        </p:txBody>
      </p:sp>
      <p:sp>
        <p:nvSpPr>
          <p:cNvPr id="41992" name="TextBox 9"/>
          <p:cNvSpPr txBox="1">
            <a:spLocks noChangeArrowheads="1"/>
          </p:cNvSpPr>
          <p:nvPr/>
        </p:nvSpPr>
        <p:spPr bwMode="auto">
          <a:xfrm>
            <a:off x="5562600" y="3273425"/>
            <a:ext cx="81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Lake 2</a:t>
            </a:r>
          </a:p>
        </p:txBody>
      </p:sp>
      <p:pic>
        <p:nvPicPr>
          <p:cNvPr id="41993" name="Picture 12" descr="http://graphics8.nytimes.com/images/2008/01/29/opinion/30fish3.5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035425"/>
            <a:ext cx="15255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5"/>
          <p:cNvSpPr/>
          <p:nvPr/>
        </p:nvSpPr>
        <p:spPr>
          <a:xfrm rot="20163760">
            <a:off x="-384175" y="3602038"/>
            <a:ext cx="1817688" cy="4211637"/>
          </a:xfrm>
          <a:custGeom>
            <a:avLst/>
            <a:gdLst>
              <a:gd name="connsiteX0" fmla="*/ 533400 w 1273889"/>
              <a:gd name="connsiteY0" fmla="*/ 233680 h 4211320"/>
              <a:gd name="connsiteX1" fmla="*/ 464820 w 1273889"/>
              <a:gd name="connsiteY1" fmla="*/ 248920 h 4211320"/>
              <a:gd name="connsiteX2" fmla="*/ 411480 w 1273889"/>
              <a:gd name="connsiteY2" fmla="*/ 279400 h 4211320"/>
              <a:gd name="connsiteX3" fmla="*/ 381000 w 1273889"/>
              <a:gd name="connsiteY3" fmla="*/ 294640 h 4211320"/>
              <a:gd name="connsiteX4" fmla="*/ 358140 w 1273889"/>
              <a:gd name="connsiteY4" fmla="*/ 317500 h 4211320"/>
              <a:gd name="connsiteX5" fmla="*/ 312420 w 1273889"/>
              <a:gd name="connsiteY5" fmla="*/ 332740 h 4211320"/>
              <a:gd name="connsiteX6" fmla="*/ 266700 w 1273889"/>
              <a:gd name="connsiteY6" fmla="*/ 370840 h 4211320"/>
              <a:gd name="connsiteX7" fmla="*/ 228600 w 1273889"/>
              <a:gd name="connsiteY7" fmla="*/ 424180 h 4211320"/>
              <a:gd name="connsiteX8" fmla="*/ 198120 w 1273889"/>
              <a:gd name="connsiteY8" fmla="*/ 485140 h 4211320"/>
              <a:gd name="connsiteX9" fmla="*/ 205740 w 1273889"/>
              <a:gd name="connsiteY9" fmla="*/ 607060 h 4211320"/>
              <a:gd name="connsiteX10" fmla="*/ 213360 w 1273889"/>
              <a:gd name="connsiteY10" fmla="*/ 660400 h 4211320"/>
              <a:gd name="connsiteX11" fmla="*/ 198120 w 1273889"/>
              <a:gd name="connsiteY11" fmla="*/ 1003300 h 4211320"/>
              <a:gd name="connsiteX12" fmla="*/ 182880 w 1273889"/>
              <a:gd name="connsiteY12" fmla="*/ 1026160 h 4211320"/>
              <a:gd name="connsiteX13" fmla="*/ 175260 w 1273889"/>
              <a:gd name="connsiteY13" fmla="*/ 1049020 h 4211320"/>
              <a:gd name="connsiteX14" fmla="*/ 144780 w 1273889"/>
              <a:gd name="connsiteY14" fmla="*/ 1094740 h 4211320"/>
              <a:gd name="connsiteX15" fmla="*/ 129540 w 1273889"/>
              <a:gd name="connsiteY15" fmla="*/ 1140460 h 4211320"/>
              <a:gd name="connsiteX16" fmla="*/ 99060 w 1273889"/>
              <a:gd name="connsiteY16" fmla="*/ 1209040 h 4211320"/>
              <a:gd name="connsiteX17" fmla="*/ 83820 w 1273889"/>
              <a:gd name="connsiteY17" fmla="*/ 1536700 h 4211320"/>
              <a:gd name="connsiteX18" fmla="*/ 53340 w 1273889"/>
              <a:gd name="connsiteY18" fmla="*/ 1696720 h 4211320"/>
              <a:gd name="connsiteX19" fmla="*/ 22860 w 1273889"/>
              <a:gd name="connsiteY19" fmla="*/ 1757680 h 4211320"/>
              <a:gd name="connsiteX20" fmla="*/ 30480 w 1273889"/>
              <a:gd name="connsiteY20" fmla="*/ 1887220 h 4211320"/>
              <a:gd name="connsiteX21" fmla="*/ 38100 w 1273889"/>
              <a:gd name="connsiteY21" fmla="*/ 1925320 h 4211320"/>
              <a:gd name="connsiteX22" fmla="*/ 45720 w 1273889"/>
              <a:gd name="connsiteY22" fmla="*/ 2009140 h 4211320"/>
              <a:gd name="connsiteX23" fmla="*/ 30480 w 1273889"/>
              <a:gd name="connsiteY23" fmla="*/ 2230120 h 4211320"/>
              <a:gd name="connsiteX24" fmla="*/ 15240 w 1273889"/>
              <a:gd name="connsiteY24" fmla="*/ 2550160 h 4211320"/>
              <a:gd name="connsiteX25" fmla="*/ 0 w 1273889"/>
              <a:gd name="connsiteY25" fmla="*/ 2832100 h 4211320"/>
              <a:gd name="connsiteX26" fmla="*/ 15240 w 1273889"/>
              <a:gd name="connsiteY26" fmla="*/ 3045460 h 4211320"/>
              <a:gd name="connsiteX27" fmla="*/ 30480 w 1273889"/>
              <a:gd name="connsiteY27" fmla="*/ 3114040 h 4211320"/>
              <a:gd name="connsiteX28" fmla="*/ 53340 w 1273889"/>
              <a:gd name="connsiteY28" fmla="*/ 3144520 h 4211320"/>
              <a:gd name="connsiteX29" fmla="*/ 76200 w 1273889"/>
              <a:gd name="connsiteY29" fmla="*/ 3197860 h 4211320"/>
              <a:gd name="connsiteX30" fmla="*/ 83820 w 1273889"/>
              <a:gd name="connsiteY30" fmla="*/ 3220720 h 4211320"/>
              <a:gd name="connsiteX31" fmla="*/ 99060 w 1273889"/>
              <a:gd name="connsiteY31" fmla="*/ 3243580 h 4211320"/>
              <a:gd name="connsiteX32" fmla="*/ 106680 w 1273889"/>
              <a:gd name="connsiteY32" fmla="*/ 3266440 h 4211320"/>
              <a:gd name="connsiteX33" fmla="*/ 137160 w 1273889"/>
              <a:gd name="connsiteY33" fmla="*/ 3319780 h 4211320"/>
              <a:gd name="connsiteX34" fmla="*/ 152400 w 1273889"/>
              <a:gd name="connsiteY34" fmla="*/ 3373120 h 4211320"/>
              <a:gd name="connsiteX35" fmla="*/ 167640 w 1273889"/>
              <a:gd name="connsiteY35" fmla="*/ 3395980 h 4211320"/>
              <a:gd name="connsiteX36" fmla="*/ 175260 w 1273889"/>
              <a:gd name="connsiteY36" fmla="*/ 3418840 h 4211320"/>
              <a:gd name="connsiteX37" fmla="*/ 190500 w 1273889"/>
              <a:gd name="connsiteY37" fmla="*/ 3441700 h 4211320"/>
              <a:gd name="connsiteX38" fmla="*/ 205740 w 1273889"/>
              <a:gd name="connsiteY38" fmla="*/ 3479800 h 4211320"/>
              <a:gd name="connsiteX39" fmla="*/ 213360 w 1273889"/>
              <a:gd name="connsiteY39" fmla="*/ 3502660 h 4211320"/>
              <a:gd name="connsiteX40" fmla="*/ 228600 w 1273889"/>
              <a:gd name="connsiteY40" fmla="*/ 3525520 h 4211320"/>
              <a:gd name="connsiteX41" fmla="*/ 259080 w 1273889"/>
              <a:gd name="connsiteY41" fmla="*/ 3594100 h 4211320"/>
              <a:gd name="connsiteX42" fmla="*/ 266700 w 1273889"/>
              <a:gd name="connsiteY42" fmla="*/ 3624580 h 4211320"/>
              <a:gd name="connsiteX43" fmla="*/ 297180 w 1273889"/>
              <a:gd name="connsiteY43" fmla="*/ 3693160 h 4211320"/>
              <a:gd name="connsiteX44" fmla="*/ 304800 w 1273889"/>
              <a:gd name="connsiteY44" fmla="*/ 3723640 h 4211320"/>
              <a:gd name="connsiteX45" fmla="*/ 320040 w 1273889"/>
              <a:gd name="connsiteY45" fmla="*/ 3746500 h 4211320"/>
              <a:gd name="connsiteX46" fmla="*/ 342900 w 1273889"/>
              <a:gd name="connsiteY46" fmla="*/ 3815080 h 4211320"/>
              <a:gd name="connsiteX47" fmla="*/ 358140 w 1273889"/>
              <a:gd name="connsiteY47" fmla="*/ 3853180 h 4211320"/>
              <a:gd name="connsiteX48" fmla="*/ 381000 w 1273889"/>
              <a:gd name="connsiteY48" fmla="*/ 3883660 h 4211320"/>
              <a:gd name="connsiteX49" fmla="*/ 403860 w 1273889"/>
              <a:gd name="connsiteY49" fmla="*/ 3937000 h 4211320"/>
              <a:gd name="connsiteX50" fmla="*/ 426720 w 1273889"/>
              <a:gd name="connsiteY50" fmla="*/ 3982720 h 4211320"/>
              <a:gd name="connsiteX51" fmla="*/ 434340 w 1273889"/>
              <a:gd name="connsiteY51" fmla="*/ 4013200 h 4211320"/>
              <a:gd name="connsiteX52" fmla="*/ 449580 w 1273889"/>
              <a:gd name="connsiteY52" fmla="*/ 4036060 h 4211320"/>
              <a:gd name="connsiteX53" fmla="*/ 464820 w 1273889"/>
              <a:gd name="connsiteY53" fmla="*/ 4066540 h 4211320"/>
              <a:gd name="connsiteX54" fmla="*/ 480060 w 1273889"/>
              <a:gd name="connsiteY54" fmla="*/ 4089400 h 4211320"/>
              <a:gd name="connsiteX55" fmla="*/ 510540 w 1273889"/>
              <a:gd name="connsiteY55" fmla="*/ 4127500 h 4211320"/>
              <a:gd name="connsiteX56" fmla="*/ 556260 w 1273889"/>
              <a:gd name="connsiteY56" fmla="*/ 4173220 h 4211320"/>
              <a:gd name="connsiteX57" fmla="*/ 579120 w 1273889"/>
              <a:gd name="connsiteY57" fmla="*/ 4180840 h 4211320"/>
              <a:gd name="connsiteX58" fmla="*/ 601980 w 1273889"/>
              <a:gd name="connsiteY58" fmla="*/ 4196080 h 4211320"/>
              <a:gd name="connsiteX59" fmla="*/ 647700 w 1273889"/>
              <a:gd name="connsiteY59" fmla="*/ 4211320 h 4211320"/>
              <a:gd name="connsiteX60" fmla="*/ 731520 w 1273889"/>
              <a:gd name="connsiteY60" fmla="*/ 4196080 h 4211320"/>
              <a:gd name="connsiteX61" fmla="*/ 792480 w 1273889"/>
              <a:gd name="connsiteY61" fmla="*/ 4165600 h 4211320"/>
              <a:gd name="connsiteX62" fmla="*/ 845820 w 1273889"/>
              <a:gd name="connsiteY62" fmla="*/ 4097020 h 4211320"/>
              <a:gd name="connsiteX63" fmla="*/ 883920 w 1273889"/>
              <a:gd name="connsiteY63" fmla="*/ 4043680 h 4211320"/>
              <a:gd name="connsiteX64" fmla="*/ 982980 w 1273889"/>
              <a:gd name="connsiteY64" fmla="*/ 3921760 h 4211320"/>
              <a:gd name="connsiteX65" fmla="*/ 1082040 w 1273889"/>
              <a:gd name="connsiteY65" fmla="*/ 3731260 h 4211320"/>
              <a:gd name="connsiteX66" fmla="*/ 1150620 w 1273889"/>
              <a:gd name="connsiteY66" fmla="*/ 3556000 h 4211320"/>
              <a:gd name="connsiteX67" fmla="*/ 1211580 w 1273889"/>
              <a:gd name="connsiteY67" fmla="*/ 3243580 h 4211320"/>
              <a:gd name="connsiteX68" fmla="*/ 1226820 w 1273889"/>
              <a:gd name="connsiteY68" fmla="*/ 3030220 h 4211320"/>
              <a:gd name="connsiteX69" fmla="*/ 1257300 w 1273889"/>
              <a:gd name="connsiteY69" fmla="*/ 2801620 h 4211320"/>
              <a:gd name="connsiteX70" fmla="*/ 1264920 w 1273889"/>
              <a:gd name="connsiteY70" fmla="*/ 2694940 h 4211320"/>
              <a:gd name="connsiteX71" fmla="*/ 1272540 w 1273889"/>
              <a:gd name="connsiteY71" fmla="*/ 2367280 h 4211320"/>
              <a:gd name="connsiteX72" fmla="*/ 1242060 w 1273889"/>
              <a:gd name="connsiteY72" fmla="*/ 1887220 h 4211320"/>
              <a:gd name="connsiteX73" fmla="*/ 1196340 w 1273889"/>
              <a:gd name="connsiteY73" fmla="*/ 1612900 h 4211320"/>
              <a:gd name="connsiteX74" fmla="*/ 1181100 w 1273889"/>
              <a:gd name="connsiteY74" fmla="*/ 1506220 h 4211320"/>
              <a:gd name="connsiteX75" fmla="*/ 1150620 w 1273889"/>
              <a:gd name="connsiteY75" fmla="*/ 1422400 h 4211320"/>
              <a:gd name="connsiteX76" fmla="*/ 1120140 w 1273889"/>
              <a:gd name="connsiteY76" fmla="*/ 1247140 h 4211320"/>
              <a:gd name="connsiteX77" fmla="*/ 1051560 w 1273889"/>
              <a:gd name="connsiteY77" fmla="*/ 1026160 h 4211320"/>
              <a:gd name="connsiteX78" fmla="*/ 1036320 w 1273889"/>
              <a:gd name="connsiteY78" fmla="*/ 965200 h 4211320"/>
              <a:gd name="connsiteX79" fmla="*/ 1013460 w 1273889"/>
              <a:gd name="connsiteY79" fmla="*/ 911860 h 4211320"/>
              <a:gd name="connsiteX80" fmla="*/ 990600 w 1273889"/>
              <a:gd name="connsiteY80" fmla="*/ 797560 h 4211320"/>
              <a:gd name="connsiteX81" fmla="*/ 975360 w 1273889"/>
              <a:gd name="connsiteY81" fmla="*/ 751840 h 4211320"/>
              <a:gd name="connsiteX82" fmla="*/ 944880 w 1273889"/>
              <a:gd name="connsiteY82" fmla="*/ 614680 h 4211320"/>
              <a:gd name="connsiteX83" fmla="*/ 937260 w 1273889"/>
              <a:gd name="connsiteY83" fmla="*/ 561340 h 4211320"/>
              <a:gd name="connsiteX84" fmla="*/ 922020 w 1273889"/>
              <a:gd name="connsiteY84" fmla="*/ 515620 h 4211320"/>
              <a:gd name="connsiteX85" fmla="*/ 914400 w 1273889"/>
              <a:gd name="connsiteY85" fmla="*/ 485140 h 4211320"/>
              <a:gd name="connsiteX86" fmla="*/ 899160 w 1273889"/>
              <a:gd name="connsiteY86" fmla="*/ 439420 h 4211320"/>
              <a:gd name="connsiteX87" fmla="*/ 883920 w 1273889"/>
              <a:gd name="connsiteY87" fmla="*/ 370840 h 4211320"/>
              <a:gd name="connsiteX88" fmla="*/ 861060 w 1273889"/>
              <a:gd name="connsiteY88" fmla="*/ 256540 h 4211320"/>
              <a:gd name="connsiteX89" fmla="*/ 845820 w 1273889"/>
              <a:gd name="connsiteY89" fmla="*/ 226060 h 4211320"/>
              <a:gd name="connsiteX90" fmla="*/ 815340 w 1273889"/>
              <a:gd name="connsiteY90" fmla="*/ 104140 h 4211320"/>
              <a:gd name="connsiteX91" fmla="*/ 800100 w 1273889"/>
              <a:gd name="connsiteY91" fmla="*/ 66040 h 4211320"/>
              <a:gd name="connsiteX92" fmla="*/ 784860 w 1273889"/>
              <a:gd name="connsiteY92" fmla="*/ 12700 h 4211320"/>
              <a:gd name="connsiteX93" fmla="*/ 746760 w 1273889"/>
              <a:gd name="connsiteY93" fmla="*/ 50800 h 4211320"/>
              <a:gd name="connsiteX94" fmla="*/ 693420 w 1273889"/>
              <a:gd name="connsiteY94" fmla="*/ 81280 h 4211320"/>
              <a:gd name="connsiteX95" fmla="*/ 678180 w 1273889"/>
              <a:gd name="connsiteY95" fmla="*/ 104140 h 4211320"/>
              <a:gd name="connsiteX96" fmla="*/ 647700 w 1273889"/>
              <a:gd name="connsiteY96" fmla="*/ 111760 h 4211320"/>
              <a:gd name="connsiteX97" fmla="*/ 617220 w 1273889"/>
              <a:gd name="connsiteY97" fmla="*/ 127000 h 4211320"/>
              <a:gd name="connsiteX98" fmla="*/ 601980 w 1273889"/>
              <a:gd name="connsiteY98" fmla="*/ 149860 h 4211320"/>
              <a:gd name="connsiteX99" fmla="*/ 571500 w 1273889"/>
              <a:gd name="connsiteY99" fmla="*/ 157480 h 4211320"/>
              <a:gd name="connsiteX100" fmla="*/ 541020 w 1273889"/>
              <a:gd name="connsiteY100" fmla="*/ 172720 h 4211320"/>
              <a:gd name="connsiteX101" fmla="*/ 525780 w 1273889"/>
              <a:gd name="connsiteY101" fmla="*/ 195580 h 4211320"/>
              <a:gd name="connsiteX102" fmla="*/ 495300 w 1273889"/>
              <a:gd name="connsiteY102" fmla="*/ 210820 h 4211320"/>
              <a:gd name="connsiteX103" fmla="*/ 464820 w 1273889"/>
              <a:gd name="connsiteY103" fmla="*/ 256540 h 421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273889" h="4211320">
                <a:moveTo>
                  <a:pt x="533400" y="233680"/>
                </a:moveTo>
                <a:cubicBezTo>
                  <a:pt x="527807" y="234799"/>
                  <a:pt x="473275" y="245077"/>
                  <a:pt x="464820" y="248920"/>
                </a:cubicBezTo>
                <a:cubicBezTo>
                  <a:pt x="446177" y="257394"/>
                  <a:pt x="429458" y="269594"/>
                  <a:pt x="411480" y="279400"/>
                </a:cubicBezTo>
                <a:cubicBezTo>
                  <a:pt x="401508" y="284839"/>
                  <a:pt x="390243" y="288038"/>
                  <a:pt x="381000" y="294640"/>
                </a:cubicBezTo>
                <a:cubicBezTo>
                  <a:pt x="372231" y="300904"/>
                  <a:pt x="367560" y="312267"/>
                  <a:pt x="358140" y="317500"/>
                </a:cubicBezTo>
                <a:cubicBezTo>
                  <a:pt x="344097" y="325302"/>
                  <a:pt x="325786" y="323829"/>
                  <a:pt x="312420" y="332740"/>
                </a:cubicBezTo>
                <a:cubicBezTo>
                  <a:pt x="288904" y="348417"/>
                  <a:pt x="286257" y="348023"/>
                  <a:pt x="266700" y="370840"/>
                </a:cubicBezTo>
                <a:cubicBezTo>
                  <a:pt x="260886" y="377624"/>
                  <a:pt x="234631" y="413124"/>
                  <a:pt x="228600" y="424180"/>
                </a:cubicBezTo>
                <a:cubicBezTo>
                  <a:pt x="217721" y="444124"/>
                  <a:pt x="198120" y="485140"/>
                  <a:pt x="198120" y="485140"/>
                </a:cubicBezTo>
                <a:cubicBezTo>
                  <a:pt x="200660" y="525780"/>
                  <a:pt x="202213" y="566494"/>
                  <a:pt x="205740" y="607060"/>
                </a:cubicBezTo>
                <a:cubicBezTo>
                  <a:pt x="207296" y="624953"/>
                  <a:pt x="213705" y="642443"/>
                  <a:pt x="213360" y="660400"/>
                </a:cubicBezTo>
                <a:cubicBezTo>
                  <a:pt x="211160" y="774792"/>
                  <a:pt x="207621" y="889282"/>
                  <a:pt x="198120" y="1003300"/>
                </a:cubicBezTo>
                <a:cubicBezTo>
                  <a:pt x="197359" y="1012426"/>
                  <a:pt x="186976" y="1017969"/>
                  <a:pt x="182880" y="1026160"/>
                </a:cubicBezTo>
                <a:cubicBezTo>
                  <a:pt x="179288" y="1033344"/>
                  <a:pt x="179161" y="1041999"/>
                  <a:pt x="175260" y="1049020"/>
                </a:cubicBezTo>
                <a:cubicBezTo>
                  <a:pt x="166365" y="1065031"/>
                  <a:pt x="150572" y="1077364"/>
                  <a:pt x="144780" y="1094740"/>
                </a:cubicBezTo>
                <a:cubicBezTo>
                  <a:pt x="139700" y="1109980"/>
                  <a:pt x="136064" y="1125780"/>
                  <a:pt x="129540" y="1140460"/>
                </a:cubicBezTo>
                <a:cubicBezTo>
                  <a:pt x="81238" y="1249139"/>
                  <a:pt x="159560" y="1027541"/>
                  <a:pt x="99060" y="1209040"/>
                </a:cubicBezTo>
                <a:cubicBezTo>
                  <a:pt x="93980" y="1318260"/>
                  <a:pt x="94026" y="1427839"/>
                  <a:pt x="83820" y="1536700"/>
                </a:cubicBezTo>
                <a:cubicBezTo>
                  <a:pt x="78752" y="1590762"/>
                  <a:pt x="83460" y="1651541"/>
                  <a:pt x="53340" y="1696720"/>
                </a:cubicBezTo>
                <a:cubicBezTo>
                  <a:pt x="30513" y="1730961"/>
                  <a:pt x="41501" y="1711077"/>
                  <a:pt x="22860" y="1757680"/>
                </a:cubicBezTo>
                <a:cubicBezTo>
                  <a:pt x="25400" y="1800860"/>
                  <a:pt x="26564" y="1844143"/>
                  <a:pt x="30480" y="1887220"/>
                </a:cubicBezTo>
                <a:cubicBezTo>
                  <a:pt x="31653" y="1900118"/>
                  <a:pt x="36494" y="1912469"/>
                  <a:pt x="38100" y="1925320"/>
                </a:cubicBezTo>
                <a:cubicBezTo>
                  <a:pt x="41580" y="1953159"/>
                  <a:pt x="43180" y="1981200"/>
                  <a:pt x="45720" y="2009140"/>
                </a:cubicBezTo>
                <a:cubicBezTo>
                  <a:pt x="40640" y="2082800"/>
                  <a:pt x="34633" y="2156402"/>
                  <a:pt x="30480" y="2230120"/>
                </a:cubicBezTo>
                <a:cubicBezTo>
                  <a:pt x="24473" y="2336752"/>
                  <a:pt x="20641" y="2443496"/>
                  <a:pt x="15240" y="2550160"/>
                </a:cubicBezTo>
                <a:cubicBezTo>
                  <a:pt x="10481" y="2644157"/>
                  <a:pt x="5080" y="2738120"/>
                  <a:pt x="0" y="2832100"/>
                </a:cubicBezTo>
                <a:cubicBezTo>
                  <a:pt x="5278" y="2932382"/>
                  <a:pt x="3973" y="2960959"/>
                  <a:pt x="15240" y="3045460"/>
                </a:cubicBezTo>
                <a:cubicBezTo>
                  <a:pt x="16619" y="3055801"/>
                  <a:pt x="21905" y="3099034"/>
                  <a:pt x="30480" y="3114040"/>
                </a:cubicBezTo>
                <a:cubicBezTo>
                  <a:pt x="36781" y="3125067"/>
                  <a:pt x="45720" y="3134360"/>
                  <a:pt x="53340" y="3144520"/>
                </a:cubicBezTo>
                <a:cubicBezTo>
                  <a:pt x="69199" y="3207955"/>
                  <a:pt x="49888" y="3145237"/>
                  <a:pt x="76200" y="3197860"/>
                </a:cubicBezTo>
                <a:cubicBezTo>
                  <a:pt x="79792" y="3205044"/>
                  <a:pt x="80228" y="3213536"/>
                  <a:pt x="83820" y="3220720"/>
                </a:cubicBezTo>
                <a:cubicBezTo>
                  <a:pt x="87916" y="3228911"/>
                  <a:pt x="94964" y="3235389"/>
                  <a:pt x="99060" y="3243580"/>
                </a:cubicBezTo>
                <a:cubicBezTo>
                  <a:pt x="102652" y="3250764"/>
                  <a:pt x="103088" y="3259256"/>
                  <a:pt x="106680" y="3266440"/>
                </a:cubicBezTo>
                <a:cubicBezTo>
                  <a:pt x="128788" y="3310656"/>
                  <a:pt x="117121" y="3266343"/>
                  <a:pt x="137160" y="3319780"/>
                </a:cubicBezTo>
                <a:cubicBezTo>
                  <a:pt x="144484" y="3339312"/>
                  <a:pt x="143189" y="3354698"/>
                  <a:pt x="152400" y="3373120"/>
                </a:cubicBezTo>
                <a:cubicBezTo>
                  <a:pt x="156496" y="3381311"/>
                  <a:pt x="163544" y="3387789"/>
                  <a:pt x="167640" y="3395980"/>
                </a:cubicBezTo>
                <a:cubicBezTo>
                  <a:pt x="171232" y="3403164"/>
                  <a:pt x="171668" y="3411656"/>
                  <a:pt x="175260" y="3418840"/>
                </a:cubicBezTo>
                <a:cubicBezTo>
                  <a:pt x="179356" y="3427031"/>
                  <a:pt x="186404" y="3433509"/>
                  <a:pt x="190500" y="3441700"/>
                </a:cubicBezTo>
                <a:cubicBezTo>
                  <a:pt x="196617" y="3453934"/>
                  <a:pt x="200937" y="3466993"/>
                  <a:pt x="205740" y="3479800"/>
                </a:cubicBezTo>
                <a:cubicBezTo>
                  <a:pt x="208560" y="3487321"/>
                  <a:pt x="209768" y="3495476"/>
                  <a:pt x="213360" y="3502660"/>
                </a:cubicBezTo>
                <a:cubicBezTo>
                  <a:pt x="217456" y="3510851"/>
                  <a:pt x="223520" y="3517900"/>
                  <a:pt x="228600" y="3525520"/>
                </a:cubicBezTo>
                <a:cubicBezTo>
                  <a:pt x="245652" y="3610782"/>
                  <a:pt x="221642" y="3519224"/>
                  <a:pt x="259080" y="3594100"/>
                </a:cubicBezTo>
                <a:cubicBezTo>
                  <a:pt x="263764" y="3603467"/>
                  <a:pt x="263388" y="3614645"/>
                  <a:pt x="266700" y="3624580"/>
                </a:cubicBezTo>
                <a:cubicBezTo>
                  <a:pt x="308405" y="3749696"/>
                  <a:pt x="257348" y="3586941"/>
                  <a:pt x="297180" y="3693160"/>
                </a:cubicBezTo>
                <a:cubicBezTo>
                  <a:pt x="300857" y="3702966"/>
                  <a:pt x="300675" y="3714014"/>
                  <a:pt x="304800" y="3723640"/>
                </a:cubicBezTo>
                <a:cubicBezTo>
                  <a:pt x="308408" y="3732058"/>
                  <a:pt x="316321" y="3738131"/>
                  <a:pt x="320040" y="3746500"/>
                </a:cubicBezTo>
                <a:cubicBezTo>
                  <a:pt x="335280" y="3780790"/>
                  <a:pt x="331470" y="3786505"/>
                  <a:pt x="342900" y="3815080"/>
                </a:cubicBezTo>
                <a:cubicBezTo>
                  <a:pt x="347980" y="3827780"/>
                  <a:pt x="351497" y="3841223"/>
                  <a:pt x="358140" y="3853180"/>
                </a:cubicBezTo>
                <a:cubicBezTo>
                  <a:pt x="364308" y="3864282"/>
                  <a:pt x="373380" y="3873500"/>
                  <a:pt x="381000" y="3883660"/>
                </a:cubicBezTo>
                <a:cubicBezTo>
                  <a:pt x="398870" y="3937271"/>
                  <a:pt x="375612" y="3871088"/>
                  <a:pt x="403860" y="3937000"/>
                </a:cubicBezTo>
                <a:cubicBezTo>
                  <a:pt x="422789" y="3981167"/>
                  <a:pt x="397432" y="3938789"/>
                  <a:pt x="426720" y="3982720"/>
                </a:cubicBezTo>
                <a:cubicBezTo>
                  <a:pt x="429260" y="3992880"/>
                  <a:pt x="430215" y="4003574"/>
                  <a:pt x="434340" y="4013200"/>
                </a:cubicBezTo>
                <a:cubicBezTo>
                  <a:pt x="437948" y="4021618"/>
                  <a:pt x="445036" y="4028109"/>
                  <a:pt x="449580" y="4036060"/>
                </a:cubicBezTo>
                <a:cubicBezTo>
                  <a:pt x="455216" y="4045923"/>
                  <a:pt x="459184" y="4056677"/>
                  <a:pt x="464820" y="4066540"/>
                </a:cubicBezTo>
                <a:cubicBezTo>
                  <a:pt x="469364" y="4074491"/>
                  <a:pt x="475964" y="4081209"/>
                  <a:pt x="480060" y="4089400"/>
                </a:cubicBezTo>
                <a:cubicBezTo>
                  <a:pt x="498463" y="4126206"/>
                  <a:pt x="472004" y="4101809"/>
                  <a:pt x="510540" y="4127500"/>
                </a:cubicBezTo>
                <a:cubicBezTo>
                  <a:pt x="527582" y="4153063"/>
                  <a:pt x="525724" y="4155771"/>
                  <a:pt x="556260" y="4173220"/>
                </a:cubicBezTo>
                <a:cubicBezTo>
                  <a:pt x="563234" y="4177205"/>
                  <a:pt x="571936" y="4177248"/>
                  <a:pt x="579120" y="4180840"/>
                </a:cubicBezTo>
                <a:cubicBezTo>
                  <a:pt x="587311" y="4184936"/>
                  <a:pt x="593611" y="4192361"/>
                  <a:pt x="601980" y="4196080"/>
                </a:cubicBezTo>
                <a:cubicBezTo>
                  <a:pt x="616660" y="4202604"/>
                  <a:pt x="647700" y="4211320"/>
                  <a:pt x="647700" y="4211320"/>
                </a:cubicBezTo>
                <a:cubicBezTo>
                  <a:pt x="675640" y="4206240"/>
                  <a:pt x="704440" y="4204632"/>
                  <a:pt x="731520" y="4196080"/>
                </a:cubicBezTo>
                <a:cubicBezTo>
                  <a:pt x="753184" y="4189239"/>
                  <a:pt x="792480" y="4165600"/>
                  <a:pt x="792480" y="4165600"/>
                </a:cubicBezTo>
                <a:cubicBezTo>
                  <a:pt x="808831" y="4116547"/>
                  <a:pt x="789280" y="4163839"/>
                  <a:pt x="845820" y="4097020"/>
                </a:cubicBezTo>
                <a:cubicBezTo>
                  <a:pt x="859934" y="4080340"/>
                  <a:pt x="869932" y="4060466"/>
                  <a:pt x="883920" y="4043680"/>
                </a:cubicBezTo>
                <a:cubicBezTo>
                  <a:pt x="935560" y="3981712"/>
                  <a:pt x="932402" y="4019026"/>
                  <a:pt x="982980" y="3921760"/>
                </a:cubicBezTo>
                <a:cubicBezTo>
                  <a:pt x="1016000" y="3858260"/>
                  <a:pt x="1063208" y="3800310"/>
                  <a:pt x="1082040" y="3731260"/>
                </a:cubicBezTo>
                <a:cubicBezTo>
                  <a:pt x="1113866" y="3614563"/>
                  <a:pt x="1091948" y="3673343"/>
                  <a:pt x="1150620" y="3556000"/>
                </a:cubicBezTo>
                <a:cubicBezTo>
                  <a:pt x="1186520" y="3313676"/>
                  <a:pt x="1162054" y="3416921"/>
                  <a:pt x="1211580" y="3243580"/>
                </a:cubicBezTo>
                <a:cubicBezTo>
                  <a:pt x="1216660" y="3172460"/>
                  <a:pt x="1220365" y="3101228"/>
                  <a:pt x="1226820" y="3030220"/>
                </a:cubicBezTo>
                <a:cubicBezTo>
                  <a:pt x="1244636" y="2834244"/>
                  <a:pt x="1237916" y="2982535"/>
                  <a:pt x="1257300" y="2801620"/>
                </a:cubicBezTo>
                <a:cubicBezTo>
                  <a:pt x="1261098" y="2766172"/>
                  <a:pt x="1262380" y="2730500"/>
                  <a:pt x="1264920" y="2694940"/>
                </a:cubicBezTo>
                <a:cubicBezTo>
                  <a:pt x="1267460" y="2585720"/>
                  <a:pt x="1273889" y="2476521"/>
                  <a:pt x="1272540" y="2367280"/>
                </a:cubicBezTo>
                <a:cubicBezTo>
                  <a:pt x="1271531" y="2285561"/>
                  <a:pt x="1253421" y="1995154"/>
                  <a:pt x="1242060" y="1887220"/>
                </a:cubicBezTo>
                <a:cubicBezTo>
                  <a:pt x="1237085" y="1839954"/>
                  <a:pt x="1198322" y="1625123"/>
                  <a:pt x="1196340" y="1612900"/>
                </a:cubicBezTo>
                <a:cubicBezTo>
                  <a:pt x="1190590" y="1577442"/>
                  <a:pt x="1189483" y="1541149"/>
                  <a:pt x="1181100" y="1506220"/>
                </a:cubicBezTo>
                <a:cubicBezTo>
                  <a:pt x="1174162" y="1477311"/>
                  <a:pt x="1157429" y="1451340"/>
                  <a:pt x="1150620" y="1422400"/>
                </a:cubicBezTo>
                <a:cubicBezTo>
                  <a:pt x="1137039" y="1364679"/>
                  <a:pt x="1138891" y="1303394"/>
                  <a:pt x="1120140" y="1247140"/>
                </a:cubicBezTo>
                <a:cubicBezTo>
                  <a:pt x="1088481" y="1152163"/>
                  <a:pt x="1086656" y="1148996"/>
                  <a:pt x="1051560" y="1026160"/>
                </a:cubicBezTo>
                <a:cubicBezTo>
                  <a:pt x="1045806" y="1006021"/>
                  <a:pt x="1042944" y="985071"/>
                  <a:pt x="1036320" y="965200"/>
                </a:cubicBezTo>
                <a:cubicBezTo>
                  <a:pt x="1030203" y="946849"/>
                  <a:pt x="1019230" y="930324"/>
                  <a:pt x="1013460" y="911860"/>
                </a:cubicBezTo>
                <a:cubicBezTo>
                  <a:pt x="981618" y="809966"/>
                  <a:pt x="1010812" y="878408"/>
                  <a:pt x="990600" y="797560"/>
                </a:cubicBezTo>
                <a:cubicBezTo>
                  <a:pt x="986704" y="781975"/>
                  <a:pt x="979256" y="767425"/>
                  <a:pt x="975360" y="751840"/>
                </a:cubicBezTo>
                <a:cubicBezTo>
                  <a:pt x="964001" y="706403"/>
                  <a:pt x="954065" y="660606"/>
                  <a:pt x="944880" y="614680"/>
                </a:cubicBezTo>
                <a:cubicBezTo>
                  <a:pt x="941358" y="597068"/>
                  <a:pt x="941299" y="578841"/>
                  <a:pt x="937260" y="561340"/>
                </a:cubicBezTo>
                <a:cubicBezTo>
                  <a:pt x="933648" y="545687"/>
                  <a:pt x="926636" y="531007"/>
                  <a:pt x="922020" y="515620"/>
                </a:cubicBezTo>
                <a:cubicBezTo>
                  <a:pt x="919011" y="505589"/>
                  <a:pt x="917409" y="495171"/>
                  <a:pt x="914400" y="485140"/>
                </a:cubicBezTo>
                <a:cubicBezTo>
                  <a:pt x="909784" y="469753"/>
                  <a:pt x="903299" y="454942"/>
                  <a:pt x="899160" y="439420"/>
                </a:cubicBezTo>
                <a:cubicBezTo>
                  <a:pt x="893126" y="416793"/>
                  <a:pt x="888696" y="393765"/>
                  <a:pt x="883920" y="370840"/>
                </a:cubicBezTo>
                <a:cubicBezTo>
                  <a:pt x="875995" y="332802"/>
                  <a:pt x="878436" y="291293"/>
                  <a:pt x="861060" y="256540"/>
                </a:cubicBezTo>
                <a:cubicBezTo>
                  <a:pt x="855980" y="246380"/>
                  <a:pt x="849702" y="236735"/>
                  <a:pt x="845820" y="226060"/>
                </a:cubicBezTo>
                <a:cubicBezTo>
                  <a:pt x="825551" y="170321"/>
                  <a:pt x="832813" y="165295"/>
                  <a:pt x="815340" y="104140"/>
                </a:cubicBezTo>
                <a:cubicBezTo>
                  <a:pt x="811582" y="90988"/>
                  <a:pt x="804425" y="79016"/>
                  <a:pt x="800100" y="66040"/>
                </a:cubicBezTo>
                <a:cubicBezTo>
                  <a:pt x="794252" y="48497"/>
                  <a:pt x="789940" y="30480"/>
                  <a:pt x="784860" y="12700"/>
                </a:cubicBezTo>
                <a:cubicBezTo>
                  <a:pt x="723900" y="53340"/>
                  <a:pt x="797560" y="0"/>
                  <a:pt x="746760" y="50800"/>
                </a:cubicBezTo>
                <a:cubicBezTo>
                  <a:pt x="735990" y="61570"/>
                  <a:pt x="705373" y="75304"/>
                  <a:pt x="693420" y="81280"/>
                </a:cubicBezTo>
                <a:cubicBezTo>
                  <a:pt x="688340" y="88900"/>
                  <a:pt x="685800" y="99060"/>
                  <a:pt x="678180" y="104140"/>
                </a:cubicBezTo>
                <a:cubicBezTo>
                  <a:pt x="669466" y="109949"/>
                  <a:pt x="657506" y="108083"/>
                  <a:pt x="647700" y="111760"/>
                </a:cubicBezTo>
                <a:cubicBezTo>
                  <a:pt x="637064" y="115748"/>
                  <a:pt x="627380" y="121920"/>
                  <a:pt x="617220" y="127000"/>
                </a:cubicBezTo>
                <a:cubicBezTo>
                  <a:pt x="612140" y="134620"/>
                  <a:pt x="609600" y="144780"/>
                  <a:pt x="601980" y="149860"/>
                </a:cubicBezTo>
                <a:cubicBezTo>
                  <a:pt x="593266" y="155669"/>
                  <a:pt x="581306" y="153803"/>
                  <a:pt x="571500" y="157480"/>
                </a:cubicBezTo>
                <a:cubicBezTo>
                  <a:pt x="560864" y="161468"/>
                  <a:pt x="551180" y="167640"/>
                  <a:pt x="541020" y="172720"/>
                </a:cubicBezTo>
                <a:cubicBezTo>
                  <a:pt x="535940" y="180340"/>
                  <a:pt x="532815" y="189717"/>
                  <a:pt x="525780" y="195580"/>
                </a:cubicBezTo>
                <a:cubicBezTo>
                  <a:pt x="517054" y="202852"/>
                  <a:pt x="503332" y="202788"/>
                  <a:pt x="495300" y="210820"/>
                </a:cubicBezTo>
                <a:cubicBezTo>
                  <a:pt x="482348" y="223772"/>
                  <a:pt x="464820" y="256540"/>
                  <a:pt x="464820" y="256540"/>
                </a:cubicBezTo>
              </a:path>
            </a:pathLst>
          </a:custGeom>
          <a:solidFill>
            <a:schemeClr val="accent1">
              <a:lumMod val="50000"/>
            </a:schemeClr>
          </a:solidFill>
          <a:ln>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dirty="0"/>
              <a:t>Lake X</a:t>
            </a:r>
          </a:p>
        </p:txBody>
      </p:sp>
      <p:pic>
        <p:nvPicPr>
          <p:cNvPr id="41995" name="Picture 8" descr="http://graphics8.nytimes.com/images/2008/01/29/opinion/30fish2.5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22975"/>
            <a:ext cx="1447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6" name="TextBox 43"/>
          <p:cNvSpPr txBox="1">
            <a:spLocks noChangeArrowheads="1"/>
          </p:cNvSpPr>
          <p:nvPr/>
        </p:nvSpPr>
        <p:spPr bwMode="auto">
          <a:xfrm>
            <a:off x="1219200" y="1371600"/>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dirty="0"/>
              <a:t>Step 2: After a significant amount of time, </a:t>
            </a:r>
            <a:r>
              <a:rPr lang="en-US" dirty="0" smtClean="0"/>
              <a:t>lakes are re-colonized</a:t>
            </a:r>
            <a:endParaRPr lang="en-US" dirty="0"/>
          </a:p>
        </p:txBody>
      </p:sp>
      <p:pic>
        <p:nvPicPr>
          <p:cNvPr id="41997" name="Picture 8" descr="http://graphics8.nytimes.com/images/2008/01/29/opinion/30fish2.5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5029200"/>
            <a:ext cx="1447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Picture 21" descr="http://graphics8.nytimes.com/images/2008/01/29/opinion/30fish3.5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4038600"/>
            <a:ext cx="15255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1524000" y="5513388"/>
            <a:ext cx="1363663" cy="862012"/>
          </a:xfrm>
          <a:custGeom>
            <a:avLst/>
            <a:gdLst>
              <a:gd name="connsiteX0" fmla="*/ 0 w 1363980"/>
              <a:gd name="connsiteY0" fmla="*/ 861472 h 861472"/>
              <a:gd name="connsiteX1" fmla="*/ 403860 w 1363980"/>
              <a:gd name="connsiteY1" fmla="*/ 846232 h 861472"/>
              <a:gd name="connsiteX2" fmla="*/ 457200 w 1363980"/>
              <a:gd name="connsiteY2" fmla="*/ 830992 h 861472"/>
              <a:gd name="connsiteX3" fmla="*/ 533400 w 1363980"/>
              <a:gd name="connsiteY3" fmla="*/ 800512 h 861472"/>
              <a:gd name="connsiteX4" fmla="*/ 563880 w 1363980"/>
              <a:gd name="connsiteY4" fmla="*/ 785272 h 861472"/>
              <a:gd name="connsiteX5" fmla="*/ 632460 w 1363980"/>
              <a:gd name="connsiteY5" fmla="*/ 762412 h 861472"/>
              <a:gd name="connsiteX6" fmla="*/ 731520 w 1363980"/>
              <a:gd name="connsiteY6" fmla="*/ 731932 h 861472"/>
              <a:gd name="connsiteX7" fmla="*/ 777240 w 1363980"/>
              <a:gd name="connsiteY7" fmla="*/ 686212 h 861472"/>
              <a:gd name="connsiteX8" fmla="*/ 830580 w 1363980"/>
              <a:gd name="connsiteY8" fmla="*/ 655732 h 861472"/>
              <a:gd name="connsiteX9" fmla="*/ 853440 w 1363980"/>
              <a:gd name="connsiteY9" fmla="*/ 625252 h 861472"/>
              <a:gd name="connsiteX10" fmla="*/ 883920 w 1363980"/>
              <a:gd name="connsiteY10" fmla="*/ 610012 h 861472"/>
              <a:gd name="connsiteX11" fmla="*/ 906780 w 1363980"/>
              <a:gd name="connsiteY11" fmla="*/ 594772 h 861472"/>
              <a:gd name="connsiteX12" fmla="*/ 944880 w 1363980"/>
              <a:gd name="connsiteY12" fmla="*/ 579532 h 861472"/>
              <a:gd name="connsiteX13" fmla="*/ 990600 w 1363980"/>
              <a:gd name="connsiteY13" fmla="*/ 549052 h 861472"/>
              <a:gd name="connsiteX14" fmla="*/ 1013460 w 1363980"/>
              <a:gd name="connsiteY14" fmla="*/ 533812 h 861472"/>
              <a:gd name="connsiteX15" fmla="*/ 1059180 w 1363980"/>
              <a:gd name="connsiteY15" fmla="*/ 510952 h 861472"/>
              <a:gd name="connsiteX16" fmla="*/ 1074420 w 1363980"/>
              <a:gd name="connsiteY16" fmla="*/ 480472 h 861472"/>
              <a:gd name="connsiteX17" fmla="*/ 1104900 w 1363980"/>
              <a:gd name="connsiteY17" fmla="*/ 457612 h 861472"/>
              <a:gd name="connsiteX18" fmla="*/ 1158240 w 1363980"/>
              <a:gd name="connsiteY18" fmla="*/ 427132 h 861472"/>
              <a:gd name="connsiteX19" fmla="*/ 1173480 w 1363980"/>
              <a:gd name="connsiteY19" fmla="*/ 404272 h 861472"/>
              <a:gd name="connsiteX20" fmla="*/ 1219200 w 1363980"/>
              <a:gd name="connsiteY20" fmla="*/ 373792 h 861472"/>
              <a:gd name="connsiteX21" fmla="*/ 1257300 w 1363980"/>
              <a:gd name="connsiteY21" fmla="*/ 320452 h 861472"/>
              <a:gd name="connsiteX22" fmla="*/ 1280160 w 1363980"/>
              <a:gd name="connsiteY22" fmla="*/ 267112 h 861472"/>
              <a:gd name="connsiteX23" fmla="*/ 1295400 w 1363980"/>
              <a:gd name="connsiteY23" fmla="*/ 236632 h 861472"/>
              <a:gd name="connsiteX24" fmla="*/ 1310640 w 1363980"/>
              <a:gd name="connsiteY24" fmla="*/ 183292 h 861472"/>
              <a:gd name="connsiteX25" fmla="*/ 1318260 w 1363980"/>
              <a:gd name="connsiteY25" fmla="*/ 160432 h 861472"/>
              <a:gd name="connsiteX26" fmla="*/ 1348740 w 1363980"/>
              <a:gd name="connsiteY26" fmla="*/ 53752 h 861472"/>
              <a:gd name="connsiteX27" fmla="*/ 1356360 w 1363980"/>
              <a:gd name="connsiteY27" fmla="*/ 30892 h 861472"/>
              <a:gd name="connsiteX28" fmla="*/ 1363980 w 1363980"/>
              <a:gd name="connsiteY28" fmla="*/ 8032 h 861472"/>
              <a:gd name="connsiteX29" fmla="*/ 1363980 w 1363980"/>
              <a:gd name="connsiteY29" fmla="*/ 38512 h 86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3980" h="861472">
                <a:moveTo>
                  <a:pt x="0" y="861472"/>
                </a:moveTo>
                <a:cubicBezTo>
                  <a:pt x="134620" y="856392"/>
                  <a:pt x="269443" y="855193"/>
                  <a:pt x="403860" y="846232"/>
                </a:cubicBezTo>
                <a:cubicBezTo>
                  <a:pt x="422311" y="845002"/>
                  <a:pt x="439763" y="837146"/>
                  <a:pt x="457200" y="830992"/>
                </a:cubicBezTo>
                <a:cubicBezTo>
                  <a:pt x="482997" y="821887"/>
                  <a:pt x="508000" y="810672"/>
                  <a:pt x="533400" y="800512"/>
                </a:cubicBezTo>
                <a:cubicBezTo>
                  <a:pt x="543947" y="796293"/>
                  <a:pt x="553278" y="789350"/>
                  <a:pt x="563880" y="785272"/>
                </a:cubicBezTo>
                <a:cubicBezTo>
                  <a:pt x="586370" y="776622"/>
                  <a:pt x="610087" y="771361"/>
                  <a:pt x="632460" y="762412"/>
                </a:cubicBezTo>
                <a:cubicBezTo>
                  <a:pt x="690007" y="739393"/>
                  <a:pt x="657290" y="750489"/>
                  <a:pt x="731520" y="731932"/>
                </a:cubicBezTo>
                <a:cubicBezTo>
                  <a:pt x="816064" y="675569"/>
                  <a:pt x="677998" y="771277"/>
                  <a:pt x="777240" y="686212"/>
                </a:cubicBezTo>
                <a:cubicBezTo>
                  <a:pt x="819075" y="650353"/>
                  <a:pt x="795718" y="690594"/>
                  <a:pt x="830580" y="655732"/>
                </a:cubicBezTo>
                <a:cubicBezTo>
                  <a:pt x="839560" y="646752"/>
                  <a:pt x="843797" y="633517"/>
                  <a:pt x="853440" y="625252"/>
                </a:cubicBezTo>
                <a:cubicBezTo>
                  <a:pt x="862065" y="617860"/>
                  <a:pt x="874057" y="615648"/>
                  <a:pt x="883920" y="610012"/>
                </a:cubicBezTo>
                <a:cubicBezTo>
                  <a:pt x="891871" y="605468"/>
                  <a:pt x="898589" y="598868"/>
                  <a:pt x="906780" y="594772"/>
                </a:cubicBezTo>
                <a:cubicBezTo>
                  <a:pt x="919014" y="588655"/>
                  <a:pt x="932872" y="586082"/>
                  <a:pt x="944880" y="579532"/>
                </a:cubicBezTo>
                <a:cubicBezTo>
                  <a:pt x="960960" y="570761"/>
                  <a:pt x="975360" y="559212"/>
                  <a:pt x="990600" y="549052"/>
                </a:cubicBezTo>
                <a:cubicBezTo>
                  <a:pt x="998220" y="543972"/>
                  <a:pt x="1004772" y="536708"/>
                  <a:pt x="1013460" y="533812"/>
                </a:cubicBezTo>
                <a:cubicBezTo>
                  <a:pt x="1045008" y="523296"/>
                  <a:pt x="1029637" y="530647"/>
                  <a:pt x="1059180" y="510952"/>
                </a:cubicBezTo>
                <a:cubicBezTo>
                  <a:pt x="1064260" y="500792"/>
                  <a:pt x="1067028" y="489097"/>
                  <a:pt x="1074420" y="480472"/>
                </a:cubicBezTo>
                <a:cubicBezTo>
                  <a:pt x="1082685" y="470829"/>
                  <a:pt x="1094566" y="464994"/>
                  <a:pt x="1104900" y="457612"/>
                </a:cubicBezTo>
                <a:cubicBezTo>
                  <a:pt x="1130031" y="439661"/>
                  <a:pt x="1128475" y="442015"/>
                  <a:pt x="1158240" y="427132"/>
                </a:cubicBezTo>
                <a:cubicBezTo>
                  <a:pt x="1163320" y="419512"/>
                  <a:pt x="1166588" y="410303"/>
                  <a:pt x="1173480" y="404272"/>
                </a:cubicBezTo>
                <a:cubicBezTo>
                  <a:pt x="1187264" y="392211"/>
                  <a:pt x="1219200" y="373792"/>
                  <a:pt x="1219200" y="373792"/>
                </a:cubicBezTo>
                <a:cubicBezTo>
                  <a:pt x="1260968" y="290256"/>
                  <a:pt x="1205813" y="392534"/>
                  <a:pt x="1257300" y="320452"/>
                </a:cubicBezTo>
                <a:cubicBezTo>
                  <a:pt x="1275352" y="295180"/>
                  <a:pt x="1269500" y="291986"/>
                  <a:pt x="1280160" y="267112"/>
                </a:cubicBezTo>
                <a:cubicBezTo>
                  <a:pt x="1284635" y="256671"/>
                  <a:pt x="1290925" y="247073"/>
                  <a:pt x="1295400" y="236632"/>
                </a:cubicBezTo>
                <a:cubicBezTo>
                  <a:pt x="1303230" y="218362"/>
                  <a:pt x="1305116" y="202626"/>
                  <a:pt x="1310640" y="183292"/>
                </a:cubicBezTo>
                <a:cubicBezTo>
                  <a:pt x="1312847" y="175569"/>
                  <a:pt x="1316147" y="168181"/>
                  <a:pt x="1318260" y="160432"/>
                </a:cubicBezTo>
                <a:cubicBezTo>
                  <a:pt x="1346964" y="55183"/>
                  <a:pt x="1319538" y="141358"/>
                  <a:pt x="1348740" y="53752"/>
                </a:cubicBezTo>
                <a:lnTo>
                  <a:pt x="1356360" y="30892"/>
                </a:lnTo>
                <a:cubicBezTo>
                  <a:pt x="1358900" y="23272"/>
                  <a:pt x="1363980" y="0"/>
                  <a:pt x="1363980" y="8032"/>
                </a:cubicBezTo>
                <a:lnTo>
                  <a:pt x="1363980" y="38512"/>
                </a:lnTo>
              </a:path>
            </a:pathLst>
          </a:cu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Freeform 17"/>
          <p:cNvSpPr/>
          <p:nvPr/>
        </p:nvSpPr>
        <p:spPr>
          <a:xfrm>
            <a:off x="1531938" y="5597525"/>
            <a:ext cx="4160837" cy="884238"/>
          </a:xfrm>
          <a:custGeom>
            <a:avLst/>
            <a:gdLst>
              <a:gd name="connsiteX0" fmla="*/ 0 w 4160520"/>
              <a:gd name="connsiteY0" fmla="*/ 876300 h 883920"/>
              <a:gd name="connsiteX1" fmla="*/ 22860 w 4160520"/>
              <a:gd name="connsiteY1" fmla="*/ 861060 h 883920"/>
              <a:gd name="connsiteX2" fmla="*/ 167640 w 4160520"/>
              <a:gd name="connsiteY2" fmla="*/ 876300 h 883920"/>
              <a:gd name="connsiteX3" fmla="*/ 396240 w 4160520"/>
              <a:gd name="connsiteY3" fmla="*/ 883920 h 883920"/>
              <a:gd name="connsiteX4" fmla="*/ 617220 w 4160520"/>
              <a:gd name="connsiteY4" fmla="*/ 868680 h 883920"/>
              <a:gd name="connsiteX5" fmla="*/ 708660 w 4160520"/>
              <a:gd name="connsiteY5" fmla="*/ 853440 h 883920"/>
              <a:gd name="connsiteX6" fmla="*/ 982980 w 4160520"/>
              <a:gd name="connsiteY6" fmla="*/ 822960 h 883920"/>
              <a:gd name="connsiteX7" fmla="*/ 1021080 w 4160520"/>
              <a:gd name="connsiteY7" fmla="*/ 807720 h 883920"/>
              <a:gd name="connsiteX8" fmla="*/ 1104900 w 4160520"/>
              <a:gd name="connsiteY8" fmla="*/ 777240 h 883920"/>
              <a:gd name="connsiteX9" fmla="*/ 1127760 w 4160520"/>
              <a:gd name="connsiteY9" fmla="*/ 762000 h 883920"/>
              <a:gd name="connsiteX10" fmla="*/ 1188720 w 4160520"/>
              <a:gd name="connsiteY10" fmla="*/ 731520 h 883920"/>
              <a:gd name="connsiteX11" fmla="*/ 1188720 w 4160520"/>
              <a:gd name="connsiteY11" fmla="*/ 731520 h 883920"/>
              <a:gd name="connsiteX12" fmla="*/ 1226820 w 4160520"/>
              <a:gd name="connsiteY12" fmla="*/ 716280 h 883920"/>
              <a:gd name="connsiteX13" fmla="*/ 1264920 w 4160520"/>
              <a:gd name="connsiteY13" fmla="*/ 685800 h 883920"/>
              <a:gd name="connsiteX14" fmla="*/ 1341120 w 4160520"/>
              <a:gd name="connsiteY14" fmla="*/ 670560 h 883920"/>
              <a:gd name="connsiteX15" fmla="*/ 1394460 w 4160520"/>
              <a:gd name="connsiteY15" fmla="*/ 640080 h 883920"/>
              <a:gd name="connsiteX16" fmla="*/ 1417320 w 4160520"/>
              <a:gd name="connsiteY16" fmla="*/ 624840 h 883920"/>
              <a:gd name="connsiteX17" fmla="*/ 1546860 w 4160520"/>
              <a:gd name="connsiteY17" fmla="*/ 609600 h 883920"/>
              <a:gd name="connsiteX18" fmla="*/ 1638300 w 4160520"/>
              <a:gd name="connsiteY18" fmla="*/ 579120 h 883920"/>
              <a:gd name="connsiteX19" fmla="*/ 1737360 w 4160520"/>
              <a:gd name="connsiteY19" fmla="*/ 548640 h 883920"/>
              <a:gd name="connsiteX20" fmla="*/ 2103120 w 4160520"/>
              <a:gd name="connsiteY20" fmla="*/ 556260 h 883920"/>
              <a:gd name="connsiteX21" fmla="*/ 2202180 w 4160520"/>
              <a:gd name="connsiteY21" fmla="*/ 563880 h 883920"/>
              <a:gd name="connsiteX22" fmla="*/ 2743200 w 4160520"/>
              <a:gd name="connsiteY22" fmla="*/ 579120 h 883920"/>
              <a:gd name="connsiteX23" fmla="*/ 3322320 w 4160520"/>
              <a:gd name="connsiteY23" fmla="*/ 563880 h 883920"/>
              <a:gd name="connsiteX24" fmla="*/ 3375660 w 4160520"/>
              <a:gd name="connsiteY24" fmla="*/ 548640 h 883920"/>
              <a:gd name="connsiteX25" fmla="*/ 3489960 w 4160520"/>
              <a:gd name="connsiteY25" fmla="*/ 518160 h 883920"/>
              <a:gd name="connsiteX26" fmla="*/ 3573780 w 4160520"/>
              <a:gd name="connsiteY26" fmla="*/ 502920 h 883920"/>
              <a:gd name="connsiteX27" fmla="*/ 3657600 w 4160520"/>
              <a:gd name="connsiteY27" fmla="*/ 472440 h 883920"/>
              <a:gd name="connsiteX28" fmla="*/ 3749040 w 4160520"/>
              <a:gd name="connsiteY28" fmla="*/ 441960 h 883920"/>
              <a:gd name="connsiteX29" fmla="*/ 3817620 w 4160520"/>
              <a:gd name="connsiteY29" fmla="*/ 396240 h 883920"/>
              <a:gd name="connsiteX30" fmla="*/ 3840480 w 4160520"/>
              <a:gd name="connsiteY30" fmla="*/ 381000 h 883920"/>
              <a:gd name="connsiteX31" fmla="*/ 3863340 w 4160520"/>
              <a:gd name="connsiteY31" fmla="*/ 365760 h 883920"/>
              <a:gd name="connsiteX32" fmla="*/ 3886200 w 4160520"/>
              <a:gd name="connsiteY32" fmla="*/ 342900 h 883920"/>
              <a:gd name="connsiteX33" fmla="*/ 3939540 w 4160520"/>
              <a:gd name="connsiteY33" fmla="*/ 312420 h 883920"/>
              <a:gd name="connsiteX34" fmla="*/ 3985260 w 4160520"/>
              <a:gd name="connsiteY34" fmla="*/ 266700 h 883920"/>
              <a:gd name="connsiteX35" fmla="*/ 4023360 w 4160520"/>
              <a:gd name="connsiteY35" fmla="*/ 243840 h 883920"/>
              <a:gd name="connsiteX36" fmla="*/ 4061460 w 4160520"/>
              <a:gd name="connsiteY36" fmla="*/ 198120 h 883920"/>
              <a:gd name="connsiteX37" fmla="*/ 4084320 w 4160520"/>
              <a:gd name="connsiteY37" fmla="*/ 160020 h 883920"/>
              <a:gd name="connsiteX38" fmla="*/ 4114800 w 4160520"/>
              <a:gd name="connsiteY38" fmla="*/ 106680 h 883920"/>
              <a:gd name="connsiteX39" fmla="*/ 4122420 w 4160520"/>
              <a:gd name="connsiteY39" fmla="*/ 83820 h 883920"/>
              <a:gd name="connsiteX40" fmla="*/ 4152900 w 4160520"/>
              <a:gd name="connsiteY40" fmla="*/ 22860 h 883920"/>
              <a:gd name="connsiteX41" fmla="*/ 4160520 w 4160520"/>
              <a:gd name="connsiteY41" fmla="*/ 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60520" h="883920">
                <a:moveTo>
                  <a:pt x="0" y="876300"/>
                </a:moveTo>
                <a:cubicBezTo>
                  <a:pt x="7620" y="871220"/>
                  <a:pt x="13702" y="861060"/>
                  <a:pt x="22860" y="861060"/>
                </a:cubicBezTo>
                <a:cubicBezTo>
                  <a:pt x="71387" y="861060"/>
                  <a:pt x="119140" y="874683"/>
                  <a:pt x="167640" y="876300"/>
                </a:cubicBezTo>
                <a:lnTo>
                  <a:pt x="396240" y="883920"/>
                </a:lnTo>
                <a:cubicBezTo>
                  <a:pt x="469900" y="878840"/>
                  <a:pt x="543734" y="875849"/>
                  <a:pt x="617220" y="868680"/>
                </a:cubicBezTo>
                <a:cubicBezTo>
                  <a:pt x="647974" y="865680"/>
                  <a:pt x="677971" y="857050"/>
                  <a:pt x="708660" y="853440"/>
                </a:cubicBezTo>
                <a:cubicBezTo>
                  <a:pt x="1127815" y="804128"/>
                  <a:pt x="682639" y="865866"/>
                  <a:pt x="982980" y="822960"/>
                </a:cubicBezTo>
                <a:cubicBezTo>
                  <a:pt x="995680" y="817880"/>
                  <a:pt x="1008225" y="812394"/>
                  <a:pt x="1021080" y="807720"/>
                </a:cubicBezTo>
                <a:cubicBezTo>
                  <a:pt x="1047160" y="798236"/>
                  <a:pt x="1079656" y="789862"/>
                  <a:pt x="1104900" y="777240"/>
                </a:cubicBezTo>
                <a:cubicBezTo>
                  <a:pt x="1113091" y="773144"/>
                  <a:pt x="1119720" y="766385"/>
                  <a:pt x="1127760" y="762000"/>
                </a:cubicBezTo>
                <a:cubicBezTo>
                  <a:pt x="1147704" y="751121"/>
                  <a:pt x="1168400" y="741680"/>
                  <a:pt x="1188720" y="731520"/>
                </a:cubicBezTo>
                <a:lnTo>
                  <a:pt x="1188720" y="731520"/>
                </a:lnTo>
                <a:cubicBezTo>
                  <a:pt x="1201420" y="726440"/>
                  <a:pt x="1215091" y="723317"/>
                  <a:pt x="1226820" y="716280"/>
                </a:cubicBezTo>
                <a:cubicBezTo>
                  <a:pt x="1240766" y="707912"/>
                  <a:pt x="1249819" y="691840"/>
                  <a:pt x="1264920" y="685800"/>
                </a:cubicBezTo>
                <a:cubicBezTo>
                  <a:pt x="1288970" y="676180"/>
                  <a:pt x="1315720" y="675640"/>
                  <a:pt x="1341120" y="670560"/>
                </a:cubicBezTo>
                <a:cubicBezTo>
                  <a:pt x="1396815" y="633430"/>
                  <a:pt x="1326785" y="678751"/>
                  <a:pt x="1394460" y="640080"/>
                </a:cubicBezTo>
                <a:cubicBezTo>
                  <a:pt x="1402411" y="635536"/>
                  <a:pt x="1408340" y="626636"/>
                  <a:pt x="1417320" y="624840"/>
                </a:cubicBezTo>
                <a:cubicBezTo>
                  <a:pt x="1459953" y="616313"/>
                  <a:pt x="1503680" y="614680"/>
                  <a:pt x="1546860" y="609600"/>
                </a:cubicBezTo>
                <a:cubicBezTo>
                  <a:pt x="1613840" y="582808"/>
                  <a:pt x="1555977" y="604450"/>
                  <a:pt x="1638300" y="579120"/>
                </a:cubicBezTo>
                <a:cubicBezTo>
                  <a:pt x="1775369" y="536945"/>
                  <a:pt x="1583616" y="592567"/>
                  <a:pt x="1737360" y="548640"/>
                </a:cubicBezTo>
                <a:lnTo>
                  <a:pt x="2103120" y="556260"/>
                </a:lnTo>
                <a:cubicBezTo>
                  <a:pt x="2136220" y="557345"/>
                  <a:pt x="2169084" y="562698"/>
                  <a:pt x="2202180" y="563880"/>
                </a:cubicBezTo>
                <a:lnTo>
                  <a:pt x="2743200" y="579120"/>
                </a:lnTo>
                <a:cubicBezTo>
                  <a:pt x="2936240" y="574040"/>
                  <a:pt x="3129437" y="573176"/>
                  <a:pt x="3322320" y="563880"/>
                </a:cubicBezTo>
                <a:cubicBezTo>
                  <a:pt x="3340790" y="562990"/>
                  <a:pt x="3357986" y="554078"/>
                  <a:pt x="3375660" y="548640"/>
                </a:cubicBezTo>
                <a:cubicBezTo>
                  <a:pt x="3447844" y="526430"/>
                  <a:pt x="3399506" y="536251"/>
                  <a:pt x="3489960" y="518160"/>
                </a:cubicBezTo>
                <a:cubicBezTo>
                  <a:pt x="3517807" y="512591"/>
                  <a:pt x="3546137" y="509424"/>
                  <a:pt x="3573780" y="502920"/>
                </a:cubicBezTo>
                <a:cubicBezTo>
                  <a:pt x="3608468" y="494758"/>
                  <a:pt x="3625027" y="483936"/>
                  <a:pt x="3657600" y="472440"/>
                </a:cubicBezTo>
                <a:cubicBezTo>
                  <a:pt x="3687897" y="461747"/>
                  <a:pt x="3722307" y="459782"/>
                  <a:pt x="3749040" y="441960"/>
                </a:cubicBezTo>
                <a:lnTo>
                  <a:pt x="3817620" y="396240"/>
                </a:lnTo>
                <a:lnTo>
                  <a:pt x="3840480" y="381000"/>
                </a:lnTo>
                <a:cubicBezTo>
                  <a:pt x="3848100" y="375920"/>
                  <a:pt x="3856864" y="372236"/>
                  <a:pt x="3863340" y="365760"/>
                </a:cubicBezTo>
                <a:cubicBezTo>
                  <a:pt x="3870960" y="358140"/>
                  <a:pt x="3877431" y="349164"/>
                  <a:pt x="3886200" y="342900"/>
                </a:cubicBezTo>
                <a:cubicBezTo>
                  <a:pt x="3921324" y="317812"/>
                  <a:pt x="3910089" y="338599"/>
                  <a:pt x="3939540" y="312420"/>
                </a:cubicBezTo>
                <a:cubicBezTo>
                  <a:pt x="3955649" y="298101"/>
                  <a:pt x="3966779" y="277789"/>
                  <a:pt x="3985260" y="266700"/>
                </a:cubicBezTo>
                <a:cubicBezTo>
                  <a:pt x="3997960" y="259080"/>
                  <a:pt x="4011512" y="252726"/>
                  <a:pt x="4023360" y="243840"/>
                </a:cubicBezTo>
                <a:cubicBezTo>
                  <a:pt x="4041130" y="230512"/>
                  <a:pt x="4050071" y="216342"/>
                  <a:pt x="4061460" y="198120"/>
                </a:cubicBezTo>
                <a:cubicBezTo>
                  <a:pt x="4069310" y="185561"/>
                  <a:pt x="4076470" y="172579"/>
                  <a:pt x="4084320" y="160020"/>
                </a:cubicBezTo>
                <a:cubicBezTo>
                  <a:pt x="4101713" y="132192"/>
                  <a:pt x="4100610" y="139790"/>
                  <a:pt x="4114800" y="106680"/>
                </a:cubicBezTo>
                <a:cubicBezTo>
                  <a:pt x="4117964" y="99297"/>
                  <a:pt x="4119096" y="91132"/>
                  <a:pt x="4122420" y="83820"/>
                </a:cubicBezTo>
                <a:cubicBezTo>
                  <a:pt x="4131821" y="63138"/>
                  <a:pt x="4145716" y="44413"/>
                  <a:pt x="4152900" y="22860"/>
                </a:cubicBezTo>
                <a:lnTo>
                  <a:pt x="4160520" y="0"/>
                </a:lnTo>
              </a:path>
            </a:pathLst>
          </a:cu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fade">
                                      <p:cBhvr>
                                        <p:cTn id="7" dur="1000"/>
                                        <p:tgtEl>
                                          <p:spTgt spid="41990"/>
                                        </p:tgtEl>
                                      </p:cBhvr>
                                    </p:animEffect>
                                  </p:childTnLst>
                                </p:cTn>
                              </p:par>
                              <p:par>
                                <p:cTn id="8" presetID="10" presetClass="entr" presetSubtype="0" fill="hold" nodeType="withEffect">
                                  <p:stCondLst>
                                    <p:cond delay="0"/>
                                  </p:stCondLst>
                                  <p:childTnLst>
                                    <p:set>
                                      <p:cBhvr>
                                        <p:cTn id="9" dur="1" fill="hold">
                                          <p:stCondLst>
                                            <p:cond delay="0"/>
                                          </p:stCondLst>
                                        </p:cTn>
                                        <p:tgtEl>
                                          <p:spTgt spid="41997"/>
                                        </p:tgtEl>
                                        <p:attrNameLst>
                                          <p:attrName>style.visibility</p:attrName>
                                        </p:attrNameLst>
                                      </p:cBhvr>
                                      <p:to>
                                        <p:strVal val="visible"/>
                                      </p:to>
                                    </p:set>
                                    <p:animEffect transition="in" filter="fade">
                                      <p:cBhvr>
                                        <p:cTn id="10" dur="1000"/>
                                        <p:tgtEl>
                                          <p:spTgt spid="41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sz="3200"/>
          </a:p>
        </p:txBody>
      </p:sp>
      <p:sp>
        <p:nvSpPr>
          <p:cNvPr id="43011" name="Text Box 2"/>
          <p:cNvSpPr txBox="1">
            <a:spLocks noChangeArrowheads="1"/>
          </p:cNvSpPr>
          <p:nvPr/>
        </p:nvSpPr>
        <p:spPr bwMode="auto">
          <a:xfrm>
            <a:off x="0" y="2286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a:t>Summary of Speciation</a:t>
            </a:r>
          </a:p>
        </p:txBody>
      </p:sp>
      <p:sp>
        <p:nvSpPr>
          <p:cNvPr id="43012" name="TextBox 3"/>
          <p:cNvSpPr txBox="1">
            <a:spLocks noChangeArrowheads="1"/>
          </p:cNvSpPr>
          <p:nvPr/>
        </p:nvSpPr>
        <p:spPr bwMode="auto">
          <a:xfrm>
            <a:off x="914400" y="1524000"/>
            <a:ext cx="8077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 typeface="Arial" charset="0"/>
              <a:buChar char="•"/>
            </a:pPr>
            <a:r>
              <a:rPr lang="en-US"/>
              <a:t> Species are maintained through pre-zygotic and post-zygotic isolating mechanism</a:t>
            </a:r>
          </a:p>
          <a:p>
            <a:pPr eaLnBrk="1" hangingPunct="1">
              <a:buFont typeface="Arial" charset="0"/>
              <a:buChar char="•"/>
            </a:pPr>
            <a:endParaRPr lang="en-US"/>
          </a:p>
          <a:p>
            <a:pPr eaLnBrk="1" hangingPunct="1">
              <a:buFont typeface="Arial" charset="0"/>
              <a:buChar char="•"/>
            </a:pPr>
            <a:endParaRPr lang="en-US"/>
          </a:p>
          <a:p>
            <a:pPr eaLnBrk="1" hangingPunct="1">
              <a:buFont typeface="Arial" charset="0"/>
              <a:buChar char="•"/>
            </a:pPr>
            <a:r>
              <a:rPr lang="en-US"/>
              <a:t> Speciation can occur in sympatry, parapatry, or allopatry</a:t>
            </a:r>
          </a:p>
          <a:p>
            <a:pPr eaLnBrk="1" hangingPunct="1">
              <a:buFont typeface="Arial" charset="0"/>
              <a:buChar char="•"/>
            </a:pPr>
            <a:endParaRPr lang="en-US"/>
          </a:p>
          <a:p>
            <a:pPr eaLnBrk="1" hangingPunct="1">
              <a:buFont typeface="Arial" charset="0"/>
              <a:buChar char="•"/>
            </a:pPr>
            <a:endParaRPr lang="en-US"/>
          </a:p>
          <a:p>
            <a:pPr eaLnBrk="1" hangingPunct="1">
              <a:buFont typeface="Arial" charset="0"/>
              <a:buChar char="•"/>
            </a:pPr>
            <a:r>
              <a:rPr lang="en-US"/>
              <a:t> Studying the process of speciation is relatively easy, and we have good evidence for </a:t>
            </a:r>
          </a:p>
          <a:p>
            <a:pPr eaLnBrk="1" hangingPunct="1"/>
            <a:r>
              <a:rPr lang="en-US"/>
              <a:t>  each process</a:t>
            </a:r>
          </a:p>
          <a:p>
            <a:pPr eaLnBrk="1" hangingPunct="1">
              <a:buFont typeface="Arial" charset="0"/>
              <a:buChar char="•"/>
            </a:pPr>
            <a:endParaRPr lang="en-US"/>
          </a:p>
          <a:p>
            <a:pPr eaLnBrk="1" hangingPunct="1">
              <a:buFont typeface="Arial" charset="0"/>
              <a:buChar char="•"/>
            </a:pPr>
            <a:r>
              <a:rPr lang="en-US"/>
              <a:t> In contrast, inferring how existing species actually formed is very difficult and </a:t>
            </a:r>
          </a:p>
          <a:p>
            <a:pPr eaLnBrk="1" hangingPunct="1"/>
            <a:r>
              <a:rPr lang="en-US"/>
              <a:t>  contentious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89" y="381000"/>
            <a:ext cx="7406211"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246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3429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Speciation: some definitions</a:t>
            </a:r>
          </a:p>
        </p:txBody>
      </p:sp>
      <p:sp>
        <p:nvSpPr>
          <p:cNvPr id="5123" name="Text Box 3"/>
          <p:cNvSpPr txBox="1">
            <a:spLocks noChangeArrowheads="1"/>
          </p:cNvSpPr>
          <p:nvPr/>
        </p:nvSpPr>
        <p:spPr bwMode="auto">
          <a:xfrm>
            <a:off x="822325" y="2054225"/>
            <a:ext cx="751205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Speciation</a:t>
            </a:r>
            <a:r>
              <a:rPr lang="en-US"/>
              <a:t> – Evolution of </a:t>
            </a:r>
            <a:r>
              <a:rPr lang="en-US" b="1"/>
              <a:t>reproductive isolation</a:t>
            </a:r>
            <a:r>
              <a:rPr lang="en-US"/>
              <a:t> within an ancestral species,</a:t>
            </a:r>
          </a:p>
          <a:p>
            <a:pPr eaLnBrk="1" hangingPunct="1"/>
            <a:r>
              <a:rPr lang="en-US"/>
              <a:t>resulting in two or more descendant species.</a:t>
            </a:r>
          </a:p>
          <a:p>
            <a:pPr eaLnBrk="1" hangingPunct="1"/>
            <a:endParaRPr lang="en-US"/>
          </a:p>
          <a:p>
            <a:pPr eaLnBrk="1" hangingPunct="1"/>
            <a:endParaRPr lang="en-US"/>
          </a:p>
          <a:p>
            <a:pPr eaLnBrk="1" hangingPunct="1"/>
            <a:endParaRPr lang="en-US"/>
          </a:p>
          <a:p>
            <a:pPr eaLnBrk="1" hangingPunct="1"/>
            <a:r>
              <a:rPr lang="en-US" b="1" u="sng"/>
              <a:t>Reproductive isolating mechanisms:</a:t>
            </a:r>
          </a:p>
          <a:p>
            <a:pPr eaLnBrk="1" hangingPunct="1"/>
            <a:endParaRPr lang="en-US" b="1"/>
          </a:p>
          <a:p>
            <a:pPr eaLnBrk="1" hangingPunct="1"/>
            <a:r>
              <a:rPr lang="en-US" b="1"/>
              <a:t>1. Prezygotic isolating mechanisms – </a:t>
            </a:r>
            <a:r>
              <a:rPr lang="en-US"/>
              <a:t>Prevent or reduce the likelihood of the</a:t>
            </a:r>
          </a:p>
          <a:p>
            <a:pPr eaLnBrk="1" hangingPunct="1"/>
            <a:r>
              <a:rPr lang="en-US"/>
              <a:t>formation of hybrid zygotes, often through positive assortative mating.</a:t>
            </a:r>
          </a:p>
          <a:p>
            <a:pPr eaLnBrk="1" hangingPunct="1"/>
            <a:endParaRPr lang="en-US"/>
          </a:p>
          <a:p>
            <a:pPr eaLnBrk="1" hangingPunct="1"/>
            <a:r>
              <a:rPr lang="en-US" b="1"/>
              <a:t>2. Postzygotic isolating mechanisms – </a:t>
            </a:r>
            <a:r>
              <a:rPr lang="en-US"/>
              <a:t>Factors that reduce the fitness of hybrid</a:t>
            </a:r>
          </a:p>
          <a:p>
            <a:pPr eaLnBrk="1" hangingPunct="1"/>
            <a:r>
              <a:rPr lang="en-US"/>
              <a:t>zygotes by reducing their survival or reproductive rates. </a:t>
            </a:r>
            <a:r>
              <a:rPr lang="en-US" b="1"/>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3429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Prezygotic isolating mechanisms</a:t>
            </a:r>
          </a:p>
        </p:txBody>
      </p:sp>
      <p:sp>
        <p:nvSpPr>
          <p:cNvPr id="6147" name="Text Box 3"/>
          <p:cNvSpPr txBox="1">
            <a:spLocks noChangeArrowheads="1"/>
          </p:cNvSpPr>
          <p:nvPr/>
        </p:nvSpPr>
        <p:spPr bwMode="auto">
          <a:xfrm>
            <a:off x="1050925" y="1524000"/>
            <a:ext cx="748347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1. Potential mates do not meet </a:t>
            </a:r>
          </a:p>
          <a:p>
            <a:pPr eaLnBrk="1" hangingPunct="1"/>
            <a:r>
              <a:rPr lang="en-US" b="1"/>
              <a:t>	</a:t>
            </a:r>
            <a:r>
              <a:rPr lang="en-US"/>
              <a:t>A. Temporal isolation – Mating occurs at different times</a:t>
            </a:r>
          </a:p>
          <a:p>
            <a:pPr eaLnBrk="1" hangingPunct="1"/>
            <a:r>
              <a:rPr lang="en-US"/>
              <a:t>	B. Habitat isolation – Mating occurs in different areas</a:t>
            </a:r>
          </a:p>
          <a:p>
            <a:pPr eaLnBrk="1" hangingPunct="1"/>
            <a:endParaRPr lang="en-US"/>
          </a:p>
          <a:p>
            <a:pPr eaLnBrk="1" hangingPunct="1"/>
            <a:endParaRPr lang="en-US"/>
          </a:p>
          <a:p>
            <a:pPr eaLnBrk="1" hangingPunct="1"/>
            <a:r>
              <a:rPr lang="en-US" b="1"/>
              <a:t>2. Potential mates meet, but do not mate (Behavioral isolation)</a:t>
            </a:r>
          </a:p>
          <a:p>
            <a:pPr eaLnBrk="1" hangingPunct="1"/>
            <a:endParaRPr lang="en-US" b="1"/>
          </a:p>
          <a:p>
            <a:pPr eaLnBrk="1" hangingPunct="1"/>
            <a:endParaRPr lang="en-US" b="1"/>
          </a:p>
          <a:p>
            <a:pPr eaLnBrk="1" hangingPunct="1"/>
            <a:r>
              <a:rPr lang="en-US" b="1"/>
              <a:t>3. Copulation occurs but no transfer of male gametes takes place (Mechanical isolation)</a:t>
            </a:r>
          </a:p>
          <a:p>
            <a:pPr eaLnBrk="1" hangingPunct="1"/>
            <a:endParaRPr lang="en-US" b="1"/>
          </a:p>
          <a:p>
            <a:pPr eaLnBrk="1" hangingPunct="1"/>
            <a:endParaRPr lang="en-US" b="1"/>
          </a:p>
          <a:p>
            <a:pPr eaLnBrk="1" hangingPunct="1"/>
            <a:r>
              <a:rPr lang="en-US" b="1"/>
              <a:t>4. Gamete transfer occurs, but egg is not fertilized (Gametic incompatibility)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3429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Prezygotic isolating mechanisms: an example</a:t>
            </a:r>
          </a:p>
        </p:txBody>
      </p:sp>
      <p:pic>
        <p:nvPicPr>
          <p:cNvPr id="7171" name="Picture 4" descr="Chrysoper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828800"/>
            <a:ext cx="3352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5"/>
          <p:cNvSpPr txBox="1">
            <a:spLocks noChangeArrowheads="1"/>
          </p:cNvSpPr>
          <p:nvPr/>
        </p:nvSpPr>
        <p:spPr bwMode="auto">
          <a:xfrm>
            <a:off x="1066800" y="4686300"/>
            <a:ext cx="1790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Green Lacewing</a:t>
            </a:r>
          </a:p>
        </p:txBody>
      </p:sp>
      <p:sp>
        <p:nvSpPr>
          <p:cNvPr id="7173" name="Text Box 9"/>
          <p:cNvSpPr txBox="1">
            <a:spLocks noChangeArrowheads="1"/>
          </p:cNvSpPr>
          <p:nvPr/>
        </p:nvSpPr>
        <p:spPr bwMode="auto">
          <a:xfrm>
            <a:off x="4495800" y="1600200"/>
            <a:ext cx="418782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a:t> Three morphologically indistinguishable</a:t>
            </a:r>
          </a:p>
          <a:p>
            <a:pPr eaLnBrk="1" hangingPunct="1"/>
            <a:r>
              <a:rPr lang="en-US"/>
              <a:t>   species</a:t>
            </a:r>
          </a:p>
          <a:p>
            <a:pPr eaLnBrk="1" hangingPunct="1"/>
            <a:endParaRPr lang="en-US"/>
          </a:p>
          <a:p>
            <a:pPr eaLnBrk="1" hangingPunct="1">
              <a:buFontTx/>
              <a:buChar char="•"/>
            </a:pPr>
            <a:r>
              <a:rPr lang="en-US"/>
              <a:t> Males attempt to initiate a duet of low </a:t>
            </a:r>
          </a:p>
          <a:p>
            <a:pPr eaLnBrk="1" hangingPunct="1"/>
            <a:r>
              <a:rPr lang="en-US"/>
              <a:t>   frequency songs produced by abdominal </a:t>
            </a:r>
          </a:p>
          <a:p>
            <a:pPr eaLnBrk="1" hangingPunct="1"/>
            <a:r>
              <a:rPr lang="en-US"/>
              <a:t>   vibrations</a:t>
            </a:r>
          </a:p>
          <a:p>
            <a:pPr eaLnBrk="1" hangingPunct="1"/>
            <a:endParaRPr lang="en-US"/>
          </a:p>
          <a:p>
            <a:pPr eaLnBrk="1" hangingPunct="1">
              <a:buFontTx/>
              <a:buChar char="•"/>
            </a:pPr>
            <a:r>
              <a:rPr lang="en-US"/>
              <a:t> Mating does not occur unless the female</a:t>
            </a:r>
          </a:p>
          <a:p>
            <a:pPr eaLnBrk="1" hangingPunct="1"/>
            <a:r>
              <a:rPr lang="en-US"/>
              <a:t>  responds</a:t>
            </a:r>
          </a:p>
          <a:p>
            <a:pPr eaLnBrk="1" hangingPunct="1"/>
            <a:endParaRPr lang="en-US"/>
          </a:p>
          <a:p>
            <a:pPr eaLnBrk="1" hangingPunct="1">
              <a:buFontTx/>
              <a:buChar char="•"/>
            </a:pPr>
            <a:r>
              <a:rPr lang="en-US"/>
              <a:t> Females respond much more frequently to</a:t>
            </a:r>
          </a:p>
          <a:p>
            <a:pPr eaLnBrk="1" hangingPunct="1"/>
            <a:r>
              <a:rPr lang="en-US"/>
              <a:t>  songs of their own species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3429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Postzygotic isolating mechanisms</a:t>
            </a:r>
          </a:p>
        </p:txBody>
      </p:sp>
      <p:sp>
        <p:nvSpPr>
          <p:cNvPr id="8195" name="Text Box 3"/>
          <p:cNvSpPr txBox="1">
            <a:spLocks noChangeArrowheads="1"/>
          </p:cNvSpPr>
          <p:nvPr/>
        </p:nvSpPr>
        <p:spPr bwMode="auto">
          <a:xfrm>
            <a:off x="1050925" y="1866900"/>
            <a:ext cx="573405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AutoNum type="arabicPeriod"/>
            </a:pPr>
            <a:r>
              <a:rPr lang="en-US" b="1"/>
              <a:t>Zygote dies (zygotic mortality soon after fertilization)</a:t>
            </a:r>
          </a:p>
          <a:p>
            <a:pPr eaLnBrk="1" hangingPunct="1">
              <a:buFontTx/>
              <a:buAutoNum type="arabicPeriod"/>
            </a:pPr>
            <a:endParaRPr lang="en-US" b="1"/>
          </a:p>
          <a:p>
            <a:pPr eaLnBrk="1" hangingPunct="1">
              <a:buFontTx/>
              <a:buAutoNum type="arabicPeriod"/>
            </a:pPr>
            <a:endParaRPr lang="en-US" b="1"/>
          </a:p>
          <a:p>
            <a:pPr eaLnBrk="1" hangingPunct="1">
              <a:buFontTx/>
              <a:buAutoNum type="arabicPeriod"/>
            </a:pPr>
            <a:r>
              <a:rPr lang="en-US" b="1"/>
              <a:t>Hybrid has reduced viability (hybrid inviability)</a:t>
            </a:r>
          </a:p>
          <a:p>
            <a:pPr eaLnBrk="1" hangingPunct="1">
              <a:buFontTx/>
              <a:buAutoNum type="arabicPeriod"/>
            </a:pPr>
            <a:endParaRPr lang="en-US" b="1"/>
          </a:p>
          <a:p>
            <a:pPr eaLnBrk="1" hangingPunct="1">
              <a:buFontTx/>
              <a:buAutoNum type="arabicPeriod"/>
            </a:pPr>
            <a:endParaRPr lang="en-US" b="1"/>
          </a:p>
          <a:p>
            <a:pPr eaLnBrk="1" hangingPunct="1">
              <a:buFontTx/>
              <a:buAutoNum type="arabicPeriod"/>
            </a:pPr>
            <a:r>
              <a:rPr lang="en-US" b="1"/>
              <a:t>Hybrid has reduced fertility (hybrid sterility)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3429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a:t>Postzygotic isolating mechanisms: an example</a:t>
            </a:r>
          </a:p>
        </p:txBody>
      </p:sp>
      <p:pic>
        <p:nvPicPr>
          <p:cNvPr id="9219" name="Picture 14" descr="694px-Horse_in_fiel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778000"/>
            <a:ext cx="17526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6" descr="Aug0604Al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770063"/>
            <a:ext cx="190500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8" descr="Mu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4140200"/>
            <a:ext cx="22098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2" descr="Heart-clr-W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0" y="2159000"/>
            <a:ext cx="6858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23"/>
          <p:cNvSpPr>
            <a:spLocks noChangeArrowheads="1"/>
          </p:cNvSpPr>
          <p:nvPr/>
        </p:nvSpPr>
        <p:spPr bwMode="auto">
          <a:xfrm rot="3322302">
            <a:off x="3695700" y="3111500"/>
            <a:ext cx="228600" cy="1219200"/>
          </a:xfrm>
          <a:prstGeom prst="downArrow">
            <a:avLst>
              <a:gd name="adj1" fmla="val 50000"/>
              <a:gd name="adj2" fmla="val 133333"/>
            </a:avLst>
          </a:prstGeom>
          <a:solidFill>
            <a:schemeClr val="tx1"/>
          </a:solidFill>
          <a:ln w="9525">
            <a:solidFill>
              <a:schemeClr val="tx2"/>
            </a:solidFill>
            <a:miter lim="800000"/>
            <a:headEnd/>
            <a:tailEnd/>
          </a:ln>
        </p:spPr>
        <p:txBody>
          <a:bodyPr vert="eaVert"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1052</TotalTime>
  <Words>1630</Words>
  <Application>Microsoft Office PowerPoint</Application>
  <PresentationFormat>On-screen Show (4:3)</PresentationFormat>
  <Paragraphs>376</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Biological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Nuismer</dc:creator>
  <cp:lastModifiedBy>Nuismer</cp:lastModifiedBy>
  <cp:revision>185</cp:revision>
  <cp:lastPrinted>2015-02-12T17:56:28Z</cp:lastPrinted>
  <dcterms:created xsi:type="dcterms:W3CDTF">2004-02-10T02:01:49Z</dcterms:created>
  <dcterms:modified xsi:type="dcterms:W3CDTF">2015-02-12T18:20:04Z</dcterms:modified>
</cp:coreProperties>
</file>