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9" r:id="rId2"/>
    <p:sldId id="301" r:id="rId3"/>
    <p:sldId id="302" r:id="rId4"/>
    <p:sldId id="304" r:id="rId5"/>
    <p:sldId id="305" r:id="rId6"/>
    <p:sldId id="341" r:id="rId7"/>
    <p:sldId id="338" r:id="rId8"/>
    <p:sldId id="339" r:id="rId9"/>
    <p:sldId id="351" r:id="rId10"/>
    <p:sldId id="352" r:id="rId11"/>
    <p:sldId id="308" r:id="rId12"/>
    <p:sldId id="353" r:id="rId13"/>
    <p:sldId id="354" r:id="rId14"/>
    <p:sldId id="360" r:id="rId15"/>
    <p:sldId id="361" r:id="rId16"/>
    <p:sldId id="363" r:id="rId17"/>
    <p:sldId id="365" r:id="rId18"/>
    <p:sldId id="366" r:id="rId19"/>
    <p:sldId id="368" r:id="rId20"/>
    <p:sldId id="371" r:id="rId21"/>
    <p:sldId id="369" r:id="rId22"/>
    <p:sldId id="342" r:id="rId23"/>
    <p:sldId id="372" r:id="rId24"/>
    <p:sldId id="373" r:id="rId25"/>
    <p:sldId id="374" r:id="rId26"/>
    <p:sldId id="375" r:id="rId27"/>
    <p:sldId id="310" r:id="rId28"/>
    <p:sldId id="343" r:id="rId29"/>
    <p:sldId id="312" r:id="rId30"/>
    <p:sldId id="316" r:id="rId31"/>
    <p:sldId id="356" r:id="rId32"/>
    <p:sldId id="357" r:id="rId33"/>
    <p:sldId id="358" r:id="rId34"/>
    <p:sldId id="359" r:id="rId35"/>
    <p:sldId id="367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066FF"/>
    <a:srgbClr val="FFFF99"/>
    <a:srgbClr val="6C6760"/>
    <a:srgbClr val="CCFF33"/>
    <a:srgbClr val="FF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777" autoAdjust="0"/>
    <p:restoredTop sz="94688" autoAdjust="0"/>
  </p:normalViewPr>
  <p:slideViewPr>
    <p:cSldViewPr>
      <p:cViewPr>
        <p:scale>
          <a:sx n="84" d="100"/>
          <a:sy n="84" d="100"/>
        </p:scale>
        <p:origin x="-2310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646B6367-8397-4F28-BC80-58F653729B00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47E474-1E64-4038-A6CE-5F5485CC1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92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2B7683-84BE-46BA-9026-4FC32C3AF5E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2E742-49E8-4E15-9CCD-0DB61CA95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4456-271C-4B0F-A237-BDD64635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0722-E00D-4941-8B4E-092A6EC04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9E316-4E44-45F7-A12B-A25513F32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B1CC-860A-4163-908C-F62D36858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D4A51-7C21-41E4-BCAF-AE91496E7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C4BA-E824-4323-A8F5-A8E6E6A22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2F3A-D409-440B-B69A-1DDD0E250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7B1E-0953-4E3D-86D1-684D9046B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388D7-914E-4209-8F6B-8EE8F067F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F4EE-3DA8-447B-A581-5A73B3C22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DE581E2-23FF-43A4-8286-C7C2BD3A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nfrog.com/images/ISROmap1.pdf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png"/><Relationship Id="rId4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37.wmf"/><Relationship Id="rId3" Type="http://schemas.openxmlformats.org/officeDocument/2006/relationships/image" Target="../media/image38.wmf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emf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40.wmf"/><Relationship Id="rId10" Type="http://schemas.openxmlformats.org/officeDocument/2006/relationships/image" Target="../media/image36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5.emf"/><Relationship Id="rId3" Type="http://schemas.openxmlformats.org/officeDocument/2006/relationships/image" Target="../media/image43.wmf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image" Target="../media/image42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hyperlink" Target="http://animals.nationalgeographic.com/animals/enlarge/wolverine_image.html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7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hyperlink" Target="http://animals.nationalgeographic.com/animals/enlarge/wolverine_image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5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Population growth</a:t>
            </a:r>
          </a:p>
        </p:txBody>
      </p:sp>
      <p:pic>
        <p:nvPicPr>
          <p:cNvPr id="1028" name="Picture 18" descr="Salmon by y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294188"/>
            <a:ext cx="2971800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447800"/>
            <a:ext cx="34290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990600" y="2133600"/>
          <a:ext cx="20129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672840" imgH="241200" progId="Equation.3">
                  <p:embed/>
                </p:oleObj>
              </mc:Choice>
              <mc:Fallback>
                <p:oleObj name="Equation" r:id="rId5" imgW="672840" imgH="241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201295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24" descr="Chinook Salm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4648200"/>
            <a:ext cx="22098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AutoShape 25"/>
          <p:cNvSpPr>
            <a:spLocks noChangeArrowheads="1"/>
          </p:cNvSpPr>
          <p:nvPr/>
        </p:nvSpPr>
        <p:spPr bwMode="auto">
          <a:xfrm>
            <a:off x="3505200" y="23622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AutoShape 26"/>
          <p:cNvSpPr>
            <a:spLocks noChangeArrowheads="1"/>
          </p:cNvSpPr>
          <p:nvPr/>
        </p:nvSpPr>
        <p:spPr bwMode="auto">
          <a:xfrm>
            <a:off x="3505200" y="51054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I. Demographic stochasticity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>
            <a:off x="70485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224790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379095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533400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8410575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6867525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>
            <a:off x="304800" y="2514600"/>
            <a:ext cx="861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538" name="Picture 12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228600" y="4362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3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238125" y="299085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4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1752600" y="299085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5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3314700" y="2981325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6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4810125" y="3000375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7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6381750" y="29718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8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7915275" y="2981325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19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228600" y="5124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20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1752600" y="4362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21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4876800" y="5124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22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7924800" y="5124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3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6400800" y="4362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4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3314700" y="4343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25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3305175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26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1752600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3" name="Picture 27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4876800" y="4343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Picture 28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6400800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5" name="Picture 29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7924800" y="4343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6" name="Text Box 30"/>
          <p:cNvSpPr txBox="1">
            <a:spLocks noChangeArrowheads="1"/>
          </p:cNvSpPr>
          <p:nvPr/>
        </p:nvSpPr>
        <p:spPr bwMode="auto">
          <a:xfrm>
            <a:off x="923925" y="1066800"/>
            <a:ext cx="725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But in a FINITE population, say of size 2, this is not necessarily the case!</a:t>
            </a:r>
          </a:p>
        </p:txBody>
      </p:sp>
      <p:sp>
        <p:nvSpPr>
          <p:cNvPr id="22557" name="Rectangle 31"/>
          <p:cNvSpPr>
            <a:spLocks noChangeArrowheads="1"/>
          </p:cNvSpPr>
          <p:nvPr/>
        </p:nvSpPr>
        <p:spPr bwMode="auto">
          <a:xfrm>
            <a:off x="76200" y="2781300"/>
            <a:ext cx="1295400" cy="32194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58" name="Rectangle 32"/>
          <p:cNvSpPr>
            <a:spLocks noChangeArrowheads="1"/>
          </p:cNvSpPr>
          <p:nvPr/>
        </p:nvSpPr>
        <p:spPr bwMode="auto">
          <a:xfrm>
            <a:off x="4648200" y="2819400"/>
            <a:ext cx="1295400" cy="32194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59" name="Text Box 33"/>
          <p:cNvSpPr txBox="1">
            <a:spLocks noChangeArrowheads="1"/>
          </p:cNvSpPr>
          <p:nvPr/>
        </p:nvSpPr>
        <p:spPr bwMode="auto">
          <a:xfrm>
            <a:off x="1" y="64008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Here, b = .5 (different from its expected value of 1) solely because of </a:t>
            </a:r>
            <a:r>
              <a:rPr lang="en-US" b="1" dirty="0"/>
              <a:t>RANDOM chance!</a:t>
            </a:r>
            <a:endParaRPr lang="en-US" b="1" i="1" dirty="0"/>
          </a:p>
        </p:txBody>
      </p:sp>
      <p:sp>
        <p:nvSpPr>
          <p:cNvPr id="22560" name="Line 35"/>
          <p:cNvSpPr>
            <a:spLocks noChangeShapeType="1"/>
          </p:cNvSpPr>
          <p:nvPr/>
        </p:nvSpPr>
        <p:spPr bwMode="auto">
          <a:xfrm flipH="1">
            <a:off x="1600200" y="2209800"/>
            <a:ext cx="1600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1" name="Line 36"/>
          <p:cNvSpPr>
            <a:spLocks noChangeShapeType="1"/>
          </p:cNvSpPr>
          <p:nvPr/>
        </p:nvSpPr>
        <p:spPr bwMode="auto">
          <a:xfrm>
            <a:off x="3276600" y="2209800"/>
            <a:ext cx="1295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Text Box 37"/>
          <p:cNvSpPr txBox="1">
            <a:spLocks noChangeArrowheads="1"/>
          </p:cNvSpPr>
          <p:nvPr/>
        </p:nvSpPr>
        <p:spPr bwMode="auto">
          <a:xfrm>
            <a:off x="2327275" y="1692275"/>
            <a:ext cx="1787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</a:rPr>
              <a:t>If the finite population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were just these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II. Environmental stochasticity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657600" y="6248400"/>
            <a:ext cx="93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Source: </a:t>
            </a: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4724400" y="1981200"/>
            <a:ext cx="4267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 i="1"/>
              <a:t> r</a:t>
            </a:r>
            <a:r>
              <a:rPr lang="en-US" b="1"/>
              <a:t> is a function of current environmental conditions</a:t>
            </a:r>
          </a:p>
          <a:p>
            <a:pPr>
              <a:buFontTx/>
              <a:buChar char="•"/>
            </a:pPr>
            <a:endParaRPr lang="en-US" b="1"/>
          </a:p>
          <a:p>
            <a:pPr>
              <a:buFontTx/>
              <a:buChar char="•"/>
            </a:pPr>
            <a:r>
              <a:rPr lang="en-US" b="1"/>
              <a:t> Does not require FINITE populations</a:t>
            </a:r>
            <a:endParaRPr lang="en-US" b="1" i="1"/>
          </a:p>
        </p:txBody>
      </p:sp>
      <p:pic>
        <p:nvPicPr>
          <p:cNvPr id="23557" name="Picture 9" descr="PNI_chin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9650"/>
            <a:ext cx="469582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10"/>
          <p:cNvSpPr>
            <a:spLocks noChangeArrowheads="1"/>
          </p:cNvSpPr>
          <p:nvPr/>
        </p:nvSpPr>
        <p:spPr bwMode="auto">
          <a:xfrm>
            <a:off x="4724400" y="6035675"/>
            <a:ext cx="441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200" b="1"/>
              <a:t>Anderson, J.J. 1995. Decline and Recovery of Snake River Salmon. Information based on the CRiSP research project. Testimony before the U.S. House of Representatitives Subcommittee on Power and Water, June 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How important is stochasticity?</a:t>
            </a:r>
          </a:p>
          <a:p>
            <a:pPr algn="ctr"/>
            <a:r>
              <a:rPr lang="en-US" sz="2000" b="1"/>
              <a:t>An example from the wolves of Isle Royal</a:t>
            </a:r>
          </a:p>
          <a:p>
            <a:pPr algn="ctr"/>
            <a:r>
              <a:rPr lang="en-US" sz="2000" b="1"/>
              <a:t>(Vucetich and Peterson, 2004)</a:t>
            </a:r>
          </a:p>
        </p:txBody>
      </p:sp>
      <p:pic>
        <p:nvPicPr>
          <p:cNvPr id="24579" name="Picture 5" descr="Pack of wolv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40005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 descr="Map of Isle Royal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352800"/>
            <a:ext cx="351472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3990975" y="2352675"/>
            <a:ext cx="2114550" cy="1371600"/>
          </a:xfrm>
          <a:custGeom>
            <a:avLst/>
            <a:gdLst>
              <a:gd name="connsiteX0" fmla="*/ 0 w 2114550"/>
              <a:gd name="connsiteY0" fmla="*/ 0 h 1371600"/>
              <a:gd name="connsiteX1" fmla="*/ 1504950 w 2114550"/>
              <a:gd name="connsiteY1" fmla="*/ 304800 h 1371600"/>
              <a:gd name="connsiteX2" fmla="*/ 2114550 w 2114550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4550" h="1371600">
                <a:moveTo>
                  <a:pt x="0" y="0"/>
                </a:moveTo>
                <a:cubicBezTo>
                  <a:pt x="576262" y="38100"/>
                  <a:pt x="1152525" y="76200"/>
                  <a:pt x="1504950" y="304800"/>
                </a:cubicBezTo>
                <a:cubicBezTo>
                  <a:pt x="1857375" y="533400"/>
                  <a:pt x="1985962" y="952500"/>
                  <a:pt x="2114550" y="137160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304800" y="4876800"/>
            <a:ext cx="34925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/>
              <a:t> No immigration or emigration</a:t>
            </a:r>
          </a:p>
          <a:p>
            <a:pPr>
              <a:buFont typeface="Arial" charset="0"/>
              <a:buChar char="•"/>
            </a:pPr>
            <a:endParaRPr lang="en-US" b="1"/>
          </a:p>
          <a:p>
            <a:pPr>
              <a:buFont typeface="Arial" charset="0"/>
              <a:buChar char="•"/>
            </a:pPr>
            <a:r>
              <a:rPr lang="en-US" b="1"/>
              <a:t> Wolves eat only moose</a:t>
            </a:r>
          </a:p>
          <a:p>
            <a:pPr>
              <a:buFont typeface="Arial" charset="0"/>
              <a:buChar char="•"/>
            </a:pPr>
            <a:endParaRPr lang="en-US" b="1"/>
          </a:p>
          <a:p>
            <a:pPr>
              <a:buFont typeface="Arial" charset="0"/>
              <a:buChar char="•"/>
            </a:pPr>
            <a:r>
              <a:rPr lang="en-US" b="1"/>
              <a:t> Moose are only eaten by wolves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How important is stochasticity?</a:t>
            </a:r>
          </a:p>
          <a:p>
            <a:pPr algn="ctr"/>
            <a:r>
              <a:rPr lang="en-US" sz="2000" b="1"/>
              <a:t>An example from the wolves of Isle Royal</a:t>
            </a:r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152400" y="2286000"/>
            <a:ext cx="4800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/>
              <a:t> Wolf population sizes fluctuate rapidly</a:t>
            </a:r>
          </a:p>
          <a:p>
            <a:pPr>
              <a:buFont typeface="Arial" charset="0"/>
              <a:buChar char="•"/>
            </a:pPr>
            <a:endParaRPr lang="en-US" b="1"/>
          </a:p>
          <a:p>
            <a:pPr>
              <a:buFont typeface="Arial" charset="0"/>
              <a:buChar char="•"/>
            </a:pPr>
            <a:endParaRPr lang="en-US" b="1"/>
          </a:p>
          <a:p>
            <a:pPr>
              <a:buFont typeface="Arial" charset="0"/>
              <a:buChar char="•"/>
            </a:pPr>
            <a:r>
              <a:rPr lang="en-US" b="1"/>
              <a:t> Moose population size also fluctuates</a:t>
            </a:r>
          </a:p>
          <a:p>
            <a:pPr>
              <a:buFont typeface="Arial" charset="0"/>
              <a:buChar char="•"/>
            </a:pPr>
            <a:endParaRPr lang="en-US" b="1"/>
          </a:p>
          <a:p>
            <a:pPr>
              <a:buFont typeface="Arial" charset="0"/>
              <a:buChar char="•"/>
            </a:pPr>
            <a:endParaRPr lang="en-US" b="1"/>
          </a:p>
          <a:p>
            <a:pPr>
              <a:buFont typeface="Arial" charset="0"/>
              <a:buChar char="•"/>
            </a:pPr>
            <a:r>
              <a:rPr lang="en-US" b="1"/>
              <a:t> What does this tell us about the growth rate, </a:t>
            </a:r>
          </a:p>
          <a:p>
            <a:r>
              <a:rPr lang="en-US" b="1"/>
              <a:t>   </a:t>
            </a:r>
            <a:r>
              <a:rPr lang="en-US" b="1" i="1"/>
              <a:t>r</a:t>
            </a:r>
            <a:r>
              <a:rPr lang="en-US" b="1"/>
              <a:t>, of the wolf population?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0"/>
            <a:ext cx="31527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How important is stochasticity?</a:t>
            </a:r>
          </a:p>
          <a:p>
            <a:pPr algn="ctr"/>
            <a:r>
              <a:rPr lang="en-US" sz="2000" b="1"/>
              <a:t>An example from the wolves of Isle Royal</a:t>
            </a: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898525" y="1485900"/>
            <a:ext cx="7559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growth rate of the wolf population, </a:t>
            </a:r>
            <a:r>
              <a:rPr lang="en-US" i="1"/>
              <a:t>r</a:t>
            </a:r>
            <a:r>
              <a:rPr lang="en-US"/>
              <a:t>, is better characterized by a  </a:t>
            </a:r>
          </a:p>
          <a:p>
            <a:r>
              <a:rPr lang="en-US" b="1"/>
              <a:t> probability distribution </a:t>
            </a:r>
            <a:r>
              <a:rPr lang="en-US"/>
              <a:t>with mean,      , and variance,      .  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4486275" y="1828800"/>
          <a:ext cx="2286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1828800"/>
                        <a:ext cx="22860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6134100" y="1809750"/>
          <a:ext cx="2714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1809750"/>
                        <a:ext cx="27146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3717925" y="56007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Growth rate, </a:t>
            </a:r>
            <a:r>
              <a:rPr lang="en-US" b="1" i="1"/>
              <a:t>r</a:t>
            </a:r>
            <a:endParaRPr lang="en-US" b="1"/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 rot="-5400000">
            <a:off x="1337469" y="4004469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Frequency</a:t>
            </a:r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2578100" y="6324600"/>
            <a:ext cx="412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causes this variation in growth rate? </a:t>
            </a:r>
          </a:p>
        </p:txBody>
      </p:sp>
      <p:pic>
        <p:nvPicPr>
          <p:cNvPr id="6153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0" y="3209925"/>
            <a:ext cx="3429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How important is stochasticity?</a:t>
            </a:r>
          </a:p>
          <a:p>
            <a:pPr algn="ctr"/>
            <a:r>
              <a:rPr lang="en-US" sz="2000" b="1"/>
              <a:t>An example from the wolves of Isle Royal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057400"/>
            <a:ext cx="8093075" cy="3140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The researchers wished to test four hypothesized causes of growth rate variation:</a:t>
            </a:r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dirty="0"/>
              <a:t>Snowfall (environmental </a:t>
            </a:r>
            <a:r>
              <a:rPr lang="en-US" dirty="0" err="1"/>
              <a:t>stochasticity</a:t>
            </a:r>
            <a:r>
              <a:rPr lang="en-US" dirty="0"/>
              <a:t>)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dirty="0"/>
              <a:t>Population size of old moose (environmental </a:t>
            </a:r>
            <a:r>
              <a:rPr lang="en-US" dirty="0" err="1"/>
              <a:t>stochasticity</a:t>
            </a:r>
            <a:r>
              <a:rPr lang="en-US" dirty="0"/>
              <a:t>?)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dirty="0"/>
              <a:t>Population size of wolves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dirty="0"/>
              <a:t>Demographic </a:t>
            </a:r>
            <a:r>
              <a:rPr lang="en-US" dirty="0" err="1"/>
              <a:t>stochasticity</a:t>
            </a: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defRPr/>
            </a:pPr>
            <a:r>
              <a:rPr lang="en-US" b="1" dirty="0"/>
              <a:t>To this end, they collected data on each of these factors from 1971-2001</a:t>
            </a:r>
          </a:p>
        </p:txBody>
      </p:sp>
      <p:sp>
        <p:nvSpPr>
          <p:cNvPr id="26628" name="TextBox 15"/>
          <p:cNvSpPr txBox="1">
            <a:spLocks noChangeArrowheads="1"/>
          </p:cNvSpPr>
          <p:nvPr/>
        </p:nvSpPr>
        <p:spPr bwMode="auto">
          <a:xfrm>
            <a:off x="2786063" y="6324600"/>
            <a:ext cx="2403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So what did </a:t>
            </a:r>
            <a:r>
              <a:rPr lang="en-US" b="1" dirty="0" smtClean="0"/>
              <a:t>they find?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How important is stochasticity?</a:t>
            </a:r>
          </a:p>
          <a:p>
            <a:pPr algn="ctr"/>
            <a:r>
              <a:rPr lang="en-US" sz="2000" b="1"/>
              <a:t>An example from the wolves of Isle Royal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524000"/>
          <a:ext cx="6096000" cy="2524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variation</a:t>
                      </a:r>
                      <a:r>
                        <a:rPr lang="en-US" baseline="0" dirty="0" smtClean="0"/>
                        <a:t> in growth rate explained</a:t>
                      </a:r>
                      <a:endParaRPr lang="en-US" dirty="0"/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Old</a:t>
                      </a:r>
                      <a:r>
                        <a:rPr lang="en-US" baseline="0" dirty="0" smtClean="0"/>
                        <a:t> moose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≈42%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Demographic </a:t>
                      </a:r>
                      <a:r>
                        <a:rPr lang="en-US" dirty="0" err="1" smtClean="0"/>
                        <a:t>stochasticity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≈30%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Wolves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≈8%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Snowfall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≈3%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Unexplained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≈17%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98" name="Rectangle 11"/>
          <p:cNvSpPr>
            <a:spLocks noChangeArrowheads="1"/>
          </p:cNvSpPr>
          <p:nvPr/>
        </p:nvSpPr>
        <p:spPr bwMode="auto">
          <a:xfrm>
            <a:off x="4572000" y="4124325"/>
            <a:ext cx="3113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(Vucetich and Peterson, 2004)</a:t>
            </a:r>
          </a:p>
        </p:txBody>
      </p:sp>
      <p:sp>
        <p:nvSpPr>
          <p:cNvPr id="28699" name="TextBox 12"/>
          <p:cNvSpPr txBox="1">
            <a:spLocks noChangeArrowheads="1"/>
          </p:cNvSpPr>
          <p:nvPr/>
        </p:nvSpPr>
        <p:spPr bwMode="auto">
          <a:xfrm>
            <a:off x="1219200" y="4800600"/>
            <a:ext cx="7467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/>
              <a:t> In this system, approximately 30% of the variation is due to </a:t>
            </a:r>
          </a:p>
          <a:p>
            <a:r>
              <a:rPr lang="en-US" b="1"/>
              <a:t>  demographic stochasticity </a:t>
            </a:r>
          </a:p>
          <a:p>
            <a:endParaRPr lang="en-US" b="1"/>
          </a:p>
          <a:p>
            <a:pPr>
              <a:buFont typeface="Arial" charset="0"/>
              <a:buChar char="•"/>
            </a:pPr>
            <a:r>
              <a:rPr lang="en-US" b="1"/>
              <a:t> Another 45% is due to what can perhaps be considered environmental </a:t>
            </a:r>
          </a:p>
          <a:p>
            <a:r>
              <a:rPr lang="en-US" b="1"/>
              <a:t>  stochasticity. </a:t>
            </a:r>
          </a:p>
        </p:txBody>
      </p:sp>
      <p:sp>
        <p:nvSpPr>
          <p:cNvPr id="28700" name="TextBox 5"/>
          <p:cNvSpPr txBox="1">
            <a:spLocks noChangeArrowheads="1"/>
          </p:cNvSpPr>
          <p:nvPr/>
        </p:nvSpPr>
        <p:spPr bwMode="auto">
          <a:xfrm>
            <a:off x="914400" y="6477000"/>
            <a:ext cx="7354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*** At least for this wolf population, stochasticity is hugely important***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3200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dirty="0" smtClean="0"/>
              <a:t>Practice Problem:</a:t>
            </a:r>
          </a:p>
          <a:p>
            <a:pPr algn="ctr" eaLnBrk="1" hangingPunct="1"/>
            <a:r>
              <a:rPr lang="en-US" sz="2800" dirty="0" smtClean="0"/>
              <a:t>You have observed the following pattern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752600" y="3733800"/>
            <a:ext cx="2667000" cy="2362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724400" y="3733800"/>
            <a:ext cx="2514600" cy="2362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895" name="Picture 6" descr="http://graphics8.nytimes.com/images/2008/01/29/opinion/30fish3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14800"/>
            <a:ext cx="15255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11738"/>
            <a:ext cx="1447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TextBox 8"/>
          <p:cNvSpPr txBox="1">
            <a:spLocks noChangeArrowheads="1"/>
          </p:cNvSpPr>
          <p:nvPr/>
        </p:nvSpPr>
        <p:spPr bwMode="auto">
          <a:xfrm>
            <a:off x="2686050" y="3352800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Lake 1</a:t>
            </a:r>
          </a:p>
        </p:txBody>
      </p:sp>
      <p:sp>
        <p:nvSpPr>
          <p:cNvPr id="37898" name="TextBox 9"/>
          <p:cNvSpPr txBox="1">
            <a:spLocks noChangeArrowheads="1"/>
          </p:cNvSpPr>
          <p:nvPr/>
        </p:nvSpPr>
        <p:spPr bwMode="auto">
          <a:xfrm>
            <a:off x="5562600" y="3352800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Lake 2</a:t>
            </a:r>
          </a:p>
        </p:txBody>
      </p:sp>
      <p:pic>
        <p:nvPicPr>
          <p:cNvPr id="37900" name="Picture 12" descr="http://graphics8.nytimes.com/images/2008/01/29/opinion/30fish3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15255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1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011738"/>
            <a:ext cx="1447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reeform 15"/>
          <p:cNvSpPr/>
          <p:nvPr/>
        </p:nvSpPr>
        <p:spPr>
          <a:xfrm rot="20163760">
            <a:off x="-384175" y="3616325"/>
            <a:ext cx="1817688" cy="4211638"/>
          </a:xfrm>
          <a:custGeom>
            <a:avLst/>
            <a:gdLst>
              <a:gd name="connsiteX0" fmla="*/ 533400 w 1273889"/>
              <a:gd name="connsiteY0" fmla="*/ 233680 h 4211320"/>
              <a:gd name="connsiteX1" fmla="*/ 464820 w 1273889"/>
              <a:gd name="connsiteY1" fmla="*/ 248920 h 4211320"/>
              <a:gd name="connsiteX2" fmla="*/ 411480 w 1273889"/>
              <a:gd name="connsiteY2" fmla="*/ 279400 h 4211320"/>
              <a:gd name="connsiteX3" fmla="*/ 381000 w 1273889"/>
              <a:gd name="connsiteY3" fmla="*/ 294640 h 4211320"/>
              <a:gd name="connsiteX4" fmla="*/ 358140 w 1273889"/>
              <a:gd name="connsiteY4" fmla="*/ 317500 h 4211320"/>
              <a:gd name="connsiteX5" fmla="*/ 312420 w 1273889"/>
              <a:gd name="connsiteY5" fmla="*/ 332740 h 4211320"/>
              <a:gd name="connsiteX6" fmla="*/ 266700 w 1273889"/>
              <a:gd name="connsiteY6" fmla="*/ 370840 h 4211320"/>
              <a:gd name="connsiteX7" fmla="*/ 228600 w 1273889"/>
              <a:gd name="connsiteY7" fmla="*/ 424180 h 4211320"/>
              <a:gd name="connsiteX8" fmla="*/ 198120 w 1273889"/>
              <a:gd name="connsiteY8" fmla="*/ 485140 h 4211320"/>
              <a:gd name="connsiteX9" fmla="*/ 205740 w 1273889"/>
              <a:gd name="connsiteY9" fmla="*/ 607060 h 4211320"/>
              <a:gd name="connsiteX10" fmla="*/ 213360 w 1273889"/>
              <a:gd name="connsiteY10" fmla="*/ 660400 h 4211320"/>
              <a:gd name="connsiteX11" fmla="*/ 198120 w 1273889"/>
              <a:gd name="connsiteY11" fmla="*/ 1003300 h 4211320"/>
              <a:gd name="connsiteX12" fmla="*/ 182880 w 1273889"/>
              <a:gd name="connsiteY12" fmla="*/ 1026160 h 4211320"/>
              <a:gd name="connsiteX13" fmla="*/ 175260 w 1273889"/>
              <a:gd name="connsiteY13" fmla="*/ 1049020 h 4211320"/>
              <a:gd name="connsiteX14" fmla="*/ 144780 w 1273889"/>
              <a:gd name="connsiteY14" fmla="*/ 1094740 h 4211320"/>
              <a:gd name="connsiteX15" fmla="*/ 129540 w 1273889"/>
              <a:gd name="connsiteY15" fmla="*/ 1140460 h 4211320"/>
              <a:gd name="connsiteX16" fmla="*/ 99060 w 1273889"/>
              <a:gd name="connsiteY16" fmla="*/ 1209040 h 4211320"/>
              <a:gd name="connsiteX17" fmla="*/ 83820 w 1273889"/>
              <a:gd name="connsiteY17" fmla="*/ 1536700 h 4211320"/>
              <a:gd name="connsiteX18" fmla="*/ 53340 w 1273889"/>
              <a:gd name="connsiteY18" fmla="*/ 1696720 h 4211320"/>
              <a:gd name="connsiteX19" fmla="*/ 22860 w 1273889"/>
              <a:gd name="connsiteY19" fmla="*/ 1757680 h 4211320"/>
              <a:gd name="connsiteX20" fmla="*/ 30480 w 1273889"/>
              <a:gd name="connsiteY20" fmla="*/ 1887220 h 4211320"/>
              <a:gd name="connsiteX21" fmla="*/ 38100 w 1273889"/>
              <a:gd name="connsiteY21" fmla="*/ 1925320 h 4211320"/>
              <a:gd name="connsiteX22" fmla="*/ 45720 w 1273889"/>
              <a:gd name="connsiteY22" fmla="*/ 2009140 h 4211320"/>
              <a:gd name="connsiteX23" fmla="*/ 30480 w 1273889"/>
              <a:gd name="connsiteY23" fmla="*/ 2230120 h 4211320"/>
              <a:gd name="connsiteX24" fmla="*/ 15240 w 1273889"/>
              <a:gd name="connsiteY24" fmla="*/ 2550160 h 4211320"/>
              <a:gd name="connsiteX25" fmla="*/ 0 w 1273889"/>
              <a:gd name="connsiteY25" fmla="*/ 2832100 h 4211320"/>
              <a:gd name="connsiteX26" fmla="*/ 15240 w 1273889"/>
              <a:gd name="connsiteY26" fmla="*/ 3045460 h 4211320"/>
              <a:gd name="connsiteX27" fmla="*/ 30480 w 1273889"/>
              <a:gd name="connsiteY27" fmla="*/ 3114040 h 4211320"/>
              <a:gd name="connsiteX28" fmla="*/ 53340 w 1273889"/>
              <a:gd name="connsiteY28" fmla="*/ 3144520 h 4211320"/>
              <a:gd name="connsiteX29" fmla="*/ 76200 w 1273889"/>
              <a:gd name="connsiteY29" fmla="*/ 3197860 h 4211320"/>
              <a:gd name="connsiteX30" fmla="*/ 83820 w 1273889"/>
              <a:gd name="connsiteY30" fmla="*/ 3220720 h 4211320"/>
              <a:gd name="connsiteX31" fmla="*/ 99060 w 1273889"/>
              <a:gd name="connsiteY31" fmla="*/ 3243580 h 4211320"/>
              <a:gd name="connsiteX32" fmla="*/ 106680 w 1273889"/>
              <a:gd name="connsiteY32" fmla="*/ 3266440 h 4211320"/>
              <a:gd name="connsiteX33" fmla="*/ 137160 w 1273889"/>
              <a:gd name="connsiteY33" fmla="*/ 3319780 h 4211320"/>
              <a:gd name="connsiteX34" fmla="*/ 152400 w 1273889"/>
              <a:gd name="connsiteY34" fmla="*/ 3373120 h 4211320"/>
              <a:gd name="connsiteX35" fmla="*/ 167640 w 1273889"/>
              <a:gd name="connsiteY35" fmla="*/ 3395980 h 4211320"/>
              <a:gd name="connsiteX36" fmla="*/ 175260 w 1273889"/>
              <a:gd name="connsiteY36" fmla="*/ 3418840 h 4211320"/>
              <a:gd name="connsiteX37" fmla="*/ 190500 w 1273889"/>
              <a:gd name="connsiteY37" fmla="*/ 3441700 h 4211320"/>
              <a:gd name="connsiteX38" fmla="*/ 205740 w 1273889"/>
              <a:gd name="connsiteY38" fmla="*/ 3479800 h 4211320"/>
              <a:gd name="connsiteX39" fmla="*/ 213360 w 1273889"/>
              <a:gd name="connsiteY39" fmla="*/ 3502660 h 4211320"/>
              <a:gd name="connsiteX40" fmla="*/ 228600 w 1273889"/>
              <a:gd name="connsiteY40" fmla="*/ 3525520 h 4211320"/>
              <a:gd name="connsiteX41" fmla="*/ 259080 w 1273889"/>
              <a:gd name="connsiteY41" fmla="*/ 3594100 h 4211320"/>
              <a:gd name="connsiteX42" fmla="*/ 266700 w 1273889"/>
              <a:gd name="connsiteY42" fmla="*/ 3624580 h 4211320"/>
              <a:gd name="connsiteX43" fmla="*/ 297180 w 1273889"/>
              <a:gd name="connsiteY43" fmla="*/ 3693160 h 4211320"/>
              <a:gd name="connsiteX44" fmla="*/ 304800 w 1273889"/>
              <a:gd name="connsiteY44" fmla="*/ 3723640 h 4211320"/>
              <a:gd name="connsiteX45" fmla="*/ 320040 w 1273889"/>
              <a:gd name="connsiteY45" fmla="*/ 3746500 h 4211320"/>
              <a:gd name="connsiteX46" fmla="*/ 342900 w 1273889"/>
              <a:gd name="connsiteY46" fmla="*/ 3815080 h 4211320"/>
              <a:gd name="connsiteX47" fmla="*/ 358140 w 1273889"/>
              <a:gd name="connsiteY47" fmla="*/ 3853180 h 4211320"/>
              <a:gd name="connsiteX48" fmla="*/ 381000 w 1273889"/>
              <a:gd name="connsiteY48" fmla="*/ 3883660 h 4211320"/>
              <a:gd name="connsiteX49" fmla="*/ 403860 w 1273889"/>
              <a:gd name="connsiteY49" fmla="*/ 3937000 h 4211320"/>
              <a:gd name="connsiteX50" fmla="*/ 426720 w 1273889"/>
              <a:gd name="connsiteY50" fmla="*/ 3982720 h 4211320"/>
              <a:gd name="connsiteX51" fmla="*/ 434340 w 1273889"/>
              <a:gd name="connsiteY51" fmla="*/ 4013200 h 4211320"/>
              <a:gd name="connsiteX52" fmla="*/ 449580 w 1273889"/>
              <a:gd name="connsiteY52" fmla="*/ 4036060 h 4211320"/>
              <a:gd name="connsiteX53" fmla="*/ 464820 w 1273889"/>
              <a:gd name="connsiteY53" fmla="*/ 4066540 h 4211320"/>
              <a:gd name="connsiteX54" fmla="*/ 480060 w 1273889"/>
              <a:gd name="connsiteY54" fmla="*/ 4089400 h 4211320"/>
              <a:gd name="connsiteX55" fmla="*/ 510540 w 1273889"/>
              <a:gd name="connsiteY55" fmla="*/ 4127500 h 4211320"/>
              <a:gd name="connsiteX56" fmla="*/ 556260 w 1273889"/>
              <a:gd name="connsiteY56" fmla="*/ 4173220 h 4211320"/>
              <a:gd name="connsiteX57" fmla="*/ 579120 w 1273889"/>
              <a:gd name="connsiteY57" fmla="*/ 4180840 h 4211320"/>
              <a:gd name="connsiteX58" fmla="*/ 601980 w 1273889"/>
              <a:gd name="connsiteY58" fmla="*/ 4196080 h 4211320"/>
              <a:gd name="connsiteX59" fmla="*/ 647700 w 1273889"/>
              <a:gd name="connsiteY59" fmla="*/ 4211320 h 4211320"/>
              <a:gd name="connsiteX60" fmla="*/ 731520 w 1273889"/>
              <a:gd name="connsiteY60" fmla="*/ 4196080 h 4211320"/>
              <a:gd name="connsiteX61" fmla="*/ 792480 w 1273889"/>
              <a:gd name="connsiteY61" fmla="*/ 4165600 h 4211320"/>
              <a:gd name="connsiteX62" fmla="*/ 845820 w 1273889"/>
              <a:gd name="connsiteY62" fmla="*/ 4097020 h 4211320"/>
              <a:gd name="connsiteX63" fmla="*/ 883920 w 1273889"/>
              <a:gd name="connsiteY63" fmla="*/ 4043680 h 4211320"/>
              <a:gd name="connsiteX64" fmla="*/ 982980 w 1273889"/>
              <a:gd name="connsiteY64" fmla="*/ 3921760 h 4211320"/>
              <a:gd name="connsiteX65" fmla="*/ 1082040 w 1273889"/>
              <a:gd name="connsiteY65" fmla="*/ 3731260 h 4211320"/>
              <a:gd name="connsiteX66" fmla="*/ 1150620 w 1273889"/>
              <a:gd name="connsiteY66" fmla="*/ 3556000 h 4211320"/>
              <a:gd name="connsiteX67" fmla="*/ 1211580 w 1273889"/>
              <a:gd name="connsiteY67" fmla="*/ 3243580 h 4211320"/>
              <a:gd name="connsiteX68" fmla="*/ 1226820 w 1273889"/>
              <a:gd name="connsiteY68" fmla="*/ 3030220 h 4211320"/>
              <a:gd name="connsiteX69" fmla="*/ 1257300 w 1273889"/>
              <a:gd name="connsiteY69" fmla="*/ 2801620 h 4211320"/>
              <a:gd name="connsiteX70" fmla="*/ 1264920 w 1273889"/>
              <a:gd name="connsiteY70" fmla="*/ 2694940 h 4211320"/>
              <a:gd name="connsiteX71" fmla="*/ 1272540 w 1273889"/>
              <a:gd name="connsiteY71" fmla="*/ 2367280 h 4211320"/>
              <a:gd name="connsiteX72" fmla="*/ 1242060 w 1273889"/>
              <a:gd name="connsiteY72" fmla="*/ 1887220 h 4211320"/>
              <a:gd name="connsiteX73" fmla="*/ 1196340 w 1273889"/>
              <a:gd name="connsiteY73" fmla="*/ 1612900 h 4211320"/>
              <a:gd name="connsiteX74" fmla="*/ 1181100 w 1273889"/>
              <a:gd name="connsiteY74" fmla="*/ 1506220 h 4211320"/>
              <a:gd name="connsiteX75" fmla="*/ 1150620 w 1273889"/>
              <a:gd name="connsiteY75" fmla="*/ 1422400 h 4211320"/>
              <a:gd name="connsiteX76" fmla="*/ 1120140 w 1273889"/>
              <a:gd name="connsiteY76" fmla="*/ 1247140 h 4211320"/>
              <a:gd name="connsiteX77" fmla="*/ 1051560 w 1273889"/>
              <a:gd name="connsiteY77" fmla="*/ 1026160 h 4211320"/>
              <a:gd name="connsiteX78" fmla="*/ 1036320 w 1273889"/>
              <a:gd name="connsiteY78" fmla="*/ 965200 h 4211320"/>
              <a:gd name="connsiteX79" fmla="*/ 1013460 w 1273889"/>
              <a:gd name="connsiteY79" fmla="*/ 911860 h 4211320"/>
              <a:gd name="connsiteX80" fmla="*/ 990600 w 1273889"/>
              <a:gd name="connsiteY80" fmla="*/ 797560 h 4211320"/>
              <a:gd name="connsiteX81" fmla="*/ 975360 w 1273889"/>
              <a:gd name="connsiteY81" fmla="*/ 751840 h 4211320"/>
              <a:gd name="connsiteX82" fmla="*/ 944880 w 1273889"/>
              <a:gd name="connsiteY82" fmla="*/ 614680 h 4211320"/>
              <a:gd name="connsiteX83" fmla="*/ 937260 w 1273889"/>
              <a:gd name="connsiteY83" fmla="*/ 561340 h 4211320"/>
              <a:gd name="connsiteX84" fmla="*/ 922020 w 1273889"/>
              <a:gd name="connsiteY84" fmla="*/ 515620 h 4211320"/>
              <a:gd name="connsiteX85" fmla="*/ 914400 w 1273889"/>
              <a:gd name="connsiteY85" fmla="*/ 485140 h 4211320"/>
              <a:gd name="connsiteX86" fmla="*/ 899160 w 1273889"/>
              <a:gd name="connsiteY86" fmla="*/ 439420 h 4211320"/>
              <a:gd name="connsiteX87" fmla="*/ 883920 w 1273889"/>
              <a:gd name="connsiteY87" fmla="*/ 370840 h 4211320"/>
              <a:gd name="connsiteX88" fmla="*/ 861060 w 1273889"/>
              <a:gd name="connsiteY88" fmla="*/ 256540 h 4211320"/>
              <a:gd name="connsiteX89" fmla="*/ 845820 w 1273889"/>
              <a:gd name="connsiteY89" fmla="*/ 226060 h 4211320"/>
              <a:gd name="connsiteX90" fmla="*/ 815340 w 1273889"/>
              <a:gd name="connsiteY90" fmla="*/ 104140 h 4211320"/>
              <a:gd name="connsiteX91" fmla="*/ 800100 w 1273889"/>
              <a:gd name="connsiteY91" fmla="*/ 66040 h 4211320"/>
              <a:gd name="connsiteX92" fmla="*/ 784860 w 1273889"/>
              <a:gd name="connsiteY92" fmla="*/ 12700 h 4211320"/>
              <a:gd name="connsiteX93" fmla="*/ 746760 w 1273889"/>
              <a:gd name="connsiteY93" fmla="*/ 50800 h 4211320"/>
              <a:gd name="connsiteX94" fmla="*/ 693420 w 1273889"/>
              <a:gd name="connsiteY94" fmla="*/ 81280 h 4211320"/>
              <a:gd name="connsiteX95" fmla="*/ 678180 w 1273889"/>
              <a:gd name="connsiteY95" fmla="*/ 104140 h 4211320"/>
              <a:gd name="connsiteX96" fmla="*/ 647700 w 1273889"/>
              <a:gd name="connsiteY96" fmla="*/ 111760 h 4211320"/>
              <a:gd name="connsiteX97" fmla="*/ 617220 w 1273889"/>
              <a:gd name="connsiteY97" fmla="*/ 127000 h 4211320"/>
              <a:gd name="connsiteX98" fmla="*/ 601980 w 1273889"/>
              <a:gd name="connsiteY98" fmla="*/ 149860 h 4211320"/>
              <a:gd name="connsiteX99" fmla="*/ 571500 w 1273889"/>
              <a:gd name="connsiteY99" fmla="*/ 157480 h 4211320"/>
              <a:gd name="connsiteX100" fmla="*/ 541020 w 1273889"/>
              <a:gd name="connsiteY100" fmla="*/ 172720 h 4211320"/>
              <a:gd name="connsiteX101" fmla="*/ 525780 w 1273889"/>
              <a:gd name="connsiteY101" fmla="*/ 195580 h 4211320"/>
              <a:gd name="connsiteX102" fmla="*/ 495300 w 1273889"/>
              <a:gd name="connsiteY102" fmla="*/ 210820 h 4211320"/>
              <a:gd name="connsiteX103" fmla="*/ 464820 w 1273889"/>
              <a:gd name="connsiteY103" fmla="*/ 256540 h 421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273889" h="4211320">
                <a:moveTo>
                  <a:pt x="533400" y="233680"/>
                </a:moveTo>
                <a:cubicBezTo>
                  <a:pt x="527807" y="234799"/>
                  <a:pt x="473275" y="245077"/>
                  <a:pt x="464820" y="248920"/>
                </a:cubicBezTo>
                <a:cubicBezTo>
                  <a:pt x="446177" y="257394"/>
                  <a:pt x="429458" y="269594"/>
                  <a:pt x="411480" y="279400"/>
                </a:cubicBezTo>
                <a:cubicBezTo>
                  <a:pt x="401508" y="284839"/>
                  <a:pt x="390243" y="288038"/>
                  <a:pt x="381000" y="294640"/>
                </a:cubicBezTo>
                <a:cubicBezTo>
                  <a:pt x="372231" y="300904"/>
                  <a:pt x="367560" y="312267"/>
                  <a:pt x="358140" y="317500"/>
                </a:cubicBezTo>
                <a:cubicBezTo>
                  <a:pt x="344097" y="325302"/>
                  <a:pt x="325786" y="323829"/>
                  <a:pt x="312420" y="332740"/>
                </a:cubicBezTo>
                <a:cubicBezTo>
                  <a:pt x="288904" y="348417"/>
                  <a:pt x="286257" y="348023"/>
                  <a:pt x="266700" y="370840"/>
                </a:cubicBezTo>
                <a:cubicBezTo>
                  <a:pt x="260886" y="377624"/>
                  <a:pt x="234631" y="413124"/>
                  <a:pt x="228600" y="424180"/>
                </a:cubicBezTo>
                <a:cubicBezTo>
                  <a:pt x="217721" y="444124"/>
                  <a:pt x="198120" y="485140"/>
                  <a:pt x="198120" y="485140"/>
                </a:cubicBezTo>
                <a:cubicBezTo>
                  <a:pt x="200660" y="525780"/>
                  <a:pt x="202213" y="566494"/>
                  <a:pt x="205740" y="607060"/>
                </a:cubicBezTo>
                <a:cubicBezTo>
                  <a:pt x="207296" y="624953"/>
                  <a:pt x="213705" y="642443"/>
                  <a:pt x="213360" y="660400"/>
                </a:cubicBezTo>
                <a:cubicBezTo>
                  <a:pt x="211160" y="774792"/>
                  <a:pt x="207621" y="889282"/>
                  <a:pt x="198120" y="1003300"/>
                </a:cubicBezTo>
                <a:cubicBezTo>
                  <a:pt x="197359" y="1012426"/>
                  <a:pt x="186976" y="1017969"/>
                  <a:pt x="182880" y="1026160"/>
                </a:cubicBezTo>
                <a:cubicBezTo>
                  <a:pt x="179288" y="1033344"/>
                  <a:pt x="179161" y="1041999"/>
                  <a:pt x="175260" y="1049020"/>
                </a:cubicBezTo>
                <a:cubicBezTo>
                  <a:pt x="166365" y="1065031"/>
                  <a:pt x="150572" y="1077364"/>
                  <a:pt x="144780" y="1094740"/>
                </a:cubicBezTo>
                <a:cubicBezTo>
                  <a:pt x="139700" y="1109980"/>
                  <a:pt x="136064" y="1125780"/>
                  <a:pt x="129540" y="1140460"/>
                </a:cubicBezTo>
                <a:cubicBezTo>
                  <a:pt x="81238" y="1249139"/>
                  <a:pt x="159560" y="1027541"/>
                  <a:pt x="99060" y="1209040"/>
                </a:cubicBezTo>
                <a:cubicBezTo>
                  <a:pt x="93980" y="1318260"/>
                  <a:pt x="94026" y="1427839"/>
                  <a:pt x="83820" y="1536700"/>
                </a:cubicBezTo>
                <a:cubicBezTo>
                  <a:pt x="78752" y="1590762"/>
                  <a:pt x="83460" y="1651541"/>
                  <a:pt x="53340" y="1696720"/>
                </a:cubicBezTo>
                <a:cubicBezTo>
                  <a:pt x="30513" y="1730961"/>
                  <a:pt x="41501" y="1711077"/>
                  <a:pt x="22860" y="1757680"/>
                </a:cubicBezTo>
                <a:cubicBezTo>
                  <a:pt x="25400" y="1800860"/>
                  <a:pt x="26564" y="1844143"/>
                  <a:pt x="30480" y="1887220"/>
                </a:cubicBezTo>
                <a:cubicBezTo>
                  <a:pt x="31653" y="1900118"/>
                  <a:pt x="36494" y="1912469"/>
                  <a:pt x="38100" y="1925320"/>
                </a:cubicBezTo>
                <a:cubicBezTo>
                  <a:pt x="41580" y="1953159"/>
                  <a:pt x="43180" y="1981200"/>
                  <a:pt x="45720" y="2009140"/>
                </a:cubicBezTo>
                <a:cubicBezTo>
                  <a:pt x="40640" y="2082800"/>
                  <a:pt x="34633" y="2156402"/>
                  <a:pt x="30480" y="2230120"/>
                </a:cubicBezTo>
                <a:cubicBezTo>
                  <a:pt x="24473" y="2336752"/>
                  <a:pt x="20641" y="2443496"/>
                  <a:pt x="15240" y="2550160"/>
                </a:cubicBezTo>
                <a:cubicBezTo>
                  <a:pt x="10481" y="2644157"/>
                  <a:pt x="5080" y="2738120"/>
                  <a:pt x="0" y="2832100"/>
                </a:cubicBezTo>
                <a:cubicBezTo>
                  <a:pt x="5278" y="2932382"/>
                  <a:pt x="3973" y="2960959"/>
                  <a:pt x="15240" y="3045460"/>
                </a:cubicBezTo>
                <a:cubicBezTo>
                  <a:pt x="16619" y="3055801"/>
                  <a:pt x="21905" y="3099034"/>
                  <a:pt x="30480" y="3114040"/>
                </a:cubicBezTo>
                <a:cubicBezTo>
                  <a:pt x="36781" y="3125067"/>
                  <a:pt x="45720" y="3134360"/>
                  <a:pt x="53340" y="3144520"/>
                </a:cubicBezTo>
                <a:cubicBezTo>
                  <a:pt x="69199" y="3207955"/>
                  <a:pt x="49888" y="3145237"/>
                  <a:pt x="76200" y="3197860"/>
                </a:cubicBezTo>
                <a:cubicBezTo>
                  <a:pt x="79792" y="3205044"/>
                  <a:pt x="80228" y="3213536"/>
                  <a:pt x="83820" y="3220720"/>
                </a:cubicBezTo>
                <a:cubicBezTo>
                  <a:pt x="87916" y="3228911"/>
                  <a:pt x="94964" y="3235389"/>
                  <a:pt x="99060" y="3243580"/>
                </a:cubicBezTo>
                <a:cubicBezTo>
                  <a:pt x="102652" y="3250764"/>
                  <a:pt x="103088" y="3259256"/>
                  <a:pt x="106680" y="3266440"/>
                </a:cubicBezTo>
                <a:cubicBezTo>
                  <a:pt x="128788" y="3310656"/>
                  <a:pt x="117121" y="3266343"/>
                  <a:pt x="137160" y="3319780"/>
                </a:cubicBezTo>
                <a:cubicBezTo>
                  <a:pt x="144484" y="3339312"/>
                  <a:pt x="143189" y="3354698"/>
                  <a:pt x="152400" y="3373120"/>
                </a:cubicBezTo>
                <a:cubicBezTo>
                  <a:pt x="156496" y="3381311"/>
                  <a:pt x="163544" y="3387789"/>
                  <a:pt x="167640" y="3395980"/>
                </a:cubicBezTo>
                <a:cubicBezTo>
                  <a:pt x="171232" y="3403164"/>
                  <a:pt x="171668" y="3411656"/>
                  <a:pt x="175260" y="3418840"/>
                </a:cubicBezTo>
                <a:cubicBezTo>
                  <a:pt x="179356" y="3427031"/>
                  <a:pt x="186404" y="3433509"/>
                  <a:pt x="190500" y="3441700"/>
                </a:cubicBezTo>
                <a:cubicBezTo>
                  <a:pt x="196617" y="3453934"/>
                  <a:pt x="200937" y="3466993"/>
                  <a:pt x="205740" y="3479800"/>
                </a:cubicBezTo>
                <a:cubicBezTo>
                  <a:pt x="208560" y="3487321"/>
                  <a:pt x="209768" y="3495476"/>
                  <a:pt x="213360" y="3502660"/>
                </a:cubicBezTo>
                <a:cubicBezTo>
                  <a:pt x="217456" y="3510851"/>
                  <a:pt x="223520" y="3517900"/>
                  <a:pt x="228600" y="3525520"/>
                </a:cubicBezTo>
                <a:cubicBezTo>
                  <a:pt x="245652" y="3610782"/>
                  <a:pt x="221642" y="3519224"/>
                  <a:pt x="259080" y="3594100"/>
                </a:cubicBezTo>
                <a:cubicBezTo>
                  <a:pt x="263764" y="3603467"/>
                  <a:pt x="263388" y="3614645"/>
                  <a:pt x="266700" y="3624580"/>
                </a:cubicBezTo>
                <a:cubicBezTo>
                  <a:pt x="308405" y="3749696"/>
                  <a:pt x="257348" y="3586941"/>
                  <a:pt x="297180" y="3693160"/>
                </a:cubicBezTo>
                <a:cubicBezTo>
                  <a:pt x="300857" y="3702966"/>
                  <a:pt x="300675" y="3714014"/>
                  <a:pt x="304800" y="3723640"/>
                </a:cubicBezTo>
                <a:cubicBezTo>
                  <a:pt x="308408" y="3732058"/>
                  <a:pt x="316321" y="3738131"/>
                  <a:pt x="320040" y="3746500"/>
                </a:cubicBezTo>
                <a:cubicBezTo>
                  <a:pt x="335280" y="3780790"/>
                  <a:pt x="331470" y="3786505"/>
                  <a:pt x="342900" y="3815080"/>
                </a:cubicBezTo>
                <a:cubicBezTo>
                  <a:pt x="347980" y="3827780"/>
                  <a:pt x="351497" y="3841223"/>
                  <a:pt x="358140" y="3853180"/>
                </a:cubicBezTo>
                <a:cubicBezTo>
                  <a:pt x="364308" y="3864282"/>
                  <a:pt x="373380" y="3873500"/>
                  <a:pt x="381000" y="3883660"/>
                </a:cubicBezTo>
                <a:cubicBezTo>
                  <a:pt x="398870" y="3937271"/>
                  <a:pt x="375612" y="3871088"/>
                  <a:pt x="403860" y="3937000"/>
                </a:cubicBezTo>
                <a:cubicBezTo>
                  <a:pt x="422789" y="3981167"/>
                  <a:pt x="397432" y="3938789"/>
                  <a:pt x="426720" y="3982720"/>
                </a:cubicBezTo>
                <a:cubicBezTo>
                  <a:pt x="429260" y="3992880"/>
                  <a:pt x="430215" y="4003574"/>
                  <a:pt x="434340" y="4013200"/>
                </a:cubicBezTo>
                <a:cubicBezTo>
                  <a:pt x="437948" y="4021618"/>
                  <a:pt x="445036" y="4028109"/>
                  <a:pt x="449580" y="4036060"/>
                </a:cubicBezTo>
                <a:cubicBezTo>
                  <a:pt x="455216" y="4045923"/>
                  <a:pt x="459184" y="4056677"/>
                  <a:pt x="464820" y="4066540"/>
                </a:cubicBezTo>
                <a:cubicBezTo>
                  <a:pt x="469364" y="4074491"/>
                  <a:pt x="475964" y="4081209"/>
                  <a:pt x="480060" y="4089400"/>
                </a:cubicBezTo>
                <a:cubicBezTo>
                  <a:pt x="498463" y="4126206"/>
                  <a:pt x="472004" y="4101809"/>
                  <a:pt x="510540" y="4127500"/>
                </a:cubicBezTo>
                <a:cubicBezTo>
                  <a:pt x="527582" y="4153063"/>
                  <a:pt x="525724" y="4155771"/>
                  <a:pt x="556260" y="4173220"/>
                </a:cubicBezTo>
                <a:cubicBezTo>
                  <a:pt x="563234" y="4177205"/>
                  <a:pt x="571936" y="4177248"/>
                  <a:pt x="579120" y="4180840"/>
                </a:cubicBezTo>
                <a:cubicBezTo>
                  <a:pt x="587311" y="4184936"/>
                  <a:pt x="593611" y="4192361"/>
                  <a:pt x="601980" y="4196080"/>
                </a:cubicBezTo>
                <a:cubicBezTo>
                  <a:pt x="616660" y="4202604"/>
                  <a:pt x="647700" y="4211320"/>
                  <a:pt x="647700" y="4211320"/>
                </a:cubicBezTo>
                <a:cubicBezTo>
                  <a:pt x="675640" y="4206240"/>
                  <a:pt x="704440" y="4204632"/>
                  <a:pt x="731520" y="4196080"/>
                </a:cubicBezTo>
                <a:cubicBezTo>
                  <a:pt x="753184" y="4189239"/>
                  <a:pt x="792480" y="4165600"/>
                  <a:pt x="792480" y="4165600"/>
                </a:cubicBezTo>
                <a:cubicBezTo>
                  <a:pt x="808831" y="4116547"/>
                  <a:pt x="789280" y="4163839"/>
                  <a:pt x="845820" y="4097020"/>
                </a:cubicBezTo>
                <a:cubicBezTo>
                  <a:pt x="859934" y="4080340"/>
                  <a:pt x="869932" y="4060466"/>
                  <a:pt x="883920" y="4043680"/>
                </a:cubicBezTo>
                <a:cubicBezTo>
                  <a:pt x="935560" y="3981712"/>
                  <a:pt x="932402" y="4019026"/>
                  <a:pt x="982980" y="3921760"/>
                </a:cubicBezTo>
                <a:cubicBezTo>
                  <a:pt x="1016000" y="3858260"/>
                  <a:pt x="1063208" y="3800310"/>
                  <a:pt x="1082040" y="3731260"/>
                </a:cubicBezTo>
                <a:cubicBezTo>
                  <a:pt x="1113866" y="3614563"/>
                  <a:pt x="1091948" y="3673343"/>
                  <a:pt x="1150620" y="3556000"/>
                </a:cubicBezTo>
                <a:cubicBezTo>
                  <a:pt x="1186520" y="3313676"/>
                  <a:pt x="1162054" y="3416921"/>
                  <a:pt x="1211580" y="3243580"/>
                </a:cubicBezTo>
                <a:cubicBezTo>
                  <a:pt x="1216660" y="3172460"/>
                  <a:pt x="1220365" y="3101228"/>
                  <a:pt x="1226820" y="3030220"/>
                </a:cubicBezTo>
                <a:cubicBezTo>
                  <a:pt x="1244636" y="2834244"/>
                  <a:pt x="1237916" y="2982535"/>
                  <a:pt x="1257300" y="2801620"/>
                </a:cubicBezTo>
                <a:cubicBezTo>
                  <a:pt x="1261098" y="2766172"/>
                  <a:pt x="1262380" y="2730500"/>
                  <a:pt x="1264920" y="2694940"/>
                </a:cubicBezTo>
                <a:cubicBezTo>
                  <a:pt x="1267460" y="2585720"/>
                  <a:pt x="1273889" y="2476521"/>
                  <a:pt x="1272540" y="2367280"/>
                </a:cubicBezTo>
                <a:cubicBezTo>
                  <a:pt x="1271531" y="2285561"/>
                  <a:pt x="1253421" y="1995154"/>
                  <a:pt x="1242060" y="1887220"/>
                </a:cubicBezTo>
                <a:cubicBezTo>
                  <a:pt x="1237085" y="1839954"/>
                  <a:pt x="1198322" y="1625123"/>
                  <a:pt x="1196340" y="1612900"/>
                </a:cubicBezTo>
                <a:cubicBezTo>
                  <a:pt x="1190590" y="1577442"/>
                  <a:pt x="1189483" y="1541149"/>
                  <a:pt x="1181100" y="1506220"/>
                </a:cubicBezTo>
                <a:cubicBezTo>
                  <a:pt x="1174162" y="1477311"/>
                  <a:pt x="1157429" y="1451340"/>
                  <a:pt x="1150620" y="1422400"/>
                </a:cubicBezTo>
                <a:cubicBezTo>
                  <a:pt x="1137039" y="1364679"/>
                  <a:pt x="1138891" y="1303394"/>
                  <a:pt x="1120140" y="1247140"/>
                </a:cubicBezTo>
                <a:cubicBezTo>
                  <a:pt x="1088481" y="1152163"/>
                  <a:pt x="1086656" y="1148996"/>
                  <a:pt x="1051560" y="1026160"/>
                </a:cubicBezTo>
                <a:cubicBezTo>
                  <a:pt x="1045806" y="1006021"/>
                  <a:pt x="1042944" y="985071"/>
                  <a:pt x="1036320" y="965200"/>
                </a:cubicBezTo>
                <a:cubicBezTo>
                  <a:pt x="1030203" y="946849"/>
                  <a:pt x="1019230" y="930324"/>
                  <a:pt x="1013460" y="911860"/>
                </a:cubicBezTo>
                <a:cubicBezTo>
                  <a:pt x="981618" y="809966"/>
                  <a:pt x="1010812" y="878408"/>
                  <a:pt x="990600" y="797560"/>
                </a:cubicBezTo>
                <a:cubicBezTo>
                  <a:pt x="986704" y="781975"/>
                  <a:pt x="979256" y="767425"/>
                  <a:pt x="975360" y="751840"/>
                </a:cubicBezTo>
                <a:cubicBezTo>
                  <a:pt x="964001" y="706403"/>
                  <a:pt x="954065" y="660606"/>
                  <a:pt x="944880" y="614680"/>
                </a:cubicBezTo>
                <a:cubicBezTo>
                  <a:pt x="941358" y="597068"/>
                  <a:pt x="941299" y="578841"/>
                  <a:pt x="937260" y="561340"/>
                </a:cubicBezTo>
                <a:cubicBezTo>
                  <a:pt x="933648" y="545687"/>
                  <a:pt x="926636" y="531007"/>
                  <a:pt x="922020" y="515620"/>
                </a:cubicBezTo>
                <a:cubicBezTo>
                  <a:pt x="919011" y="505589"/>
                  <a:pt x="917409" y="495171"/>
                  <a:pt x="914400" y="485140"/>
                </a:cubicBezTo>
                <a:cubicBezTo>
                  <a:pt x="909784" y="469753"/>
                  <a:pt x="903299" y="454942"/>
                  <a:pt x="899160" y="439420"/>
                </a:cubicBezTo>
                <a:cubicBezTo>
                  <a:pt x="893126" y="416793"/>
                  <a:pt x="888696" y="393765"/>
                  <a:pt x="883920" y="370840"/>
                </a:cubicBezTo>
                <a:cubicBezTo>
                  <a:pt x="875995" y="332802"/>
                  <a:pt x="878436" y="291293"/>
                  <a:pt x="861060" y="256540"/>
                </a:cubicBezTo>
                <a:cubicBezTo>
                  <a:pt x="855980" y="246380"/>
                  <a:pt x="849702" y="236735"/>
                  <a:pt x="845820" y="226060"/>
                </a:cubicBezTo>
                <a:cubicBezTo>
                  <a:pt x="825551" y="170321"/>
                  <a:pt x="832813" y="165295"/>
                  <a:pt x="815340" y="104140"/>
                </a:cubicBezTo>
                <a:cubicBezTo>
                  <a:pt x="811582" y="90988"/>
                  <a:pt x="804425" y="79016"/>
                  <a:pt x="800100" y="66040"/>
                </a:cubicBezTo>
                <a:cubicBezTo>
                  <a:pt x="794252" y="48497"/>
                  <a:pt x="789940" y="30480"/>
                  <a:pt x="784860" y="12700"/>
                </a:cubicBezTo>
                <a:cubicBezTo>
                  <a:pt x="723900" y="53340"/>
                  <a:pt x="797560" y="0"/>
                  <a:pt x="746760" y="50800"/>
                </a:cubicBezTo>
                <a:cubicBezTo>
                  <a:pt x="735990" y="61570"/>
                  <a:pt x="705373" y="75304"/>
                  <a:pt x="693420" y="81280"/>
                </a:cubicBezTo>
                <a:cubicBezTo>
                  <a:pt x="688340" y="88900"/>
                  <a:pt x="685800" y="99060"/>
                  <a:pt x="678180" y="104140"/>
                </a:cubicBezTo>
                <a:cubicBezTo>
                  <a:pt x="669466" y="109949"/>
                  <a:pt x="657506" y="108083"/>
                  <a:pt x="647700" y="111760"/>
                </a:cubicBezTo>
                <a:cubicBezTo>
                  <a:pt x="637064" y="115748"/>
                  <a:pt x="627380" y="121920"/>
                  <a:pt x="617220" y="127000"/>
                </a:cubicBezTo>
                <a:cubicBezTo>
                  <a:pt x="612140" y="134620"/>
                  <a:pt x="609600" y="144780"/>
                  <a:pt x="601980" y="149860"/>
                </a:cubicBezTo>
                <a:cubicBezTo>
                  <a:pt x="593266" y="155669"/>
                  <a:pt x="581306" y="153803"/>
                  <a:pt x="571500" y="157480"/>
                </a:cubicBezTo>
                <a:cubicBezTo>
                  <a:pt x="560864" y="161468"/>
                  <a:pt x="551180" y="167640"/>
                  <a:pt x="541020" y="172720"/>
                </a:cubicBezTo>
                <a:cubicBezTo>
                  <a:pt x="535940" y="180340"/>
                  <a:pt x="532815" y="189717"/>
                  <a:pt x="525780" y="195580"/>
                </a:cubicBezTo>
                <a:cubicBezTo>
                  <a:pt x="517054" y="202852"/>
                  <a:pt x="503332" y="202788"/>
                  <a:pt x="495300" y="210820"/>
                </a:cubicBezTo>
                <a:cubicBezTo>
                  <a:pt x="482348" y="223772"/>
                  <a:pt x="464820" y="256540"/>
                  <a:pt x="464820" y="25654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Lake X</a:t>
            </a:r>
          </a:p>
        </p:txBody>
      </p:sp>
      <p:pic>
        <p:nvPicPr>
          <p:cNvPr id="37903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0763"/>
            <a:ext cx="1447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44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3200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dirty="0" smtClean="0"/>
              <a:t>In light of this phylogenetic data, how to you hypothesize speciation occurred?</a:t>
            </a:r>
            <a:endParaRPr lang="en-US" sz="28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498122" y="3545663"/>
            <a:ext cx="3444874" cy="3132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314148" y="3564888"/>
            <a:ext cx="1377244" cy="135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654629" y="3542310"/>
            <a:ext cx="670808" cy="6886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V="1">
            <a:off x="5487258" y="3599637"/>
            <a:ext cx="701675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928" name="Picture 44" descr="http://graphics8.nytimes.com/images/2008/01/29/opinion/30fish3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334" y="2348686"/>
            <a:ext cx="4032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9" name="Picture 45" descr="http://graphics8.nytimes.com/images/2008/01/29/opinion/30fish3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921" y="2348686"/>
            <a:ext cx="404813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2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347" y="2339162"/>
            <a:ext cx="468312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3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947" y="2337574"/>
            <a:ext cx="468312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6" name="TextBox 57"/>
          <p:cNvSpPr txBox="1">
            <a:spLocks noChangeArrowheads="1"/>
          </p:cNvSpPr>
          <p:nvPr/>
        </p:nvSpPr>
        <p:spPr bwMode="auto">
          <a:xfrm>
            <a:off x="3021138" y="2057400"/>
            <a:ext cx="7088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 dirty="0" smtClean="0"/>
              <a:t>Lake 1</a:t>
            </a:r>
            <a:endParaRPr lang="en-US" sz="1400" b="1" dirty="0"/>
          </a:p>
        </p:txBody>
      </p:sp>
      <p:sp>
        <p:nvSpPr>
          <p:cNvPr id="38937" name="TextBox 58"/>
          <p:cNvSpPr txBox="1">
            <a:spLocks noChangeArrowheads="1"/>
          </p:cNvSpPr>
          <p:nvPr/>
        </p:nvSpPr>
        <p:spPr bwMode="auto">
          <a:xfrm>
            <a:off x="5162323" y="2057400"/>
            <a:ext cx="7088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 dirty="0" smtClean="0"/>
              <a:t>Lake 1</a:t>
            </a:r>
            <a:endParaRPr lang="en-US" sz="1400" b="1" dirty="0"/>
          </a:p>
        </p:txBody>
      </p:sp>
      <p:sp>
        <p:nvSpPr>
          <p:cNvPr id="38942" name="TextBox 63"/>
          <p:cNvSpPr txBox="1">
            <a:spLocks noChangeArrowheads="1"/>
          </p:cNvSpPr>
          <p:nvPr/>
        </p:nvSpPr>
        <p:spPr bwMode="auto">
          <a:xfrm>
            <a:off x="6530152" y="2057400"/>
            <a:ext cx="7088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 dirty="0" smtClean="0"/>
              <a:t>Lake 2</a:t>
            </a:r>
            <a:endParaRPr lang="en-US" sz="1400" b="1" dirty="0"/>
          </a:p>
        </p:txBody>
      </p:sp>
      <p:sp>
        <p:nvSpPr>
          <p:cNvPr id="38943" name="TextBox 64"/>
          <p:cNvSpPr txBox="1">
            <a:spLocks noChangeArrowheads="1"/>
          </p:cNvSpPr>
          <p:nvPr/>
        </p:nvSpPr>
        <p:spPr bwMode="auto">
          <a:xfrm>
            <a:off x="4276703" y="2057400"/>
            <a:ext cx="7088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 dirty="0" smtClean="0"/>
              <a:t>Lake 2</a:t>
            </a:r>
            <a:endParaRPr lang="en-US" sz="1400" b="1" dirty="0"/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1982059" y="3553599"/>
            <a:ext cx="2346326" cy="23622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903" y="2337574"/>
            <a:ext cx="468312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57"/>
          <p:cNvSpPr txBox="1">
            <a:spLocks noChangeArrowheads="1"/>
          </p:cNvSpPr>
          <p:nvPr/>
        </p:nvSpPr>
        <p:spPr bwMode="auto">
          <a:xfrm>
            <a:off x="1568017" y="2057400"/>
            <a:ext cx="7489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 dirty="0" smtClean="0"/>
              <a:t>Lake X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943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3200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dirty="0" smtClean="0"/>
              <a:t>A scenario consistent with the data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752600" y="3733800"/>
            <a:ext cx="2667000" cy="2362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724400" y="3733800"/>
            <a:ext cx="2514600" cy="2362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897" name="TextBox 8"/>
          <p:cNvSpPr txBox="1">
            <a:spLocks noChangeArrowheads="1"/>
          </p:cNvSpPr>
          <p:nvPr/>
        </p:nvSpPr>
        <p:spPr bwMode="auto">
          <a:xfrm>
            <a:off x="2686050" y="3352800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Lake 1</a:t>
            </a:r>
          </a:p>
        </p:txBody>
      </p:sp>
      <p:sp>
        <p:nvSpPr>
          <p:cNvPr id="37898" name="TextBox 9"/>
          <p:cNvSpPr txBox="1">
            <a:spLocks noChangeArrowheads="1"/>
          </p:cNvSpPr>
          <p:nvPr/>
        </p:nvSpPr>
        <p:spPr bwMode="auto">
          <a:xfrm>
            <a:off x="5562600" y="3352800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Lake 2</a:t>
            </a:r>
          </a:p>
        </p:txBody>
      </p:sp>
      <p:sp>
        <p:nvSpPr>
          <p:cNvPr id="16" name="Freeform 15"/>
          <p:cNvSpPr/>
          <p:nvPr/>
        </p:nvSpPr>
        <p:spPr>
          <a:xfrm rot="20163760">
            <a:off x="-384175" y="3616325"/>
            <a:ext cx="1817688" cy="4211638"/>
          </a:xfrm>
          <a:custGeom>
            <a:avLst/>
            <a:gdLst>
              <a:gd name="connsiteX0" fmla="*/ 533400 w 1273889"/>
              <a:gd name="connsiteY0" fmla="*/ 233680 h 4211320"/>
              <a:gd name="connsiteX1" fmla="*/ 464820 w 1273889"/>
              <a:gd name="connsiteY1" fmla="*/ 248920 h 4211320"/>
              <a:gd name="connsiteX2" fmla="*/ 411480 w 1273889"/>
              <a:gd name="connsiteY2" fmla="*/ 279400 h 4211320"/>
              <a:gd name="connsiteX3" fmla="*/ 381000 w 1273889"/>
              <a:gd name="connsiteY3" fmla="*/ 294640 h 4211320"/>
              <a:gd name="connsiteX4" fmla="*/ 358140 w 1273889"/>
              <a:gd name="connsiteY4" fmla="*/ 317500 h 4211320"/>
              <a:gd name="connsiteX5" fmla="*/ 312420 w 1273889"/>
              <a:gd name="connsiteY5" fmla="*/ 332740 h 4211320"/>
              <a:gd name="connsiteX6" fmla="*/ 266700 w 1273889"/>
              <a:gd name="connsiteY6" fmla="*/ 370840 h 4211320"/>
              <a:gd name="connsiteX7" fmla="*/ 228600 w 1273889"/>
              <a:gd name="connsiteY7" fmla="*/ 424180 h 4211320"/>
              <a:gd name="connsiteX8" fmla="*/ 198120 w 1273889"/>
              <a:gd name="connsiteY8" fmla="*/ 485140 h 4211320"/>
              <a:gd name="connsiteX9" fmla="*/ 205740 w 1273889"/>
              <a:gd name="connsiteY9" fmla="*/ 607060 h 4211320"/>
              <a:gd name="connsiteX10" fmla="*/ 213360 w 1273889"/>
              <a:gd name="connsiteY10" fmla="*/ 660400 h 4211320"/>
              <a:gd name="connsiteX11" fmla="*/ 198120 w 1273889"/>
              <a:gd name="connsiteY11" fmla="*/ 1003300 h 4211320"/>
              <a:gd name="connsiteX12" fmla="*/ 182880 w 1273889"/>
              <a:gd name="connsiteY12" fmla="*/ 1026160 h 4211320"/>
              <a:gd name="connsiteX13" fmla="*/ 175260 w 1273889"/>
              <a:gd name="connsiteY13" fmla="*/ 1049020 h 4211320"/>
              <a:gd name="connsiteX14" fmla="*/ 144780 w 1273889"/>
              <a:gd name="connsiteY14" fmla="*/ 1094740 h 4211320"/>
              <a:gd name="connsiteX15" fmla="*/ 129540 w 1273889"/>
              <a:gd name="connsiteY15" fmla="*/ 1140460 h 4211320"/>
              <a:gd name="connsiteX16" fmla="*/ 99060 w 1273889"/>
              <a:gd name="connsiteY16" fmla="*/ 1209040 h 4211320"/>
              <a:gd name="connsiteX17" fmla="*/ 83820 w 1273889"/>
              <a:gd name="connsiteY17" fmla="*/ 1536700 h 4211320"/>
              <a:gd name="connsiteX18" fmla="*/ 53340 w 1273889"/>
              <a:gd name="connsiteY18" fmla="*/ 1696720 h 4211320"/>
              <a:gd name="connsiteX19" fmla="*/ 22860 w 1273889"/>
              <a:gd name="connsiteY19" fmla="*/ 1757680 h 4211320"/>
              <a:gd name="connsiteX20" fmla="*/ 30480 w 1273889"/>
              <a:gd name="connsiteY20" fmla="*/ 1887220 h 4211320"/>
              <a:gd name="connsiteX21" fmla="*/ 38100 w 1273889"/>
              <a:gd name="connsiteY21" fmla="*/ 1925320 h 4211320"/>
              <a:gd name="connsiteX22" fmla="*/ 45720 w 1273889"/>
              <a:gd name="connsiteY22" fmla="*/ 2009140 h 4211320"/>
              <a:gd name="connsiteX23" fmla="*/ 30480 w 1273889"/>
              <a:gd name="connsiteY23" fmla="*/ 2230120 h 4211320"/>
              <a:gd name="connsiteX24" fmla="*/ 15240 w 1273889"/>
              <a:gd name="connsiteY24" fmla="*/ 2550160 h 4211320"/>
              <a:gd name="connsiteX25" fmla="*/ 0 w 1273889"/>
              <a:gd name="connsiteY25" fmla="*/ 2832100 h 4211320"/>
              <a:gd name="connsiteX26" fmla="*/ 15240 w 1273889"/>
              <a:gd name="connsiteY26" fmla="*/ 3045460 h 4211320"/>
              <a:gd name="connsiteX27" fmla="*/ 30480 w 1273889"/>
              <a:gd name="connsiteY27" fmla="*/ 3114040 h 4211320"/>
              <a:gd name="connsiteX28" fmla="*/ 53340 w 1273889"/>
              <a:gd name="connsiteY28" fmla="*/ 3144520 h 4211320"/>
              <a:gd name="connsiteX29" fmla="*/ 76200 w 1273889"/>
              <a:gd name="connsiteY29" fmla="*/ 3197860 h 4211320"/>
              <a:gd name="connsiteX30" fmla="*/ 83820 w 1273889"/>
              <a:gd name="connsiteY30" fmla="*/ 3220720 h 4211320"/>
              <a:gd name="connsiteX31" fmla="*/ 99060 w 1273889"/>
              <a:gd name="connsiteY31" fmla="*/ 3243580 h 4211320"/>
              <a:gd name="connsiteX32" fmla="*/ 106680 w 1273889"/>
              <a:gd name="connsiteY32" fmla="*/ 3266440 h 4211320"/>
              <a:gd name="connsiteX33" fmla="*/ 137160 w 1273889"/>
              <a:gd name="connsiteY33" fmla="*/ 3319780 h 4211320"/>
              <a:gd name="connsiteX34" fmla="*/ 152400 w 1273889"/>
              <a:gd name="connsiteY34" fmla="*/ 3373120 h 4211320"/>
              <a:gd name="connsiteX35" fmla="*/ 167640 w 1273889"/>
              <a:gd name="connsiteY35" fmla="*/ 3395980 h 4211320"/>
              <a:gd name="connsiteX36" fmla="*/ 175260 w 1273889"/>
              <a:gd name="connsiteY36" fmla="*/ 3418840 h 4211320"/>
              <a:gd name="connsiteX37" fmla="*/ 190500 w 1273889"/>
              <a:gd name="connsiteY37" fmla="*/ 3441700 h 4211320"/>
              <a:gd name="connsiteX38" fmla="*/ 205740 w 1273889"/>
              <a:gd name="connsiteY38" fmla="*/ 3479800 h 4211320"/>
              <a:gd name="connsiteX39" fmla="*/ 213360 w 1273889"/>
              <a:gd name="connsiteY39" fmla="*/ 3502660 h 4211320"/>
              <a:gd name="connsiteX40" fmla="*/ 228600 w 1273889"/>
              <a:gd name="connsiteY40" fmla="*/ 3525520 h 4211320"/>
              <a:gd name="connsiteX41" fmla="*/ 259080 w 1273889"/>
              <a:gd name="connsiteY41" fmla="*/ 3594100 h 4211320"/>
              <a:gd name="connsiteX42" fmla="*/ 266700 w 1273889"/>
              <a:gd name="connsiteY42" fmla="*/ 3624580 h 4211320"/>
              <a:gd name="connsiteX43" fmla="*/ 297180 w 1273889"/>
              <a:gd name="connsiteY43" fmla="*/ 3693160 h 4211320"/>
              <a:gd name="connsiteX44" fmla="*/ 304800 w 1273889"/>
              <a:gd name="connsiteY44" fmla="*/ 3723640 h 4211320"/>
              <a:gd name="connsiteX45" fmla="*/ 320040 w 1273889"/>
              <a:gd name="connsiteY45" fmla="*/ 3746500 h 4211320"/>
              <a:gd name="connsiteX46" fmla="*/ 342900 w 1273889"/>
              <a:gd name="connsiteY46" fmla="*/ 3815080 h 4211320"/>
              <a:gd name="connsiteX47" fmla="*/ 358140 w 1273889"/>
              <a:gd name="connsiteY47" fmla="*/ 3853180 h 4211320"/>
              <a:gd name="connsiteX48" fmla="*/ 381000 w 1273889"/>
              <a:gd name="connsiteY48" fmla="*/ 3883660 h 4211320"/>
              <a:gd name="connsiteX49" fmla="*/ 403860 w 1273889"/>
              <a:gd name="connsiteY49" fmla="*/ 3937000 h 4211320"/>
              <a:gd name="connsiteX50" fmla="*/ 426720 w 1273889"/>
              <a:gd name="connsiteY50" fmla="*/ 3982720 h 4211320"/>
              <a:gd name="connsiteX51" fmla="*/ 434340 w 1273889"/>
              <a:gd name="connsiteY51" fmla="*/ 4013200 h 4211320"/>
              <a:gd name="connsiteX52" fmla="*/ 449580 w 1273889"/>
              <a:gd name="connsiteY52" fmla="*/ 4036060 h 4211320"/>
              <a:gd name="connsiteX53" fmla="*/ 464820 w 1273889"/>
              <a:gd name="connsiteY53" fmla="*/ 4066540 h 4211320"/>
              <a:gd name="connsiteX54" fmla="*/ 480060 w 1273889"/>
              <a:gd name="connsiteY54" fmla="*/ 4089400 h 4211320"/>
              <a:gd name="connsiteX55" fmla="*/ 510540 w 1273889"/>
              <a:gd name="connsiteY55" fmla="*/ 4127500 h 4211320"/>
              <a:gd name="connsiteX56" fmla="*/ 556260 w 1273889"/>
              <a:gd name="connsiteY56" fmla="*/ 4173220 h 4211320"/>
              <a:gd name="connsiteX57" fmla="*/ 579120 w 1273889"/>
              <a:gd name="connsiteY57" fmla="*/ 4180840 h 4211320"/>
              <a:gd name="connsiteX58" fmla="*/ 601980 w 1273889"/>
              <a:gd name="connsiteY58" fmla="*/ 4196080 h 4211320"/>
              <a:gd name="connsiteX59" fmla="*/ 647700 w 1273889"/>
              <a:gd name="connsiteY59" fmla="*/ 4211320 h 4211320"/>
              <a:gd name="connsiteX60" fmla="*/ 731520 w 1273889"/>
              <a:gd name="connsiteY60" fmla="*/ 4196080 h 4211320"/>
              <a:gd name="connsiteX61" fmla="*/ 792480 w 1273889"/>
              <a:gd name="connsiteY61" fmla="*/ 4165600 h 4211320"/>
              <a:gd name="connsiteX62" fmla="*/ 845820 w 1273889"/>
              <a:gd name="connsiteY62" fmla="*/ 4097020 h 4211320"/>
              <a:gd name="connsiteX63" fmla="*/ 883920 w 1273889"/>
              <a:gd name="connsiteY63" fmla="*/ 4043680 h 4211320"/>
              <a:gd name="connsiteX64" fmla="*/ 982980 w 1273889"/>
              <a:gd name="connsiteY64" fmla="*/ 3921760 h 4211320"/>
              <a:gd name="connsiteX65" fmla="*/ 1082040 w 1273889"/>
              <a:gd name="connsiteY65" fmla="*/ 3731260 h 4211320"/>
              <a:gd name="connsiteX66" fmla="*/ 1150620 w 1273889"/>
              <a:gd name="connsiteY66" fmla="*/ 3556000 h 4211320"/>
              <a:gd name="connsiteX67" fmla="*/ 1211580 w 1273889"/>
              <a:gd name="connsiteY67" fmla="*/ 3243580 h 4211320"/>
              <a:gd name="connsiteX68" fmla="*/ 1226820 w 1273889"/>
              <a:gd name="connsiteY68" fmla="*/ 3030220 h 4211320"/>
              <a:gd name="connsiteX69" fmla="*/ 1257300 w 1273889"/>
              <a:gd name="connsiteY69" fmla="*/ 2801620 h 4211320"/>
              <a:gd name="connsiteX70" fmla="*/ 1264920 w 1273889"/>
              <a:gd name="connsiteY70" fmla="*/ 2694940 h 4211320"/>
              <a:gd name="connsiteX71" fmla="*/ 1272540 w 1273889"/>
              <a:gd name="connsiteY71" fmla="*/ 2367280 h 4211320"/>
              <a:gd name="connsiteX72" fmla="*/ 1242060 w 1273889"/>
              <a:gd name="connsiteY72" fmla="*/ 1887220 h 4211320"/>
              <a:gd name="connsiteX73" fmla="*/ 1196340 w 1273889"/>
              <a:gd name="connsiteY73" fmla="*/ 1612900 h 4211320"/>
              <a:gd name="connsiteX74" fmla="*/ 1181100 w 1273889"/>
              <a:gd name="connsiteY74" fmla="*/ 1506220 h 4211320"/>
              <a:gd name="connsiteX75" fmla="*/ 1150620 w 1273889"/>
              <a:gd name="connsiteY75" fmla="*/ 1422400 h 4211320"/>
              <a:gd name="connsiteX76" fmla="*/ 1120140 w 1273889"/>
              <a:gd name="connsiteY76" fmla="*/ 1247140 h 4211320"/>
              <a:gd name="connsiteX77" fmla="*/ 1051560 w 1273889"/>
              <a:gd name="connsiteY77" fmla="*/ 1026160 h 4211320"/>
              <a:gd name="connsiteX78" fmla="*/ 1036320 w 1273889"/>
              <a:gd name="connsiteY78" fmla="*/ 965200 h 4211320"/>
              <a:gd name="connsiteX79" fmla="*/ 1013460 w 1273889"/>
              <a:gd name="connsiteY79" fmla="*/ 911860 h 4211320"/>
              <a:gd name="connsiteX80" fmla="*/ 990600 w 1273889"/>
              <a:gd name="connsiteY80" fmla="*/ 797560 h 4211320"/>
              <a:gd name="connsiteX81" fmla="*/ 975360 w 1273889"/>
              <a:gd name="connsiteY81" fmla="*/ 751840 h 4211320"/>
              <a:gd name="connsiteX82" fmla="*/ 944880 w 1273889"/>
              <a:gd name="connsiteY82" fmla="*/ 614680 h 4211320"/>
              <a:gd name="connsiteX83" fmla="*/ 937260 w 1273889"/>
              <a:gd name="connsiteY83" fmla="*/ 561340 h 4211320"/>
              <a:gd name="connsiteX84" fmla="*/ 922020 w 1273889"/>
              <a:gd name="connsiteY84" fmla="*/ 515620 h 4211320"/>
              <a:gd name="connsiteX85" fmla="*/ 914400 w 1273889"/>
              <a:gd name="connsiteY85" fmla="*/ 485140 h 4211320"/>
              <a:gd name="connsiteX86" fmla="*/ 899160 w 1273889"/>
              <a:gd name="connsiteY86" fmla="*/ 439420 h 4211320"/>
              <a:gd name="connsiteX87" fmla="*/ 883920 w 1273889"/>
              <a:gd name="connsiteY87" fmla="*/ 370840 h 4211320"/>
              <a:gd name="connsiteX88" fmla="*/ 861060 w 1273889"/>
              <a:gd name="connsiteY88" fmla="*/ 256540 h 4211320"/>
              <a:gd name="connsiteX89" fmla="*/ 845820 w 1273889"/>
              <a:gd name="connsiteY89" fmla="*/ 226060 h 4211320"/>
              <a:gd name="connsiteX90" fmla="*/ 815340 w 1273889"/>
              <a:gd name="connsiteY90" fmla="*/ 104140 h 4211320"/>
              <a:gd name="connsiteX91" fmla="*/ 800100 w 1273889"/>
              <a:gd name="connsiteY91" fmla="*/ 66040 h 4211320"/>
              <a:gd name="connsiteX92" fmla="*/ 784860 w 1273889"/>
              <a:gd name="connsiteY92" fmla="*/ 12700 h 4211320"/>
              <a:gd name="connsiteX93" fmla="*/ 746760 w 1273889"/>
              <a:gd name="connsiteY93" fmla="*/ 50800 h 4211320"/>
              <a:gd name="connsiteX94" fmla="*/ 693420 w 1273889"/>
              <a:gd name="connsiteY94" fmla="*/ 81280 h 4211320"/>
              <a:gd name="connsiteX95" fmla="*/ 678180 w 1273889"/>
              <a:gd name="connsiteY95" fmla="*/ 104140 h 4211320"/>
              <a:gd name="connsiteX96" fmla="*/ 647700 w 1273889"/>
              <a:gd name="connsiteY96" fmla="*/ 111760 h 4211320"/>
              <a:gd name="connsiteX97" fmla="*/ 617220 w 1273889"/>
              <a:gd name="connsiteY97" fmla="*/ 127000 h 4211320"/>
              <a:gd name="connsiteX98" fmla="*/ 601980 w 1273889"/>
              <a:gd name="connsiteY98" fmla="*/ 149860 h 4211320"/>
              <a:gd name="connsiteX99" fmla="*/ 571500 w 1273889"/>
              <a:gd name="connsiteY99" fmla="*/ 157480 h 4211320"/>
              <a:gd name="connsiteX100" fmla="*/ 541020 w 1273889"/>
              <a:gd name="connsiteY100" fmla="*/ 172720 h 4211320"/>
              <a:gd name="connsiteX101" fmla="*/ 525780 w 1273889"/>
              <a:gd name="connsiteY101" fmla="*/ 195580 h 4211320"/>
              <a:gd name="connsiteX102" fmla="*/ 495300 w 1273889"/>
              <a:gd name="connsiteY102" fmla="*/ 210820 h 4211320"/>
              <a:gd name="connsiteX103" fmla="*/ 464820 w 1273889"/>
              <a:gd name="connsiteY103" fmla="*/ 256540 h 421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273889" h="4211320">
                <a:moveTo>
                  <a:pt x="533400" y="233680"/>
                </a:moveTo>
                <a:cubicBezTo>
                  <a:pt x="527807" y="234799"/>
                  <a:pt x="473275" y="245077"/>
                  <a:pt x="464820" y="248920"/>
                </a:cubicBezTo>
                <a:cubicBezTo>
                  <a:pt x="446177" y="257394"/>
                  <a:pt x="429458" y="269594"/>
                  <a:pt x="411480" y="279400"/>
                </a:cubicBezTo>
                <a:cubicBezTo>
                  <a:pt x="401508" y="284839"/>
                  <a:pt x="390243" y="288038"/>
                  <a:pt x="381000" y="294640"/>
                </a:cubicBezTo>
                <a:cubicBezTo>
                  <a:pt x="372231" y="300904"/>
                  <a:pt x="367560" y="312267"/>
                  <a:pt x="358140" y="317500"/>
                </a:cubicBezTo>
                <a:cubicBezTo>
                  <a:pt x="344097" y="325302"/>
                  <a:pt x="325786" y="323829"/>
                  <a:pt x="312420" y="332740"/>
                </a:cubicBezTo>
                <a:cubicBezTo>
                  <a:pt x="288904" y="348417"/>
                  <a:pt x="286257" y="348023"/>
                  <a:pt x="266700" y="370840"/>
                </a:cubicBezTo>
                <a:cubicBezTo>
                  <a:pt x="260886" y="377624"/>
                  <a:pt x="234631" y="413124"/>
                  <a:pt x="228600" y="424180"/>
                </a:cubicBezTo>
                <a:cubicBezTo>
                  <a:pt x="217721" y="444124"/>
                  <a:pt x="198120" y="485140"/>
                  <a:pt x="198120" y="485140"/>
                </a:cubicBezTo>
                <a:cubicBezTo>
                  <a:pt x="200660" y="525780"/>
                  <a:pt x="202213" y="566494"/>
                  <a:pt x="205740" y="607060"/>
                </a:cubicBezTo>
                <a:cubicBezTo>
                  <a:pt x="207296" y="624953"/>
                  <a:pt x="213705" y="642443"/>
                  <a:pt x="213360" y="660400"/>
                </a:cubicBezTo>
                <a:cubicBezTo>
                  <a:pt x="211160" y="774792"/>
                  <a:pt x="207621" y="889282"/>
                  <a:pt x="198120" y="1003300"/>
                </a:cubicBezTo>
                <a:cubicBezTo>
                  <a:pt x="197359" y="1012426"/>
                  <a:pt x="186976" y="1017969"/>
                  <a:pt x="182880" y="1026160"/>
                </a:cubicBezTo>
                <a:cubicBezTo>
                  <a:pt x="179288" y="1033344"/>
                  <a:pt x="179161" y="1041999"/>
                  <a:pt x="175260" y="1049020"/>
                </a:cubicBezTo>
                <a:cubicBezTo>
                  <a:pt x="166365" y="1065031"/>
                  <a:pt x="150572" y="1077364"/>
                  <a:pt x="144780" y="1094740"/>
                </a:cubicBezTo>
                <a:cubicBezTo>
                  <a:pt x="139700" y="1109980"/>
                  <a:pt x="136064" y="1125780"/>
                  <a:pt x="129540" y="1140460"/>
                </a:cubicBezTo>
                <a:cubicBezTo>
                  <a:pt x="81238" y="1249139"/>
                  <a:pt x="159560" y="1027541"/>
                  <a:pt x="99060" y="1209040"/>
                </a:cubicBezTo>
                <a:cubicBezTo>
                  <a:pt x="93980" y="1318260"/>
                  <a:pt x="94026" y="1427839"/>
                  <a:pt x="83820" y="1536700"/>
                </a:cubicBezTo>
                <a:cubicBezTo>
                  <a:pt x="78752" y="1590762"/>
                  <a:pt x="83460" y="1651541"/>
                  <a:pt x="53340" y="1696720"/>
                </a:cubicBezTo>
                <a:cubicBezTo>
                  <a:pt x="30513" y="1730961"/>
                  <a:pt x="41501" y="1711077"/>
                  <a:pt x="22860" y="1757680"/>
                </a:cubicBezTo>
                <a:cubicBezTo>
                  <a:pt x="25400" y="1800860"/>
                  <a:pt x="26564" y="1844143"/>
                  <a:pt x="30480" y="1887220"/>
                </a:cubicBezTo>
                <a:cubicBezTo>
                  <a:pt x="31653" y="1900118"/>
                  <a:pt x="36494" y="1912469"/>
                  <a:pt x="38100" y="1925320"/>
                </a:cubicBezTo>
                <a:cubicBezTo>
                  <a:pt x="41580" y="1953159"/>
                  <a:pt x="43180" y="1981200"/>
                  <a:pt x="45720" y="2009140"/>
                </a:cubicBezTo>
                <a:cubicBezTo>
                  <a:pt x="40640" y="2082800"/>
                  <a:pt x="34633" y="2156402"/>
                  <a:pt x="30480" y="2230120"/>
                </a:cubicBezTo>
                <a:cubicBezTo>
                  <a:pt x="24473" y="2336752"/>
                  <a:pt x="20641" y="2443496"/>
                  <a:pt x="15240" y="2550160"/>
                </a:cubicBezTo>
                <a:cubicBezTo>
                  <a:pt x="10481" y="2644157"/>
                  <a:pt x="5080" y="2738120"/>
                  <a:pt x="0" y="2832100"/>
                </a:cubicBezTo>
                <a:cubicBezTo>
                  <a:pt x="5278" y="2932382"/>
                  <a:pt x="3973" y="2960959"/>
                  <a:pt x="15240" y="3045460"/>
                </a:cubicBezTo>
                <a:cubicBezTo>
                  <a:pt x="16619" y="3055801"/>
                  <a:pt x="21905" y="3099034"/>
                  <a:pt x="30480" y="3114040"/>
                </a:cubicBezTo>
                <a:cubicBezTo>
                  <a:pt x="36781" y="3125067"/>
                  <a:pt x="45720" y="3134360"/>
                  <a:pt x="53340" y="3144520"/>
                </a:cubicBezTo>
                <a:cubicBezTo>
                  <a:pt x="69199" y="3207955"/>
                  <a:pt x="49888" y="3145237"/>
                  <a:pt x="76200" y="3197860"/>
                </a:cubicBezTo>
                <a:cubicBezTo>
                  <a:pt x="79792" y="3205044"/>
                  <a:pt x="80228" y="3213536"/>
                  <a:pt x="83820" y="3220720"/>
                </a:cubicBezTo>
                <a:cubicBezTo>
                  <a:pt x="87916" y="3228911"/>
                  <a:pt x="94964" y="3235389"/>
                  <a:pt x="99060" y="3243580"/>
                </a:cubicBezTo>
                <a:cubicBezTo>
                  <a:pt x="102652" y="3250764"/>
                  <a:pt x="103088" y="3259256"/>
                  <a:pt x="106680" y="3266440"/>
                </a:cubicBezTo>
                <a:cubicBezTo>
                  <a:pt x="128788" y="3310656"/>
                  <a:pt x="117121" y="3266343"/>
                  <a:pt x="137160" y="3319780"/>
                </a:cubicBezTo>
                <a:cubicBezTo>
                  <a:pt x="144484" y="3339312"/>
                  <a:pt x="143189" y="3354698"/>
                  <a:pt x="152400" y="3373120"/>
                </a:cubicBezTo>
                <a:cubicBezTo>
                  <a:pt x="156496" y="3381311"/>
                  <a:pt x="163544" y="3387789"/>
                  <a:pt x="167640" y="3395980"/>
                </a:cubicBezTo>
                <a:cubicBezTo>
                  <a:pt x="171232" y="3403164"/>
                  <a:pt x="171668" y="3411656"/>
                  <a:pt x="175260" y="3418840"/>
                </a:cubicBezTo>
                <a:cubicBezTo>
                  <a:pt x="179356" y="3427031"/>
                  <a:pt x="186404" y="3433509"/>
                  <a:pt x="190500" y="3441700"/>
                </a:cubicBezTo>
                <a:cubicBezTo>
                  <a:pt x="196617" y="3453934"/>
                  <a:pt x="200937" y="3466993"/>
                  <a:pt x="205740" y="3479800"/>
                </a:cubicBezTo>
                <a:cubicBezTo>
                  <a:pt x="208560" y="3487321"/>
                  <a:pt x="209768" y="3495476"/>
                  <a:pt x="213360" y="3502660"/>
                </a:cubicBezTo>
                <a:cubicBezTo>
                  <a:pt x="217456" y="3510851"/>
                  <a:pt x="223520" y="3517900"/>
                  <a:pt x="228600" y="3525520"/>
                </a:cubicBezTo>
                <a:cubicBezTo>
                  <a:pt x="245652" y="3610782"/>
                  <a:pt x="221642" y="3519224"/>
                  <a:pt x="259080" y="3594100"/>
                </a:cubicBezTo>
                <a:cubicBezTo>
                  <a:pt x="263764" y="3603467"/>
                  <a:pt x="263388" y="3614645"/>
                  <a:pt x="266700" y="3624580"/>
                </a:cubicBezTo>
                <a:cubicBezTo>
                  <a:pt x="308405" y="3749696"/>
                  <a:pt x="257348" y="3586941"/>
                  <a:pt x="297180" y="3693160"/>
                </a:cubicBezTo>
                <a:cubicBezTo>
                  <a:pt x="300857" y="3702966"/>
                  <a:pt x="300675" y="3714014"/>
                  <a:pt x="304800" y="3723640"/>
                </a:cubicBezTo>
                <a:cubicBezTo>
                  <a:pt x="308408" y="3732058"/>
                  <a:pt x="316321" y="3738131"/>
                  <a:pt x="320040" y="3746500"/>
                </a:cubicBezTo>
                <a:cubicBezTo>
                  <a:pt x="335280" y="3780790"/>
                  <a:pt x="331470" y="3786505"/>
                  <a:pt x="342900" y="3815080"/>
                </a:cubicBezTo>
                <a:cubicBezTo>
                  <a:pt x="347980" y="3827780"/>
                  <a:pt x="351497" y="3841223"/>
                  <a:pt x="358140" y="3853180"/>
                </a:cubicBezTo>
                <a:cubicBezTo>
                  <a:pt x="364308" y="3864282"/>
                  <a:pt x="373380" y="3873500"/>
                  <a:pt x="381000" y="3883660"/>
                </a:cubicBezTo>
                <a:cubicBezTo>
                  <a:pt x="398870" y="3937271"/>
                  <a:pt x="375612" y="3871088"/>
                  <a:pt x="403860" y="3937000"/>
                </a:cubicBezTo>
                <a:cubicBezTo>
                  <a:pt x="422789" y="3981167"/>
                  <a:pt x="397432" y="3938789"/>
                  <a:pt x="426720" y="3982720"/>
                </a:cubicBezTo>
                <a:cubicBezTo>
                  <a:pt x="429260" y="3992880"/>
                  <a:pt x="430215" y="4003574"/>
                  <a:pt x="434340" y="4013200"/>
                </a:cubicBezTo>
                <a:cubicBezTo>
                  <a:pt x="437948" y="4021618"/>
                  <a:pt x="445036" y="4028109"/>
                  <a:pt x="449580" y="4036060"/>
                </a:cubicBezTo>
                <a:cubicBezTo>
                  <a:pt x="455216" y="4045923"/>
                  <a:pt x="459184" y="4056677"/>
                  <a:pt x="464820" y="4066540"/>
                </a:cubicBezTo>
                <a:cubicBezTo>
                  <a:pt x="469364" y="4074491"/>
                  <a:pt x="475964" y="4081209"/>
                  <a:pt x="480060" y="4089400"/>
                </a:cubicBezTo>
                <a:cubicBezTo>
                  <a:pt x="498463" y="4126206"/>
                  <a:pt x="472004" y="4101809"/>
                  <a:pt x="510540" y="4127500"/>
                </a:cubicBezTo>
                <a:cubicBezTo>
                  <a:pt x="527582" y="4153063"/>
                  <a:pt x="525724" y="4155771"/>
                  <a:pt x="556260" y="4173220"/>
                </a:cubicBezTo>
                <a:cubicBezTo>
                  <a:pt x="563234" y="4177205"/>
                  <a:pt x="571936" y="4177248"/>
                  <a:pt x="579120" y="4180840"/>
                </a:cubicBezTo>
                <a:cubicBezTo>
                  <a:pt x="587311" y="4184936"/>
                  <a:pt x="593611" y="4192361"/>
                  <a:pt x="601980" y="4196080"/>
                </a:cubicBezTo>
                <a:cubicBezTo>
                  <a:pt x="616660" y="4202604"/>
                  <a:pt x="647700" y="4211320"/>
                  <a:pt x="647700" y="4211320"/>
                </a:cubicBezTo>
                <a:cubicBezTo>
                  <a:pt x="675640" y="4206240"/>
                  <a:pt x="704440" y="4204632"/>
                  <a:pt x="731520" y="4196080"/>
                </a:cubicBezTo>
                <a:cubicBezTo>
                  <a:pt x="753184" y="4189239"/>
                  <a:pt x="792480" y="4165600"/>
                  <a:pt x="792480" y="4165600"/>
                </a:cubicBezTo>
                <a:cubicBezTo>
                  <a:pt x="808831" y="4116547"/>
                  <a:pt x="789280" y="4163839"/>
                  <a:pt x="845820" y="4097020"/>
                </a:cubicBezTo>
                <a:cubicBezTo>
                  <a:pt x="859934" y="4080340"/>
                  <a:pt x="869932" y="4060466"/>
                  <a:pt x="883920" y="4043680"/>
                </a:cubicBezTo>
                <a:cubicBezTo>
                  <a:pt x="935560" y="3981712"/>
                  <a:pt x="932402" y="4019026"/>
                  <a:pt x="982980" y="3921760"/>
                </a:cubicBezTo>
                <a:cubicBezTo>
                  <a:pt x="1016000" y="3858260"/>
                  <a:pt x="1063208" y="3800310"/>
                  <a:pt x="1082040" y="3731260"/>
                </a:cubicBezTo>
                <a:cubicBezTo>
                  <a:pt x="1113866" y="3614563"/>
                  <a:pt x="1091948" y="3673343"/>
                  <a:pt x="1150620" y="3556000"/>
                </a:cubicBezTo>
                <a:cubicBezTo>
                  <a:pt x="1186520" y="3313676"/>
                  <a:pt x="1162054" y="3416921"/>
                  <a:pt x="1211580" y="3243580"/>
                </a:cubicBezTo>
                <a:cubicBezTo>
                  <a:pt x="1216660" y="3172460"/>
                  <a:pt x="1220365" y="3101228"/>
                  <a:pt x="1226820" y="3030220"/>
                </a:cubicBezTo>
                <a:cubicBezTo>
                  <a:pt x="1244636" y="2834244"/>
                  <a:pt x="1237916" y="2982535"/>
                  <a:pt x="1257300" y="2801620"/>
                </a:cubicBezTo>
                <a:cubicBezTo>
                  <a:pt x="1261098" y="2766172"/>
                  <a:pt x="1262380" y="2730500"/>
                  <a:pt x="1264920" y="2694940"/>
                </a:cubicBezTo>
                <a:cubicBezTo>
                  <a:pt x="1267460" y="2585720"/>
                  <a:pt x="1273889" y="2476521"/>
                  <a:pt x="1272540" y="2367280"/>
                </a:cubicBezTo>
                <a:cubicBezTo>
                  <a:pt x="1271531" y="2285561"/>
                  <a:pt x="1253421" y="1995154"/>
                  <a:pt x="1242060" y="1887220"/>
                </a:cubicBezTo>
                <a:cubicBezTo>
                  <a:pt x="1237085" y="1839954"/>
                  <a:pt x="1198322" y="1625123"/>
                  <a:pt x="1196340" y="1612900"/>
                </a:cubicBezTo>
                <a:cubicBezTo>
                  <a:pt x="1190590" y="1577442"/>
                  <a:pt x="1189483" y="1541149"/>
                  <a:pt x="1181100" y="1506220"/>
                </a:cubicBezTo>
                <a:cubicBezTo>
                  <a:pt x="1174162" y="1477311"/>
                  <a:pt x="1157429" y="1451340"/>
                  <a:pt x="1150620" y="1422400"/>
                </a:cubicBezTo>
                <a:cubicBezTo>
                  <a:pt x="1137039" y="1364679"/>
                  <a:pt x="1138891" y="1303394"/>
                  <a:pt x="1120140" y="1247140"/>
                </a:cubicBezTo>
                <a:cubicBezTo>
                  <a:pt x="1088481" y="1152163"/>
                  <a:pt x="1086656" y="1148996"/>
                  <a:pt x="1051560" y="1026160"/>
                </a:cubicBezTo>
                <a:cubicBezTo>
                  <a:pt x="1045806" y="1006021"/>
                  <a:pt x="1042944" y="985071"/>
                  <a:pt x="1036320" y="965200"/>
                </a:cubicBezTo>
                <a:cubicBezTo>
                  <a:pt x="1030203" y="946849"/>
                  <a:pt x="1019230" y="930324"/>
                  <a:pt x="1013460" y="911860"/>
                </a:cubicBezTo>
                <a:cubicBezTo>
                  <a:pt x="981618" y="809966"/>
                  <a:pt x="1010812" y="878408"/>
                  <a:pt x="990600" y="797560"/>
                </a:cubicBezTo>
                <a:cubicBezTo>
                  <a:pt x="986704" y="781975"/>
                  <a:pt x="979256" y="767425"/>
                  <a:pt x="975360" y="751840"/>
                </a:cubicBezTo>
                <a:cubicBezTo>
                  <a:pt x="964001" y="706403"/>
                  <a:pt x="954065" y="660606"/>
                  <a:pt x="944880" y="614680"/>
                </a:cubicBezTo>
                <a:cubicBezTo>
                  <a:pt x="941358" y="597068"/>
                  <a:pt x="941299" y="578841"/>
                  <a:pt x="937260" y="561340"/>
                </a:cubicBezTo>
                <a:cubicBezTo>
                  <a:pt x="933648" y="545687"/>
                  <a:pt x="926636" y="531007"/>
                  <a:pt x="922020" y="515620"/>
                </a:cubicBezTo>
                <a:cubicBezTo>
                  <a:pt x="919011" y="505589"/>
                  <a:pt x="917409" y="495171"/>
                  <a:pt x="914400" y="485140"/>
                </a:cubicBezTo>
                <a:cubicBezTo>
                  <a:pt x="909784" y="469753"/>
                  <a:pt x="903299" y="454942"/>
                  <a:pt x="899160" y="439420"/>
                </a:cubicBezTo>
                <a:cubicBezTo>
                  <a:pt x="893126" y="416793"/>
                  <a:pt x="888696" y="393765"/>
                  <a:pt x="883920" y="370840"/>
                </a:cubicBezTo>
                <a:cubicBezTo>
                  <a:pt x="875995" y="332802"/>
                  <a:pt x="878436" y="291293"/>
                  <a:pt x="861060" y="256540"/>
                </a:cubicBezTo>
                <a:cubicBezTo>
                  <a:pt x="855980" y="246380"/>
                  <a:pt x="849702" y="236735"/>
                  <a:pt x="845820" y="226060"/>
                </a:cubicBezTo>
                <a:cubicBezTo>
                  <a:pt x="825551" y="170321"/>
                  <a:pt x="832813" y="165295"/>
                  <a:pt x="815340" y="104140"/>
                </a:cubicBezTo>
                <a:cubicBezTo>
                  <a:pt x="811582" y="90988"/>
                  <a:pt x="804425" y="79016"/>
                  <a:pt x="800100" y="66040"/>
                </a:cubicBezTo>
                <a:cubicBezTo>
                  <a:pt x="794252" y="48497"/>
                  <a:pt x="789940" y="30480"/>
                  <a:pt x="784860" y="12700"/>
                </a:cubicBezTo>
                <a:cubicBezTo>
                  <a:pt x="723900" y="53340"/>
                  <a:pt x="797560" y="0"/>
                  <a:pt x="746760" y="50800"/>
                </a:cubicBezTo>
                <a:cubicBezTo>
                  <a:pt x="735990" y="61570"/>
                  <a:pt x="705373" y="75304"/>
                  <a:pt x="693420" y="81280"/>
                </a:cubicBezTo>
                <a:cubicBezTo>
                  <a:pt x="688340" y="88900"/>
                  <a:pt x="685800" y="99060"/>
                  <a:pt x="678180" y="104140"/>
                </a:cubicBezTo>
                <a:cubicBezTo>
                  <a:pt x="669466" y="109949"/>
                  <a:pt x="657506" y="108083"/>
                  <a:pt x="647700" y="111760"/>
                </a:cubicBezTo>
                <a:cubicBezTo>
                  <a:pt x="637064" y="115748"/>
                  <a:pt x="627380" y="121920"/>
                  <a:pt x="617220" y="127000"/>
                </a:cubicBezTo>
                <a:cubicBezTo>
                  <a:pt x="612140" y="134620"/>
                  <a:pt x="609600" y="144780"/>
                  <a:pt x="601980" y="149860"/>
                </a:cubicBezTo>
                <a:cubicBezTo>
                  <a:pt x="593266" y="155669"/>
                  <a:pt x="581306" y="153803"/>
                  <a:pt x="571500" y="157480"/>
                </a:cubicBezTo>
                <a:cubicBezTo>
                  <a:pt x="560864" y="161468"/>
                  <a:pt x="551180" y="167640"/>
                  <a:pt x="541020" y="172720"/>
                </a:cubicBezTo>
                <a:cubicBezTo>
                  <a:pt x="535940" y="180340"/>
                  <a:pt x="532815" y="189717"/>
                  <a:pt x="525780" y="195580"/>
                </a:cubicBezTo>
                <a:cubicBezTo>
                  <a:pt x="517054" y="202852"/>
                  <a:pt x="503332" y="202788"/>
                  <a:pt x="495300" y="210820"/>
                </a:cubicBezTo>
                <a:cubicBezTo>
                  <a:pt x="482348" y="223772"/>
                  <a:pt x="464820" y="256540"/>
                  <a:pt x="464820" y="25654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Lake X</a:t>
            </a:r>
          </a:p>
        </p:txBody>
      </p:sp>
      <p:pic>
        <p:nvPicPr>
          <p:cNvPr id="37903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0763"/>
            <a:ext cx="1447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4724400"/>
            <a:ext cx="1447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4634706"/>
            <a:ext cx="1447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1151467" y="4978400"/>
            <a:ext cx="982133" cy="1061156"/>
          </a:xfrm>
          <a:custGeom>
            <a:avLst/>
            <a:gdLst>
              <a:gd name="connsiteX0" fmla="*/ 0 w 982133"/>
              <a:gd name="connsiteY0" fmla="*/ 1061156 h 1061156"/>
              <a:gd name="connsiteX1" fmla="*/ 282222 w 982133"/>
              <a:gd name="connsiteY1" fmla="*/ 282222 h 1061156"/>
              <a:gd name="connsiteX2" fmla="*/ 982133 w 982133"/>
              <a:gd name="connsiteY2" fmla="*/ 0 h 106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133" h="1061156">
                <a:moveTo>
                  <a:pt x="0" y="1061156"/>
                </a:moveTo>
                <a:cubicBezTo>
                  <a:pt x="59266" y="760118"/>
                  <a:pt x="118533" y="459081"/>
                  <a:pt x="282222" y="282222"/>
                </a:cubicBezTo>
                <a:cubicBezTo>
                  <a:pt x="445911" y="105363"/>
                  <a:pt x="714022" y="52681"/>
                  <a:pt x="982133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603022" y="5407378"/>
            <a:ext cx="4312356" cy="1174044"/>
          </a:xfrm>
          <a:custGeom>
            <a:avLst/>
            <a:gdLst>
              <a:gd name="connsiteX0" fmla="*/ 0 w 4312356"/>
              <a:gd name="connsiteY0" fmla="*/ 1174044 h 1174044"/>
              <a:gd name="connsiteX1" fmla="*/ 3296356 w 4312356"/>
              <a:gd name="connsiteY1" fmla="*/ 970844 h 1174044"/>
              <a:gd name="connsiteX2" fmla="*/ 4312356 w 4312356"/>
              <a:gd name="connsiteY2" fmla="*/ 0 h 117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12356" h="1174044">
                <a:moveTo>
                  <a:pt x="0" y="1174044"/>
                </a:moveTo>
                <a:cubicBezTo>
                  <a:pt x="1288815" y="1170281"/>
                  <a:pt x="2577630" y="1166518"/>
                  <a:pt x="3296356" y="970844"/>
                </a:cubicBezTo>
                <a:cubicBezTo>
                  <a:pt x="4015082" y="775170"/>
                  <a:pt x="4141141" y="163689"/>
                  <a:pt x="4312356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9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The simplest model of population growth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630460"/>
              </p:ext>
            </p:extLst>
          </p:nvPr>
        </p:nvGraphicFramePr>
        <p:xfrm>
          <a:off x="3224213" y="1295400"/>
          <a:ext cx="2762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3" imgW="1282680" imgH="393480" progId="Equation.3">
                  <p:embed/>
                </p:oleObj>
              </mc:Choice>
              <mc:Fallback>
                <p:oleObj name="Equation" r:id="rId3" imgW="12826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1295400"/>
                        <a:ext cx="276225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1061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are the assumptions of this model?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561797"/>
              </p:ext>
            </p:extLst>
          </p:nvPr>
        </p:nvGraphicFramePr>
        <p:xfrm>
          <a:off x="1433637" y="3429000"/>
          <a:ext cx="47136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5" imgW="266400" imgH="393480" progId="Equation.3">
                  <p:embed/>
                </p:oleObj>
              </mc:Choice>
              <mc:Fallback>
                <p:oleObj name="Equation" r:id="rId5" imgW="2664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637" y="3429000"/>
                        <a:ext cx="471363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33" name="Picture 3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2489200"/>
            <a:ext cx="4573587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3200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dirty="0" smtClean="0"/>
              <a:t>A scenario consistent with the data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752600" y="3733800"/>
            <a:ext cx="2667000" cy="2362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724400" y="3733800"/>
            <a:ext cx="2514600" cy="2362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897" name="TextBox 8"/>
          <p:cNvSpPr txBox="1">
            <a:spLocks noChangeArrowheads="1"/>
          </p:cNvSpPr>
          <p:nvPr/>
        </p:nvSpPr>
        <p:spPr bwMode="auto">
          <a:xfrm>
            <a:off x="2686050" y="3352800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Lake 1</a:t>
            </a:r>
          </a:p>
        </p:txBody>
      </p:sp>
      <p:sp>
        <p:nvSpPr>
          <p:cNvPr id="37898" name="TextBox 9"/>
          <p:cNvSpPr txBox="1">
            <a:spLocks noChangeArrowheads="1"/>
          </p:cNvSpPr>
          <p:nvPr/>
        </p:nvSpPr>
        <p:spPr bwMode="auto">
          <a:xfrm>
            <a:off x="5562600" y="3352800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Lake 2</a:t>
            </a:r>
          </a:p>
        </p:txBody>
      </p:sp>
      <p:sp>
        <p:nvSpPr>
          <p:cNvPr id="16" name="Freeform 15"/>
          <p:cNvSpPr/>
          <p:nvPr/>
        </p:nvSpPr>
        <p:spPr>
          <a:xfrm rot="20163760">
            <a:off x="-384175" y="3616325"/>
            <a:ext cx="1817688" cy="4211638"/>
          </a:xfrm>
          <a:custGeom>
            <a:avLst/>
            <a:gdLst>
              <a:gd name="connsiteX0" fmla="*/ 533400 w 1273889"/>
              <a:gd name="connsiteY0" fmla="*/ 233680 h 4211320"/>
              <a:gd name="connsiteX1" fmla="*/ 464820 w 1273889"/>
              <a:gd name="connsiteY1" fmla="*/ 248920 h 4211320"/>
              <a:gd name="connsiteX2" fmla="*/ 411480 w 1273889"/>
              <a:gd name="connsiteY2" fmla="*/ 279400 h 4211320"/>
              <a:gd name="connsiteX3" fmla="*/ 381000 w 1273889"/>
              <a:gd name="connsiteY3" fmla="*/ 294640 h 4211320"/>
              <a:gd name="connsiteX4" fmla="*/ 358140 w 1273889"/>
              <a:gd name="connsiteY4" fmla="*/ 317500 h 4211320"/>
              <a:gd name="connsiteX5" fmla="*/ 312420 w 1273889"/>
              <a:gd name="connsiteY5" fmla="*/ 332740 h 4211320"/>
              <a:gd name="connsiteX6" fmla="*/ 266700 w 1273889"/>
              <a:gd name="connsiteY6" fmla="*/ 370840 h 4211320"/>
              <a:gd name="connsiteX7" fmla="*/ 228600 w 1273889"/>
              <a:gd name="connsiteY7" fmla="*/ 424180 h 4211320"/>
              <a:gd name="connsiteX8" fmla="*/ 198120 w 1273889"/>
              <a:gd name="connsiteY8" fmla="*/ 485140 h 4211320"/>
              <a:gd name="connsiteX9" fmla="*/ 205740 w 1273889"/>
              <a:gd name="connsiteY9" fmla="*/ 607060 h 4211320"/>
              <a:gd name="connsiteX10" fmla="*/ 213360 w 1273889"/>
              <a:gd name="connsiteY10" fmla="*/ 660400 h 4211320"/>
              <a:gd name="connsiteX11" fmla="*/ 198120 w 1273889"/>
              <a:gd name="connsiteY11" fmla="*/ 1003300 h 4211320"/>
              <a:gd name="connsiteX12" fmla="*/ 182880 w 1273889"/>
              <a:gd name="connsiteY12" fmla="*/ 1026160 h 4211320"/>
              <a:gd name="connsiteX13" fmla="*/ 175260 w 1273889"/>
              <a:gd name="connsiteY13" fmla="*/ 1049020 h 4211320"/>
              <a:gd name="connsiteX14" fmla="*/ 144780 w 1273889"/>
              <a:gd name="connsiteY14" fmla="*/ 1094740 h 4211320"/>
              <a:gd name="connsiteX15" fmla="*/ 129540 w 1273889"/>
              <a:gd name="connsiteY15" fmla="*/ 1140460 h 4211320"/>
              <a:gd name="connsiteX16" fmla="*/ 99060 w 1273889"/>
              <a:gd name="connsiteY16" fmla="*/ 1209040 h 4211320"/>
              <a:gd name="connsiteX17" fmla="*/ 83820 w 1273889"/>
              <a:gd name="connsiteY17" fmla="*/ 1536700 h 4211320"/>
              <a:gd name="connsiteX18" fmla="*/ 53340 w 1273889"/>
              <a:gd name="connsiteY18" fmla="*/ 1696720 h 4211320"/>
              <a:gd name="connsiteX19" fmla="*/ 22860 w 1273889"/>
              <a:gd name="connsiteY19" fmla="*/ 1757680 h 4211320"/>
              <a:gd name="connsiteX20" fmla="*/ 30480 w 1273889"/>
              <a:gd name="connsiteY20" fmla="*/ 1887220 h 4211320"/>
              <a:gd name="connsiteX21" fmla="*/ 38100 w 1273889"/>
              <a:gd name="connsiteY21" fmla="*/ 1925320 h 4211320"/>
              <a:gd name="connsiteX22" fmla="*/ 45720 w 1273889"/>
              <a:gd name="connsiteY22" fmla="*/ 2009140 h 4211320"/>
              <a:gd name="connsiteX23" fmla="*/ 30480 w 1273889"/>
              <a:gd name="connsiteY23" fmla="*/ 2230120 h 4211320"/>
              <a:gd name="connsiteX24" fmla="*/ 15240 w 1273889"/>
              <a:gd name="connsiteY24" fmla="*/ 2550160 h 4211320"/>
              <a:gd name="connsiteX25" fmla="*/ 0 w 1273889"/>
              <a:gd name="connsiteY25" fmla="*/ 2832100 h 4211320"/>
              <a:gd name="connsiteX26" fmla="*/ 15240 w 1273889"/>
              <a:gd name="connsiteY26" fmla="*/ 3045460 h 4211320"/>
              <a:gd name="connsiteX27" fmla="*/ 30480 w 1273889"/>
              <a:gd name="connsiteY27" fmla="*/ 3114040 h 4211320"/>
              <a:gd name="connsiteX28" fmla="*/ 53340 w 1273889"/>
              <a:gd name="connsiteY28" fmla="*/ 3144520 h 4211320"/>
              <a:gd name="connsiteX29" fmla="*/ 76200 w 1273889"/>
              <a:gd name="connsiteY29" fmla="*/ 3197860 h 4211320"/>
              <a:gd name="connsiteX30" fmla="*/ 83820 w 1273889"/>
              <a:gd name="connsiteY30" fmla="*/ 3220720 h 4211320"/>
              <a:gd name="connsiteX31" fmla="*/ 99060 w 1273889"/>
              <a:gd name="connsiteY31" fmla="*/ 3243580 h 4211320"/>
              <a:gd name="connsiteX32" fmla="*/ 106680 w 1273889"/>
              <a:gd name="connsiteY32" fmla="*/ 3266440 h 4211320"/>
              <a:gd name="connsiteX33" fmla="*/ 137160 w 1273889"/>
              <a:gd name="connsiteY33" fmla="*/ 3319780 h 4211320"/>
              <a:gd name="connsiteX34" fmla="*/ 152400 w 1273889"/>
              <a:gd name="connsiteY34" fmla="*/ 3373120 h 4211320"/>
              <a:gd name="connsiteX35" fmla="*/ 167640 w 1273889"/>
              <a:gd name="connsiteY35" fmla="*/ 3395980 h 4211320"/>
              <a:gd name="connsiteX36" fmla="*/ 175260 w 1273889"/>
              <a:gd name="connsiteY36" fmla="*/ 3418840 h 4211320"/>
              <a:gd name="connsiteX37" fmla="*/ 190500 w 1273889"/>
              <a:gd name="connsiteY37" fmla="*/ 3441700 h 4211320"/>
              <a:gd name="connsiteX38" fmla="*/ 205740 w 1273889"/>
              <a:gd name="connsiteY38" fmla="*/ 3479800 h 4211320"/>
              <a:gd name="connsiteX39" fmla="*/ 213360 w 1273889"/>
              <a:gd name="connsiteY39" fmla="*/ 3502660 h 4211320"/>
              <a:gd name="connsiteX40" fmla="*/ 228600 w 1273889"/>
              <a:gd name="connsiteY40" fmla="*/ 3525520 h 4211320"/>
              <a:gd name="connsiteX41" fmla="*/ 259080 w 1273889"/>
              <a:gd name="connsiteY41" fmla="*/ 3594100 h 4211320"/>
              <a:gd name="connsiteX42" fmla="*/ 266700 w 1273889"/>
              <a:gd name="connsiteY42" fmla="*/ 3624580 h 4211320"/>
              <a:gd name="connsiteX43" fmla="*/ 297180 w 1273889"/>
              <a:gd name="connsiteY43" fmla="*/ 3693160 h 4211320"/>
              <a:gd name="connsiteX44" fmla="*/ 304800 w 1273889"/>
              <a:gd name="connsiteY44" fmla="*/ 3723640 h 4211320"/>
              <a:gd name="connsiteX45" fmla="*/ 320040 w 1273889"/>
              <a:gd name="connsiteY45" fmla="*/ 3746500 h 4211320"/>
              <a:gd name="connsiteX46" fmla="*/ 342900 w 1273889"/>
              <a:gd name="connsiteY46" fmla="*/ 3815080 h 4211320"/>
              <a:gd name="connsiteX47" fmla="*/ 358140 w 1273889"/>
              <a:gd name="connsiteY47" fmla="*/ 3853180 h 4211320"/>
              <a:gd name="connsiteX48" fmla="*/ 381000 w 1273889"/>
              <a:gd name="connsiteY48" fmla="*/ 3883660 h 4211320"/>
              <a:gd name="connsiteX49" fmla="*/ 403860 w 1273889"/>
              <a:gd name="connsiteY49" fmla="*/ 3937000 h 4211320"/>
              <a:gd name="connsiteX50" fmla="*/ 426720 w 1273889"/>
              <a:gd name="connsiteY50" fmla="*/ 3982720 h 4211320"/>
              <a:gd name="connsiteX51" fmla="*/ 434340 w 1273889"/>
              <a:gd name="connsiteY51" fmla="*/ 4013200 h 4211320"/>
              <a:gd name="connsiteX52" fmla="*/ 449580 w 1273889"/>
              <a:gd name="connsiteY52" fmla="*/ 4036060 h 4211320"/>
              <a:gd name="connsiteX53" fmla="*/ 464820 w 1273889"/>
              <a:gd name="connsiteY53" fmla="*/ 4066540 h 4211320"/>
              <a:gd name="connsiteX54" fmla="*/ 480060 w 1273889"/>
              <a:gd name="connsiteY54" fmla="*/ 4089400 h 4211320"/>
              <a:gd name="connsiteX55" fmla="*/ 510540 w 1273889"/>
              <a:gd name="connsiteY55" fmla="*/ 4127500 h 4211320"/>
              <a:gd name="connsiteX56" fmla="*/ 556260 w 1273889"/>
              <a:gd name="connsiteY56" fmla="*/ 4173220 h 4211320"/>
              <a:gd name="connsiteX57" fmla="*/ 579120 w 1273889"/>
              <a:gd name="connsiteY57" fmla="*/ 4180840 h 4211320"/>
              <a:gd name="connsiteX58" fmla="*/ 601980 w 1273889"/>
              <a:gd name="connsiteY58" fmla="*/ 4196080 h 4211320"/>
              <a:gd name="connsiteX59" fmla="*/ 647700 w 1273889"/>
              <a:gd name="connsiteY59" fmla="*/ 4211320 h 4211320"/>
              <a:gd name="connsiteX60" fmla="*/ 731520 w 1273889"/>
              <a:gd name="connsiteY60" fmla="*/ 4196080 h 4211320"/>
              <a:gd name="connsiteX61" fmla="*/ 792480 w 1273889"/>
              <a:gd name="connsiteY61" fmla="*/ 4165600 h 4211320"/>
              <a:gd name="connsiteX62" fmla="*/ 845820 w 1273889"/>
              <a:gd name="connsiteY62" fmla="*/ 4097020 h 4211320"/>
              <a:gd name="connsiteX63" fmla="*/ 883920 w 1273889"/>
              <a:gd name="connsiteY63" fmla="*/ 4043680 h 4211320"/>
              <a:gd name="connsiteX64" fmla="*/ 982980 w 1273889"/>
              <a:gd name="connsiteY64" fmla="*/ 3921760 h 4211320"/>
              <a:gd name="connsiteX65" fmla="*/ 1082040 w 1273889"/>
              <a:gd name="connsiteY65" fmla="*/ 3731260 h 4211320"/>
              <a:gd name="connsiteX66" fmla="*/ 1150620 w 1273889"/>
              <a:gd name="connsiteY66" fmla="*/ 3556000 h 4211320"/>
              <a:gd name="connsiteX67" fmla="*/ 1211580 w 1273889"/>
              <a:gd name="connsiteY67" fmla="*/ 3243580 h 4211320"/>
              <a:gd name="connsiteX68" fmla="*/ 1226820 w 1273889"/>
              <a:gd name="connsiteY68" fmla="*/ 3030220 h 4211320"/>
              <a:gd name="connsiteX69" fmla="*/ 1257300 w 1273889"/>
              <a:gd name="connsiteY69" fmla="*/ 2801620 h 4211320"/>
              <a:gd name="connsiteX70" fmla="*/ 1264920 w 1273889"/>
              <a:gd name="connsiteY70" fmla="*/ 2694940 h 4211320"/>
              <a:gd name="connsiteX71" fmla="*/ 1272540 w 1273889"/>
              <a:gd name="connsiteY71" fmla="*/ 2367280 h 4211320"/>
              <a:gd name="connsiteX72" fmla="*/ 1242060 w 1273889"/>
              <a:gd name="connsiteY72" fmla="*/ 1887220 h 4211320"/>
              <a:gd name="connsiteX73" fmla="*/ 1196340 w 1273889"/>
              <a:gd name="connsiteY73" fmla="*/ 1612900 h 4211320"/>
              <a:gd name="connsiteX74" fmla="*/ 1181100 w 1273889"/>
              <a:gd name="connsiteY74" fmla="*/ 1506220 h 4211320"/>
              <a:gd name="connsiteX75" fmla="*/ 1150620 w 1273889"/>
              <a:gd name="connsiteY75" fmla="*/ 1422400 h 4211320"/>
              <a:gd name="connsiteX76" fmla="*/ 1120140 w 1273889"/>
              <a:gd name="connsiteY76" fmla="*/ 1247140 h 4211320"/>
              <a:gd name="connsiteX77" fmla="*/ 1051560 w 1273889"/>
              <a:gd name="connsiteY77" fmla="*/ 1026160 h 4211320"/>
              <a:gd name="connsiteX78" fmla="*/ 1036320 w 1273889"/>
              <a:gd name="connsiteY78" fmla="*/ 965200 h 4211320"/>
              <a:gd name="connsiteX79" fmla="*/ 1013460 w 1273889"/>
              <a:gd name="connsiteY79" fmla="*/ 911860 h 4211320"/>
              <a:gd name="connsiteX80" fmla="*/ 990600 w 1273889"/>
              <a:gd name="connsiteY80" fmla="*/ 797560 h 4211320"/>
              <a:gd name="connsiteX81" fmla="*/ 975360 w 1273889"/>
              <a:gd name="connsiteY81" fmla="*/ 751840 h 4211320"/>
              <a:gd name="connsiteX82" fmla="*/ 944880 w 1273889"/>
              <a:gd name="connsiteY82" fmla="*/ 614680 h 4211320"/>
              <a:gd name="connsiteX83" fmla="*/ 937260 w 1273889"/>
              <a:gd name="connsiteY83" fmla="*/ 561340 h 4211320"/>
              <a:gd name="connsiteX84" fmla="*/ 922020 w 1273889"/>
              <a:gd name="connsiteY84" fmla="*/ 515620 h 4211320"/>
              <a:gd name="connsiteX85" fmla="*/ 914400 w 1273889"/>
              <a:gd name="connsiteY85" fmla="*/ 485140 h 4211320"/>
              <a:gd name="connsiteX86" fmla="*/ 899160 w 1273889"/>
              <a:gd name="connsiteY86" fmla="*/ 439420 h 4211320"/>
              <a:gd name="connsiteX87" fmla="*/ 883920 w 1273889"/>
              <a:gd name="connsiteY87" fmla="*/ 370840 h 4211320"/>
              <a:gd name="connsiteX88" fmla="*/ 861060 w 1273889"/>
              <a:gd name="connsiteY88" fmla="*/ 256540 h 4211320"/>
              <a:gd name="connsiteX89" fmla="*/ 845820 w 1273889"/>
              <a:gd name="connsiteY89" fmla="*/ 226060 h 4211320"/>
              <a:gd name="connsiteX90" fmla="*/ 815340 w 1273889"/>
              <a:gd name="connsiteY90" fmla="*/ 104140 h 4211320"/>
              <a:gd name="connsiteX91" fmla="*/ 800100 w 1273889"/>
              <a:gd name="connsiteY91" fmla="*/ 66040 h 4211320"/>
              <a:gd name="connsiteX92" fmla="*/ 784860 w 1273889"/>
              <a:gd name="connsiteY92" fmla="*/ 12700 h 4211320"/>
              <a:gd name="connsiteX93" fmla="*/ 746760 w 1273889"/>
              <a:gd name="connsiteY93" fmla="*/ 50800 h 4211320"/>
              <a:gd name="connsiteX94" fmla="*/ 693420 w 1273889"/>
              <a:gd name="connsiteY94" fmla="*/ 81280 h 4211320"/>
              <a:gd name="connsiteX95" fmla="*/ 678180 w 1273889"/>
              <a:gd name="connsiteY95" fmla="*/ 104140 h 4211320"/>
              <a:gd name="connsiteX96" fmla="*/ 647700 w 1273889"/>
              <a:gd name="connsiteY96" fmla="*/ 111760 h 4211320"/>
              <a:gd name="connsiteX97" fmla="*/ 617220 w 1273889"/>
              <a:gd name="connsiteY97" fmla="*/ 127000 h 4211320"/>
              <a:gd name="connsiteX98" fmla="*/ 601980 w 1273889"/>
              <a:gd name="connsiteY98" fmla="*/ 149860 h 4211320"/>
              <a:gd name="connsiteX99" fmla="*/ 571500 w 1273889"/>
              <a:gd name="connsiteY99" fmla="*/ 157480 h 4211320"/>
              <a:gd name="connsiteX100" fmla="*/ 541020 w 1273889"/>
              <a:gd name="connsiteY100" fmla="*/ 172720 h 4211320"/>
              <a:gd name="connsiteX101" fmla="*/ 525780 w 1273889"/>
              <a:gd name="connsiteY101" fmla="*/ 195580 h 4211320"/>
              <a:gd name="connsiteX102" fmla="*/ 495300 w 1273889"/>
              <a:gd name="connsiteY102" fmla="*/ 210820 h 4211320"/>
              <a:gd name="connsiteX103" fmla="*/ 464820 w 1273889"/>
              <a:gd name="connsiteY103" fmla="*/ 256540 h 421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273889" h="4211320">
                <a:moveTo>
                  <a:pt x="533400" y="233680"/>
                </a:moveTo>
                <a:cubicBezTo>
                  <a:pt x="527807" y="234799"/>
                  <a:pt x="473275" y="245077"/>
                  <a:pt x="464820" y="248920"/>
                </a:cubicBezTo>
                <a:cubicBezTo>
                  <a:pt x="446177" y="257394"/>
                  <a:pt x="429458" y="269594"/>
                  <a:pt x="411480" y="279400"/>
                </a:cubicBezTo>
                <a:cubicBezTo>
                  <a:pt x="401508" y="284839"/>
                  <a:pt x="390243" y="288038"/>
                  <a:pt x="381000" y="294640"/>
                </a:cubicBezTo>
                <a:cubicBezTo>
                  <a:pt x="372231" y="300904"/>
                  <a:pt x="367560" y="312267"/>
                  <a:pt x="358140" y="317500"/>
                </a:cubicBezTo>
                <a:cubicBezTo>
                  <a:pt x="344097" y="325302"/>
                  <a:pt x="325786" y="323829"/>
                  <a:pt x="312420" y="332740"/>
                </a:cubicBezTo>
                <a:cubicBezTo>
                  <a:pt x="288904" y="348417"/>
                  <a:pt x="286257" y="348023"/>
                  <a:pt x="266700" y="370840"/>
                </a:cubicBezTo>
                <a:cubicBezTo>
                  <a:pt x="260886" y="377624"/>
                  <a:pt x="234631" y="413124"/>
                  <a:pt x="228600" y="424180"/>
                </a:cubicBezTo>
                <a:cubicBezTo>
                  <a:pt x="217721" y="444124"/>
                  <a:pt x="198120" y="485140"/>
                  <a:pt x="198120" y="485140"/>
                </a:cubicBezTo>
                <a:cubicBezTo>
                  <a:pt x="200660" y="525780"/>
                  <a:pt x="202213" y="566494"/>
                  <a:pt x="205740" y="607060"/>
                </a:cubicBezTo>
                <a:cubicBezTo>
                  <a:pt x="207296" y="624953"/>
                  <a:pt x="213705" y="642443"/>
                  <a:pt x="213360" y="660400"/>
                </a:cubicBezTo>
                <a:cubicBezTo>
                  <a:pt x="211160" y="774792"/>
                  <a:pt x="207621" y="889282"/>
                  <a:pt x="198120" y="1003300"/>
                </a:cubicBezTo>
                <a:cubicBezTo>
                  <a:pt x="197359" y="1012426"/>
                  <a:pt x="186976" y="1017969"/>
                  <a:pt x="182880" y="1026160"/>
                </a:cubicBezTo>
                <a:cubicBezTo>
                  <a:pt x="179288" y="1033344"/>
                  <a:pt x="179161" y="1041999"/>
                  <a:pt x="175260" y="1049020"/>
                </a:cubicBezTo>
                <a:cubicBezTo>
                  <a:pt x="166365" y="1065031"/>
                  <a:pt x="150572" y="1077364"/>
                  <a:pt x="144780" y="1094740"/>
                </a:cubicBezTo>
                <a:cubicBezTo>
                  <a:pt x="139700" y="1109980"/>
                  <a:pt x="136064" y="1125780"/>
                  <a:pt x="129540" y="1140460"/>
                </a:cubicBezTo>
                <a:cubicBezTo>
                  <a:pt x="81238" y="1249139"/>
                  <a:pt x="159560" y="1027541"/>
                  <a:pt x="99060" y="1209040"/>
                </a:cubicBezTo>
                <a:cubicBezTo>
                  <a:pt x="93980" y="1318260"/>
                  <a:pt x="94026" y="1427839"/>
                  <a:pt x="83820" y="1536700"/>
                </a:cubicBezTo>
                <a:cubicBezTo>
                  <a:pt x="78752" y="1590762"/>
                  <a:pt x="83460" y="1651541"/>
                  <a:pt x="53340" y="1696720"/>
                </a:cubicBezTo>
                <a:cubicBezTo>
                  <a:pt x="30513" y="1730961"/>
                  <a:pt x="41501" y="1711077"/>
                  <a:pt x="22860" y="1757680"/>
                </a:cubicBezTo>
                <a:cubicBezTo>
                  <a:pt x="25400" y="1800860"/>
                  <a:pt x="26564" y="1844143"/>
                  <a:pt x="30480" y="1887220"/>
                </a:cubicBezTo>
                <a:cubicBezTo>
                  <a:pt x="31653" y="1900118"/>
                  <a:pt x="36494" y="1912469"/>
                  <a:pt x="38100" y="1925320"/>
                </a:cubicBezTo>
                <a:cubicBezTo>
                  <a:pt x="41580" y="1953159"/>
                  <a:pt x="43180" y="1981200"/>
                  <a:pt x="45720" y="2009140"/>
                </a:cubicBezTo>
                <a:cubicBezTo>
                  <a:pt x="40640" y="2082800"/>
                  <a:pt x="34633" y="2156402"/>
                  <a:pt x="30480" y="2230120"/>
                </a:cubicBezTo>
                <a:cubicBezTo>
                  <a:pt x="24473" y="2336752"/>
                  <a:pt x="20641" y="2443496"/>
                  <a:pt x="15240" y="2550160"/>
                </a:cubicBezTo>
                <a:cubicBezTo>
                  <a:pt x="10481" y="2644157"/>
                  <a:pt x="5080" y="2738120"/>
                  <a:pt x="0" y="2832100"/>
                </a:cubicBezTo>
                <a:cubicBezTo>
                  <a:pt x="5278" y="2932382"/>
                  <a:pt x="3973" y="2960959"/>
                  <a:pt x="15240" y="3045460"/>
                </a:cubicBezTo>
                <a:cubicBezTo>
                  <a:pt x="16619" y="3055801"/>
                  <a:pt x="21905" y="3099034"/>
                  <a:pt x="30480" y="3114040"/>
                </a:cubicBezTo>
                <a:cubicBezTo>
                  <a:pt x="36781" y="3125067"/>
                  <a:pt x="45720" y="3134360"/>
                  <a:pt x="53340" y="3144520"/>
                </a:cubicBezTo>
                <a:cubicBezTo>
                  <a:pt x="69199" y="3207955"/>
                  <a:pt x="49888" y="3145237"/>
                  <a:pt x="76200" y="3197860"/>
                </a:cubicBezTo>
                <a:cubicBezTo>
                  <a:pt x="79792" y="3205044"/>
                  <a:pt x="80228" y="3213536"/>
                  <a:pt x="83820" y="3220720"/>
                </a:cubicBezTo>
                <a:cubicBezTo>
                  <a:pt x="87916" y="3228911"/>
                  <a:pt x="94964" y="3235389"/>
                  <a:pt x="99060" y="3243580"/>
                </a:cubicBezTo>
                <a:cubicBezTo>
                  <a:pt x="102652" y="3250764"/>
                  <a:pt x="103088" y="3259256"/>
                  <a:pt x="106680" y="3266440"/>
                </a:cubicBezTo>
                <a:cubicBezTo>
                  <a:pt x="128788" y="3310656"/>
                  <a:pt x="117121" y="3266343"/>
                  <a:pt x="137160" y="3319780"/>
                </a:cubicBezTo>
                <a:cubicBezTo>
                  <a:pt x="144484" y="3339312"/>
                  <a:pt x="143189" y="3354698"/>
                  <a:pt x="152400" y="3373120"/>
                </a:cubicBezTo>
                <a:cubicBezTo>
                  <a:pt x="156496" y="3381311"/>
                  <a:pt x="163544" y="3387789"/>
                  <a:pt x="167640" y="3395980"/>
                </a:cubicBezTo>
                <a:cubicBezTo>
                  <a:pt x="171232" y="3403164"/>
                  <a:pt x="171668" y="3411656"/>
                  <a:pt x="175260" y="3418840"/>
                </a:cubicBezTo>
                <a:cubicBezTo>
                  <a:pt x="179356" y="3427031"/>
                  <a:pt x="186404" y="3433509"/>
                  <a:pt x="190500" y="3441700"/>
                </a:cubicBezTo>
                <a:cubicBezTo>
                  <a:pt x="196617" y="3453934"/>
                  <a:pt x="200937" y="3466993"/>
                  <a:pt x="205740" y="3479800"/>
                </a:cubicBezTo>
                <a:cubicBezTo>
                  <a:pt x="208560" y="3487321"/>
                  <a:pt x="209768" y="3495476"/>
                  <a:pt x="213360" y="3502660"/>
                </a:cubicBezTo>
                <a:cubicBezTo>
                  <a:pt x="217456" y="3510851"/>
                  <a:pt x="223520" y="3517900"/>
                  <a:pt x="228600" y="3525520"/>
                </a:cubicBezTo>
                <a:cubicBezTo>
                  <a:pt x="245652" y="3610782"/>
                  <a:pt x="221642" y="3519224"/>
                  <a:pt x="259080" y="3594100"/>
                </a:cubicBezTo>
                <a:cubicBezTo>
                  <a:pt x="263764" y="3603467"/>
                  <a:pt x="263388" y="3614645"/>
                  <a:pt x="266700" y="3624580"/>
                </a:cubicBezTo>
                <a:cubicBezTo>
                  <a:pt x="308405" y="3749696"/>
                  <a:pt x="257348" y="3586941"/>
                  <a:pt x="297180" y="3693160"/>
                </a:cubicBezTo>
                <a:cubicBezTo>
                  <a:pt x="300857" y="3702966"/>
                  <a:pt x="300675" y="3714014"/>
                  <a:pt x="304800" y="3723640"/>
                </a:cubicBezTo>
                <a:cubicBezTo>
                  <a:pt x="308408" y="3732058"/>
                  <a:pt x="316321" y="3738131"/>
                  <a:pt x="320040" y="3746500"/>
                </a:cubicBezTo>
                <a:cubicBezTo>
                  <a:pt x="335280" y="3780790"/>
                  <a:pt x="331470" y="3786505"/>
                  <a:pt x="342900" y="3815080"/>
                </a:cubicBezTo>
                <a:cubicBezTo>
                  <a:pt x="347980" y="3827780"/>
                  <a:pt x="351497" y="3841223"/>
                  <a:pt x="358140" y="3853180"/>
                </a:cubicBezTo>
                <a:cubicBezTo>
                  <a:pt x="364308" y="3864282"/>
                  <a:pt x="373380" y="3873500"/>
                  <a:pt x="381000" y="3883660"/>
                </a:cubicBezTo>
                <a:cubicBezTo>
                  <a:pt x="398870" y="3937271"/>
                  <a:pt x="375612" y="3871088"/>
                  <a:pt x="403860" y="3937000"/>
                </a:cubicBezTo>
                <a:cubicBezTo>
                  <a:pt x="422789" y="3981167"/>
                  <a:pt x="397432" y="3938789"/>
                  <a:pt x="426720" y="3982720"/>
                </a:cubicBezTo>
                <a:cubicBezTo>
                  <a:pt x="429260" y="3992880"/>
                  <a:pt x="430215" y="4003574"/>
                  <a:pt x="434340" y="4013200"/>
                </a:cubicBezTo>
                <a:cubicBezTo>
                  <a:pt x="437948" y="4021618"/>
                  <a:pt x="445036" y="4028109"/>
                  <a:pt x="449580" y="4036060"/>
                </a:cubicBezTo>
                <a:cubicBezTo>
                  <a:pt x="455216" y="4045923"/>
                  <a:pt x="459184" y="4056677"/>
                  <a:pt x="464820" y="4066540"/>
                </a:cubicBezTo>
                <a:cubicBezTo>
                  <a:pt x="469364" y="4074491"/>
                  <a:pt x="475964" y="4081209"/>
                  <a:pt x="480060" y="4089400"/>
                </a:cubicBezTo>
                <a:cubicBezTo>
                  <a:pt x="498463" y="4126206"/>
                  <a:pt x="472004" y="4101809"/>
                  <a:pt x="510540" y="4127500"/>
                </a:cubicBezTo>
                <a:cubicBezTo>
                  <a:pt x="527582" y="4153063"/>
                  <a:pt x="525724" y="4155771"/>
                  <a:pt x="556260" y="4173220"/>
                </a:cubicBezTo>
                <a:cubicBezTo>
                  <a:pt x="563234" y="4177205"/>
                  <a:pt x="571936" y="4177248"/>
                  <a:pt x="579120" y="4180840"/>
                </a:cubicBezTo>
                <a:cubicBezTo>
                  <a:pt x="587311" y="4184936"/>
                  <a:pt x="593611" y="4192361"/>
                  <a:pt x="601980" y="4196080"/>
                </a:cubicBezTo>
                <a:cubicBezTo>
                  <a:pt x="616660" y="4202604"/>
                  <a:pt x="647700" y="4211320"/>
                  <a:pt x="647700" y="4211320"/>
                </a:cubicBezTo>
                <a:cubicBezTo>
                  <a:pt x="675640" y="4206240"/>
                  <a:pt x="704440" y="4204632"/>
                  <a:pt x="731520" y="4196080"/>
                </a:cubicBezTo>
                <a:cubicBezTo>
                  <a:pt x="753184" y="4189239"/>
                  <a:pt x="792480" y="4165600"/>
                  <a:pt x="792480" y="4165600"/>
                </a:cubicBezTo>
                <a:cubicBezTo>
                  <a:pt x="808831" y="4116547"/>
                  <a:pt x="789280" y="4163839"/>
                  <a:pt x="845820" y="4097020"/>
                </a:cubicBezTo>
                <a:cubicBezTo>
                  <a:pt x="859934" y="4080340"/>
                  <a:pt x="869932" y="4060466"/>
                  <a:pt x="883920" y="4043680"/>
                </a:cubicBezTo>
                <a:cubicBezTo>
                  <a:pt x="935560" y="3981712"/>
                  <a:pt x="932402" y="4019026"/>
                  <a:pt x="982980" y="3921760"/>
                </a:cubicBezTo>
                <a:cubicBezTo>
                  <a:pt x="1016000" y="3858260"/>
                  <a:pt x="1063208" y="3800310"/>
                  <a:pt x="1082040" y="3731260"/>
                </a:cubicBezTo>
                <a:cubicBezTo>
                  <a:pt x="1113866" y="3614563"/>
                  <a:pt x="1091948" y="3673343"/>
                  <a:pt x="1150620" y="3556000"/>
                </a:cubicBezTo>
                <a:cubicBezTo>
                  <a:pt x="1186520" y="3313676"/>
                  <a:pt x="1162054" y="3416921"/>
                  <a:pt x="1211580" y="3243580"/>
                </a:cubicBezTo>
                <a:cubicBezTo>
                  <a:pt x="1216660" y="3172460"/>
                  <a:pt x="1220365" y="3101228"/>
                  <a:pt x="1226820" y="3030220"/>
                </a:cubicBezTo>
                <a:cubicBezTo>
                  <a:pt x="1244636" y="2834244"/>
                  <a:pt x="1237916" y="2982535"/>
                  <a:pt x="1257300" y="2801620"/>
                </a:cubicBezTo>
                <a:cubicBezTo>
                  <a:pt x="1261098" y="2766172"/>
                  <a:pt x="1262380" y="2730500"/>
                  <a:pt x="1264920" y="2694940"/>
                </a:cubicBezTo>
                <a:cubicBezTo>
                  <a:pt x="1267460" y="2585720"/>
                  <a:pt x="1273889" y="2476521"/>
                  <a:pt x="1272540" y="2367280"/>
                </a:cubicBezTo>
                <a:cubicBezTo>
                  <a:pt x="1271531" y="2285561"/>
                  <a:pt x="1253421" y="1995154"/>
                  <a:pt x="1242060" y="1887220"/>
                </a:cubicBezTo>
                <a:cubicBezTo>
                  <a:pt x="1237085" y="1839954"/>
                  <a:pt x="1198322" y="1625123"/>
                  <a:pt x="1196340" y="1612900"/>
                </a:cubicBezTo>
                <a:cubicBezTo>
                  <a:pt x="1190590" y="1577442"/>
                  <a:pt x="1189483" y="1541149"/>
                  <a:pt x="1181100" y="1506220"/>
                </a:cubicBezTo>
                <a:cubicBezTo>
                  <a:pt x="1174162" y="1477311"/>
                  <a:pt x="1157429" y="1451340"/>
                  <a:pt x="1150620" y="1422400"/>
                </a:cubicBezTo>
                <a:cubicBezTo>
                  <a:pt x="1137039" y="1364679"/>
                  <a:pt x="1138891" y="1303394"/>
                  <a:pt x="1120140" y="1247140"/>
                </a:cubicBezTo>
                <a:cubicBezTo>
                  <a:pt x="1088481" y="1152163"/>
                  <a:pt x="1086656" y="1148996"/>
                  <a:pt x="1051560" y="1026160"/>
                </a:cubicBezTo>
                <a:cubicBezTo>
                  <a:pt x="1045806" y="1006021"/>
                  <a:pt x="1042944" y="985071"/>
                  <a:pt x="1036320" y="965200"/>
                </a:cubicBezTo>
                <a:cubicBezTo>
                  <a:pt x="1030203" y="946849"/>
                  <a:pt x="1019230" y="930324"/>
                  <a:pt x="1013460" y="911860"/>
                </a:cubicBezTo>
                <a:cubicBezTo>
                  <a:pt x="981618" y="809966"/>
                  <a:pt x="1010812" y="878408"/>
                  <a:pt x="990600" y="797560"/>
                </a:cubicBezTo>
                <a:cubicBezTo>
                  <a:pt x="986704" y="781975"/>
                  <a:pt x="979256" y="767425"/>
                  <a:pt x="975360" y="751840"/>
                </a:cubicBezTo>
                <a:cubicBezTo>
                  <a:pt x="964001" y="706403"/>
                  <a:pt x="954065" y="660606"/>
                  <a:pt x="944880" y="614680"/>
                </a:cubicBezTo>
                <a:cubicBezTo>
                  <a:pt x="941358" y="597068"/>
                  <a:pt x="941299" y="578841"/>
                  <a:pt x="937260" y="561340"/>
                </a:cubicBezTo>
                <a:cubicBezTo>
                  <a:pt x="933648" y="545687"/>
                  <a:pt x="926636" y="531007"/>
                  <a:pt x="922020" y="515620"/>
                </a:cubicBezTo>
                <a:cubicBezTo>
                  <a:pt x="919011" y="505589"/>
                  <a:pt x="917409" y="495171"/>
                  <a:pt x="914400" y="485140"/>
                </a:cubicBezTo>
                <a:cubicBezTo>
                  <a:pt x="909784" y="469753"/>
                  <a:pt x="903299" y="454942"/>
                  <a:pt x="899160" y="439420"/>
                </a:cubicBezTo>
                <a:cubicBezTo>
                  <a:pt x="893126" y="416793"/>
                  <a:pt x="888696" y="393765"/>
                  <a:pt x="883920" y="370840"/>
                </a:cubicBezTo>
                <a:cubicBezTo>
                  <a:pt x="875995" y="332802"/>
                  <a:pt x="878436" y="291293"/>
                  <a:pt x="861060" y="256540"/>
                </a:cubicBezTo>
                <a:cubicBezTo>
                  <a:pt x="855980" y="246380"/>
                  <a:pt x="849702" y="236735"/>
                  <a:pt x="845820" y="226060"/>
                </a:cubicBezTo>
                <a:cubicBezTo>
                  <a:pt x="825551" y="170321"/>
                  <a:pt x="832813" y="165295"/>
                  <a:pt x="815340" y="104140"/>
                </a:cubicBezTo>
                <a:cubicBezTo>
                  <a:pt x="811582" y="90988"/>
                  <a:pt x="804425" y="79016"/>
                  <a:pt x="800100" y="66040"/>
                </a:cubicBezTo>
                <a:cubicBezTo>
                  <a:pt x="794252" y="48497"/>
                  <a:pt x="789940" y="30480"/>
                  <a:pt x="784860" y="12700"/>
                </a:cubicBezTo>
                <a:cubicBezTo>
                  <a:pt x="723900" y="53340"/>
                  <a:pt x="797560" y="0"/>
                  <a:pt x="746760" y="50800"/>
                </a:cubicBezTo>
                <a:cubicBezTo>
                  <a:pt x="735990" y="61570"/>
                  <a:pt x="705373" y="75304"/>
                  <a:pt x="693420" y="81280"/>
                </a:cubicBezTo>
                <a:cubicBezTo>
                  <a:pt x="688340" y="88900"/>
                  <a:pt x="685800" y="99060"/>
                  <a:pt x="678180" y="104140"/>
                </a:cubicBezTo>
                <a:cubicBezTo>
                  <a:pt x="669466" y="109949"/>
                  <a:pt x="657506" y="108083"/>
                  <a:pt x="647700" y="111760"/>
                </a:cubicBezTo>
                <a:cubicBezTo>
                  <a:pt x="637064" y="115748"/>
                  <a:pt x="627380" y="121920"/>
                  <a:pt x="617220" y="127000"/>
                </a:cubicBezTo>
                <a:cubicBezTo>
                  <a:pt x="612140" y="134620"/>
                  <a:pt x="609600" y="144780"/>
                  <a:pt x="601980" y="149860"/>
                </a:cubicBezTo>
                <a:cubicBezTo>
                  <a:pt x="593266" y="155669"/>
                  <a:pt x="581306" y="153803"/>
                  <a:pt x="571500" y="157480"/>
                </a:cubicBezTo>
                <a:cubicBezTo>
                  <a:pt x="560864" y="161468"/>
                  <a:pt x="551180" y="167640"/>
                  <a:pt x="541020" y="172720"/>
                </a:cubicBezTo>
                <a:cubicBezTo>
                  <a:pt x="535940" y="180340"/>
                  <a:pt x="532815" y="189717"/>
                  <a:pt x="525780" y="195580"/>
                </a:cubicBezTo>
                <a:cubicBezTo>
                  <a:pt x="517054" y="202852"/>
                  <a:pt x="503332" y="202788"/>
                  <a:pt x="495300" y="210820"/>
                </a:cubicBezTo>
                <a:cubicBezTo>
                  <a:pt x="482348" y="223772"/>
                  <a:pt x="464820" y="256540"/>
                  <a:pt x="464820" y="25654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Lake X</a:t>
            </a:r>
          </a:p>
        </p:txBody>
      </p:sp>
      <p:pic>
        <p:nvPicPr>
          <p:cNvPr id="37903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0763"/>
            <a:ext cx="1447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341" y="4950971"/>
            <a:ext cx="1447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8" y="4878386"/>
            <a:ext cx="1447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http://graphics8.nytimes.com/images/2008/01/29/opinion/30fish3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341" y="4191353"/>
            <a:ext cx="15255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 descr="http://graphics8.nytimes.com/images/2008/01/29/opinion/30fish3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1352"/>
            <a:ext cx="15255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9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3200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dirty="0" smtClean="0"/>
              <a:t>A scenario consistent with the data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752600" y="3733800"/>
            <a:ext cx="2667000" cy="2362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724400" y="3733800"/>
            <a:ext cx="2514600" cy="2362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895" name="Picture 6" descr="http://graphics8.nytimes.com/images/2008/01/29/opinion/30fish3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14800"/>
            <a:ext cx="15255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11738"/>
            <a:ext cx="1447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TextBox 8"/>
          <p:cNvSpPr txBox="1">
            <a:spLocks noChangeArrowheads="1"/>
          </p:cNvSpPr>
          <p:nvPr/>
        </p:nvSpPr>
        <p:spPr bwMode="auto">
          <a:xfrm>
            <a:off x="2686050" y="3352800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Lake 1</a:t>
            </a:r>
          </a:p>
        </p:txBody>
      </p:sp>
      <p:sp>
        <p:nvSpPr>
          <p:cNvPr id="37898" name="TextBox 9"/>
          <p:cNvSpPr txBox="1">
            <a:spLocks noChangeArrowheads="1"/>
          </p:cNvSpPr>
          <p:nvPr/>
        </p:nvSpPr>
        <p:spPr bwMode="auto">
          <a:xfrm>
            <a:off x="5562600" y="3352800"/>
            <a:ext cx="81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Lake 2</a:t>
            </a:r>
          </a:p>
        </p:txBody>
      </p:sp>
      <p:pic>
        <p:nvPicPr>
          <p:cNvPr id="37900" name="Picture 12" descr="http://graphics8.nytimes.com/images/2008/01/29/opinion/30fish3.5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15255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1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011738"/>
            <a:ext cx="1447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reeform 15"/>
          <p:cNvSpPr/>
          <p:nvPr/>
        </p:nvSpPr>
        <p:spPr>
          <a:xfrm rot="20163760">
            <a:off x="-384175" y="3616325"/>
            <a:ext cx="1817688" cy="4211638"/>
          </a:xfrm>
          <a:custGeom>
            <a:avLst/>
            <a:gdLst>
              <a:gd name="connsiteX0" fmla="*/ 533400 w 1273889"/>
              <a:gd name="connsiteY0" fmla="*/ 233680 h 4211320"/>
              <a:gd name="connsiteX1" fmla="*/ 464820 w 1273889"/>
              <a:gd name="connsiteY1" fmla="*/ 248920 h 4211320"/>
              <a:gd name="connsiteX2" fmla="*/ 411480 w 1273889"/>
              <a:gd name="connsiteY2" fmla="*/ 279400 h 4211320"/>
              <a:gd name="connsiteX3" fmla="*/ 381000 w 1273889"/>
              <a:gd name="connsiteY3" fmla="*/ 294640 h 4211320"/>
              <a:gd name="connsiteX4" fmla="*/ 358140 w 1273889"/>
              <a:gd name="connsiteY4" fmla="*/ 317500 h 4211320"/>
              <a:gd name="connsiteX5" fmla="*/ 312420 w 1273889"/>
              <a:gd name="connsiteY5" fmla="*/ 332740 h 4211320"/>
              <a:gd name="connsiteX6" fmla="*/ 266700 w 1273889"/>
              <a:gd name="connsiteY6" fmla="*/ 370840 h 4211320"/>
              <a:gd name="connsiteX7" fmla="*/ 228600 w 1273889"/>
              <a:gd name="connsiteY7" fmla="*/ 424180 h 4211320"/>
              <a:gd name="connsiteX8" fmla="*/ 198120 w 1273889"/>
              <a:gd name="connsiteY8" fmla="*/ 485140 h 4211320"/>
              <a:gd name="connsiteX9" fmla="*/ 205740 w 1273889"/>
              <a:gd name="connsiteY9" fmla="*/ 607060 h 4211320"/>
              <a:gd name="connsiteX10" fmla="*/ 213360 w 1273889"/>
              <a:gd name="connsiteY10" fmla="*/ 660400 h 4211320"/>
              <a:gd name="connsiteX11" fmla="*/ 198120 w 1273889"/>
              <a:gd name="connsiteY11" fmla="*/ 1003300 h 4211320"/>
              <a:gd name="connsiteX12" fmla="*/ 182880 w 1273889"/>
              <a:gd name="connsiteY12" fmla="*/ 1026160 h 4211320"/>
              <a:gd name="connsiteX13" fmla="*/ 175260 w 1273889"/>
              <a:gd name="connsiteY13" fmla="*/ 1049020 h 4211320"/>
              <a:gd name="connsiteX14" fmla="*/ 144780 w 1273889"/>
              <a:gd name="connsiteY14" fmla="*/ 1094740 h 4211320"/>
              <a:gd name="connsiteX15" fmla="*/ 129540 w 1273889"/>
              <a:gd name="connsiteY15" fmla="*/ 1140460 h 4211320"/>
              <a:gd name="connsiteX16" fmla="*/ 99060 w 1273889"/>
              <a:gd name="connsiteY16" fmla="*/ 1209040 h 4211320"/>
              <a:gd name="connsiteX17" fmla="*/ 83820 w 1273889"/>
              <a:gd name="connsiteY17" fmla="*/ 1536700 h 4211320"/>
              <a:gd name="connsiteX18" fmla="*/ 53340 w 1273889"/>
              <a:gd name="connsiteY18" fmla="*/ 1696720 h 4211320"/>
              <a:gd name="connsiteX19" fmla="*/ 22860 w 1273889"/>
              <a:gd name="connsiteY19" fmla="*/ 1757680 h 4211320"/>
              <a:gd name="connsiteX20" fmla="*/ 30480 w 1273889"/>
              <a:gd name="connsiteY20" fmla="*/ 1887220 h 4211320"/>
              <a:gd name="connsiteX21" fmla="*/ 38100 w 1273889"/>
              <a:gd name="connsiteY21" fmla="*/ 1925320 h 4211320"/>
              <a:gd name="connsiteX22" fmla="*/ 45720 w 1273889"/>
              <a:gd name="connsiteY22" fmla="*/ 2009140 h 4211320"/>
              <a:gd name="connsiteX23" fmla="*/ 30480 w 1273889"/>
              <a:gd name="connsiteY23" fmla="*/ 2230120 h 4211320"/>
              <a:gd name="connsiteX24" fmla="*/ 15240 w 1273889"/>
              <a:gd name="connsiteY24" fmla="*/ 2550160 h 4211320"/>
              <a:gd name="connsiteX25" fmla="*/ 0 w 1273889"/>
              <a:gd name="connsiteY25" fmla="*/ 2832100 h 4211320"/>
              <a:gd name="connsiteX26" fmla="*/ 15240 w 1273889"/>
              <a:gd name="connsiteY26" fmla="*/ 3045460 h 4211320"/>
              <a:gd name="connsiteX27" fmla="*/ 30480 w 1273889"/>
              <a:gd name="connsiteY27" fmla="*/ 3114040 h 4211320"/>
              <a:gd name="connsiteX28" fmla="*/ 53340 w 1273889"/>
              <a:gd name="connsiteY28" fmla="*/ 3144520 h 4211320"/>
              <a:gd name="connsiteX29" fmla="*/ 76200 w 1273889"/>
              <a:gd name="connsiteY29" fmla="*/ 3197860 h 4211320"/>
              <a:gd name="connsiteX30" fmla="*/ 83820 w 1273889"/>
              <a:gd name="connsiteY30" fmla="*/ 3220720 h 4211320"/>
              <a:gd name="connsiteX31" fmla="*/ 99060 w 1273889"/>
              <a:gd name="connsiteY31" fmla="*/ 3243580 h 4211320"/>
              <a:gd name="connsiteX32" fmla="*/ 106680 w 1273889"/>
              <a:gd name="connsiteY32" fmla="*/ 3266440 h 4211320"/>
              <a:gd name="connsiteX33" fmla="*/ 137160 w 1273889"/>
              <a:gd name="connsiteY33" fmla="*/ 3319780 h 4211320"/>
              <a:gd name="connsiteX34" fmla="*/ 152400 w 1273889"/>
              <a:gd name="connsiteY34" fmla="*/ 3373120 h 4211320"/>
              <a:gd name="connsiteX35" fmla="*/ 167640 w 1273889"/>
              <a:gd name="connsiteY35" fmla="*/ 3395980 h 4211320"/>
              <a:gd name="connsiteX36" fmla="*/ 175260 w 1273889"/>
              <a:gd name="connsiteY36" fmla="*/ 3418840 h 4211320"/>
              <a:gd name="connsiteX37" fmla="*/ 190500 w 1273889"/>
              <a:gd name="connsiteY37" fmla="*/ 3441700 h 4211320"/>
              <a:gd name="connsiteX38" fmla="*/ 205740 w 1273889"/>
              <a:gd name="connsiteY38" fmla="*/ 3479800 h 4211320"/>
              <a:gd name="connsiteX39" fmla="*/ 213360 w 1273889"/>
              <a:gd name="connsiteY39" fmla="*/ 3502660 h 4211320"/>
              <a:gd name="connsiteX40" fmla="*/ 228600 w 1273889"/>
              <a:gd name="connsiteY40" fmla="*/ 3525520 h 4211320"/>
              <a:gd name="connsiteX41" fmla="*/ 259080 w 1273889"/>
              <a:gd name="connsiteY41" fmla="*/ 3594100 h 4211320"/>
              <a:gd name="connsiteX42" fmla="*/ 266700 w 1273889"/>
              <a:gd name="connsiteY42" fmla="*/ 3624580 h 4211320"/>
              <a:gd name="connsiteX43" fmla="*/ 297180 w 1273889"/>
              <a:gd name="connsiteY43" fmla="*/ 3693160 h 4211320"/>
              <a:gd name="connsiteX44" fmla="*/ 304800 w 1273889"/>
              <a:gd name="connsiteY44" fmla="*/ 3723640 h 4211320"/>
              <a:gd name="connsiteX45" fmla="*/ 320040 w 1273889"/>
              <a:gd name="connsiteY45" fmla="*/ 3746500 h 4211320"/>
              <a:gd name="connsiteX46" fmla="*/ 342900 w 1273889"/>
              <a:gd name="connsiteY46" fmla="*/ 3815080 h 4211320"/>
              <a:gd name="connsiteX47" fmla="*/ 358140 w 1273889"/>
              <a:gd name="connsiteY47" fmla="*/ 3853180 h 4211320"/>
              <a:gd name="connsiteX48" fmla="*/ 381000 w 1273889"/>
              <a:gd name="connsiteY48" fmla="*/ 3883660 h 4211320"/>
              <a:gd name="connsiteX49" fmla="*/ 403860 w 1273889"/>
              <a:gd name="connsiteY49" fmla="*/ 3937000 h 4211320"/>
              <a:gd name="connsiteX50" fmla="*/ 426720 w 1273889"/>
              <a:gd name="connsiteY50" fmla="*/ 3982720 h 4211320"/>
              <a:gd name="connsiteX51" fmla="*/ 434340 w 1273889"/>
              <a:gd name="connsiteY51" fmla="*/ 4013200 h 4211320"/>
              <a:gd name="connsiteX52" fmla="*/ 449580 w 1273889"/>
              <a:gd name="connsiteY52" fmla="*/ 4036060 h 4211320"/>
              <a:gd name="connsiteX53" fmla="*/ 464820 w 1273889"/>
              <a:gd name="connsiteY53" fmla="*/ 4066540 h 4211320"/>
              <a:gd name="connsiteX54" fmla="*/ 480060 w 1273889"/>
              <a:gd name="connsiteY54" fmla="*/ 4089400 h 4211320"/>
              <a:gd name="connsiteX55" fmla="*/ 510540 w 1273889"/>
              <a:gd name="connsiteY55" fmla="*/ 4127500 h 4211320"/>
              <a:gd name="connsiteX56" fmla="*/ 556260 w 1273889"/>
              <a:gd name="connsiteY56" fmla="*/ 4173220 h 4211320"/>
              <a:gd name="connsiteX57" fmla="*/ 579120 w 1273889"/>
              <a:gd name="connsiteY57" fmla="*/ 4180840 h 4211320"/>
              <a:gd name="connsiteX58" fmla="*/ 601980 w 1273889"/>
              <a:gd name="connsiteY58" fmla="*/ 4196080 h 4211320"/>
              <a:gd name="connsiteX59" fmla="*/ 647700 w 1273889"/>
              <a:gd name="connsiteY59" fmla="*/ 4211320 h 4211320"/>
              <a:gd name="connsiteX60" fmla="*/ 731520 w 1273889"/>
              <a:gd name="connsiteY60" fmla="*/ 4196080 h 4211320"/>
              <a:gd name="connsiteX61" fmla="*/ 792480 w 1273889"/>
              <a:gd name="connsiteY61" fmla="*/ 4165600 h 4211320"/>
              <a:gd name="connsiteX62" fmla="*/ 845820 w 1273889"/>
              <a:gd name="connsiteY62" fmla="*/ 4097020 h 4211320"/>
              <a:gd name="connsiteX63" fmla="*/ 883920 w 1273889"/>
              <a:gd name="connsiteY63" fmla="*/ 4043680 h 4211320"/>
              <a:gd name="connsiteX64" fmla="*/ 982980 w 1273889"/>
              <a:gd name="connsiteY64" fmla="*/ 3921760 h 4211320"/>
              <a:gd name="connsiteX65" fmla="*/ 1082040 w 1273889"/>
              <a:gd name="connsiteY65" fmla="*/ 3731260 h 4211320"/>
              <a:gd name="connsiteX66" fmla="*/ 1150620 w 1273889"/>
              <a:gd name="connsiteY66" fmla="*/ 3556000 h 4211320"/>
              <a:gd name="connsiteX67" fmla="*/ 1211580 w 1273889"/>
              <a:gd name="connsiteY67" fmla="*/ 3243580 h 4211320"/>
              <a:gd name="connsiteX68" fmla="*/ 1226820 w 1273889"/>
              <a:gd name="connsiteY68" fmla="*/ 3030220 h 4211320"/>
              <a:gd name="connsiteX69" fmla="*/ 1257300 w 1273889"/>
              <a:gd name="connsiteY69" fmla="*/ 2801620 h 4211320"/>
              <a:gd name="connsiteX70" fmla="*/ 1264920 w 1273889"/>
              <a:gd name="connsiteY70" fmla="*/ 2694940 h 4211320"/>
              <a:gd name="connsiteX71" fmla="*/ 1272540 w 1273889"/>
              <a:gd name="connsiteY71" fmla="*/ 2367280 h 4211320"/>
              <a:gd name="connsiteX72" fmla="*/ 1242060 w 1273889"/>
              <a:gd name="connsiteY72" fmla="*/ 1887220 h 4211320"/>
              <a:gd name="connsiteX73" fmla="*/ 1196340 w 1273889"/>
              <a:gd name="connsiteY73" fmla="*/ 1612900 h 4211320"/>
              <a:gd name="connsiteX74" fmla="*/ 1181100 w 1273889"/>
              <a:gd name="connsiteY74" fmla="*/ 1506220 h 4211320"/>
              <a:gd name="connsiteX75" fmla="*/ 1150620 w 1273889"/>
              <a:gd name="connsiteY75" fmla="*/ 1422400 h 4211320"/>
              <a:gd name="connsiteX76" fmla="*/ 1120140 w 1273889"/>
              <a:gd name="connsiteY76" fmla="*/ 1247140 h 4211320"/>
              <a:gd name="connsiteX77" fmla="*/ 1051560 w 1273889"/>
              <a:gd name="connsiteY77" fmla="*/ 1026160 h 4211320"/>
              <a:gd name="connsiteX78" fmla="*/ 1036320 w 1273889"/>
              <a:gd name="connsiteY78" fmla="*/ 965200 h 4211320"/>
              <a:gd name="connsiteX79" fmla="*/ 1013460 w 1273889"/>
              <a:gd name="connsiteY79" fmla="*/ 911860 h 4211320"/>
              <a:gd name="connsiteX80" fmla="*/ 990600 w 1273889"/>
              <a:gd name="connsiteY80" fmla="*/ 797560 h 4211320"/>
              <a:gd name="connsiteX81" fmla="*/ 975360 w 1273889"/>
              <a:gd name="connsiteY81" fmla="*/ 751840 h 4211320"/>
              <a:gd name="connsiteX82" fmla="*/ 944880 w 1273889"/>
              <a:gd name="connsiteY82" fmla="*/ 614680 h 4211320"/>
              <a:gd name="connsiteX83" fmla="*/ 937260 w 1273889"/>
              <a:gd name="connsiteY83" fmla="*/ 561340 h 4211320"/>
              <a:gd name="connsiteX84" fmla="*/ 922020 w 1273889"/>
              <a:gd name="connsiteY84" fmla="*/ 515620 h 4211320"/>
              <a:gd name="connsiteX85" fmla="*/ 914400 w 1273889"/>
              <a:gd name="connsiteY85" fmla="*/ 485140 h 4211320"/>
              <a:gd name="connsiteX86" fmla="*/ 899160 w 1273889"/>
              <a:gd name="connsiteY86" fmla="*/ 439420 h 4211320"/>
              <a:gd name="connsiteX87" fmla="*/ 883920 w 1273889"/>
              <a:gd name="connsiteY87" fmla="*/ 370840 h 4211320"/>
              <a:gd name="connsiteX88" fmla="*/ 861060 w 1273889"/>
              <a:gd name="connsiteY88" fmla="*/ 256540 h 4211320"/>
              <a:gd name="connsiteX89" fmla="*/ 845820 w 1273889"/>
              <a:gd name="connsiteY89" fmla="*/ 226060 h 4211320"/>
              <a:gd name="connsiteX90" fmla="*/ 815340 w 1273889"/>
              <a:gd name="connsiteY90" fmla="*/ 104140 h 4211320"/>
              <a:gd name="connsiteX91" fmla="*/ 800100 w 1273889"/>
              <a:gd name="connsiteY91" fmla="*/ 66040 h 4211320"/>
              <a:gd name="connsiteX92" fmla="*/ 784860 w 1273889"/>
              <a:gd name="connsiteY92" fmla="*/ 12700 h 4211320"/>
              <a:gd name="connsiteX93" fmla="*/ 746760 w 1273889"/>
              <a:gd name="connsiteY93" fmla="*/ 50800 h 4211320"/>
              <a:gd name="connsiteX94" fmla="*/ 693420 w 1273889"/>
              <a:gd name="connsiteY94" fmla="*/ 81280 h 4211320"/>
              <a:gd name="connsiteX95" fmla="*/ 678180 w 1273889"/>
              <a:gd name="connsiteY95" fmla="*/ 104140 h 4211320"/>
              <a:gd name="connsiteX96" fmla="*/ 647700 w 1273889"/>
              <a:gd name="connsiteY96" fmla="*/ 111760 h 4211320"/>
              <a:gd name="connsiteX97" fmla="*/ 617220 w 1273889"/>
              <a:gd name="connsiteY97" fmla="*/ 127000 h 4211320"/>
              <a:gd name="connsiteX98" fmla="*/ 601980 w 1273889"/>
              <a:gd name="connsiteY98" fmla="*/ 149860 h 4211320"/>
              <a:gd name="connsiteX99" fmla="*/ 571500 w 1273889"/>
              <a:gd name="connsiteY99" fmla="*/ 157480 h 4211320"/>
              <a:gd name="connsiteX100" fmla="*/ 541020 w 1273889"/>
              <a:gd name="connsiteY100" fmla="*/ 172720 h 4211320"/>
              <a:gd name="connsiteX101" fmla="*/ 525780 w 1273889"/>
              <a:gd name="connsiteY101" fmla="*/ 195580 h 4211320"/>
              <a:gd name="connsiteX102" fmla="*/ 495300 w 1273889"/>
              <a:gd name="connsiteY102" fmla="*/ 210820 h 4211320"/>
              <a:gd name="connsiteX103" fmla="*/ 464820 w 1273889"/>
              <a:gd name="connsiteY103" fmla="*/ 256540 h 421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273889" h="4211320">
                <a:moveTo>
                  <a:pt x="533400" y="233680"/>
                </a:moveTo>
                <a:cubicBezTo>
                  <a:pt x="527807" y="234799"/>
                  <a:pt x="473275" y="245077"/>
                  <a:pt x="464820" y="248920"/>
                </a:cubicBezTo>
                <a:cubicBezTo>
                  <a:pt x="446177" y="257394"/>
                  <a:pt x="429458" y="269594"/>
                  <a:pt x="411480" y="279400"/>
                </a:cubicBezTo>
                <a:cubicBezTo>
                  <a:pt x="401508" y="284839"/>
                  <a:pt x="390243" y="288038"/>
                  <a:pt x="381000" y="294640"/>
                </a:cubicBezTo>
                <a:cubicBezTo>
                  <a:pt x="372231" y="300904"/>
                  <a:pt x="367560" y="312267"/>
                  <a:pt x="358140" y="317500"/>
                </a:cubicBezTo>
                <a:cubicBezTo>
                  <a:pt x="344097" y="325302"/>
                  <a:pt x="325786" y="323829"/>
                  <a:pt x="312420" y="332740"/>
                </a:cubicBezTo>
                <a:cubicBezTo>
                  <a:pt x="288904" y="348417"/>
                  <a:pt x="286257" y="348023"/>
                  <a:pt x="266700" y="370840"/>
                </a:cubicBezTo>
                <a:cubicBezTo>
                  <a:pt x="260886" y="377624"/>
                  <a:pt x="234631" y="413124"/>
                  <a:pt x="228600" y="424180"/>
                </a:cubicBezTo>
                <a:cubicBezTo>
                  <a:pt x="217721" y="444124"/>
                  <a:pt x="198120" y="485140"/>
                  <a:pt x="198120" y="485140"/>
                </a:cubicBezTo>
                <a:cubicBezTo>
                  <a:pt x="200660" y="525780"/>
                  <a:pt x="202213" y="566494"/>
                  <a:pt x="205740" y="607060"/>
                </a:cubicBezTo>
                <a:cubicBezTo>
                  <a:pt x="207296" y="624953"/>
                  <a:pt x="213705" y="642443"/>
                  <a:pt x="213360" y="660400"/>
                </a:cubicBezTo>
                <a:cubicBezTo>
                  <a:pt x="211160" y="774792"/>
                  <a:pt x="207621" y="889282"/>
                  <a:pt x="198120" y="1003300"/>
                </a:cubicBezTo>
                <a:cubicBezTo>
                  <a:pt x="197359" y="1012426"/>
                  <a:pt x="186976" y="1017969"/>
                  <a:pt x="182880" y="1026160"/>
                </a:cubicBezTo>
                <a:cubicBezTo>
                  <a:pt x="179288" y="1033344"/>
                  <a:pt x="179161" y="1041999"/>
                  <a:pt x="175260" y="1049020"/>
                </a:cubicBezTo>
                <a:cubicBezTo>
                  <a:pt x="166365" y="1065031"/>
                  <a:pt x="150572" y="1077364"/>
                  <a:pt x="144780" y="1094740"/>
                </a:cubicBezTo>
                <a:cubicBezTo>
                  <a:pt x="139700" y="1109980"/>
                  <a:pt x="136064" y="1125780"/>
                  <a:pt x="129540" y="1140460"/>
                </a:cubicBezTo>
                <a:cubicBezTo>
                  <a:pt x="81238" y="1249139"/>
                  <a:pt x="159560" y="1027541"/>
                  <a:pt x="99060" y="1209040"/>
                </a:cubicBezTo>
                <a:cubicBezTo>
                  <a:pt x="93980" y="1318260"/>
                  <a:pt x="94026" y="1427839"/>
                  <a:pt x="83820" y="1536700"/>
                </a:cubicBezTo>
                <a:cubicBezTo>
                  <a:pt x="78752" y="1590762"/>
                  <a:pt x="83460" y="1651541"/>
                  <a:pt x="53340" y="1696720"/>
                </a:cubicBezTo>
                <a:cubicBezTo>
                  <a:pt x="30513" y="1730961"/>
                  <a:pt x="41501" y="1711077"/>
                  <a:pt x="22860" y="1757680"/>
                </a:cubicBezTo>
                <a:cubicBezTo>
                  <a:pt x="25400" y="1800860"/>
                  <a:pt x="26564" y="1844143"/>
                  <a:pt x="30480" y="1887220"/>
                </a:cubicBezTo>
                <a:cubicBezTo>
                  <a:pt x="31653" y="1900118"/>
                  <a:pt x="36494" y="1912469"/>
                  <a:pt x="38100" y="1925320"/>
                </a:cubicBezTo>
                <a:cubicBezTo>
                  <a:pt x="41580" y="1953159"/>
                  <a:pt x="43180" y="1981200"/>
                  <a:pt x="45720" y="2009140"/>
                </a:cubicBezTo>
                <a:cubicBezTo>
                  <a:pt x="40640" y="2082800"/>
                  <a:pt x="34633" y="2156402"/>
                  <a:pt x="30480" y="2230120"/>
                </a:cubicBezTo>
                <a:cubicBezTo>
                  <a:pt x="24473" y="2336752"/>
                  <a:pt x="20641" y="2443496"/>
                  <a:pt x="15240" y="2550160"/>
                </a:cubicBezTo>
                <a:cubicBezTo>
                  <a:pt x="10481" y="2644157"/>
                  <a:pt x="5080" y="2738120"/>
                  <a:pt x="0" y="2832100"/>
                </a:cubicBezTo>
                <a:cubicBezTo>
                  <a:pt x="5278" y="2932382"/>
                  <a:pt x="3973" y="2960959"/>
                  <a:pt x="15240" y="3045460"/>
                </a:cubicBezTo>
                <a:cubicBezTo>
                  <a:pt x="16619" y="3055801"/>
                  <a:pt x="21905" y="3099034"/>
                  <a:pt x="30480" y="3114040"/>
                </a:cubicBezTo>
                <a:cubicBezTo>
                  <a:pt x="36781" y="3125067"/>
                  <a:pt x="45720" y="3134360"/>
                  <a:pt x="53340" y="3144520"/>
                </a:cubicBezTo>
                <a:cubicBezTo>
                  <a:pt x="69199" y="3207955"/>
                  <a:pt x="49888" y="3145237"/>
                  <a:pt x="76200" y="3197860"/>
                </a:cubicBezTo>
                <a:cubicBezTo>
                  <a:pt x="79792" y="3205044"/>
                  <a:pt x="80228" y="3213536"/>
                  <a:pt x="83820" y="3220720"/>
                </a:cubicBezTo>
                <a:cubicBezTo>
                  <a:pt x="87916" y="3228911"/>
                  <a:pt x="94964" y="3235389"/>
                  <a:pt x="99060" y="3243580"/>
                </a:cubicBezTo>
                <a:cubicBezTo>
                  <a:pt x="102652" y="3250764"/>
                  <a:pt x="103088" y="3259256"/>
                  <a:pt x="106680" y="3266440"/>
                </a:cubicBezTo>
                <a:cubicBezTo>
                  <a:pt x="128788" y="3310656"/>
                  <a:pt x="117121" y="3266343"/>
                  <a:pt x="137160" y="3319780"/>
                </a:cubicBezTo>
                <a:cubicBezTo>
                  <a:pt x="144484" y="3339312"/>
                  <a:pt x="143189" y="3354698"/>
                  <a:pt x="152400" y="3373120"/>
                </a:cubicBezTo>
                <a:cubicBezTo>
                  <a:pt x="156496" y="3381311"/>
                  <a:pt x="163544" y="3387789"/>
                  <a:pt x="167640" y="3395980"/>
                </a:cubicBezTo>
                <a:cubicBezTo>
                  <a:pt x="171232" y="3403164"/>
                  <a:pt x="171668" y="3411656"/>
                  <a:pt x="175260" y="3418840"/>
                </a:cubicBezTo>
                <a:cubicBezTo>
                  <a:pt x="179356" y="3427031"/>
                  <a:pt x="186404" y="3433509"/>
                  <a:pt x="190500" y="3441700"/>
                </a:cubicBezTo>
                <a:cubicBezTo>
                  <a:pt x="196617" y="3453934"/>
                  <a:pt x="200937" y="3466993"/>
                  <a:pt x="205740" y="3479800"/>
                </a:cubicBezTo>
                <a:cubicBezTo>
                  <a:pt x="208560" y="3487321"/>
                  <a:pt x="209768" y="3495476"/>
                  <a:pt x="213360" y="3502660"/>
                </a:cubicBezTo>
                <a:cubicBezTo>
                  <a:pt x="217456" y="3510851"/>
                  <a:pt x="223520" y="3517900"/>
                  <a:pt x="228600" y="3525520"/>
                </a:cubicBezTo>
                <a:cubicBezTo>
                  <a:pt x="245652" y="3610782"/>
                  <a:pt x="221642" y="3519224"/>
                  <a:pt x="259080" y="3594100"/>
                </a:cubicBezTo>
                <a:cubicBezTo>
                  <a:pt x="263764" y="3603467"/>
                  <a:pt x="263388" y="3614645"/>
                  <a:pt x="266700" y="3624580"/>
                </a:cubicBezTo>
                <a:cubicBezTo>
                  <a:pt x="308405" y="3749696"/>
                  <a:pt x="257348" y="3586941"/>
                  <a:pt x="297180" y="3693160"/>
                </a:cubicBezTo>
                <a:cubicBezTo>
                  <a:pt x="300857" y="3702966"/>
                  <a:pt x="300675" y="3714014"/>
                  <a:pt x="304800" y="3723640"/>
                </a:cubicBezTo>
                <a:cubicBezTo>
                  <a:pt x="308408" y="3732058"/>
                  <a:pt x="316321" y="3738131"/>
                  <a:pt x="320040" y="3746500"/>
                </a:cubicBezTo>
                <a:cubicBezTo>
                  <a:pt x="335280" y="3780790"/>
                  <a:pt x="331470" y="3786505"/>
                  <a:pt x="342900" y="3815080"/>
                </a:cubicBezTo>
                <a:cubicBezTo>
                  <a:pt x="347980" y="3827780"/>
                  <a:pt x="351497" y="3841223"/>
                  <a:pt x="358140" y="3853180"/>
                </a:cubicBezTo>
                <a:cubicBezTo>
                  <a:pt x="364308" y="3864282"/>
                  <a:pt x="373380" y="3873500"/>
                  <a:pt x="381000" y="3883660"/>
                </a:cubicBezTo>
                <a:cubicBezTo>
                  <a:pt x="398870" y="3937271"/>
                  <a:pt x="375612" y="3871088"/>
                  <a:pt x="403860" y="3937000"/>
                </a:cubicBezTo>
                <a:cubicBezTo>
                  <a:pt x="422789" y="3981167"/>
                  <a:pt x="397432" y="3938789"/>
                  <a:pt x="426720" y="3982720"/>
                </a:cubicBezTo>
                <a:cubicBezTo>
                  <a:pt x="429260" y="3992880"/>
                  <a:pt x="430215" y="4003574"/>
                  <a:pt x="434340" y="4013200"/>
                </a:cubicBezTo>
                <a:cubicBezTo>
                  <a:pt x="437948" y="4021618"/>
                  <a:pt x="445036" y="4028109"/>
                  <a:pt x="449580" y="4036060"/>
                </a:cubicBezTo>
                <a:cubicBezTo>
                  <a:pt x="455216" y="4045923"/>
                  <a:pt x="459184" y="4056677"/>
                  <a:pt x="464820" y="4066540"/>
                </a:cubicBezTo>
                <a:cubicBezTo>
                  <a:pt x="469364" y="4074491"/>
                  <a:pt x="475964" y="4081209"/>
                  <a:pt x="480060" y="4089400"/>
                </a:cubicBezTo>
                <a:cubicBezTo>
                  <a:pt x="498463" y="4126206"/>
                  <a:pt x="472004" y="4101809"/>
                  <a:pt x="510540" y="4127500"/>
                </a:cubicBezTo>
                <a:cubicBezTo>
                  <a:pt x="527582" y="4153063"/>
                  <a:pt x="525724" y="4155771"/>
                  <a:pt x="556260" y="4173220"/>
                </a:cubicBezTo>
                <a:cubicBezTo>
                  <a:pt x="563234" y="4177205"/>
                  <a:pt x="571936" y="4177248"/>
                  <a:pt x="579120" y="4180840"/>
                </a:cubicBezTo>
                <a:cubicBezTo>
                  <a:pt x="587311" y="4184936"/>
                  <a:pt x="593611" y="4192361"/>
                  <a:pt x="601980" y="4196080"/>
                </a:cubicBezTo>
                <a:cubicBezTo>
                  <a:pt x="616660" y="4202604"/>
                  <a:pt x="647700" y="4211320"/>
                  <a:pt x="647700" y="4211320"/>
                </a:cubicBezTo>
                <a:cubicBezTo>
                  <a:pt x="675640" y="4206240"/>
                  <a:pt x="704440" y="4204632"/>
                  <a:pt x="731520" y="4196080"/>
                </a:cubicBezTo>
                <a:cubicBezTo>
                  <a:pt x="753184" y="4189239"/>
                  <a:pt x="792480" y="4165600"/>
                  <a:pt x="792480" y="4165600"/>
                </a:cubicBezTo>
                <a:cubicBezTo>
                  <a:pt x="808831" y="4116547"/>
                  <a:pt x="789280" y="4163839"/>
                  <a:pt x="845820" y="4097020"/>
                </a:cubicBezTo>
                <a:cubicBezTo>
                  <a:pt x="859934" y="4080340"/>
                  <a:pt x="869932" y="4060466"/>
                  <a:pt x="883920" y="4043680"/>
                </a:cubicBezTo>
                <a:cubicBezTo>
                  <a:pt x="935560" y="3981712"/>
                  <a:pt x="932402" y="4019026"/>
                  <a:pt x="982980" y="3921760"/>
                </a:cubicBezTo>
                <a:cubicBezTo>
                  <a:pt x="1016000" y="3858260"/>
                  <a:pt x="1063208" y="3800310"/>
                  <a:pt x="1082040" y="3731260"/>
                </a:cubicBezTo>
                <a:cubicBezTo>
                  <a:pt x="1113866" y="3614563"/>
                  <a:pt x="1091948" y="3673343"/>
                  <a:pt x="1150620" y="3556000"/>
                </a:cubicBezTo>
                <a:cubicBezTo>
                  <a:pt x="1186520" y="3313676"/>
                  <a:pt x="1162054" y="3416921"/>
                  <a:pt x="1211580" y="3243580"/>
                </a:cubicBezTo>
                <a:cubicBezTo>
                  <a:pt x="1216660" y="3172460"/>
                  <a:pt x="1220365" y="3101228"/>
                  <a:pt x="1226820" y="3030220"/>
                </a:cubicBezTo>
                <a:cubicBezTo>
                  <a:pt x="1244636" y="2834244"/>
                  <a:pt x="1237916" y="2982535"/>
                  <a:pt x="1257300" y="2801620"/>
                </a:cubicBezTo>
                <a:cubicBezTo>
                  <a:pt x="1261098" y="2766172"/>
                  <a:pt x="1262380" y="2730500"/>
                  <a:pt x="1264920" y="2694940"/>
                </a:cubicBezTo>
                <a:cubicBezTo>
                  <a:pt x="1267460" y="2585720"/>
                  <a:pt x="1273889" y="2476521"/>
                  <a:pt x="1272540" y="2367280"/>
                </a:cubicBezTo>
                <a:cubicBezTo>
                  <a:pt x="1271531" y="2285561"/>
                  <a:pt x="1253421" y="1995154"/>
                  <a:pt x="1242060" y="1887220"/>
                </a:cubicBezTo>
                <a:cubicBezTo>
                  <a:pt x="1237085" y="1839954"/>
                  <a:pt x="1198322" y="1625123"/>
                  <a:pt x="1196340" y="1612900"/>
                </a:cubicBezTo>
                <a:cubicBezTo>
                  <a:pt x="1190590" y="1577442"/>
                  <a:pt x="1189483" y="1541149"/>
                  <a:pt x="1181100" y="1506220"/>
                </a:cubicBezTo>
                <a:cubicBezTo>
                  <a:pt x="1174162" y="1477311"/>
                  <a:pt x="1157429" y="1451340"/>
                  <a:pt x="1150620" y="1422400"/>
                </a:cubicBezTo>
                <a:cubicBezTo>
                  <a:pt x="1137039" y="1364679"/>
                  <a:pt x="1138891" y="1303394"/>
                  <a:pt x="1120140" y="1247140"/>
                </a:cubicBezTo>
                <a:cubicBezTo>
                  <a:pt x="1088481" y="1152163"/>
                  <a:pt x="1086656" y="1148996"/>
                  <a:pt x="1051560" y="1026160"/>
                </a:cubicBezTo>
                <a:cubicBezTo>
                  <a:pt x="1045806" y="1006021"/>
                  <a:pt x="1042944" y="985071"/>
                  <a:pt x="1036320" y="965200"/>
                </a:cubicBezTo>
                <a:cubicBezTo>
                  <a:pt x="1030203" y="946849"/>
                  <a:pt x="1019230" y="930324"/>
                  <a:pt x="1013460" y="911860"/>
                </a:cubicBezTo>
                <a:cubicBezTo>
                  <a:pt x="981618" y="809966"/>
                  <a:pt x="1010812" y="878408"/>
                  <a:pt x="990600" y="797560"/>
                </a:cubicBezTo>
                <a:cubicBezTo>
                  <a:pt x="986704" y="781975"/>
                  <a:pt x="979256" y="767425"/>
                  <a:pt x="975360" y="751840"/>
                </a:cubicBezTo>
                <a:cubicBezTo>
                  <a:pt x="964001" y="706403"/>
                  <a:pt x="954065" y="660606"/>
                  <a:pt x="944880" y="614680"/>
                </a:cubicBezTo>
                <a:cubicBezTo>
                  <a:pt x="941358" y="597068"/>
                  <a:pt x="941299" y="578841"/>
                  <a:pt x="937260" y="561340"/>
                </a:cubicBezTo>
                <a:cubicBezTo>
                  <a:pt x="933648" y="545687"/>
                  <a:pt x="926636" y="531007"/>
                  <a:pt x="922020" y="515620"/>
                </a:cubicBezTo>
                <a:cubicBezTo>
                  <a:pt x="919011" y="505589"/>
                  <a:pt x="917409" y="495171"/>
                  <a:pt x="914400" y="485140"/>
                </a:cubicBezTo>
                <a:cubicBezTo>
                  <a:pt x="909784" y="469753"/>
                  <a:pt x="903299" y="454942"/>
                  <a:pt x="899160" y="439420"/>
                </a:cubicBezTo>
                <a:cubicBezTo>
                  <a:pt x="893126" y="416793"/>
                  <a:pt x="888696" y="393765"/>
                  <a:pt x="883920" y="370840"/>
                </a:cubicBezTo>
                <a:cubicBezTo>
                  <a:pt x="875995" y="332802"/>
                  <a:pt x="878436" y="291293"/>
                  <a:pt x="861060" y="256540"/>
                </a:cubicBezTo>
                <a:cubicBezTo>
                  <a:pt x="855980" y="246380"/>
                  <a:pt x="849702" y="236735"/>
                  <a:pt x="845820" y="226060"/>
                </a:cubicBezTo>
                <a:cubicBezTo>
                  <a:pt x="825551" y="170321"/>
                  <a:pt x="832813" y="165295"/>
                  <a:pt x="815340" y="104140"/>
                </a:cubicBezTo>
                <a:cubicBezTo>
                  <a:pt x="811582" y="90988"/>
                  <a:pt x="804425" y="79016"/>
                  <a:pt x="800100" y="66040"/>
                </a:cubicBezTo>
                <a:cubicBezTo>
                  <a:pt x="794252" y="48497"/>
                  <a:pt x="789940" y="30480"/>
                  <a:pt x="784860" y="12700"/>
                </a:cubicBezTo>
                <a:cubicBezTo>
                  <a:pt x="723900" y="53340"/>
                  <a:pt x="797560" y="0"/>
                  <a:pt x="746760" y="50800"/>
                </a:cubicBezTo>
                <a:cubicBezTo>
                  <a:pt x="735990" y="61570"/>
                  <a:pt x="705373" y="75304"/>
                  <a:pt x="693420" y="81280"/>
                </a:cubicBezTo>
                <a:cubicBezTo>
                  <a:pt x="688340" y="88900"/>
                  <a:pt x="685800" y="99060"/>
                  <a:pt x="678180" y="104140"/>
                </a:cubicBezTo>
                <a:cubicBezTo>
                  <a:pt x="669466" y="109949"/>
                  <a:pt x="657506" y="108083"/>
                  <a:pt x="647700" y="111760"/>
                </a:cubicBezTo>
                <a:cubicBezTo>
                  <a:pt x="637064" y="115748"/>
                  <a:pt x="627380" y="121920"/>
                  <a:pt x="617220" y="127000"/>
                </a:cubicBezTo>
                <a:cubicBezTo>
                  <a:pt x="612140" y="134620"/>
                  <a:pt x="609600" y="144780"/>
                  <a:pt x="601980" y="149860"/>
                </a:cubicBezTo>
                <a:cubicBezTo>
                  <a:pt x="593266" y="155669"/>
                  <a:pt x="581306" y="153803"/>
                  <a:pt x="571500" y="157480"/>
                </a:cubicBezTo>
                <a:cubicBezTo>
                  <a:pt x="560864" y="161468"/>
                  <a:pt x="551180" y="167640"/>
                  <a:pt x="541020" y="172720"/>
                </a:cubicBezTo>
                <a:cubicBezTo>
                  <a:pt x="535940" y="180340"/>
                  <a:pt x="532815" y="189717"/>
                  <a:pt x="525780" y="195580"/>
                </a:cubicBezTo>
                <a:cubicBezTo>
                  <a:pt x="517054" y="202852"/>
                  <a:pt x="503332" y="202788"/>
                  <a:pt x="495300" y="210820"/>
                </a:cubicBezTo>
                <a:cubicBezTo>
                  <a:pt x="482348" y="223772"/>
                  <a:pt x="464820" y="256540"/>
                  <a:pt x="464820" y="25654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Lake X</a:t>
            </a:r>
          </a:p>
        </p:txBody>
      </p:sp>
      <p:pic>
        <p:nvPicPr>
          <p:cNvPr id="37903" name="Picture 8" descr="http://graphics8.nytimes.com/images/2008/01/29/opinion/30fish2.5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0763"/>
            <a:ext cx="14478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reeform 13"/>
          <p:cNvSpPr/>
          <p:nvPr/>
        </p:nvSpPr>
        <p:spPr>
          <a:xfrm>
            <a:off x="1151467" y="5181600"/>
            <a:ext cx="1058333" cy="857956"/>
          </a:xfrm>
          <a:custGeom>
            <a:avLst/>
            <a:gdLst>
              <a:gd name="connsiteX0" fmla="*/ 0 w 982133"/>
              <a:gd name="connsiteY0" fmla="*/ 1061156 h 1061156"/>
              <a:gd name="connsiteX1" fmla="*/ 282222 w 982133"/>
              <a:gd name="connsiteY1" fmla="*/ 282222 h 1061156"/>
              <a:gd name="connsiteX2" fmla="*/ 982133 w 982133"/>
              <a:gd name="connsiteY2" fmla="*/ 0 h 106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133" h="1061156">
                <a:moveTo>
                  <a:pt x="0" y="1061156"/>
                </a:moveTo>
                <a:cubicBezTo>
                  <a:pt x="59266" y="760118"/>
                  <a:pt x="118533" y="459081"/>
                  <a:pt x="282222" y="282222"/>
                </a:cubicBezTo>
                <a:cubicBezTo>
                  <a:pt x="445911" y="105363"/>
                  <a:pt x="714022" y="52681"/>
                  <a:pt x="982133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603022" y="5407378"/>
            <a:ext cx="4312356" cy="1174044"/>
          </a:xfrm>
          <a:custGeom>
            <a:avLst/>
            <a:gdLst>
              <a:gd name="connsiteX0" fmla="*/ 0 w 4312356"/>
              <a:gd name="connsiteY0" fmla="*/ 1174044 h 1174044"/>
              <a:gd name="connsiteX1" fmla="*/ 3296356 w 4312356"/>
              <a:gd name="connsiteY1" fmla="*/ 970844 h 1174044"/>
              <a:gd name="connsiteX2" fmla="*/ 4312356 w 4312356"/>
              <a:gd name="connsiteY2" fmla="*/ 0 h 117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12356" h="1174044">
                <a:moveTo>
                  <a:pt x="0" y="1174044"/>
                </a:moveTo>
                <a:cubicBezTo>
                  <a:pt x="1288815" y="1170281"/>
                  <a:pt x="2577630" y="1166518"/>
                  <a:pt x="3296356" y="970844"/>
                </a:cubicBezTo>
                <a:cubicBezTo>
                  <a:pt x="4015082" y="775170"/>
                  <a:pt x="4141141" y="163689"/>
                  <a:pt x="4312356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Predicting population growth with stochasticity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898525" y="1485900"/>
            <a:ext cx="7483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Stochasticity is important in real populations; how can we integrate this into population predictions?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3717925" y="52197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Growth rate, </a:t>
            </a:r>
            <a:r>
              <a:rPr lang="en-US" b="1" i="1"/>
              <a:t>r</a:t>
            </a:r>
            <a:endParaRPr lang="en-US" b="1"/>
          </a:p>
        </p:txBody>
      </p:sp>
      <p:sp>
        <p:nvSpPr>
          <p:cNvPr id="7174" name="Text Box 14"/>
          <p:cNvSpPr txBox="1">
            <a:spLocks noChangeArrowheads="1"/>
          </p:cNvSpPr>
          <p:nvPr/>
        </p:nvSpPr>
        <p:spPr bwMode="auto">
          <a:xfrm rot="-5400000">
            <a:off x="1337469" y="3623469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Frequency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990600" y="6107113"/>
            <a:ext cx="5900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 other words, how do we integrate this distribution into: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0" y="6067425"/>
          <a:ext cx="1295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3" imgW="672840" imgH="241200" progId="Equation.3">
                  <p:embed/>
                </p:oleObj>
              </mc:Choice>
              <mc:Fallback>
                <p:oleObj name="Equation" r:id="rId3" imgW="6728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6067425"/>
                        <a:ext cx="129540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819400"/>
            <a:ext cx="3429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L</a:t>
            </a:r>
            <a:r>
              <a:rPr lang="en-US" sz="3200" b="1" dirty="0" smtClean="0"/>
              <a:t>et’s </a:t>
            </a:r>
            <a:r>
              <a:rPr lang="en-US" sz="3200" b="1" dirty="0"/>
              <a:t>look at a single population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127125" y="1333500"/>
            <a:ext cx="695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Imagine a population with an initial size of 10 individuals and an average </a:t>
            </a:r>
          </a:p>
          <a:p>
            <a:r>
              <a:rPr lang="en-US"/>
              <a:t>growth rate of </a:t>
            </a:r>
            <a:r>
              <a:rPr lang="en-US" i="1"/>
              <a:t>r</a:t>
            </a:r>
            <a:r>
              <a:rPr lang="en-US"/>
              <a:t> = .01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752600" y="2324100"/>
            <a:ext cx="569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In the absence of stochasticity, our population would do this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4476750" y="51958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2438400" y="3810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N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0" y="59817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The growth of this population is assured, there is no chance of extinction</a:t>
            </a:r>
          </a:p>
        </p:txBody>
      </p:sp>
      <p:pic>
        <p:nvPicPr>
          <p:cNvPr id="2970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0"/>
            <a:ext cx="3375025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77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But with stochasticity… we could get this</a:t>
            </a: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37160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7275" y="405765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12"/>
          <p:cNvSpPr txBox="1">
            <a:spLocks noChangeArrowheads="1"/>
          </p:cNvSpPr>
          <p:nvPr/>
        </p:nvSpPr>
        <p:spPr bwMode="auto">
          <a:xfrm>
            <a:off x="152400" y="23622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</a:p>
        </p:txBody>
      </p:sp>
      <p:sp>
        <p:nvSpPr>
          <p:cNvPr id="30728" name="Text Box 13"/>
          <p:cNvSpPr txBox="1">
            <a:spLocks noChangeArrowheads="1"/>
          </p:cNvSpPr>
          <p:nvPr/>
        </p:nvSpPr>
        <p:spPr bwMode="auto">
          <a:xfrm>
            <a:off x="152400" y="4953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N</a:t>
            </a:r>
          </a:p>
        </p:txBody>
      </p:sp>
      <p:sp>
        <p:nvSpPr>
          <p:cNvPr id="30729" name="Text Box 14"/>
          <p:cNvSpPr txBox="1">
            <a:spLocks noChangeArrowheads="1"/>
          </p:cNvSpPr>
          <p:nvPr/>
        </p:nvSpPr>
        <p:spPr bwMode="auto">
          <a:xfrm>
            <a:off x="2498725" y="6438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30730" name="Text Box 15"/>
          <p:cNvSpPr txBox="1">
            <a:spLocks noChangeArrowheads="1"/>
          </p:cNvSpPr>
          <p:nvPr/>
        </p:nvSpPr>
        <p:spPr bwMode="auto">
          <a:xfrm>
            <a:off x="6934200" y="6400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30731" name="Line 16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7"/>
          <p:cNvSpPr>
            <a:spLocks noChangeShapeType="1"/>
          </p:cNvSpPr>
          <p:nvPr/>
        </p:nvSpPr>
        <p:spPr bwMode="auto">
          <a:xfrm>
            <a:off x="304800" y="1295400"/>
            <a:ext cx="861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Text Box 18"/>
          <p:cNvSpPr txBox="1">
            <a:spLocks noChangeArrowheads="1"/>
          </p:cNvSpPr>
          <p:nvPr/>
        </p:nvSpPr>
        <p:spPr bwMode="auto">
          <a:xfrm>
            <a:off x="2117725" y="876300"/>
            <a:ext cx="763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baseline="-25000"/>
              <a:t>r</a:t>
            </a:r>
            <a:r>
              <a:rPr lang="en-US" b="1"/>
              <a:t> = 0</a:t>
            </a:r>
          </a:p>
        </p:txBody>
      </p:sp>
      <p:sp>
        <p:nvSpPr>
          <p:cNvPr id="30734" name="Text Box 19"/>
          <p:cNvSpPr txBox="1">
            <a:spLocks noChangeArrowheads="1"/>
          </p:cNvSpPr>
          <p:nvPr/>
        </p:nvSpPr>
        <p:spPr bwMode="auto">
          <a:xfrm>
            <a:off x="6400800" y="914400"/>
            <a:ext cx="1163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baseline="-25000"/>
              <a:t>r</a:t>
            </a:r>
            <a:r>
              <a:rPr lang="en-US" b="1"/>
              <a:t> = .0025</a:t>
            </a:r>
          </a:p>
        </p:txBody>
      </p:sp>
    </p:spTree>
    <p:extLst>
      <p:ext uri="{BB962C8B-B14F-4D97-AF65-F5344CB8AC3E}">
        <p14:creationId xmlns:p14="http://schemas.microsoft.com/office/powerpoint/2010/main" val="16565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Or this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52400" y="23622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152400" y="4953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N</a:t>
            </a:r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2498725" y="6438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6934200" y="6400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>
            <a:off x="304800" y="1295400"/>
            <a:ext cx="861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3"/>
          <p:cNvSpPr txBox="1">
            <a:spLocks noChangeArrowheads="1"/>
          </p:cNvSpPr>
          <p:nvPr/>
        </p:nvSpPr>
        <p:spPr bwMode="auto">
          <a:xfrm>
            <a:off x="2117725" y="876300"/>
            <a:ext cx="763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baseline="-25000"/>
              <a:t>r</a:t>
            </a:r>
            <a:r>
              <a:rPr lang="en-US" b="1"/>
              <a:t> = 0</a:t>
            </a:r>
          </a:p>
        </p:txBody>
      </p:sp>
      <p:sp>
        <p:nvSpPr>
          <p:cNvPr id="31756" name="Text Box 14"/>
          <p:cNvSpPr txBox="1">
            <a:spLocks noChangeArrowheads="1"/>
          </p:cNvSpPr>
          <p:nvPr/>
        </p:nvSpPr>
        <p:spPr bwMode="auto">
          <a:xfrm>
            <a:off x="6400800" y="914400"/>
            <a:ext cx="1163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baseline="-25000"/>
              <a:t>r</a:t>
            </a:r>
            <a:r>
              <a:rPr lang="en-US" b="1"/>
              <a:t> = .0025</a:t>
            </a:r>
          </a:p>
        </p:txBody>
      </p:sp>
      <p:pic>
        <p:nvPicPr>
          <p:cNvPr id="3175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37160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8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029075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999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Or even this…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3860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52400" y="23622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52400" y="4953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N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498725" y="64389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304800" y="1295400"/>
            <a:ext cx="861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117725" y="876300"/>
            <a:ext cx="763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baseline="-25000"/>
              <a:t>r</a:t>
            </a:r>
            <a:r>
              <a:rPr lang="en-US" b="1"/>
              <a:t> = 0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400800" y="914400"/>
            <a:ext cx="1171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V</a:t>
            </a:r>
            <a:r>
              <a:rPr lang="en-US" b="1" baseline="-25000"/>
              <a:t>r</a:t>
            </a:r>
            <a:r>
              <a:rPr lang="en-US" b="1"/>
              <a:t> = .0025</a:t>
            </a: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6934200" y="64008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pic>
        <p:nvPicPr>
          <p:cNvPr id="32781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3450" y="1371600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19650" y="4029075"/>
            <a:ext cx="4114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39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Integrating stochasticity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90600" y="1219200"/>
            <a:ext cx="707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Generation 1: Draw </a:t>
            </a:r>
            <a:r>
              <a:rPr lang="en-US" b="1" i="1" dirty="0" smtClean="0"/>
              <a:t>r</a:t>
            </a:r>
            <a:r>
              <a:rPr lang="en-US" b="1" dirty="0" smtClean="0"/>
              <a:t> </a:t>
            </a:r>
            <a:r>
              <a:rPr lang="en-US" b="1" dirty="0"/>
              <a:t>at random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calculate the new population size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990600" y="1728788"/>
            <a:ext cx="7018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Generation 2: Draw </a:t>
            </a:r>
            <a:r>
              <a:rPr lang="en-US" b="1" i="1" dirty="0" smtClean="0"/>
              <a:t>r</a:t>
            </a:r>
            <a:r>
              <a:rPr lang="en-US" b="1" dirty="0" smtClean="0"/>
              <a:t> </a:t>
            </a:r>
            <a:r>
              <a:rPr lang="en-US" b="1" dirty="0"/>
              <a:t>at</a:t>
            </a:r>
            <a:r>
              <a:rPr lang="en-US" dirty="0"/>
              <a:t> </a:t>
            </a:r>
            <a:r>
              <a:rPr lang="en-US" b="1" dirty="0"/>
              <a:t>random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calculate the new population size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3441700" y="2057400"/>
            <a:ext cx="2349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.</a:t>
            </a:r>
          </a:p>
          <a:p>
            <a:pPr algn="ctr"/>
            <a:r>
              <a:rPr lang="en-US" b="1"/>
              <a:t>.</a:t>
            </a:r>
          </a:p>
          <a:p>
            <a:pPr algn="ctr"/>
            <a:r>
              <a:rPr lang="en-US" b="1"/>
              <a:t>.</a:t>
            </a:r>
          </a:p>
          <a:p>
            <a:pPr algn="ctr"/>
            <a:r>
              <a:rPr lang="en-US" b="1"/>
              <a:t>and so on and so forth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381000" y="3543300"/>
            <a:ext cx="7943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result is that we can no longer precisely predict the future size of the population.</a:t>
            </a:r>
          </a:p>
          <a:p>
            <a:r>
              <a:rPr lang="en-US"/>
              <a:t>Instead, we can predict: 1) the </a:t>
            </a:r>
            <a:r>
              <a:rPr lang="en-US" b="1"/>
              <a:t>expected population size</a:t>
            </a:r>
            <a:r>
              <a:rPr lang="en-US"/>
              <a:t>, and 2) the </a:t>
            </a:r>
            <a:r>
              <a:rPr lang="en-US" b="1"/>
              <a:t>variance in </a:t>
            </a:r>
          </a:p>
          <a:p>
            <a:r>
              <a:rPr lang="en-US" b="1"/>
              <a:t>population size</a:t>
            </a:r>
            <a:r>
              <a:rPr lang="en-US"/>
              <a:t>.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3810000" y="4648200"/>
          <a:ext cx="16002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3" imgW="672840" imgH="241200" progId="Equation.3">
                  <p:embed/>
                </p:oleObj>
              </mc:Choice>
              <mc:Fallback>
                <p:oleObj name="Equation" r:id="rId3" imgW="6728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48200"/>
                        <a:ext cx="1600200" cy="5730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3048000" y="5334000"/>
          <a:ext cx="30194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5" imgW="1269720" imgH="253800" progId="Equation.3">
                  <p:embed/>
                </p:oleObj>
              </mc:Choice>
              <mc:Fallback>
                <p:oleObj name="Equation" r:id="rId5" imgW="126972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34000"/>
                        <a:ext cx="3019425" cy="6032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1906588" y="6167438"/>
            <a:ext cx="5561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Lets illustrate this with some examples…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Comparing two cases</a:t>
            </a:r>
          </a:p>
        </p:txBody>
      </p:sp>
      <p:pic>
        <p:nvPicPr>
          <p:cNvPr id="9223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47800"/>
            <a:ext cx="30670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552575"/>
            <a:ext cx="33528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371975"/>
            <a:ext cx="30670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308475"/>
            <a:ext cx="34290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6400800" y="63627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4419600" y="5029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N</a:t>
            </a: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4419600" y="2209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N</a:t>
            </a:r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6400800" y="35814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2438400" y="61722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</a:p>
        </p:txBody>
      </p:sp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2470150" y="32766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 rot="-5400000">
            <a:off x="299243" y="5034757"/>
            <a:ext cx="1109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Frequency</a:t>
            </a:r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 rot="-5400000">
            <a:off x="299243" y="2139157"/>
            <a:ext cx="1109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Frequency</a:t>
            </a:r>
          </a:p>
        </p:txBody>
      </p:sp>
      <p:sp>
        <p:nvSpPr>
          <p:cNvPr id="9235" name="Text Box 25"/>
          <p:cNvSpPr txBox="1">
            <a:spLocks noChangeArrowheads="1"/>
          </p:cNvSpPr>
          <p:nvPr/>
        </p:nvSpPr>
        <p:spPr bwMode="auto">
          <a:xfrm>
            <a:off x="212725" y="990600"/>
            <a:ext cx="459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Case 1: No stochasticity (                                 )</a:t>
            </a:r>
          </a:p>
        </p:txBody>
      </p:sp>
      <p:graphicFrame>
        <p:nvGraphicFramePr>
          <p:cNvPr id="9218" name="Object 27"/>
          <p:cNvGraphicFramePr>
            <a:graphicFrameLocks noChangeAspect="1"/>
          </p:cNvGraphicFramePr>
          <p:nvPr/>
        </p:nvGraphicFramePr>
        <p:xfrm>
          <a:off x="2790825" y="1022350"/>
          <a:ext cx="914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7" imgW="457200" imgH="177480" progId="Equation.3">
                  <p:embed/>
                </p:oleObj>
              </mc:Choice>
              <mc:Fallback>
                <p:oleObj name="Equation" r:id="rId7" imgW="457200" imgH="177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1022350"/>
                        <a:ext cx="914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28"/>
          <p:cNvGraphicFramePr>
            <a:graphicFrameLocks noChangeAspect="1"/>
          </p:cNvGraphicFramePr>
          <p:nvPr/>
        </p:nvGraphicFramePr>
        <p:xfrm>
          <a:off x="3795713" y="1000125"/>
          <a:ext cx="7762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9" imgW="406080" imgH="215640" progId="Equation.3">
                  <p:embed/>
                </p:oleObj>
              </mc:Choice>
              <mc:Fallback>
                <p:oleObj name="Equation" r:id="rId9" imgW="40608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1000125"/>
                        <a:ext cx="7762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6" name="Text Box 29"/>
          <p:cNvSpPr txBox="1">
            <a:spLocks noChangeArrowheads="1"/>
          </p:cNvSpPr>
          <p:nvPr/>
        </p:nvSpPr>
        <p:spPr bwMode="auto">
          <a:xfrm>
            <a:off x="203200" y="3886200"/>
            <a:ext cx="452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Case 2: Stochasticity (                                     )</a:t>
            </a:r>
          </a:p>
        </p:txBody>
      </p:sp>
      <p:graphicFrame>
        <p:nvGraphicFramePr>
          <p:cNvPr id="9220" name="Object 30"/>
          <p:cNvGraphicFramePr>
            <a:graphicFrameLocks noChangeAspect="1"/>
          </p:cNvGraphicFramePr>
          <p:nvPr/>
        </p:nvGraphicFramePr>
        <p:xfrm>
          <a:off x="2438400" y="3917950"/>
          <a:ext cx="914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11" imgW="457200" imgH="177480" progId="Equation.3">
                  <p:embed/>
                </p:oleObj>
              </mc:Choice>
              <mc:Fallback>
                <p:oleObj name="Equation" r:id="rId11" imgW="457200" imgH="177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17950"/>
                        <a:ext cx="914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31"/>
          <p:cNvGraphicFramePr>
            <a:graphicFrameLocks noChangeAspect="1"/>
          </p:cNvGraphicFramePr>
          <p:nvPr/>
        </p:nvGraphicFramePr>
        <p:xfrm>
          <a:off x="3352800" y="3895725"/>
          <a:ext cx="12604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12" imgW="660240" imgH="215640" progId="Equation.3">
                  <p:embed/>
                </p:oleObj>
              </mc:Choice>
              <mc:Fallback>
                <p:oleObj name="Equation" r:id="rId12" imgW="660240" imgH="2156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95725"/>
                        <a:ext cx="12604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Text Box 33"/>
          <p:cNvSpPr txBox="1">
            <a:spLocks noChangeArrowheads="1"/>
          </p:cNvSpPr>
          <p:nvPr/>
        </p:nvSpPr>
        <p:spPr bwMode="auto">
          <a:xfrm>
            <a:off x="5791200" y="4722813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95% of values lie in </a:t>
            </a:r>
          </a:p>
          <a:p>
            <a:r>
              <a:rPr lang="en-US" sz="1200" b="1">
                <a:solidFill>
                  <a:srgbClr val="FF0000"/>
                </a:solidFill>
              </a:rPr>
              <a:t>the shaded area</a:t>
            </a:r>
          </a:p>
        </p:txBody>
      </p:sp>
      <p:sp>
        <p:nvSpPr>
          <p:cNvPr id="9238" name="Freeform 35"/>
          <p:cNvSpPr>
            <a:spLocks/>
          </p:cNvSpPr>
          <p:nvPr/>
        </p:nvSpPr>
        <p:spPr bwMode="auto">
          <a:xfrm>
            <a:off x="5986463" y="4395788"/>
            <a:ext cx="1943100" cy="1674812"/>
          </a:xfrm>
          <a:custGeom>
            <a:avLst/>
            <a:gdLst>
              <a:gd name="T0" fmla="*/ 2147483647 w 1224"/>
              <a:gd name="T1" fmla="*/ 0 h 1055"/>
              <a:gd name="T2" fmla="*/ 2147483647 w 1224"/>
              <a:gd name="T3" fmla="*/ 2147483647 h 1055"/>
              <a:gd name="T4" fmla="*/ 2147483647 w 1224"/>
              <a:gd name="T5" fmla="*/ 2147483647 h 1055"/>
              <a:gd name="T6" fmla="*/ 2147483647 w 1224"/>
              <a:gd name="T7" fmla="*/ 2147483647 h 1055"/>
              <a:gd name="T8" fmla="*/ 2147483647 w 1224"/>
              <a:gd name="T9" fmla="*/ 2147483647 h 1055"/>
              <a:gd name="T10" fmla="*/ 2147483647 w 1224"/>
              <a:gd name="T11" fmla="*/ 2147483647 h 1055"/>
              <a:gd name="T12" fmla="*/ 2147483647 w 1224"/>
              <a:gd name="T13" fmla="*/ 2147483647 h 1055"/>
              <a:gd name="T14" fmla="*/ 2147483647 w 1224"/>
              <a:gd name="T15" fmla="*/ 2147483647 h 1055"/>
              <a:gd name="T16" fmla="*/ 2147483647 w 1224"/>
              <a:gd name="T17" fmla="*/ 2147483647 h 1055"/>
              <a:gd name="T18" fmla="*/ 2147483647 w 1224"/>
              <a:gd name="T19" fmla="*/ 2147483647 h 1055"/>
              <a:gd name="T20" fmla="*/ 2147483647 w 1224"/>
              <a:gd name="T21" fmla="*/ 2147483647 h 1055"/>
              <a:gd name="T22" fmla="*/ 2147483647 w 1224"/>
              <a:gd name="T23" fmla="*/ 2147483647 h 1055"/>
              <a:gd name="T24" fmla="*/ 2147483647 w 1224"/>
              <a:gd name="T25" fmla="*/ 2147483647 h 1055"/>
              <a:gd name="T26" fmla="*/ 2147483647 w 1224"/>
              <a:gd name="T27" fmla="*/ 2147483647 h 1055"/>
              <a:gd name="T28" fmla="*/ 2147483647 w 1224"/>
              <a:gd name="T29" fmla="*/ 2147483647 h 1055"/>
              <a:gd name="T30" fmla="*/ 2147483647 w 1224"/>
              <a:gd name="T31" fmla="*/ 2147483647 h 1055"/>
              <a:gd name="T32" fmla="*/ 2147483647 w 1224"/>
              <a:gd name="T33" fmla="*/ 2147483647 h 1055"/>
              <a:gd name="T34" fmla="*/ 2147483647 w 1224"/>
              <a:gd name="T35" fmla="*/ 2147483647 h 1055"/>
              <a:gd name="T36" fmla="*/ 2147483647 w 1224"/>
              <a:gd name="T37" fmla="*/ 2147483647 h 1055"/>
              <a:gd name="T38" fmla="*/ 2147483647 w 1224"/>
              <a:gd name="T39" fmla="*/ 2147483647 h 1055"/>
              <a:gd name="T40" fmla="*/ 2147483647 w 1224"/>
              <a:gd name="T41" fmla="*/ 2147483647 h 1055"/>
              <a:gd name="T42" fmla="*/ 2147483647 w 1224"/>
              <a:gd name="T43" fmla="*/ 2147483647 h 1055"/>
              <a:gd name="T44" fmla="*/ 2147483647 w 1224"/>
              <a:gd name="T45" fmla="*/ 2147483647 h 1055"/>
              <a:gd name="T46" fmla="*/ 2147483647 w 1224"/>
              <a:gd name="T47" fmla="*/ 2147483647 h 1055"/>
              <a:gd name="T48" fmla="*/ 2147483647 w 1224"/>
              <a:gd name="T49" fmla="*/ 2147483647 h 1055"/>
              <a:gd name="T50" fmla="*/ 2147483647 w 1224"/>
              <a:gd name="T51" fmla="*/ 2147483647 h 1055"/>
              <a:gd name="T52" fmla="*/ 2147483647 w 1224"/>
              <a:gd name="T53" fmla="*/ 2147483647 h 1055"/>
              <a:gd name="T54" fmla="*/ 2147483647 w 1224"/>
              <a:gd name="T55" fmla="*/ 2147483647 h 1055"/>
              <a:gd name="T56" fmla="*/ 2147483647 w 1224"/>
              <a:gd name="T57" fmla="*/ 2147483647 h 1055"/>
              <a:gd name="T58" fmla="*/ 2147483647 w 1224"/>
              <a:gd name="T59" fmla="*/ 2147483647 h 1055"/>
              <a:gd name="T60" fmla="*/ 2147483647 w 1224"/>
              <a:gd name="T61" fmla="*/ 2147483647 h 1055"/>
              <a:gd name="T62" fmla="*/ 2147483647 w 1224"/>
              <a:gd name="T63" fmla="*/ 2147483647 h 1055"/>
              <a:gd name="T64" fmla="*/ 2147483647 w 1224"/>
              <a:gd name="T65" fmla="*/ 2147483647 h 1055"/>
              <a:gd name="T66" fmla="*/ 2147483647 w 1224"/>
              <a:gd name="T67" fmla="*/ 2147483647 h 1055"/>
              <a:gd name="T68" fmla="*/ 2147483647 w 1224"/>
              <a:gd name="T69" fmla="*/ 2147483647 h 1055"/>
              <a:gd name="T70" fmla="*/ 2147483647 w 1224"/>
              <a:gd name="T71" fmla="*/ 2147483647 h 1055"/>
              <a:gd name="T72" fmla="*/ 2147483647 w 1224"/>
              <a:gd name="T73" fmla="*/ 2147483647 h 1055"/>
              <a:gd name="T74" fmla="*/ 2147483647 w 1224"/>
              <a:gd name="T75" fmla="*/ 2147483647 h 1055"/>
              <a:gd name="T76" fmla="*/ 2147483647 w 1224"/>
              <a:gd name="T77" fmla="*/ 2147483647 h 1055"/>
              <a:gd name="T78" fmla="*/ 2147483647 w 1224"/>
              <a:gd name="T79" fmla="*/ 2147483647 h 1055"/>
              <a:gd name="T80" fmla="*/ 2147483647 w 1224"/>
              <a:gd name="T81" fmla="*/ 2147483647 h 1055"/>
              <a:gd name="T82" fmla="*/ 2147483647 w 1224"/>
              <a:gd name="T83" fmla="*/ 2147483647 h 1055"/>
              <a:gd name="T84" fmla="*/ 2147483647 w 1224"/>
              <a:gd name="T85" fmla="*/ 2147483647 h 1055"/>
              <a:gd name="T86" fmla="*/ 2147483647 w 1224"/>
              <a:gd name="T87" fmla="*/ 2147483647 h 1055"/>
              <a:gd name="T88" fmla="*/ 2147483647 w 1224"/>
              <a:gd name="T89" fmla="*/ 2147483647 h 1055"/>
              <a:gd name="T90" fmla="*/ 2147483647 w 1224"/>
              <a:gd name="T91" fmla="*/ 2147483647 h 1055"/>
              <a:gd name="T92" fmla="*/ 2147483647 w 1224"/>
              <a:gd name="T93" fmla="*/ 2147483647 h 1055"/>
              <a:gd name="T94" fmla="*/ 2147483647 w 1224"/>
              <a:gd name="T95" fmla="*/ 2147483647 h 1055"/>
              <a:gd name="T96" fmla="*/ 2147483647 w 1224"/>
              <a:gd name="T97" fmla="*/ 2147483647 h 1055"/>
              <a:gd name="T98" fmla="*/ 2147483647 w 1224"/>
              <a:gd name="T99" fmla="*/ 2147483647 h 1055"/>
              <a:gd name="T100" fmla="*/ 2147483647 w 1224"/>
              <a:gd name="T101" fmla="*/ 2147483647 h 1055"/>
              <a:gd name="T102" fmla="*/ 2147483647 w 1224"/>
              <a:gd name="T103" fmla="*/ 0 h 105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224"/>
              <a:gd name="T157" fmla="*/ 0 h 1055"/>
              <a:gd name="T158" fmla="*/ 1224 w 1224"/>
              <a:gd name="T159" fmla="*/ 1055 h 105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224" h="1055">
                <a:moveTo>
                  <a:pt x="1113" y="0"/>
                </a:moveTo>
                <a:cubicBezTo>
                  <a:pt x="1150" y="5"/>
                  <a:pt x="1187" y="9"/>
                  <a:pt x="1224" y="12"/>
                </a:cubicBezTo>
                <a:cubicBezTo>
                  <a:pt x="1220" y="104"/>
                  <a:pt x="1212" y="142"/>
                  <a:pt x="1173" y="219"/>
                </a:cubicBezTo>
                <a:cubicBezTo>
                  <a:pt x="1166" y="233"/>
                  <a:pt x="1164" y="248"/>
                  <a:pt x="1155" y="261"/>
                </a:cubicBezTo>
                <a:cubicBezTo>
                  <a:pt x="1147" y="292"/>
                  <a:pt x="1121" y="320"/>
                  <a:pt x="1107" y="348"/>
                </a:cubicBezTo>
                <a:cubicBezTo>
                  <a:pt x="1087" y="388"/>
                  <a:pt x="1072" y="434"/>
                  <a:pt x="1035" y="462"/>
                </a:cubicBezTo>
                <a:cubicBezTo>
                  <a:pt x="1029" y="479"/>
                  <a:pt x="1020" y="494"/>
                  <a:pt x="1005" y="504"/>
                </a:cubicBezTo>
                <a:cubicBezTo>
                  <a:pt x="997" y="516"/>
                  <a:pt x="992" y="532"/>
                  <a:pt x="984" y="543"/>
                </a:cubicBezTo>
                <a:cubicBezTo>
                  <a:pt x="969" y="562"/>
                  <a:pt x="949" y="578"/>
                  <a:pt x="933" y="597"/>
                </a:cubicBezTo>
                <a:cubicBezTo>
                  <a:pt x="924" y="608"/>
                  <a:pt x="917" y="622"/>
                  <a:pt x="903" y="627"/>
                </a:cubicBezTo>
                <a:cubicBezTo>
                  <a:pt x="898" y="634"/>
                  <a:pt x="872" y="657"/>
                  <a:pt x="864" y="663"/>
                </a:cubicBezTo>
                <a:cubicBezTo>
                  <a:pt x="850" y="684"/>
                  <a:pt x="836" y="708"/>
                  <a:pt x="810" y="717"/>
                </a:cubicBezTo>
                <a:cubicBezTo>
                  <a:pt x="787" y="740"/>
                  <a:pt x="759" y="756"/>
                  <a:pt x="732" y="774"/>
                </a:cubicBezTo>
                <a:cubicBezTo>
                  <a:pt x="722" y="781"/>
                  <a:pt x="712" y="788"/>
                  <a:pt x="702" y="795"/>
                </a:cubicBezTo>
                <a:cubicBezTo>
                  <a:pt x="699" y="797"/>
                  <a:pt x="693" y="801"/>
                  <a:pt x="693" y="801"/>
                </a:cubicBezTo>
                <a:cubicBezTo>
                  <a:pt x="687" y="819"/>
                  <a:pt x="653" y="834"/>
                  <a:pt x="636" y="840"/>
                </a:cubicBezTo>
                <a:cubicBezTo>
                  <a:pt x="614" y="862"/>
                  <a:pt x="582" y="876"/>
                  <a:pt x="555" y="891"/>
                </a:cubicBezTo>
                <a:cubicBezTo>
                  <a:pt x="523" y="909"/>
                  <a:pt x="495" y="934"/>
                  <a:pt x="462" y="948"/>
                </a:cubicBezTo>
                <a:cubicBezTo>
                  <a:pt x="438" y="958"/>
                  <a:pt x="412" y="956"/>
                  <a:pt x="387" y="963"/>
                </a:cubicBezTo>
                <a:cubicBezTo>
                  <a:pt x="333" y="978"/>
                  <a:pt x="283" y="1006"/>
                  <a:pt x="228" y="1014"/>
                </a:cubicBezTo>
                <a:cubicBezTo>
                  <a:pt x="195" y="1025"/>
                  <a:pt x="167" y="1030"/>
                  <a:pt x="132" y="1032"/>
                </a:cubicBezTo>
                <a:cubicBezTo>
                  <a:pt x="104" y="1041"/>
                  <a:pt x="73" y="1044"/>
                  <a:pt x="45" y="1053"/>
                </a:cubicBezTo>
                <a:cubicBezTo>
                  <a:pt x="32" y="1052"/>
                  <a:pt x="18" y="1055"/>
                  <a:pt x="6" y="1050"/>
                </a:cubicBezTo>
                <a:cubicBezTo>
                  <a:pt x="0" y="1048"/>
                  <a:pt x="18" y="1044"/>
                  <a:pt x="24" y="1044"/>
                </a:cubicBezTo>
                <a:cubicBezTo>
                  <a:pt x="44" y="1043"/>
                  <a:pt x="64" y="1042"/>
                  <a:pt x="84" y="1041"/>
                </a:cubicBezTo>
                <a:cubicBezTo>
                  <a:pt x="133" y="1025"/>
                  <a:pt x="180" y="1001"/>
                  <a:pt x="231" y="996"/>
                </a:cubicBezTo>
                <a:cubicBezTo>
                  <a:pt x="265" y="985"/>
                  <a:pt x="297" y="969"/>
                  <a:pt x="330" y="957"/>
                </a:cubicBezTo>
                <a:cubicBezTo>
                  <a:pt x="344" y="952"/>
                  <a:pt x="355" y="941"/>
                  <a:pt x="369" y="936"/>
                </a:cubicBezTo>
                <a:cubicBezTo>
                  <a:pt x="384" y="931"/>
                  <a:pt x="401" y="929"/>
                  <a:pt x="417" y="924"/>
                </a:cubicBezTo>
                <a:cubicBezTo>
                  <a:pt x="424" y="922"/>
                  <a:pt x="428" y="914"/>
                  <a:pt x="435" y="912"/>
                </a:cubicBezTo>
                <a:cubicBezTo>
                  <a:pt x="454" y="906"/>
                  <a:pt x="472" y="896"/>
                  <a:pt x="489" y="885"/>
                </a:cubicBezTo>
                <a:cubicBezTo>
                  <a:pt x="503" y="875"/>
                  <a:pt x="514" y="862"/>
                  <a:pt x="531" y="858"/>
                </a:cubicBezTo>
                <a:cubicBezTo>
                  <a:pt x="545" y="844"/>
                  <a:pt x="562" y="840"/>
                  <a:pt x="576" y="828"/>
                </a:cubicBezTo>
                <a:cubicBezTo>
                  <a:pt x="592" y="814"/>
                  <a:pt x="603" y="804"/>
                  <a:pt x="621" y="792"/>
                </a:cubicBezTo>
                <a:cubicBezTo>
                  <a:pt x="636" y="782"/>
                  <a:pt x="625" y="785"/>
                  <a:pt x="636" y="774"/>
                </a:cubicBezTo>
                <a:cubicBezTo>
                  <a:pt x="649" y="761"/>
                  <a:pt x="665" y="746"/>
                  <a:pt x="681" y="735"/>
                </a:cubicBezTo>
                <a:cubicBezTo>
                  <a:pt x="690" y="721"/>
                  <a:pt x="706" y="703"/>
                  <a:pt x="720" y="693"/>
                </a:cubicBezTo>
                <a:cubicBezTo>
                  <a:pt x="734" y="672"/>
                  <a:pt x="716" y="697"/>
                  <a:pt x="738" y="675"/>
                </a:cubicBezTo>
                <a:cubicBezTo>
                  <a:pt x="747" y="666"/>
                  <a:pt x="744" y="659"/>
                  <a:pt x="756" y="651"/>
                </a:cubicBezTo>
                <a:cubicBezTo>
                  <a:pt x="760" y="639"/>
                  <a:pt x="766" y="634"/>
                  <a:pt x="777" y="627"/>
                </a:cubicBezTo>
                <a:cubicBezTo>
                  <a:pt x="781" y="615"/>
                  <a:pt x="787" y="610"/>
                  <a:pt x="798" y="603"/>
                </a:cubicBezTo>
                <a:cubicBezTo>
                  <a:pt x="805" y="593"/>
                  <a:pt x="814" y="589"/>
                  <a:pt x="822" y="579"/>
                </a:cubicBezTo>
                <a:cubicBezTo>
                  <a:pt x="838" y="559"/>
                  <a:pt x="847" y="531"/>
                  <a:pt x="870" y="516"/>
                </a:cubicBezTo>
                <a:cubicBezTo>
                  <a:pt x="878" y="491"/>
                  <a:pt x="897" y="466"/>
                  <a:pt x="912" y="444"/>
                </a:cubicBezTo>
                <a:cubicBezTo>
                  <a:pt x="931" y="416"/>
                  <a:pt x="940" y="378"/>
                  <a:pt x="957" y="348"/>
                </a:cubicBezTo>
                <a:cubicBezTo>
                  <a:pt x="964" y="335"/>
                  <a:pt x="979" y="323"/>
                  <a:pt x="984" y="309"/>
                </a:cubicBezTo>
                <a:cubicBezTo>
                  <a:pt x="988" y="296"/>
                  <a:pt x="995" y="283"/>
                  <a:pt x="1005" y="273"/>
                </a:cubicBezTo>
                <a:cubicBezTo>
                  <a:pt x="1013" y="249"/>
                  <a:pt x="1026" y="216"/>
                  <a:pt x="1044" y="198"/>
                </a:cubicBezTo>
                <a:cubicBezTo>
                  <a:pt x="1049" y="184"/>
                  <a:pt x="1051" y="168"/>
                  <a:pt x="1059" y="156"/>
                </a:cubicBezTo>
                <a:cubicBezTo>
                  <a:pt x="1064" y="134"/>
                  <a:pt x="1082" y="117"/>
                  <a:pt x="1089" y="96"/>
                </a:cubicBezTo>
                <a:cubicBezTo>
                  <a:pt x="1096" y="75"/>
                  <a:pt x="1091" y="83"/>
                  <a:pt x="1101" y="69"/>
                </a:cubicBezTo>
                <a:cubicBezTo>
                  <a:pt x="1105" y="53"/>
                  <a:pt x="1119" y="13"/>
                  <a:pt x="1113" y="0"/>
                </a:cubicBezTo>
                <a:close/>
              </a:path>
            </a:pathLst>
          </a:custGeom>
          <a:solidFill>
            <a:schemeClr val="bg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What if the variance in </a:t>
            </a:r>
            <a:r>
              <a:rPr lang="en-US" sz="3200" b="1" i="1"/>
              <a:t>r </a:t>
            </a:r>
            <a:r>
              <a:rPr lang="en-US" sz="3200" b="1"/>
              <a:t>is increased?</a:t>
            </a:r>
          </a:p>
        </p:txBody>
      </p:sp>
      <p:pic>
        <p:nvPicPr>
          <p:cNvPr id="102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524375"/>
            <a:ext cx="30670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552575"/>
            <a:ext cx="33528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4419600" y="2209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N</a:t>
            </a: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6400800" y="35814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212725" y="990600"/>
            <a:ext cx="459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Case 1: No stochasticity (                                 )</a:t>
            </a:r>
          </a:p>
        </p:txBody>
      </p:sp>
      <p:graphicFrame>
        <p:nvGraphicFramePr>
          <p:cNvPr id="10242" name="Object 11"/>
          <p:cNvGraphicFramePr>
            <a:graphicFrameLocks noChangeAspect="1"/>
          </p:cNvGraphicFramePr>
          <p:nvPr/>
        </p:nvGraphicFramePr>
        <p:xfrm>
          <a:off x="2790825" y="1022350"/>
          <a:ext cx="914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Equation" r:id="rId5" imgW="457200" imgH="177480" progId="Equation.3">
                  <p:embed/>
                </p:oleObj>
              </mc:Choice>
              <mc:Fallback>
                <p:oleObj name="Equation" r:id="rId5" imgW="45720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1022350"/>
                        <a:ext cx="914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2"/>
          <p:cNvGraphicFramePr>
            <a:graphicFrameLocks noChangeAspect="1"/>
          </p:cNvGraphicFramePr>
          <p:nvPr/>
        </p:nvGraphicFramePr>
        <p:xfrm>
          <a:off x="3795713" y="1000125"/>
          <a:ext cx="7762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Equation" r:id="rId7" imgW="406080" imgH="215640" progId="Equation.3">
                  <p:embed/>
                </p:oleObj>
              </mc:Choice>
              <mc:Fallback>
                <p:oleObj name="Equation" r:id="rId7" imgW="40608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1000125"/>
                        <a:ext cx="7762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6400800" y="63627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2317750" y="6338888"/>
            <a:ext cx="27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203200" y="3886200"/>
            <a:ext cx="452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Case 2: Stochasticity (                                     )</a:t>
            </a:r>
          </a:p>
        </p:txBody>
      </p:sp>
      <p:graphicFrame>
        <p:nvGraphicFramePr>
          <p:cNvPr id="10244" name="Object 17"/>
          <p:cNvGraphicFramePr>
            <a:graphicFrameLocks noChangeAspect="1"/>
          </p:cNvGraphicFramePr>
          <p:nvPr/>
        </p:nvGraphicFramePr>
        <p:xfrm>
          <a:off x="2438400" y="3917950"/>
          <a:ext cx="914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9" imgW="457200" imgH="177480" progId="Equation.3">
                  <p:embed/>
                </p:oleObj>
              </mc:Choice>
              <mc:Fallback>
                <p:oleObj name="Equation" r:id="rId9" imgW="45720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17950"/>
                        <a:ext cx="914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8"/>
          <p:cNvGraphicFramePr>
            <a:graphicFrameLocks noChangeAspect="1"/>
          </p:cNvGraphicFramePr>
          <p:nvPr/>
        </p:nvGraphicFramePr>
        <p:xfrm>
          <a:off x="3424238" y="3895725"/>
          <a:ext cx="11160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10" imgW="583920" imgH="215640" progId="Equation.3">
                  <p:embed/>
                </p:oleObj>
              </mc:Choice>
              <mc:Fallback>
                <p:oleObj name="Equation" r:id="rId10" imgW="58392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3895725"/>
                        <a:ext cx="111601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5" name="Picture 1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8200" y="1476375"/>
            <a:ext cx="30670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Text Box 20"/>
          <p:cNvSpPr txBox="1">
            <a:spLocks noChangeArrowheads="1"/>
          </p:cNvSpPr>
          <p:nvPr/>
        </p:nvSpPr>
        <p:spPr bwMode="auto">
          <a:xfrm>
            <a:off x="2317750" y="3290888"/>
            <a:ext cx="27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 rot="-5400000">
            <a:off x="299243" y="2139157"/>
            <a:ext cx="1109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Frequency</a:t>
            </a: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 rot="-5400000">
            <a:off x="267494" y="5220494"/>
            <a:ext cx="1109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Frequency</a:t>
            </a:r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4419600" y="5105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N</a:t>
            </a:r>
          </a:p>
        </p:txBody>
      </p:sp>
      <p:pic>
        <p:nvPicPr>
          <p:cNvPr id="10260" name="Picture 2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24400" y="4314825"/>
            <a:ext cx="34290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Rectangle 26"/>
          <p:cNvSpPr>
            <a:spLocks noChangeArrowheads="1"/>
          </p:cNvSpPr>
          <p:nvPr/>
        </p:nvSpPr>
        <p:spPr bwMode="auto">
          <a:xfrm>
            <a:off x="7323138" y="4403725"/>
            <a:ext cx="609600" cy="1790700"/>
          </a:xfrm>
          <a:prstGeom prst="rect">
            <a:avLst/>
          </a:prstGeom>
          <a:solidFill>
            <a:schemeClr val="tx2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Freeform 29"/>
          <p:cNvSpPr>
            <a:spLocks/>
          </p:cNvSpPr>
          <p:nvPr/>
        </p:nvSpPr>
        <p:spPr bwMode="auto">
          <a:xfrm>
            <a:off x="5345113" y="4457700"/>
            <a:ext cx="1982787" cy="1743075"/>
          </a:xfrm>
          <a:custGeom>
            <a:avLst/>
            <a:gdLst>
              <a:gd name="T0" fmla="*/ 2147483647 w 1249"/>
              <a:gd name="T1" fmla="*/ 2147483647 h 1098"/>
              <a:gd name="T2" fmla="*/ 2147483647 w 1249"/>
              <a:gd name="T3" fmla="*/ 2147483647 h 1098"/>
              <a:gd name="T4" fmla="*/ 2147483647 w 1249"/>
              <a:gd name="T5" fmla="*/ 2147483647 h 1098"/>
              <a:gd name="T6" fmla="*/ 2147483647 w 1249"/>
              <a:gd name="T7" fmla="*/ 2147483647 h 1098"/>
              <a:gd name="T8" fmla="*/ 2147483647 w 1249"/>
              <a:gd name="T9" fmla="*/ 2147483647 h 1098"/>
              <a:gd name="T10" fmla="*/ 2147483647 w 1249"/>
              <a:gd name="T11" fmla="*/ 2147483647 h 1098"/>
              <a:gd name="T12" fmla="*/ 2147483647 w 1249"/>
              <a:gd name="T13" fmla="*/ 2147483647 h 1098"/>
              <a:gd name="T14" fmla="*/ 2147483647 w 1249"/>
              <a:gd name="T15" fmla="*/ 2147483647 h 1098"/>
              <a:gd name="T16" fmla="*/ 2147483647 w 1249"/>
              <a:gd name="T17" fmla="*/ 2147483647 h 1098"/>
              <a:gd name="T18" fmla="*/ 2147483647 w 1249"/>
              <a:gd name="T19" fmla="*/ 0 h 1098"/>
              <a:gd name="T20" fmla="*/ 2147483647 w 1249"/>
              <a:gd name="T21" fmla="*/ 2147483647 h 1098"/>
              <a:gd name="T22" fmla="*/ 2147483647 w 1249"/>
              <a:gd name="T23" fmla="*/ 2147483647 h 1098"/>
              <a:gd name="T24" fmla="*/ 2147483647 w 1249"/>
              <a:gd name="T25" fmla="*/ 2147483647 h 1098"/>
              <a:gd name="T26" fmla="*/ 2147483647 w 1249"/>
              <a:gd name="T27" fmla="*/ 2147483647 h 1098"/>
              <a:gd name="T28" fmla="*/ 2147483647 w 1249"/>
              <a:gd name="T29" fmla="*/ 2147483647 h 1098"/>
              <a:gd name="T30" fmla="*/ 2147483647 w 1249"/>
              <a:gd name="T31" fmla="*/ 2147483647 h 1098"/>
              <a:gd name="T32" fmla="*/ 2147483647 w 1249"/>
              <a:gd name="T33" fmla="*/ 2147483647 h 1098"/>
              <a:gd name="T34" fmla="*/ 2147483647 w 1249"/>
              <a:gd name="T35" fmla="*/ 2147483647 h 1098"/>
              <a:gd name="T36" fmla="*/ 2147483647 w 1249"/>
              <a:gd name="T37" fmla="*/ 2147483647 h 1098"/>
              <a:gd name="T38" fmla="*/ 2147483647 w 1249"/>
              <a:gd name="T39" fmla="*/ 2147483647 h 1098"/>
              <a:gd name="T40" fmla="*/ 2147483647 w 1249"/>
              <a:gd name="T41" fmla="*/ 2147483647 h 1098"/>
              <a:gd name="T42" fmla="*/ 2147483647 w 1249"/>
              <a:gd name="T43" fmla="*/ 2147483647 h 1098"/>
              <a:gd name="T44" fmla="*/ 2147483647 w 1249"/>
              <a:gd name="T45" fmla="*/ 2147483647 h 1098"/>
              <a:gd name="T46" fmla="*/ 2147483647 w 1249"/>
              <a:gd name="T47" fmla="*/ 2147483647 h 1098"/>
              <a:gd name="T48" fmla="*/ 2147483647 w 1249"/>
              <a:gd name="T49" fmla="*/ 2147483647 h 1098"/>
              <a:gd name="T50" fmla="*/ 2147483647 w 1249"/>
              <a:gd name="T51" fmla="*/ 2147483647 h 1098"/>
              <a:gd name="T52" fmla="*/ 2147483647 w 1249"/>
              <a:gd name="T53" fmla="*/ 2147483647 h 1098"/>
              <a:gd name="T54" fmla="*/ 2147483647 w 1249"/>
              <a:gd name="T55" fmla="*/ 2147483647 h 1098"/>
              <a:gd name="T56" fmla="*/ 2147483647 w 1249"/>
              <a:gd name="T57" fmla="*/ 2147483647 h 1098"/>
              <a:gd name="T58" fmla="*/ 2147483647 w 1249"/>
              <a:gd name="T59" fmla="*/ 2147483647 h 1098"/>
              <a:gd name="T60" fmla="*/ 2147483647 w 1249"/>
              <a:gd name="T61" fmla="*/ 2147483647 h 1098"/>
              <a:gd name="T62" fmla="*/ 2147483647 w 1249"/>
              <a:gd name="T63" fmla="*/ 2147483647 h 1098"/>
              <a:gd name="T64" fmla="*/ 2147483647 w 1249"/>
              <a:gd name="T65" fmla="*/ 2147483647 h 1098"/>
              <a:gd name="T66" fmla="*/ 2147483647 w 1249"/>
              <a:gd name="T67" fmla="*/ 2147483647 h 1098"/>
              <a:gd name="T68" fmla="*/ 2147483647 w 1249"/>
              <a:gd name="T69" fmla="*/ 2147483647 h 1098"/>
              <a:gd name="T70" fmla="*/ 2147483647 w 1249"/>
              <a:gd name="T71" fmla="*/ 2147483647 h 1098"/>
              <a:gd name="T72" fmla="*/ 2147483647 w 1249"/>
              <a:gd name="T73" fmla="*/ 2147483647 h 1098"/>
              <a:gd name="T74" fmla="*/ 2147483647 w 1249"/>
              <a:gd name="T75" fmla="*/ 2147483647 h 1098"/>
              <a:gd name="T76" fmla="*/ 2147483647 w 1249"/>
              <a:gd name="T77" fmla="*/ 2147483647 h 1098"/>
              <a:gd name="T78" fmla="*/ 2147483647 w 1249"/>
              <a:gd name="T79" fmla="*/ 2147483647 h 1098"/>
              <a:gd name="T80" fmla="*/ 2147483647 w 1249"/>
              <a:gd name="T81" fmla="*/ 2147483647 h 1098"/>
              <a:gd name="T82" fmla="*/ 0 w 1249"/>
              <a:gd name="T83" fmla="*/ 2147483647 h 1098"/>
              <a:gd name="T84" fmla="*/ 2147483647 w 1249"/>
              <a:gd name="T85" fmla="*/ 2147483647 h 1098"/>
              <a:gd name="T86" fmla="*/ 2147483647 w 1249"/>
              <a:gd name="T87" fmla="*/ 2147483647 h 1098"/>
              <a:gd name="T88" fmla="*/ 2147483647 w 1249"/>
              <a:gd name="T89" fmla="*/ 2147483647 h 1098"/>
              <a:gd name="T90" fmla="*/ 2147483647 w 1249"/>
              <a:gd name="T91" fmla="*/ 2147483647 h 1098"/>
              <a:gd name="T92" fmla="*/ 2147483647 w 1249"/>
              <a:gd name="T93" fmla="*/ 2147483647 h 1098"/>
              <a:gd name="T94" fmla="*/ 2147483647 w 1249"/>
              <a:gd name="T95" fmla="*/ 2147483647 h 1098"/>
              <a:gd name="T96" fmla="*/ 2147483647 w 1249"/>
              <a:gd name="T97" fmla="*/ 2147483647 h 1098"/>
              <a:gd name="T98" fmla="*/ 2147483647 w 1249"/>
              <a:gd name="T99" fmla="*/ 2147483647 h 1098"/>
              <a:gd name="T100" fmla="*/ 2147483647 w 1249"/>
              <a:gd name="T101" fmla="*/ 2147483647 h 109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249"/>
              <a:gd name="T154" fmla="*/ 0 h 1098"/>
              <a:gd name="T155" fmla="*/ 1249 w 1249"/>
              <a:gd name="T156" fmla="*/ 1098 h 109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249" h="1098">
                <a:moveTo>
                  <a:pt x="1241" y="1097"/>
                </a:moveTo>
                <a:cubicBezTo>
                  <a:pt x="1239" y="1062"/>
                  <a:pt x="1242" y="1023"/>
                  <a:pt x="1231" y="989"/>
                </a:cubicBezTo>
                <a:cubicBezTo>
                  <a:pt x="1232" y="971"/>
                  <a:pt x="1233" y="954"/>
                  <a:pt x="1234" y="936"/>
                </a:cubicBezTo>
                <a:cubicBezTo>
                  <a:pt x="1235" y="920"/>
                  <a:pt x="1239" y="888"/>
                  <a:pt x="1239" y="888"/>
                </a:cubicBezTo>
                <a:cubicBezTo>
                  <a:pt x="1237" y="825"/>
                  <a:pt x="1220" y="694"/>
                  <a:pt x="1234" y="636"/>
                </a:cubicBezTo>
                <a:cubicBezTo>
                  <a:pt x="1208" y="623"/>
                  <a:pt x="1221" y="592"/>
                  <a:pt x="1222" y="566"/>
                </a:cubicBezTo>
                <a:cubicBezTo>
                  <a:pt x="1224" y="530"/>
                  <a:pt x="1225" y="521"/>
                  <a:pt x="1234" y="492"/>
                </a:cubicBezTo>
                <a:cubicBezTo>
                  <a:pt x="1236" y="475"/>
                  <a:pt x="1241" y="459"/>
                  <a:pt x="1243" y="442"/>
                </a:cubicBezTo>
                <a:cubicBezTo>
                  <a:pt x="1248" y="282"/>
                  <a:pt x="1247" y="373"/>
                  <a:pt x="1243" y="130"/>
                </a:cubicBezTo>
                <a:cubicBezTo>
                  <a:pt x="1243" y="128"/>
                  <a:pt x="1249" y="31"/>
                  <a:pt x="1236" y="0"/>
                </a:cubicBezTo>
                <a:cubicBezTo>
                  <a:pt x="1232" y="19"/>
                  <a:pt x="1224" y="38"/>
                  <a:pt x="1217" y="55"/>
                </a:cubicBezTo>
                <a:cubicBezTo>
                  <a:pt x="1214" y="62"/>
                  <a:pt x="1207" y="74"/>
                  <a:pt x="1207" y="74"/>
                </a:cubicBezTo>
                <a:cubicBezTo>
                  <a:pt x="1202" y="93"/>
                  <a:pt x="1203" y="113"/>
                  <a:pt x="1198" y="132"/>
                </a:cubicBezTo>
                <a:cubicBezTo>
                  <a:pt x="1190" y="162"/>
                  <a:pt x="1164" y="207"/>
                  <a:pt x="1145" y="233"/>
                </a:cubicBezTo>
                <a:cubicBezTo>
                  <a:pt x="1145" y="233"/>
                  <a:pt x="1150" y="234"/>
                  <a:pt x="1152" y="235"/>
                </a:cubicBezTo>
                <a:cubicBezTo>
                  <a:pt x="1160" y="238"/>
                  <a:pt x="1168" y="240"/>
                  <a:pt x="1176" y="242"/>
                </a:cubicBezTo>
                <a:cubicBezTo>
                  <a:pt x="1167" y="246"/>
                  <a:pt x="1161" y="248"/>
                  <a:pt x="1152" y="245"/>
                </a:cubicBezTo>
                <a:cubicBezTo>
                  <a:pt x="1147" y="221"/>
                  <a:pt x="1138" y="254"/>
                  <a:pt x="1133" y="262"/>
                </a:cubicBezTo>
                <a:cubicBezTo>
                  <a:pt x="1130" y="274"/>
                  <a:pt x="1125" y="286"/>
                  <a:pt x="1116" y="295"/>
                </a:cubicBezTo>
                <a:cubicBezTo>
                  <a:pt x="1110" y="332"/>
                  <a:pt x="1079" y="352"/>
                  <a:pt x="1066" y="386"/>
                </a:cubicBezTo>
                <a:cubicBezTo>
                  <a:pt x="1057" y="409"/>
                  <a:pt x="1045" y="441"/>
                  <a:pt x="1025" y="456"/>
                </a:cubicBezTo>
                <a:cubicBezTo>
                  <a:pt x="1012" y="482"/>
                  <a:pt x="998" y="513"/>
                  <a:pt x="979" y="535"/>
                </a:cubicBezTo>
                <a:cubicBezTo>
                  <a:pt x="976" y="544"/>
                  <a:pt x="972" y="551"/>
                  <a:pt x="967" y="559"/>
                </a:cubicBezTo>
                <a:cubicBezTo>
                  <a:pt x="960" y="580"/>
                  <a:pt x="937" y="594"/>
                  <a:pt x="919" y="605"/>
                </a:cubicBezTo>
                <a:cubicBezTo>
                  <a:pt x="903" y="633"/>
                  <a:pt x="876" y="654"/>
                  <a:pt x="859" y="682"/>
                </a:cubicBezTo>
                <a:cubicBezTo>
                  <a:pt x="856" y="693"/>
                  <a:pt x="851" y="697"/>
                  <a:pt x="843" y="706"/>
                </a:cubicBezTo>
                <a:cubicBezTo>
                  <a:pt x="833" y="730"/>
                  <a:pt x="799" y="756"/>
                  <a:pt x="773" y="763"/>
                </a:cubicBezTo>
                <a:cubicBezTo>
                  <a:pt x="751" y="776"/>
                  <a:pt x="730" y="790"/>
                  <a:pt x="715" y="811"/>
                </a:cubicBezTo>
                <a:cubicBezTo>
                  <a:pt x="712" y="822"/>
                  <a:pt x="700" y="830"/>
                  <a:pt x="691" y="838"/>
                </a:cubicBezTo>
                <a:cubicBezTo>
                  <a:pt x="669" y="857"/>
                  <a:pt x="643" y="875"/>
                  <a:pt x="615" y="883"/>
                </a:cubicBezTo>
                <a:cubicBezTo>
                  <a:pt x="605" y="890"/>
                  <a:pt x="593" y="899"/>
                  <a:pt x="581" y="902"/>
                </a:cubicBezTo>
                <a:cubicBezTo>
                  <a:pt x="564" y="914"/>
                  <a:pt x="573" y="911"/>
                  <a:pt x="555" y="914"/>
                </a:cubicBezTo>
                <a:cubicBezTo>
                  <a:pt x="546" y="919"/>
                  <a:pt x="541" y="924"/>
                  <a:pt x="531" y="926"/>
                </a:cubicBezTo>
                <a:cubicBezTo>
                  <a:pt x="523" y="930"/>
                  <a:pt x="516" y="934"/>
                  <a:pt x="507" y="936"/>
                </a:cubicBezTo>
                <a:cubicBezTo>
                  <a:pt x="496" y="943"/>
                  <a:pt x="480" y="952"/>
                  <a:pt x="468" y="955"/>
                </a:cubicBezTo>
                <a:cubicBezTo>
                  <a:pt x="454" y="966"/>
                  <a:pt x="437" y="974"/>
                  <a:pt x="420" y="979"/>
                </a:cubicBezTo>
                <a:cubicBezTo>
                  <a:pt x="404" y="990"/>
                  <a:pt x="422" y="979"/>
                  <a:pt x="389" y="986"/>
                </a:cubicBezTo>
                <a:cubicBezTo>
                  <a:pt x="376" y="989"/>
                  <a:pt x="365" y="996"/>
                  <a:pt x="351" y="998"/>
                </a:cubicBezTo>
                <a:cubicBezTo>
                  <a:pt x="326" y="1014"/>
                  <a:pt x="322" y="1007"/>
                  <a:pt x="279" y="1008"/>
                </a:cubicBezTo>
                <a:cubicBezTo>
                  <a:pt x="251" y="1014"/>
                  <a:pt x="228" y="1032"/>
                  <a:pt x="202" y="1042"/>
                </a:cubicBezTo>
                <a:cubicBezTo>
                  <a:pt x="170" y="1054"/>
                  <a:pt x="133" y="1045"/>
                  <a:pt x="99" y="1046"/>
                </a:cubicBezTo>
                <a:cubicBezTo>
                  <a:pt x="67" y="1058"/>
                  <a:pt x="33" y="1061"/>
                  <a:pt x="0" y="1063"/>
                </a:cubicBezTo>
                <a:cubicBezTo>
                  <a:pt x="22" y="1070"/>
                  <a:pt x="33" y="1066"/>
                  <a:pt x="58" y="1063"/>
                </a:cubicBezTo>
                <a:cubicBezTo>
                  <a:pt x="100" y="1065"/>
                  <a:pt x="108" y="1065"/>
                  <a:pt x="139" y="1070"/>
                </a:cubicBezTo>
                <a:cubicBezTo>
                  <a:pt x="157" y="1077"/>
                  <a:pt x="164" y="1074"/>
                  <a:pt x="187" y="1073"/>
                </a:cubicBezTo>
                <a:cubicBezTo>
                  <a:pt x="226" y="1075"/>
                  <a:pt x="256" y="1070"/>
                  <a:pt x="293" y="1066"/>
                </a:cubicBezTo>
                <a:cubicBezTo>
                  <a:pt x="302" y="1062"/>
                  <a:pt x="539" y="1070"/>
                  <a:pt x="543" y="1070"/>
                </a:cubicBezTo>
                <a:cubicBezTo>
                  <a:pt x="636" y="1075"/>
                  <a:pt x="728" y="1077"/>
                  <a:pt x="821" y="1080"/>
                </a:cubicBezTo>
                <a:cubicBezTo>
                  <a:pt x="831" y="1083"/>
                  <a:pt x="840" y="1085"/>
                  <a:pt x="850" y="1087"/>
                </a:cubicBezTo>
                <a:cubicBezTo>
                  <a:pt x="875" y="1098"/>
                  <a:pt x="857" y="1091"/>
                  <a:pt x="917" y="1092"/>
                </a:cubicBezTo>
                <a:cubicBezTo>
                  <a:pt x="1025" y="1094"/>
                  <a:pt x="1133" y="1095"/>
                  <a:pt x="1241" y="109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Text Box 30"/>
          <p:cNvSpPr txBox="1">
            <a:spLocks noChangeArrowheads="1"/>
          </p:cNvSpPr>
          <p:nvPr/>
        </p:nvSpPr>
        <p:spPr bwMode="auto">
          <a:xfrm>
            <a:off x="5334000" y="47244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95% of values lie in </a:t>
            </a:r>
          </a:p>
          <a:p>
            <a:r>
              <a:rPr lang="en-US" sz="1200" b="1">
                <a:solidFill>
                  <a:srgbClr val="FF0000"/>
                </a:solidFill>
              </a:rPr>
              <a:t>the shaded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We already saw that the solution is: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549650" y="1295400"/>
          <a:ext cx="20129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3" imgW="672840" imgH="241200" progId="Equation.3">
                  <p:embed/>
                </p:oleObj>
              </mc:Choice>
              <mc:Fallback>
                <p:oleObj name="Equation" r:id="rId3" imgW="6728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1295400"/>
                        <a:ext cx="201295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286000"/>
            <a:ext cx="50292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355725" y="34671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N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705350" y="53482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t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905000" y="6034088"/>
            <a:ext cx="538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r</a:t>
            </a:r>
            <a:r>
              <a:rPr lang="en-US" b="1"/>
              <a:t> determines how rapidly the population will increase</a:t>
            </a:r>
            <a:endParaRPr lang="en-US" b="1" i="1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5212644" y="4727222"/>
            <a:ext cx="7620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6012744" y="3841397"/>
            <a:ext cx="390525" cy="757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724187"/>
              </p:ext>
            </p:extLst>
          </p:nvPr>
        </p:nvGraphicFramePr>
        <p:xfrm>
          <a:off x="7608181" y="3789009"/>
          <a:ext cx="5746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6" imgW="266400" imgH="393480" progId="Equation.3">
                  <p:embed/>
                </p:oleObj>
              </mc:Choice>
              <mc:Fallback>
                <p:oleObj name="Equation" r:id="rId6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181" y="3789009"/>
                        <a:ext cx="57467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6312781" y="4246209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5703181" y="4322409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How can we predict the fate of a real population?</a:t>
            </a:r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3810000" y="1676400"/>
          <a:ext cx="16002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3" imgW="672840" imgH="241200" progId="Equation.3">
                  <p:embed/>
                </p:oleObj>
              </mc:Choice>
              <mc:Fallback>
                <p:oleObj name="Equation" r:id="rId3" imgW="6728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76400"/>
                        <a:ext cx="1600200" cy="5730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8"/>
          <p:cNvGraphicFramePr>
            <a:graphicFrameLocks noChangeAspect="1"/>
          </p:cNvGraphicFramePr>
          <p:nvPr/>
        </p:nvGraphicFramePr>
        <p:xfrm>
          <a:off x="3048000" y="2362200"/>
          <a:ext cx="30194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5" imgW="1269720" imgH="253800" progId="Equation.3">
                  <p:embed/>
                </p:oleObj>
              </mc:Choice>
              <mc:Fallback>
                <p:oleObj name="Equation" r:id="rId5" imgW="126972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0"/>
                        <a:ext cx="3019425" cy="6032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838200" y="3733800"/>
            <a:ext cx="59594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What kind of data do we need? 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 How could we get this data? 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 How do we plug the data into the equations?</a:t>
            </a:r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 How do we make biological predictions from the equations?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A hypothetical data set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635125"/>
          <a:ext cx="2514600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300"/>
                <a:gridCol w="1257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833" name="TextBox 3"/>
          <p:cNvSpPr txBox="1">
            <a:spLocks noChangeArrowheads="1"/>
          </p:cNvSpPr>
          <p:nvPr/>
        </p:nvSpPr>
        <p:spPr bwMode="auto">
          <a:xfrm>
            <a:off x="4572000" y="4343400"/>
            <a:ext cx="3962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The question: How </a:t>
            </a:r>
            <a:r>
              <a:rPr lang="en-US" dirty="0"/>
              <a:t>likely it is that a small (N</a:t>
            </a:r>
            <a:r>
              <a:rPr lang="en-US" baseline="-25000" dirty="0"/>
              <a:t>0</a:t>
            </a:r>
            <a:r>
              <a:rPr lang="en-US" dirty="0"/>
              <a:t> = 46) population of wolverines will persist for 100 years without </a:t>
            </a:r>
            <a:r>
              <a:rPr lang="en-US" dirty="0" smtClean="0"/>
              <a:t>intervention? 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r>
              <a:rPr lang="en-US" dirty="0" smtClean="0"/>
              <a:t>The data: r values across ten replicate studies</a:t>
            </a:r>
            <a:endParaRPr lang="en-US" i="1" dirty="0"/>
          </a:p>
        </p:txBody>
      </p:sp>
      <p:pic>
        <p:nvPicPr>
          <p:cNvPr id="33834" name="Picture 4" descr="Photo: Wolverine on a roc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00200"/>
            <a:ext cx="30289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5" name="TextBox 5"/>
          <p:cNvSpPr txBox="1">
            <a:spLocks noChangeArrowheads="1"/>
          </p:cNvSpPr>
          <p:nvPr/>
        </p:nvSpPr>
        <p:spPr bwMode="auto">
          <a:xfrm>
            <a:off x="5334000" y="3668713"/>
            <a:ext cx="2282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Wolverine (</a:t>
            </a:r>
            <a:r>
              <a:rPr lang="en-US" i="1"/>
              <a:t>Gulo gulo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Calculation    and </a:t>
            </a:r>
            <a:r>
              <a:rPr lang="en-US" sz="3200" b="1" i="1"/>
              <a:t>V</a:t>
            </a:r>
            <a:r>
              <a:rPr lang="en-US" sz="3200" b="1" i="1" baseline="-25000"/>
              <a:t>r</a:t>
            </a:r>
            <a:endParaRPr lang="en-US" sz="3200" b="1" i="1"/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/>
        </p:nvGraphicFramePr>
        <p:xfrm>
          <a:off x="4876800" y="3048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00"/>
                        <a:ext cx="38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635125"/>
          <a:ext cx="2514600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300"/>
                <a:gridCol w="1257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4914900" y="1866900"/>
          <a:ext cx="1028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5" imgW="342720" imgH="177480" progId="Equation.3">
                  <p:embed/>
                </p:oleObj>
              </mc:Choice>
              <mc:Fallback>
                <p:oleObj name="Equation" r:id="rId5" imgW="3427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1866900"/>
                        <a:ext cx="10287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31" name="Rectangle 5"/>
          <p:cNvSpPr>
            <a:spLocks noChangeArrowheads="1"/>
          </p:cNvSpPr>
          <p:nvPr/>
        </p:nvSpPr>
        <p:spPr bwMode="auto">
          <a:xfrm>
            <a:off x="4883150" y="2514600"/>
            <a:ext cx="106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V</a:t>
            </a:r>
            <a:r>
              <a:rPr lang="en-US" sz="2800" b="1" i="1" baseline="-25000"/>
              <a:t>r</a:t>
            </a:r>
            <a:r>
              <a:rPr lang="en-US" sz="2800" b="1" i="1"/>
              <a:t> =</a:t>
            </a:r>
            <a:r>
              <a:rPr lang="en-US" sz="2800" b="1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Using estimates of    and </a:t>
            </a:r>
            <a:r>
              <a:rPr lang="en-US" sz="3200" b="1" i="1"/>
              <a:t>V</a:t>
            </a:r>
            <a:r>
              <a:rPr lang="en-US" sz="3200" b="1" i="1" baseline="-25000"/>
              <a:t>r</a:t>
            </a:r>
            <a:r>
              <a:rPr lang="en-US" sz="3200" b="1"/>
              <a:t> in the equations</a:t>
            </a:r>
          </a:p>
        </p:txBody>
      </p:sp>
      <p:graphicFrame>
        <p:nvGraphicFramePr>
          <p:cNvPr id="13314" name="Object 10"/>
          <p:cNvGraphicFramePr>
            <a:graphicFrameLocks noChangeAspect="1"/>
          </p:cNvGraphicFramePr>
          <p:nvPr/>
        </p:nvGraphicFramePr>
        <p:xfrm>
          <a:off x="4038600" y="3048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4800"/>
                        <a:ext cx="38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3538538" y="1524000"/>
          <a:ext cx="21431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5" imgW="901440" imgH="241200" progId="Equation.3">
                  <p:embed/>
                </p:oleObj>
              </mc:Choice>
              <mc:Fallback>
                <p:oleObj name="Equation" r:id="rId5" imgW="9014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1524000"/>
                        <a:ext cx="21431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2790825" y="2362200"/>
          <a:ext cx="35337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7" imgW="1485720" imgH="253800" progId="Equation.3">
                  <p:embed/>
                </p:oleObj>
              </mc:Choice>
              <mc:Fallback>
                <p:oleObj name="Equation" r:id="rId7" imgW="148572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2362200"/>
                        <a:ext cx="35337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Translating the results back into biology</a:t>
            </a: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4048125" y="1600200"/>
          <a:ext cx="10271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4" imgW="431640" imgH="241200" progId="Equation.3">
                  <p:embed/>
                </p:oleObj>
              </mc:Choice>
              <mc:Fallback>
                <p:oleObj name="Equation" r:id="rId4" imgW="4316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1600200"/>
                        <a:ext cx="10271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8"/>
          <p:cNvGraphicFramePr>
            <a:graphicFrameLocks noChangeAspect="1"/>
          </p:cNvGraphicFramePr>
          <p:nvPr/>
        </p:nvGraphicFramePr>
        <p:xfrm>
          <a:off x="3935413" y="2300288"/>
          <a:ext cx="114776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6" imgW="482400" imgH="241200" progId="Equation.3">
                  <p:embed/>
                </p:oleObj>
              </mc:Choice>
              <mc:Fallback>
                <p:oleObj name="Equation" r:id="rId6" imgW="4824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2300288"/>
                        <a:ext cx="1147762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00038" y="3505200"/>
            <a:ext cx="3967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OK, so what do these numbers mean? </a:t>
            </a:r>
          </a:p>
        </p:txBody>
      </p: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4800600" y="3810000"/>
            <a:ext cx="434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 Remember that, for a normal distribution, 95% of values lie within </a:t>
            </a:r>
            <a:r>
              <a:rPr lang="en-US" dirty="0" smtClean="0"/>
              <a:t>1.96 </a:t>
            </a:r>
            <a:r>
              <a:rPr lang="en-US" dirty="0"/>
              <a:t>standard deviations of the mean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 This allows us to put </a:t>
            </a:r>
            <a:r>
              <a:rPr lang="en-US" dirty="0" smtClean="0"/>
              <a:t>crude bounds on </a:t>
            </a:r>
            <a:r>
              <a:rPr lang="en-US" dirty="0"/>
              <a:t>our estimate for future population size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 What do we conclude about our wolverines?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4349044"/>
            <a:ext cx="3429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1974850" y="6335712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100</a:t>
            </a:r>
            <a:endParaRPr lang="en-US" dirty="0"/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 rot="-5400000">
            <a:off x="-394494" y="4950619"/>
            <a:ext cx="115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Frequency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1328476" y="5258595"/>
            <a:ext cx="1830386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0" y="5791200"/>
            <a:ext cx="1411111" cy="0"/>
          </a:xfrm>
          <a:prstGeom prst="line">
            <a:avLst/>
          </a:prstGeom>
          <a:ln w="190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69356" y="6389511"/>
            <a:ext cx="1482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chemeClr val="accent2"/>
                </a:solidFill>
              </a:rPr>
              <a:t>95% of values lie between </a:t>
            </a:r>
          </a:p>
          <a:p>
            <a:pPr algn="ctr"/>
            <a:r>
              <a:rPr lang="en-US" sz="900" b="1" dirty="0">
                <a:solidFill>
                  <a:schemeClr val="accent2"/>
                </a:solidFill>
              </a:rPr>
              <a:t>these arrow heads</a:t>
            </a:r>
          </a:p>
        </p:txBody>
      </p:sp>
      <p:sp>
        <p:nvSpPr>
          <p:cNvPr id="24" name="Freeform 23"/>
          <p:cNvSpPr/>
          <p:nvPr/>
        </p:nvSpPr>
        <p:spPr>
          <a:xfrm>
            <a:off x="2596444" y="5360341"/>
            <a:ext cx="1885245" cy="1074326"/>
          </a:xfrm>
          <a:custGeom>
            <a:avLst/>
            <a:gdLst>
              <a:gd name="connsiteX0" fmla="*/ 1433689 w 1885245"/>
              <a:gd name="connsiteY0" fmla="*/ 1074326 h 1074326"/>
              <a:gd name="connsiteX1" fmla="*/ 1715912 w 1885245"/>
              <a:gd name="connsiteY1" fmla="*/ 577615 h 1074326"/>
              <a:gd name="connsiteX2" fmla="*/ 417689 w 1885245"/>
              <a:gd name="connsiteY2" fmla="*/ 47037 h 1074326"/>
              <a:gd name="connsiteX3" fmla="*/ 0 w 1885245"/>
              <a:gd name="connsiteY3" fmla="*/ 295392 h 107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5245" h="1074326">
                <a:moveTo>
                  <a:pt x="1433689" y="1074326"/>
                </a:moveTo>
                <a:cubicBezTo>
                  <a:pt x="1659467" y="911578"/>
                  <a:pt x="1885245" y="748830"/>
                  <a:pt x="1715912" y="577615"/>
                </a:cubicBezTo>
                <a:cubicBezTo>
                  <a:pt x="1546579" y="406400"/>
                  <a:pt x="703674" y="94074"/>
                  <a:pt x="417689" y="47037"/>
                </a:cubicBezTo>
                <a:cubicBezTo>
                  <a:pt x="131704" y="0"/>
                  <a:pt x="65852" y="147696"/>
                  <a:pt x="0" y="295392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Practice Problem</a:t>
            </a:r>
            <a:endParaRPr 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51248"/>
              </p:ext>
            </p:extLst>
          </p:nvPr>
        </p:nvGraphicFramePr>
        <p:xfrm>
          <a:off x="838200" y="1635125"/>
          <a:ext cx="2514600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300"/>
                <a:gridCol w="1257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833" name="TextBox 3"/>
          <p:cNvSpPr txBox="1">
            <a:spLocks noChangeArrowheads="1"/>
          </p:cNvSpPr>
          <p:nvPr/>
        </p:nvSpPr>
        <p:spPr bwMode="auto">
          <a:xfrm>
            <a:off x="4572000" y="4343400"/>
            <a:ext cx="3962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The question: How </a:t>
            </a:r>
            <a:r>
              <a:rPr lang="en-US" dirty="0"/>
              <a:t>likely it is that a small (N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dirty="0" smtClean="0"/>
              <a:t>36</a:t>
            </a:r>
            <a:r>
              <a:rPr lang="en-US" dirty="0"/>
              <a:t>) population of wolverines will persist </a:t>
            </a:r>
            <a:r>
              <a:rPr lang="en-US"/>
              <a:t>for </a:t>
            </a:r>
            <a:r>
              <a:rPr lang="en-US" smtClean="0"/>
              <a:t>80 </a:t>
            </a:r>
            <a:r>
              <a:rPr lang="en-US" dirty="0"/>
              <a:t>years without </a:t>
            </a:r>
            <a:r>
              <a:rPr lang="en-US" dirty="0" smtClean="0"/>
              <a:t>intervention? 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r>
              <a:rPr lang="en-US" dirty="0" smtClean="0"/>
              <a:t>The data: r values across ten replicate studies</a:t>
            </a:r>
            <a:endParaRPr lang="en-US" i="1" dirty="0"/>
          </a:p>
        </p:txBody>
      </p:sp>
      <p:pic>
        <p:nvPicPr>
          <p:cNvPr id="33834" name="Picture 4" descr="Photo: Wolverine on a roc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00200"/>
            <a:ext cx="30289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5" name="TextBox 5"/>
          <p:cNvSpPr txBox="1">
            <a:spLocks noChangeArrowheads="1"/>
          </p:cNvSpPr>
          <p:nvPr/>
        </p:nvSpPr>
        <p:spPr bwMode="auto">
          <a:xfrm>
            <a:off x="5334000" y="3668713"/>
            <a:ext cx="2282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Wolverine (</a:t>
            </a:r>
            <a:r>
              <a:rPr lang="en-US" i="1"/>
              <a:t>Gulo gulo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0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A ‘test’ of the exponential model:</a:t>
            </a:r>
          </a:p>
          <a:p>
            <a:pPr algn="ctr"/>
            <a:r>
              <a:rPr lang="en-US" sz="3200" b="1"/>
              <a:t>Pheasants on Protection Island</a:t>
            </a:r>
          </a:p>
        </p:txBody>
      </p:sp>
      <p:pic>
        <p:nvPicPr>
          <p:cNvPr id="16387" name="Picture 3" descr="Protection Pheasa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81200"/>
            <a:ext cx="4495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2514600"/>
            <a:ext cx="33432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Abundant food resources</a:t>
            </a:r>
          </a:p>
          <a:p>
            <a:pPr>
              <a:buFontTx/>
              <a:buChar char="•"/>
            </a:pPr>
            <a:endParaRPr lang="en-US" b="1"/>
          </a:p>
          <a:p>
            <a:pPr>
              <a:buFontTx/>
              <a:buChar char="•"/>
            </a:pPr>
            <a:r>
              <a:rPr lang="en-US" b="1"/>
              <a:t> No bird predators</a:t>
            </a:r>
          </a:p>
          <a:p>
            <a:pPr>
              <a:buFontTx/>
              <a:buChar char="•"/>
            </a:pPr>
            <a:endParaRPr lang="en-US" b="1"/>
          </a:p>
          <a:p>
            <a:pPr>
              <a:buFontTx/>
              <a:buChar char="•"/>
            </a:pPr>
            <a:r>
              <a:rPr lang="en-US" b="1"/>
              <a:t> No migration</a:t>
            </a:r>
          </a:p>
          <a:p>
            <a:pPr>
              <a:buFontTx/>
              <a:buChar char="•"/>
            </a:pPr>
            <a:endParaRPr lang="en-US" b="1"/>
          </a:p>
          <a:p>
            <a:pPr>
              <a:buFontTx/>
              <a:buChar char="•"/>
            </a:pPr>
            <a:r>
              <a:rPr lang="en-US" b="1"/>
              <a:t> 8 pheasants introduced in 1937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705600" y="2743200"/>
            <a:ext cx="1101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FF0000"/>
                </a:solidFill>
              </a:rPr>
              <a:t>Exponential</a:t>
            </a:r>
          </a:p>
          <a:p>
            <a:pPr algn="ctr"/>
            <a:r>
              <a:rPr lang="en-US" sz="1400" b="1">
                <a:solidFill>
                  <a:srgbClr val="FF0000"/>
                </a:solidFill>
              </a:rPr>
              <a:t>prediction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543800" y="5029200"/>
            <a:ext cx="915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Observed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7239000" y="32766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 flipV="1">
            <a:off x="8077200" y="4953000"/>
            <a:ext cx="152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203325" y="6286500"/>
            <a:ext cx="681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By 1942, the exponential model overestimated the # of birds by 4035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Where did the model go wrong?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50925" y="1614488"/>
            <a:ext cx="542969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000" b="1" u="sng" dirty="0"/>
              <a:t>Assumptions of our simple model:</a:t>
            </a:r>
          </a:p>
          <a:p>
            <a:pPr marL="342900" indent="-342900"/>
            <a:endParaRPr lang="en-US" sz="2000" b="1" u="sng" dirty="0"/>
          </a:p>
          <a:p>
            <a:pPr marL="342900" indent="-342900">
              <a:buFontTx/>
              <a:buAutoNum type="arabicPeriod"/>
            </a:pPr>
            <a:r>
              <a:rPr lang="en-US" dirty="0"/>
              <a:t>No immigration or emigration</a:t>
            </a:r>
          </a:p>
          <a:p>
            <a:pPr marL="342900" indent="-342900">
              <a:buFontTx/>
              <a:buAutoNum type="arabicPeriod"/>
            </a:pP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Constant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endParaRPr lang="en-US" i="1" dirty="0">
              <a:solidFill>
                <a:srgbClr val="FF000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No random/stochastic variation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Constant supply of resources</a:t>
            </a:r>
          </a:p>
          <a:p>
            <a:pPr marL="800100" lvl="1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dirty="0"/>
              <a:t>No genetic structure (all individuals have the same 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  <a:endParaRPr lang="en-US" dirty="0"/>
          </a:p>
          <a:p>
            <a:pPr marL="342900" indent="-342900">
              <a:buFontTx/>
              <a:buAutoNum type="arabicPeriod"/>
            </a:pP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dirty="0"/>
              <a:t>No age or size </a:t>
            </a:r>
            <a:r>
              <a:rPr lang="en-US" dirty="0" smtClean="0"/>
              <a:t>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Stochastic effects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74725" y="1447800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real populations, </a:t>
            </a:r>
            <a:r>
              <a:rPr lang="en-US" i="1"/>
              <a:t>r</a:t>
            </a:r>
            <a:r>
              <a:rPr lang="en-US"/>
              <a:t> is likely to vary from year to year as a result of random</a:t>
            </a:r>
          </a:p>
          <a:p>
            <a:r>
              <a:rPr lang="en-US"/>
              <a:t>variation in the per capita birth and death rates, </a:t>
            </a:r>
            <a:r>
              <a:rPr lang="en-US" i="1"/>
              <a:t>b </a:t>
            </a:r>
            <a:r>
              <a:rPr lang="en-US"/>
              <a:t>and </a:t>
            </a:r>
            <a:r>
              <a:rPr lang="en-US" i="1"/>
              <a:t>d</a:t>
            </a:r>
            <a:r>
              <a:rPr lang="en-US"/>
              <a:t>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50925" y="2452688"/>
            <a:ext cx="710565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000" b="1" u="sng"/>
              <a:t>This random variation can be generated in two ways:</a:t>
            </a:r>
          </a:p>
          <a:p>
            <a:pPr marL="342900" indent="-342900"/>
            <a:endParaRPr lang="en-US" sz="2000" b="1" u="sng"/>
          </a:p>
          <a:p>
            <a:pPr marL="342900" indent="-342900">
              <a:buFontTx/>
              <a:buAutoNum type="arabicPeriod"/>
            </a:pPr>
            <a:r>
              <a:rPr lang="en-US" b="1"/>
              <a:t>Demographic stochasticity – Random variation in birth and death</a:t>
            </a:r>
          </a:p>
          <a:p>
            <a:pPr marL="342900" indent="-342900"/>
            <a:r>
              <a:rPr lang="en-US" b="1"/>
              <a:t>	rates due to sampling error in finite populations</a:t>
            </a:r>
          </a:p>
          <a:p>
            <a:pPr marL="342900" indent="-342900">
              <a:buFontTx/>
              <a:buAutoNum type="arabicPeriod"/>
            </a:pPr>
            <a:endParaRPr lang="en-US" b="1"/>
          </a:p>
          <a:p>
            <a:pPr marL="342900" indent="-342900">
              <a:buFontTx/>
              <a:buAutoNum type="arabicPeriod"/>
            </a:pPr>
            <a:endParaRPr lang="en-US" b="1"/>
          </a:p>
          <a:p>
            <a:pPr marL="342900" indent="-342900"/>
            <a:r>
              <a:rPr lang="en-US" b="1"/>
              <a:t>2.	Environmental stochasticity – Random variation in birth and death</a:t>
            </a:r>
          </a:p>
          <a:p>
            <a:pPr marL="342900" indent="-342900"/>
            <a:r>
              <a:rPr lang="en-US" b="1"/>
              <a:t>	rates due to random variation in environmental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I. Demographic stochasticity</a:t>
            </a:r>
          </a:p>
        </p:txBody>
      </p:sp>
      <p:grpSp>
        <p:nvGrpSpPr>
          <p:cNvPr id="19459" name="Group 9"/>
          <p:cNvGrpSpPr>
            <a:grpSpLocks/>
          </p:cNvGrpSpPr>
          <p:nvPr/>
        </p:nvGrpSpPr>
        <p:grpSpPr bwMode="auto">
          <a:xfrm>
            <a:off x="457200" y="3043238"/>
            <a:ext cx="533400" cy="538162"/>
            <a:chOff x="3120" y="1008"/>
            <a:chExt cx="336" cy="339"/>
          </a:xfrm>
        </p:grpSpPr>
        <p:sp>
          <p:nvSpPr>
            <p:cNvPr id="19554" name="Oval 10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5" name="Oval 11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6" name="Line 12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7" name="AutoShape 13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9460" name="Text Box 14"/>
          <p:cNvSpPr txBox="1">
            <a:spLocks noChangeArrowheads="1"/>
          </p:cNvSpPr>
          <p:nvPr/>
        </p:nvSpPr>
        <p:spPr bwMode="auto">
          <a:xfrm>
            <a:off x="381001" y="1066800"/>
            <a:ext cx="853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Imagine a population with </a:t>
            </a:r>
            <a:r>
              <a:rPr lang="en-US" b="1" dirty="0" smtClean="0"/>
              <a:t>an expected </a:t>
            </a:r>
            <a:r>
              <a:rPr lang="en-US" b="1" dirty="0"/>
              <a:t>per capita birth rate of </a:t>
            </a:r>
            <a:r>
              <a:rPr lang="en-US" b="1" i="1" dirty="0"/>
              <a:t>b</a:t>
            </a:r>
            <a:r>
              <a:rPr lang="en-US" b="1" dirty="0"/>
              <a:t> = 2 and </a:t>
            </a:r>
            <a:r>
              <a:rPr lang="en-US" b="1" dirty="0" smtClean="0"/>
              <a:t>an expected per capita </a:t>
            </a:r>
            <a:r>
              <a:rPr lang="en-US" b="1" dirty="0"/>
              <a:t>death rate of </a:t>
            </a:r>
            <a:r>
              <a:rPr lang="en-US" b="1" i="1" dirty="0"/>
              <a:t>d</a:t>
            </a:r>
            <a:r>
              <a:rPr lang="en-US" b="1" dirty="0"/>
              <a:t> = 0.</a:t>
            </a:r>
          </a:p>
        </p:txBody>
      </p:sp>
      <p:grpSp>
        <p:nvGrpSpPr>
          <p:cNvPr id="19461" name="Group 40"/>
          <p:cNvGrpSpPr>
            <a:grpSpLocks/>
          </p:cNvGrpSpPr>
          <p:nvPr/>
        </p:nvGrpSpPr>
        <p:grpSpPr bwMode="auto">
          <a:xfrm>
            <a:off x="1995488" y="3043238"/>
            <a:ext cx="533400" cy="538162"/>
            <a:chOff x="3120" y="1008"/>
            <a:chExt cx="336" cy="339"/>
          </a:xfrm>
        </p:grpSpPr>
        <p:sp>
          <p:nvSpPr>
            <p:cNvPr id="19550" name="Oval 41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1" name="Oval 42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2" name="Line 43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53" name="AutoShape 44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62" name="Group 50"/>
          <p:cNvGrpSpPr>
            <a:grpSpLocks/>
          </p:cNvGrpSpPr>
          <p:nvPr/>
        </p:nvGrpSpPr>
        <p:grpSpPr bwMode="auto">
          <a:xfrm>
            <a:off x="3535363" y="3043238"/>
            <a:ext cx="533400" cy="538162"/>
            <a:chOff x="3120" y="1008"/>
            <a:chExt cx="336" cy="339"/>
          </a:xfrm>
        </p:grpSpPr>
        <p:sp>
          <p:nvSpPr>
            <p:cNvPr id="19546" name="Oval 51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7" name="Oval 52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8" name="Line 53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9" name="AutoShape 54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63" name="Group 60"/>
          <p:cNvGrpSpPr>
            <a:grpSpLocks/>
          </p:cNvGrpSpPr>
          <p:nvPr/>
        </p:nvGrpSpPr>
        <p:grpSpPr bwMode="auto">
          <a:xfrm>
            <a:off x="5073650" y="3043238"/>
            <a:ext cx="533400" cy="538162"/>
            <a:chOff x="3120" y="1008"/>
            <a:chExt cx="336" cy="339"/>
          </a:xfrm>
        </p:grpSpPr>
        <p:sp>
          <p:nvSpPr>
            <p:cNvPr id="19542" name="Oval 61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3" name="Oval 62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4" name="Line 63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5" name="AutoShape 64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64" name="Group 70"/>
          <p:cNvGrpSpPr>
            <a:grpSpLocks/>
          </p:cNvGrpSpPr>
          <p:nvPr/>
        </p:nvGrpSpPr>
        <p:grpSpPr bwMode="auto">
          <a:xfrm>
            <a:off x="6613525" y="3043238"/>
            <a:ext cx="533400" cy="538162"/>
            <a:chOff x="3120" y="1008"/>
            <a:chExt cx="336" cy="339"/>
          </a:xfrm>
        </p:grpSpPr>
        <p:sp>
          <p:nvSpPr>
            <p:cNvPr id="19538" name="Oval 71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9" name="Oval 72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0" name="Line 73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1" name="AutoShape 74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65" name="Group 80"/>
          <p:cNvGrpSpPr>
            <a:grpSpLocks/>
          </p:cNvGrpSpPr>
          <p:nvPr/>
        </p:nvGrpSpPr>
        <p:grpSpPr bwMode="auto">
          <a:xfrm>
            <a:off x="8153400" y="3043238"/>
            <a:ext cx="533400" cy="538162"/>
            <a:chOff x="3120" y="1008"/>
            <a:chExt cx="336" cy="339"/>
          </a:xfrm>
        </p:grpSpPr>
        <p:sp>
          <p:nvSpPr>
            <p:cNvPr id="19534" name="Oval 81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5" name="Oval 82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6" name="Line 83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7" name="AutoShape 84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9466" name="Text Box 85"/>
          <p:cNvSpPr txBox="1">
            <a:spLocks noChangeArrowheads="1"/>
          </p:cNvSpPr>
          <p:nvPr/>
        </p:nvSpPr>
        <p:spPr bwMode="auto">
          <a:xfrm>
            <a:off x="329231" y="1873250"/>
            <a:ext cx="85395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In an INFINITE </a:t>
            </a:r>
            <a:r>
              <a:rPr lang="en-US" b="1" dirty="0" smtClean="0"/>
              <a:t>population, the average value of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smtClean="0"/>
              <a:t>is 2</a:t>
            </a:r>
            <a:r>
              <a:rPr lang="en-US" b="1" dirty="0"/>
              <a:t>, even though some individuals</a:t>
            </a:r>
          </a:p>
          <a:p>
            <a:pPr algn="ctr"/>
            <a:r>
              <a:rPr lang="en-US" b="1" dirty="0"/>
              <a:t>have less than 2 offspring per unit time and some have more.</a:t>
            </a:r>
          </a:p>
        </p:txBody>
      </p:sp>
      <p:sp>
        <p:nvSpPr>
          <p:cNvPr id="19467" name="Line 86"/>
          <p:cNvSpPr>
            <a:spLocks noChangeShapeType="1"/>
          </p:cNvSpPr>
          <p:nvPr/>
        </p:nvSpPr>
        <p:spPr bwMode="auto">
          <a:xfrm>
            <a:off x="70485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87"/>
          <p:cNvSpPr>
            <a:spLocks noChangeShapeType="1"/>
          </p:cNvSpPr>
          <p:nvPr/>
        </p:nvSpPr>
        <p:spPr bwMode="auto">
          <a:xfrm>
            <a:off x="224790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88"/>
          <p:cNvSpPr>
            <a:spLocks noChangeShapeType="1"/>
          </p:cNvSpPr>
          <p:nvPr/>
        </p:nvSpPr>
        <p:spPr bwMode="auto">
          <a:xfrm>
            <a:off x="379095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89"/>
          <p:cNvSpPr>
            <a:spLocks noChangeShapeType="1"/>
          </p:cNvSpPr>
          <p:nvPr/>
        </p:nvSpPr>
        <p:spPr bwMode="auto">
          <a:xfrm>
            <a:off x="533400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90"/>
          <p:cNvSpPr>
            <a:spLocks noChangeShapeType="1"/>
          </p:cNvSpPr>
          <p:nvPr/>
        </p:nvSpPr>
        <p:spPr bwMode="auto">
          <a:xfrm>
            <a:off x="8410575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91"/>
          <p:cNvSpPr>
            <a:spLocks noChangeShapeType="1"/>
          </p:cNvSpPr>
          <p:nvPr/>
        </p:nvSpPr>
        <p:spPr bwMode="auto">
          <a:xfrm>
            <a:off x="6867525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9473" name="Group 92"/>
          <p:cNvGrpSpPr>
            <a:grpSpLocks/>
          </p:cNvGrpSpPr>
          <p:nvPr/>
        </p:nvGrpSpPr>
        <p:grpSpPr bwMode="auto">
          <a:xfrm>
            <a:off x="457200" y="4338638"/>
            <a:ext cx="533400" cy="538162"/>
            <a:chOff x="3120" y="1008"/>
            <a:chExt cx="336" cy="339"/>
          </a:xfrm>
        </p:grpSpPr>
        <p:sp>
          <p:nvSpPr>
            <p:cNvPr id="19530" name="Oval 9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1" name="Oval 9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2" name="Line 9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3" name="AutoShape 9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74" name="Group 97"/>
          <p:cNvGrpSpPr>
            <a:grpSpLocks/>
          </p:cNvGrpSpPr>
          <p:nvPr/>
        </p:nvGrpSpPr>
        <p:grpSpPr bwMode="auto">
          <a:xfrm>
            <a:off x="5105400" y="4414838"/>
            <a:ext cx="533400" cy="538162"/>
            <a:chOff x="3120" y="1008"/>
            <a:chExt cx="336" cy="339"/>
          </a:xfrm>
        </p:grpSpPr>
        <p:sp>
          <p:nvSpPr>
            <p:cNvPr id="19526" name="Oval 9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7" name="Oval 9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8" name="Line 10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9" name="AutoShape 10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75" name="Group 102"/>
          <p:cNvGrpSpPr>
            <a:grpSpLocks/>
          </p:cNvGrpSpPr>
          <p:nvPr/>
        </p:nvGrpSpPr>
        <p:grpSpPr bwMode="auto">
          <a:xfrm>
            <a:off x="3505200" y="5862638"/>
            <a:ext cx="533400" cy="538162"/>
            <a:chOff x="3120" y="1008"/>
            <a:chExt cx="336" cy="339"/>
          </a:xfrm>
        </p:grpSpPr>
        <p:sp>
          <p:nvSpPr>
            <p:cNvPr id="19522" name="Oval 10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3" name="Oval 10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4" name="Line 10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AutoShape 10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76" name="Group 107"/>
          <p:cNvGrpSpPr>
            <a:grpSpLocks/>
          </p:cNvGrpSpPr>
          <p:nvPr/>
        </p:nvGrpSpPr>
        <p:grpSpPr bwMode="auto">
          <a:xfrm>
            <a:off x="3505200" y="5100638"/>
            <a:ext cx="533400" cy="538162"/>
            <a:chOff x="3120" y="1008"/>
            <a:chExt cx="336" cy="339"/>
          </a:xfrm>
        </p:grpSpPr>
        <p:sp>
          <p:nvSpPr>
            <p:cNvPr id="19518" name="Oval 10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Oval 10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Line 11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AutoShape 11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77" name="Group 112"/>
          <p:cNvGrpSpPr>
            <a:grpSpLocks/>
          </p:cNvGrpSpPr>
          <p:nvPr/>
        </p:nvGrpSpPr>
        <p:grpSpPr bwMode="auto">
          <a:xfrm>
            <a:off x="3505200" y="4414838"/>
            <a:ext cx="533400" cy="538162"/>
            <a:chOff x="3120" y="1008"/>
            <a:chExt cx="336" cy="339"/>
          </a:xfrm>
        </p:grpSpPr>
        <p:sp>
          <p:nvSpPr>
            <p:cNvPr id="19514" name="Oval 11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Oval 11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Line 11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AutoShape 11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78" name="Group 117"/>
          <p:cNvGrpSpPr>
            <a:grpSpLocks/>
          </p:cNvGrpSpPr>
          <p:nvPr/>
        </p:nvGrpSpPr>
        <p:grpSpPr bwMode="auto">
          <a:xfrm>
            <a:off x="1981200" y="5024438"/>
            <a:ext cx="533400" cy="538162"/>
            <a:chOff x="3120" y="1008"/>
            <a:chExt cx="336" cy="339"/>
          </a:xfrm>
        </p:grpSpPr>
        <p:sp>
          <p:nvSpPr>
            <p:cNvPr id="19510" name="Oval 11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Oval 11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12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AutoShape 12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79" name="Group 122"/>
          <p:cNvGrpSpPr>
            <a:grpSpLocks/>
          </p:cNvGrpSpPr>
          <p:nvPr/>
        </p:nvGrpSpPr>
        <p:grpSpPr bwMode="auto">
          <a:xfrm>
            <a:off x="1981200" y="4338638"/>
            <a:ext cx="533400" cy="538162"/>
            <a:chOff x="3120" y="1008"/>
            <a:chExt cx="336" cy="339"/>
          </a:xfrm>
        </p:grpSpPr>
        <p:sp>
          <p:nvSpPr>
            <p:cNvPr id="19506" name="Oval 12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Oval 12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Line 12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AutoShape 12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80" name="Group 127"/>
          <p:cNvGrpSpPr>
            <a:grpSpLocks/>
          </p:cNvGrpSpPr>
          <p:nvPr/>
        </p:nvGrpSpPr>
        <p:grpSpPr bwMode="auto">
          <a:xfrm>
            <a:off x="5105400" y="5100638"/>
            <a:ext cx="533400" cy="538162"/>
            <a:chOff x="3120" y="1008"/>
            <a:chExt cx="336" cy="339"/>
          </a:xfrm>
        </p:grpSpPr>
        <p:sp>
          <p:nvSpPr>
            <p:cNvPr id="19502" name="Oval 12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Oval 12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Line 13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AutoShape 13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81" name="Group 132"/>
          <p:cNvGrpSpPr>
            <a:grpSpLocks/>
          </p:cNvGrpSpPr>
          <p:nvPr/>
        </p:nvGrpSpPr>
        <p:grpSpPr bwMode="auto">
          <a:xfrm>
            <a:off x="6629400" y="4414838"/>
            <a:ext cx="533400" cy="538162"/>
            <a:chOff x="3120" y="1008"/>
            <a:chExt cx="336" cy="339"/>
          </a:xfrm>
        </p:grpSpPr>
        <p:sp>
          <p:nvSpPr>
            <p:cNvPr id="19498" name="Oval 13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Oval 13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Line 13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AutoShape 13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82" name="Group 137"/>
          <p:cNvGrpSpPr>
            <a:grpSpLocks/>
          </p:cNvGrpSpPr>
          <p:nvPr/>
        </p:nvGrpSpPr>
        <p:grpSpPr bwMode="auto">
          <a:xfrm>
            <a:off x="8153400" y="4414838"/>
            <a:ext cx="533400" cy="538162"/>
            <a:chOff x="3120" y="1008"/>
            <a:chExt cx="336" cy="339"/>
          </a:xfrm>
        </p:grpSpPr>
        <p:sp>
          <p:nvSpPr>
            <p:cNvPr id="19494" name="Oval 13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Oval 13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Line 14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AutoShape 14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83" name="Group 142"/>
          <p:cNvGrpSpPr>
            <a:grpSpLocks/>
          </p:cNvGrpSpPr>
          <p:nvPr/>
        </p:nvGrpSpPr>
        <p:grpSpPr bwMode="auto">
          <a:xfrm>
            <a:off x="8153400" y="5100638"/>
            <a:ext cx="533400" cy="538162"/>
            <a:chOff x="3120" y="1008"/>
            <a:chExt cx="336" cy="339"/>
          </a:xfrm>
        </p:grpSpPr>
        <p:sp>
          <p:nvSpPr>
            <p:cNvPr id="19490" name="Oval 14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Oval 14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Line 14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AutoShape 14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19484" name="Group 147"/>
          <p:cNvGrpSpPr>
            <a:grpSpLocks/>
          </p:cNvGrpSpPr>
          <p:nvPr/>
        </p:nvGrpSpPr>
        <p:grpSpPr bwMode="auto">
          <a:xfrm>
            <a:off x="8153400" y="5862638"/>
            <a:ext cx="533400" cy="538162"/>
            <a:chOff x="3120" y="1008"/>
            <a:chExt cx="336" cy="339"/>
          </a:xfrm>
        </p:grpSpPr>
        <p:sp>
          <p:nvSpPr>
            <p:cNvPr id="19486" name="Oval 14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Oval 14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Line 15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AutoShape 15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9485" name="Line 152"/>
          <p:cNvSpPr>
            <a:spLocks noChangeShapeType="1"/>
          </p:cNvSpPr>
          <p:nvPr/>
        </p:nvSpPr>
        <p:spPr bwMode="auto">
          <a:xfrm>
            <a:off x="304800" y="2514600"/>
            <a:ext cx="861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I. Demographic stochasticity</a:t>
            </a:r>
          </a:p>
        </p:txBody>
      </p:sp>
      <p:grpSp>
        <p:nvGrpSpPr>
          <p:cNvPr id="20483" name="Group 111"/>
          <p:cNvGrpSpPr>
            <a:grpSpLocks/>
          </p:cNvGrpSpPr>
          <p:nvPr/>
        </p:nvGrpSpPr>
        <p:grpSpPr bwMode="auto">
          <a:xfrm>
            <a:off x="457200" y="2590800"/>
            <a:ext cx="533400" cy="538163"/>
            <a:chOff x="3120" y="1008"/>
            <a:chExt cx="336" cy="339"/>
          </a:xfrm>
        </p:grpSpPr>
        <p:sp>
          <p:nvSpPr>
            <p:cNvPr id="20580" name="Oval 112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1" name="Oval 113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" name="Line 114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AutoShape 115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484" name="Group 116"/>
          <p:cNvGrpSpPr>
            <a:grpSpLocks/>
          </p:cNvGrpSpPr>
          <p:nvPr/>
        </p:nvGrpSpPr>
        <p:grpSpPr bwMode="auto">
          <a:xfrm>
            <a:off x="1995488" y="2590800"/>
            <a:ext cx="533400" cy="538163"/>
            <a:chOff x="3120" y="1008"/>
            <a:chExt cx="336" cy="339"/>
          </a:xfrm>
        </p:grpSpPr>
        <p:sp>
          <p:nvSpPr>
            <p:cNvPr id="20576" name="Oval 117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7" name="Oval 118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8" name="Line 119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9" name="AutoShape 120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485" name="Group 121"/>
          <p:cNvGrpSpPr>
            <a:grpSpLocks/>
          </p:cNvGrpSpPr>
          <p:nvPr/>
        </p:nvGrpSpPr>
        <p:grpSpPr bwMode="auto">
          <a:xfrm>
            <a:off x="3535363" y="2590800"/>
            <a:ext cx="533400" cy="538163"/>
            <a:chOff x="3120" y="1008"/>
            <a:chExt cx="336" cy="339"/>
          </a:xfrm>
        </p:grpSpPr>
        <p:sp>
          <p:nvSpPr>
            <p:cNvPr id="20572" name="Oval 122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3" name="Oval 123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4" name="Line 124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5" name="AutoShape 125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486" name="Group 126"/>
          <p:cNvGrpSpPr>
            <a:grpSpLocks/>
          </p:cNvGrpSpPr>
          <p:nvPr/>
        </p:nvGrpSpPr>
        <p:grpSpPr bwMode="auto">
          <a:xfrm>
            <a:off x="5073650" y="2590800"/>
            <a:ext cx="533400" cy="538163"/>
            <a:chOff x="3120" y="1008"/>
            <a:chExt cx="336" cy="339"/>
          </a:xfrm>
        </p:grpSpPr>
        <p:sp>
          <p:nvSpPr>
            <p:cNvPr id="20568" name="Oval 127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9" name="Oval 128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0" name="Line 129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AutoShape 130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487" name="Group 131"/>
          <p:cNvGrpSpPr>
            <a:grpSpLocks/>
          </p:cNvGrpSpPr>
          <p:nvPr/>
        </p:nvGrpSpPr>
        <p:grpSpPr bwMode="auto">
          <a:xfrm>
            <a:off x="6613525" y="2590800"/>
            <a:ext cx="533400" cy="538163"/>
            <a:chOff x="3120" y="1008"/>
            <a:chExt cx="336" cy="339"/>
          </a:xfrm>
        </p:grpSpPr>
        <p:sp>
          <p:nvSpPr>
            <p:cNvPr id="20564" name="Oval 132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5" name="Oval 133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6" name="Line 134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AutoShape 135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488" name="Group 136"/>
          <p:cNvGrpSpPr>
            <a:grpSpLocks/>
          </p:cNvGrpSpPr>
          <p:nvPr/>
        </p:nvGrpSpPr>
        <p:grpSpPr bwMode="auto">
          <a:xfrm>
            <a:off x="8153400" y="2590800"/>
            <a:ext cx="533400" cy="538163"/>
            <a:chOff x="3120" y="1008"/>
            <a:chExt cx="336" cy="339"/>
          </a:xfrm>
        </p:grpSpPr>
        <p:sp>
          <p:nvSpPr>
            <p:cNvPr id="20560" name="Oval 137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1" name="Oval 138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2" name="Line 139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AutoShape 140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20489" name="Line 141"/>
          <p:cNvSpPr>
            <a:spLocks noChangeShapeType="1"/>
          </p:cNvSpPr>
          <p:nvPr/>
        </p:nvSpPr>
        <p:spPr bwMode="auto">
          <a:xfrm>
            <a:off x="704850" y="3276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142"/>
          <p:cNvSpPr>
            <a:spLocks noChangeShapeType="1"/>
          </p:cNvSpPr>
          <p:nvPr/>
        </p:nvSpPr>
        <p:spPr bwMode="auto">
          <a:xfrm>
            <a:off x="2247900" y="3276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143"/>
          <p:cNvSpPr>
            <a:spLocks noChangeShapeType="1"/>
          </p:cNvSpPr>
          <p:nvPr/>
        </p:nvSpPr>
        <p:spPr bwMode="auto">
          <a:xfrm>
            <a:off x="3790950" y="3276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44"/>
          <p:cNvSpPr>
            <a:spLocks noChangeShapeType="1"/>
          </p:cNvSpPr>
          <p:nvPr/>
        </p:nvSpPr>
        <p:spPr bwMode="auto">
          <a:xfrm>
            <a:off x="5334000" y="3276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45"/>
          <p:cNvSpPr>
            <a:spLocks noChangeShapeType="1"/>
          </p:cNvSpPr>
          <p:nvPr/>
        </p:nvSpPr>
        <p:spPr bwMode="auto">
          <a:xfrm>
            <a:off x="8410575" y="3276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146"/>
          <p:cNvSpPr>
            <a:spLocks noChangeShapeType="1"/>
          </p:cNvSpPr>
          <p:nvPr/>
        </p:nvSpPr>
        <p:spPr bwMode="auto">
          <a:xfrm>
            <a:off x="6867525" y="3276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495" name="Group 147"/>
          <p:cNvGrpSpPr>
            <a:grpSpLocks/>
          </p:cNvGrpSpPr>
          <p:nvPr/>
        </p:nvGrpSpPr>
        <p:grpSpPr bwMode="auto">
          <a:xfrm>
            <a:off x="457200" y="3886200"/>
            <a:ext cx="533400" cy="538163"/>
            <a:chOff x="3120" y="1008"/>
            <a:chExt cx="336" cy="339"/>
          </a:xfrm>
        </p:grpSpPr>
        <p:sp>
          <p:nvSpPr>
            <p:cNvPr id="20556" name="Oval 14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7" name="Oval 14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8" name="Line 15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AutoShape 15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496" name="Group 152"/>
          <p:cNvGrpSpPr>
            <a:grpSpLocks/>
          </p:cNvGrpSpPr>
          <p:nvPr/>
        </p:nvGrpSpPr>
        <p:grpSpPr bwMode="auto">
          <a:xfrm>
            <a:off x="5105400" y="3962400"/>
            <a:ext cx="533400" cy="538163"/>
            <a:chOff x="3120" y="1008"/>
            <a:chExt cx="336" cy="339"/>
          </a:xfrm>
        </p:grpSpPr>
        <p:sp>
          <p:nvSpPr>
            <p:cNvPr id="20552" name="Oval 15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3" name="Oval 15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4" name="Line 15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AutoShape 15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497" name="Group 157"/>
          <p:cNvGrpSpPr>
            <a:grpSpLocks/>
          </p:cNvGrpSpPr>
          <p:nvPr/>
        </p:nvGrpSpPr>
        <p:grpSpPr bwMode="auto">
          <a:xfrm>
            <a:off x="3505200" y="5410200"/>
            <a:ext cx="533400" cy="538163"/>
            <a:chOff x="3120" y="1008"/>
            <a:chExt cx="336" cy="339"/>
          </a:xfrm>
        </p:grpSpPr>
        <p:sp>
          <p:nvSpPr>
            <p:cNvPr id="20548" name="Oval 15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9" name="Oval 15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Line 16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AutoShape 16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498" name="Group 162"/>
          <p:cNvGrpSpPr>
            <a:grpSpLocks/>
          </p:cNvGrpSpPr>
          <p:nvPr/>
        </p:nvGrpSpPr>
        <p:grpSpPr bwMode="auto">
          <a:xfrm>
            <a:off x="3505200" y="4648200"/>
            <a:ext cx="533400" cy="538163"/>
            <a:chOff x="3120" y="1008"/>
            <a:chExt cx="336" cy="339"/>
          </a:xfrm>
        </p:grpSpPr>
        <p:sp>
          <p:nvSpPr>
            <p:cNvPr id="20544" name="Oval 16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Oval 16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Line 16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AutoShape 16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499" name="Group 167"/>
          <p:cNvGrpSpPr>
            <a:grpSpLocks/>
          </p:cNvGrpSpPr>
          <p:nvPr/>
        </p:nvGrpSpPr>
        <p:grpSpPr bwMode="auto">
          <a:xfrm>
            <a:off x="3505200" y="3962400"/>
            <a:ext cx="533400" cy="538163"/>
            <a:chOff x="3120" y="1008"/>
            <a:chExt cx="336" cy="339"/>
          </a:xfrm>
        </p:grpSpPr>
        <p:sp>
          <p:nvSpPr>
            <p:cNvPr id="20540" name="Oval 16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1" name="Oval 16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Line 17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AutoShape 17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500" name="Group 172"/>
          <p:cNvGrpSpPr>
            <a:grpSpLocks/>
          </p:cNvGrpSpPr>
          <p:nvPr/>
        </p:nvGrpSpPr>
        <p:grpSpPr bwMode="auto">
          <a:xfrm>
            <a:off x="1981200" y="4572000"/>
            <a:ext cx="533400" cy="538163"/>
            <a:chOff x="3120" y="1008"/>
            <a:chExt cx="336" cy="339"/>
          </a:xfrm>
        </p:grpSpPr>
        <p:sp>
          <p:nvSpPr>
            <p:cNvPr id="20536" name="Oval 17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7" name="Oval 17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8" name="Line 17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AutoShape 17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501" name="Group 177"/>
          <p:cNvGrpSpPr>
            <a:grpSpLocks/>
          </p:cNvGrpSpPr>
          <p:nvPr/>
        </p:nvGrpSpPr>
        <p:grpSpPr bwMode="auto">
          <a:xfrm>
            <a:off x="1981200" y="3886200"/>
            <a:ext cx="533400" cy="538163"/>
            <a:chOff x="3120" y="1008"/>
            <a:chExt cx="336" cy="339"/>
          </a:xfrm>
        </p:grpSpPr>
        <p:sp>
          <p:nvSpPr>
            <p:cNvPr id="20532" name="Oval 17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3" name="Oval 17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Line 18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AutoShape 18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502" name="Group 182"/>
          <p:cNvGrpSpPr>
            <a:grpSpLocks/>
          </p:cNvGrpSpPr>
          <p:nvPr/>
        </p:nvGrpSpPr>
        <p:grpSpPr bwMode="auto">
          <a:xfrm>
            <a:off x="5105400" y="4648200"/>
            <a:ext cx="533400" cy="538163"/>
            <a:chOff x="3120" y="1008"/>
            <a:chExt cx="336" cy="339"/>
          </a:xfrm>
        </p:grpSpPr>
        <p:sp>
          <p:nvSpPr>
            <p:cNvPr id="20528" name="Oval 18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Oval 18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0" name="Line 18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AutoShape 18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503" name="Group 187"/>
          <p:cNvGrpSpPr>
            <a:grpSpLocks/>
          </p:cNvGrpSpPr>
          <p:nvPr/>
        </p:nvGrpSpPr>
        <p:grpSpPr bwMode="auto">
          <a:xfrm>
            <a:off x="6629400" y="3962400"/>
            <a:ext cx="533400" cy="538163"/>
            <a:chOff x="3120" y="1008"/>
            <a:chExt cx="336" cy="339"/>
          </a:xfrm>
        </p:grpSpPr>
        <p:sp>
          <p:nvSpPr>
            <p:cNvPr id="20524" name="Oval 18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Oval 18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6" name="Line 19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AutoShape 19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504" name="Group 192"/>
          <p:cNvGrpSpPr>
            <a:grpSpLocks/>
          </p:cNvGrpSpPr>
          <p:nvPr/>
        </p:nvGrpSpPr>
        <p:grpSpPr bwMode="auto">
          <a:xfrm>
            <a:off x="8153400" y="3962400"/>
            <a:ext cx="533400" cy="538163"/>
            <a:chOff x="3120" y="1008"/>
            <a:chExt cx="336" cy="339"/>
          </a:xfrm>
        </p:grpSpPr>
        <p:sp>
          <p:nvSpPr>
            <p:cNvPr id="20520" name="Oval 19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Oval 19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Line 19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AutoShape 19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505" name="Group 197"/>
          <p:cNvGrpSpPr>
            <a:grpSpLocks/>
          </p:cNvGrpSpPr>
          <p:nvPr/>
        </p:nvGrpSpPr>
        <p:grpSpPr bwMode="auto">
          <a:xfrm>
            <a:off x="8153400" y="4648200"/>
            <a:ext cx="533400" cy="538163"/>
            <a:chOff x="3120" y="1008"/>
            <a:chExt cx="336" cy="339"/>
          </a:xfrm>
        </p:grpSpPr>
        <p:sp>
          <p:nvSpPr>
            <p:cNvPr id="20516" name="Oval 198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Oval 199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Line 200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AutoShape 201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20506" name="Group 202"/>
          <p:cNvGrpSpPr>
            <a:grpSpLocks/>
          </p:cNvGrpSpPr>
          <p:nvPr/>
        </p:nvGrpSpPr>
        <p:grpSpPr bwMode="auto">
          <a:xfrm>
            <a:off x="8153400" y="5410200"/>
            <a:ext cx="533400" cy="538163"/>
            <a:chOff x="3120" y="1008"/>
            <a:chExt cx="336" cy="339"/>
          </a:xfrm>
        </p:grpSpPr>
        <p:sp>
          <p:nvSpPr>
            <p:cNvPr id="20512" name="Oval 203"/>
            <p:cNvSpPr>
              <a:spLocks noChangeArrowheads="1"/>
            </p:cNvSpPr>
            <p:nvPr/>
          </p:nvSpPr>
          <p:spPr bwMode="auto">
            <a:xfrm rot="-3358839">
              <a:off x="3188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204"/>
            <p:cNvSpPr>
              <a:spLocks noChangeArrowheads="1"/>
            </p:cNvSpPr>
            <p:nvPr/>
          </p:nvSpPr>
          <p:spPr bwMode="auto">
            <a:xfrm rot="3358083">
              <a:off x="3341" y="1225"/>
              <a:ext cx="48" cy="183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Line 205"/>
            <p:cNvSpPr>
              <a:spLocks noChangeShapeType="1"/>
            </p:cNvSpPr>
            <p:nvPr/>
          </p:nvSpPr>
          <p:spPr bwMode="auto">
            <a:xfrm>
              <a:off x="3288" y="1130"/>
              <a:ext cx="0" cy="21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AutoShape 206"/>
            <p:cNvSpPr>
              <a:spLocks noChangeArrowheads="1"/>
            </p:cNvSpPr>
            <p:nvPr/>
          </p:nvSpPr>
          <p:spPr bwMode="auto">
            <a:xfrm>
              <a:off x="3181" y="1008"/>
              <a:ext cx="214" cy="188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20507" name="Rectangle 207"/>
          <p:cNvSpPr>
            <a:spLocks noChangeArrowheads="1"/>
          </p:cNvSpPr>
          <p:nvPr/>
        </p:nvSpPr>
        <p:spPr bwMode="auto">
          <a:xfrm>
            <a:off x="3124200" y="2438400"/>
            <a:ext cx="1295400" cy="3962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08" name="Rectangle 305"/>
          <p:cNvSpPr>
            <a:spLocks noChangeArrowheads="1"/>
          </p:cNvSpPr>
          <p:nvPr/>
        </p:nvSpPr>
        <p:spPr bwMode="auto">
          <a:xfrm>
            <a:off x="4648200" y="2438400"/>
            <a:ext cx="1295400" cy="3962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09" name="Text Box 306"/>
          <p:cNvSpPr txBox="1">
            <a:spLocks noChangeArrowheads="1"/>
          </p:cNvSpPr>
          <p:nvPr/>
        </p:nvSpPr>
        <p:spPr bwMode="auto">
          <a:xfrm>
            <a:off x="152400" y="6438900"/>
            <a:ext cx="88764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Here, </a:t>
            </a:r>
            <a:r>
              <a:rPr lang="en-US" b="1" i="1" dirty="0" smtClean="0"/>
              <a:t>b </a:t>
            </a:r>
            <a:r>
              <a:rPr lang="en-US" b="1" dirty="0" smtClean="0"/>
              <a:t>= 2.5 (different from its expected value of 2) solely because of </a:t>
            </a:r>
            <a:r>
              <a:rPr lang="en-US" b="1" dirty="0"/>
              <a:t>RANDOM chance!</a:t>
            </a:r>
            <a:endParaRPr lang="en-US" b="1" i="1" dirty="0"/>
          </a:p>
        </p:txBody>
      </p:sp>
      <p:sp>
        <p:nvSpPr>
          <p:cNvPr id="20510" name="Text Box 309"/>
          <p:cNvSpPr txBox="1">
            <a:spLocks noChangeArrowheads="1"/>
          </p:cNvSpPr>
          <p:nvPr/>
        </p:nvSpPr>
        <p:spPr bwMode="auto">
          <a:xfrm>
            <a:off x="923925" y="1385888"/>
            <a:ext cx="725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But in a FINITE population, say of size 2, this is not necessarily the case!</a:t>
            </a:r>
          </a:p>
        </p:txBody>
      </p:sp>
      <p:sp>
        <p:nvSpPr>
          <p:cNvPr id="20511" name="Line 311"/>
          <p:cNvSpPr>
            <a:spLocks noChangeShapeType="1"/>
          </p:cNvSpPr>
          <p:nvPr/>
        </p:nvSpPr>
        <p:spPr bwMode="auto">
          <a:xfrm>
            <a:off x="304800" y="1981200"/>
            <a:ext cx="861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I. Demographic stochasticity</a:t>
            </a: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381000" y="1104900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Imagine a case where females produce, on average, 1 male and 1 female offspring.</a:t>
            </a:r>
          </a:p>
        </p:txBody>
      </p:sp>
      <p:sp>
        <p:nvSpPr>
          <p:cNvPr id="21508" name="Text Box 34"/>
          <p:cNvSpPr txBox="1">
            <a:spLocks noChangeArrowheads="1"/>
          </p:cNvSpPr>
          <p:nvPr/>
        </p:nvSpPr>
        <p:spPr bwMode="auto">
          <a:xfrm>
            <a:off x="0" y="1828800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In an INFINITE </a:t>
            </a:r>
            <a:r>
              <a:rPr lang="en-US" b="1" dirty="0" smtClean="0"/>
              <a:t>population the average value of </a:t>
            </a:r>
            <a:r>
              <a:rPr lang="en-US" b="1" i="1" dirty="0"/>
              <a:t>b</a:t>
            </a:r>
            <a:r>
              <a:rPr lang="en-US" b="1" dirty="0"/>
              <a:t> = 1, even though some individuals have less than </a:t>
            </a:r>
            <a:r>
              <a:rPr lang="en-US" b="1" dirty="0" smtClean="0"/>
              <a:t>1 female </a:t>
            </a:r>
            <a:r>
              <a:rPr lang="en-US" b="1" dirty="0"/>
              <a:t>offspring per unit time and some have more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l-GR" b="1" dirty="0">
                <a:cs typeface="Times New Roman" pitchFamily="18" charset="0"/>
                <a:sym typeface="Wingdings" pitchFamily="2" charset="2"/>
              </a:rPr>
              <a:t>Δ</a:t>
            </a:r>
            <a:r>
              <a:rPr lang="en-US" b="1" i="1" dirty="0">
                <a:cs typeface="Times New Roman" pitchFamily="18" charset="0"/>
                <a:sym typeface="Wingdings" pitchFamily="2" charset="2"/>
              </a:rPr>
              <a:t>N</a:t>
            </a:r>
            <a:r>
              <a:rPr lang="en-US" b="1" dirty="0">
                <a:cs typeface="Times New Roman" pitchFamily="18" charset="0"/>
                <a:sym typeface="Wingdings" pitchFamily="2" charset="2"/>
              </a:rPr>
              <a:t>=0</a:t>
            </a:r>
            <a:endParaRPr lang="el-GR" b="1" dirty="0">
              <a:cs typeface="Times New Roman" pitchFamily="18" charset="0"/>
            </a:endParaRPr>
          </a:p>
        </p:txBody>
      </p:sp>
      <p:sp>
        <p:nvSpPr>
          <p:cNvPr id="21509" name="Line 35"/>
          <p:cNvSpPr>
            <a:spLocks noChangeShapeType="1"/>
          </p:cNvSpPr>
          <p:nvPr/>
        </p:nvSpPr>
        <p:spPr bwMode="auto">
          <a:xfrm>
            <a:off x="70485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36"/>
          <p:cNvSpPr>
            <a:spLocks noChangeShapeType="1"/>
          </p:cNvSpPr>
          <p:nvPr/>
        </p:nvSpPr>
        <p:spPr bwMode="auto">
          <a:xfrm>
            <a:off x="224790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37"/>
          <p:cNvSpPr>
            <a:spLocks noChangeShapeType="1"/>
          </p:cNvSpPr>
          <p:nvPr/>
        </p:nvSpPr>
        <p:spPr bwMode="auto">
          <a:xfrm>
            <a:off x="379095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38"/>
          <p:cNvSpPr>
            <a:spLocks noChangeShapeType="1"/>
          </p:cNvSpPr>
          <p:nvPr/>
        </p:nvSpPr>
        <p:spPr bwMode="auto">
          <a:xfrm>
            <a:off x="5334000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39"/>
          <p:cNvSpPr>
            <a:spLocks noChangeShapeType="1"/>
          </p:cNvSpPr>
          <p:nvPr/>
        </p:nvSpPr>
        <p:spPr bwMode="auto">
          <a:xfrm>
            <a:off x="8410575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40"/>
          <p:cNvSpPr>
            <a:spLocks noChangeShapeType="1"/>
          </p:cNvSpPr>
          <p:nvPr/>
        </p:nvSpPr>
        <p:spPr bwMode="auto">
          <a:xfrm>
            <a:off x="6867525" y="37290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01"/>
          <p:cNvSpPr>
            <a:spLocks noChangeShapeType="1"/>
          </p:cNvSpPr>
          <p:nvPr/>
        </p:nvSpPr>
        <p:spPr bwMode="auto">
          <a:xfrm>
            <a:off x="304800" y="2514600"/>
            <a:ext cx="861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16" name="Picture 102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228600" y="4362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03" descr="Hen Pheasant"/>
          <p:cNvPicPr>
            <a:picLocks noChangeAspect="1" noChangeArrowheads="1"/>
          </p:cNvPicPr>
          <p:nvPr/>
        </p:nvPicPr>
        <p:blipFill>
          <a:blip r:embed="rId3" cstate="print"/>
          <a:srcRect l="16216" t="15315" r="18919" b="19820"/>
          <a:stretch>
            <a:fillRect/>
          </a:stretch>
        </p:blipFill>
        <p:spPr bwMode="auto">
          <a:xfrm>
            <a:off x="238125" y="299085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04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1752600" y="299085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105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3314700" y="2981325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106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4810125" y="3000375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107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6381750" y="29718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108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7915275" y="2981325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109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228600" y="5124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110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1752600" y="4362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111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4876800" y="5124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6" name="Picture 112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7924800" y="5124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7" name="Picture 113" descr="Cock"/>
          <p:cNvPicPr>
            <a:picLocks noChangeAspect="1" noChangeArrowheads="1"/>
          </p:cNvPicPr>
          <p:nvPr/>
        </p:nvPicPr>
        <p:blipFill>
          <a:blip r:embed="rId2" cstate="print"/>
          <a:srcRect l="8136" b="13318"/>
          <a:stretch>
            <a:fillRect/>
          </a:stretch>
        </p:blipFill>
        <p:spPr bwMode="auto">
          <a:xfrm>
            <a:off x="6400800" y="4362450"/>
            <a:ext cx="91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114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3314700" y="4343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9" name="Picture 115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3305175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0" name="Picture 116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1752600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1" name="Picture 117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4876800" y="4343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2" name="Picture 118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6400800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Picture 119" descr="Hen Pheasant"/>
          <p:cNvPicPr>
            <a:picLocks noChangeAspect="1" noChangeArrowheads="1"/>
          </p:cNvPicPr>
          <p:nvPr/>
        </p:nvPicPr>
        <p:blipFill>
          <a:blip r:embed="rId4" cstate="print"/>
          <a:srcRect l="16216" t="15315" r="18919" b="19820"/>
          <a:stretch>
            <a:fillRect/>
          </a:stretch>
        </p:blipFill>
        <p:spPr bwMode="auto">
          <a:xfrm>
            <a:off x="7924800" y="4343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1403</Words>
  <Application>Microsoft Office PowerPoint</Application>
  <PresentationFormat>On-screen Show (4:3)</PresentationFormat>
  <Paragraphs>316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Default Design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Biological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Nuismer</dc:creator>
  <cp:lastModifiedBy>Nuismer</cp:lastModifiedBy>
  <cp:revision>245</cp:revision>
  <cp:lastPrinted>2015-02-17T17:28:45Z</cp:lastPrinted>
  <dcterms:created xsi:type="dcterms:W3CDTF">2004-02-10T02:01:49Z</dcterms:created>
  <dcterms:modified xsi:type="dcterms:W3CDTF">2015-02-17T18:49:45Z</dcterms:modified>
</cp:coreProperties>
</file>