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0" r:id="rId3"/>
    <p:sldId id="274" r:id="rId4"/>
    <p:sldId id="275" r:id="rId5"/>
    <p:sldId id="276" r:id="rId6"/>
    <p:sldId id="277" r:id="rId7"/>
    <p:sldId id="278" r:id="rId8"/>
    <p:sldId id="281" r:id="rId9"/>
    <p:sldId id="285" r:id="rId10"/>
    <p:sldId id="279" r:id="rId11"/>
    <p:sldId id="271" r:id="rId12"/>
    <p:sldId id="282" r:id="rId13"/>
    <p:sldId id="256" r:id="rId14"/>
    <p:sldId id="283" r:id="rId15"/>
    <p:sldId id="268" r:id="rId16"/>
    <p:sldId id="284" r:id="rId17"/>
    <p:sldId id="258" r:id="rId18"/>
    <p:sldId id="259" r:id="rId19"/>
    <p:sldId id="261" r:id="rId20"/>
    <p:sldId id="26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25" autoAdjust="0"/>
  </p:normalViewPr>
  <p:slideViewPr>
    <p:cSldViewPr>
      <p:cViewPr varScale="1">
        <p:scale>
          <a:sx n="125" d="100"/>
          <a:sy n="125" d="100"/>
        </p:scale>
        <p:origin x="11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316C1-78AA-4E38-AED8-EBD708EFF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9FB9C-E797-4C65-9E96-A9530C170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E7BF4-B856-4DAC-BED2-FDCF4B1D4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7C1C5-1D95-497C-B98E-498B1F088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3E17A-CA2B-4F33-AEAF-4413D98F8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BA6A-19A7-4D84-83F7-01A69B7D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F35C2-F2CB-4A5F-B48A-363E4548B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44483-D602-4D9E-8124-0677119DF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0F5C6-73C5-4DCD-A435-2AB70433D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0293B-2283-40BD-A30C-EA5EE01C8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7D9F3-8A68-433E-ABA5-EC90E98C5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DDA61EC-E282-4A6A-BDF9-690E369B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Salmon and Balsam from Yurt Hill ADJUS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0" y="762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Ecology and Population Biology </a:t>
            </a:r>
            <a:r>
              <a:rPr lang="en-US" sz="2800" b="1" dirty="0" smtClean="0"/>
              <a:t>314</a:t>
            </a:r>
          </a:p>
          <a:p>
            <a:pPr algn="ctr"/>
            <a:r>
              <a:rPr lang="en-US" sz="2800" b="1" dirty="0" smtClean="0"/>
              <a:t>Professor: Scott Nuismer</a:t>
            </a:r>
          </a:p>
          <a:p>
            <a:pPr algn="ctr"/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0" y="3429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Course logistics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1640681"/>
            <a:ext cx="156645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People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Components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Grading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0" y="3429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Professor: Dr. Scott Nuismer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81000" y="1120775"/>
            <a:ext cx="77159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Office: 		266C Life Sciences South</a:t>
            </a:r>
          </a:p>
          <a:p>
            <a:r>
              <a:rPr lang="en-US" sz="2000" b="1" dirty="0"/>
              <a:t>Office Hours: 	</a:t>
            </a:r>
            <a:r>
              <a:rPr lang="en-US" sz="2000" b="1" dirty="0" smtClean="0"/>
              <a:t>By appointment or stop by anytime office door open</a:t>
            </a:r>
            <a:endParaRPr lang="en-US" sz="2000" b="1" dirty="0"/>
          </a:p>
        </p:txBody>
      </p:sp>
      <p:pic>
        <p:nvPicPr>
          <p:cNvPr id="3080" name="Picture 4" descr="Pip_on_Heu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26869"/>
            <a:ext cx="187326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195521"/>
              </p:ext>
            </p:extLst>
          </p:nvPr>
        </p:nvGraphicFramePr>
        <p:xfrm>
          <a:off x="2833687" y="3107869"/>
          <a:ext cx="34766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4" imgW="1854000" imgH="406080" progId="Equation.3">
                  <p:embed/>
                </p:oleObj>
              </mc:Choice>
              <mc:Fallback>
                <p:oleObj name="Equation" r:id="rId4" imgW="1854000" imgH="406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687" y="3107869"/>
                        <a:ext cx="34766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2781300"/>
            <a:ext cx="1860471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3429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Teaching Assistant for the W (3:30-6:20) lab: </a:t>
            </a:r>
            <a:endParaRPr lang="en-US" sz="2800" b="1" dirty="0"/>
          </a:p>
          <a:p>
            <a:pPr algn="ctr"/>
            <a:r>
              <a:rPr lang="en-US" sz="2800" b="1" dirty="0" smtClean="0"/>
              <a:t>Ike Brown</a:t>
            </a:r>
            <a:endParaRPr lang="en-US" sz="2800" b="1" dirty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429000" y="2108537"/>
            <a:ext cx="541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e-mail:</a:t>
            </a:r>
            <a:r>
              <a:rPr lang="en-US" sz="2000" b="1" dirty="0"/>
              <a:t> </a:t>
            </a:r>
            <a:r>
              <a:rPr lang="en-US" sz="2000" b="1" dirty="0" smtClean="0"/>
              <a:t>		</a:t>
            </a:r>
            <a:r>
              <a:rPr lang="en-US" sz="2000" i="1" dirty="0" smtClean="0"/>
              <a:t>brow6291@vandals.uidaho.edu</a:t>
            </a:r>
          </a:p>
          <a:p>
            <a:r>
              <a:rPr lang="en-US" sz="2000" b="1" dirty="0" smtClean="0"/>
              <a:t>Office:		</a:t>
            </a:r>
            <a:r>
              <a:rPr lang="en-US" sz="2000" dirty="0" smtClean="0"/>
              <a:t>TBD</a:t>
            </a:r>
            <a:r>
              <a:rPr lang="en-US" sz="2000" b="1" dirty="0" smtClean="0"/>
              <a:t>	</a:t>
            </a:r>
          </a:p>
          <a:p>
            <a:r>
              <a:rPr lang="en-US" sz="2000" b="1" dirty="0" smtClean="0"/>
              <a:t>Office Hours: 	</a:t>
            </a:r>
            <a:r>
              <a:rPr lang="en-US" sz="2000" dirty="0" smtClean="0"/>
              <a:t>By appointment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23622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3429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Teaching Assistant for the </a:t>
            </a:r>
            <a:r>
              <a:rPr lang="en-US" sz="2800" b="1" dirty="0"/>
              <a:t>T </a:t>
            </a:r>
            <a:r>
              <a:rPr lang="en-US" sz="2800" b="1" dirty="0" smtClean="0"/>
              <a:t>(3:30-6:20</a:t>
            </a:r>
            <a:r>
              <a:rPr lang="en-US" sz="2800" b="1" dirty="0"/>
              <a:t>) and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W (12:30-3:20) labs: Sam McCauley</a:t>
            </a:r>
            <a:endParaRPr lang="en-US" sz="2800" b="1" dirty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429000" y="2133600"/>
            <a:ext cx="541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e-mail:		</a:t>
            </a:r>
            <a:r>
              <a:rPr lang="en-US" sz="2000" i="1" dirty="0" smtClean="0"/>
              <a:t>mcca6713@vandals.uidaho.edu</a:t>
            </a:r>
          </a:p>
          <a:p>
            <a:r>
              <a:rPr lang="en-US" sz="2000" b="1" dirty="0" smtClean="0"/>
              <a:t>Office:		</a:t>
            </a:r>
            <a:r>
              <a:rPr lang="en-US" sz="2000" dirty="0" smtClean="0"/>
              <a:t>LSS 280</a:t>
            </a:r>
            <a:r>
              <a:rPr lang="en-US" sz="2000" b="1" dirty="0" smtClean="0"/>
              <a:t>	</a:t>
            </a:r>
          </a:p>
          <a:p>
            <a:r>
              <a:rPr lang="en-US" sz="2000" b="1" dirty="0" smtClean="0"/>
              <a:t>Office Hours: 	</a:t>
            </a:r>
            <a:r>
              <a:rPr lang="en-US" sz="2000" dirty="0" smtClean="0"/>
              <a:t>By appointment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" y="2550795"/>
            <a:ext cx="327660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6200" y="1524000"/>
            <a:ext cx="899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/>
              <a:t>All course materials can be found on Bb Learn</a:t>
            </a:r>
            <a:endParaRPr lang="en-US" sz="2000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3413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Biology 314 course information</a:t>
            </a:r>
            <a:endParaRPr lang="en-US" sz="2800" b="1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90600" y="2552700"/>
            <a:ext cx="81534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 smtClean="0"/>
              <a:t>Syllabus </a:t>
            </a:r>
          </a:p>
          <a:p>
            <a:pPr>
              <a:buFontTx/>
              <a:buChar char="•"/>
            </a:pPr>
            <a:endParaRPr lang="en-US" sz="2000" b="1" dirty="0" smtClean="0"/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Lectures (posted </a:t>
            </a:r>
            <a:r>
              <a:rPr lang="en-US" sz="2000" b="1" dirty="0">
                <a:cs typeface="Times New Roman" pitchFamily="18" charset="0"/>
              </a:rPr>
              <a:t>≈ </a:t>
            </a:r>
            <a:r>
              <a:rPr lang="en-US" sz="2000" b="1" dirty="0"/>
              <a:t>the night before class</a:t>
            </a:r>
            <a:r>
              <a:rPr lang="en-US" sz="2000" b="1" dirty="0" smtClean="0"/>
              <a:t>)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Laboratories </a:t>
            </a:r>
            <a:r>
              <a:rPr lang="en-US" sz="2000" b="1" dirty="0" smtClean="0"/>
              <a:t>(posted the week before)</a:t>
            </a:r>
            <a:endParaRPr lang="en-US" sz="2000" b="1" dirty="0"/>
          </a:p>
          <a:p>
            <a:pPr>
              <a:buFontTx/>
              <a:buChar char="•"/>
            </a:pPr>
            <a:endParaRPr lang="en-US" sz="2000" b="1" dirty="0"/>
          </a:p>
          <a:p>
            <a:endParaRPr lang="en-US" sz="2000" b="1" dirty="0"/>
          </a:p>
          <a:p>
            <a:endParaRPr lang="en-US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977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43338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Lectures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1420773"/>
            <a:ext cx="8305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 smtClean="0"/>
              <a:t>Will be posted the night before</a:t>
            </a:r>
          </a:p>
          <a:p>
            <a:pPr>
              <a:buFontTx/>
              <a:buChar char="•"/>
            </a:pPr>
            <a:endParaRPr lang="en-US" sz="2000" b="1" dirty="0" smtClean="0"/>
          </a:p>
          <a:p>
            <a:pPr>
              <a:buFontTx/>
              <a:buChar char="•"/>
            </a:pPr>
            <a:endParaRPr lang="en-US" sz="2000" b="1" dirty="0" smtClean="0"/>
          </a:p>
          <a:p>
            <a:pPr>
              <a:buFontTx/>
              <a:buChar char="•"/>
            </a:pPr>
            <a:endParaRPr lang="en-US" sz="2000" b="1" dirty="0" smtClean="0"/>
          </a:p>
          <a:p>
            <a:pPr>
              <a:buFontTx/>
              <a:buChar char="•"/>
            </a:pPr>
            <a:endParaRPr lang="en-US" sz="2000" b="1" dirty="0" smtClean="0"/>
          </a:p>
          <a:p>
            <a:pPr>
              <a:buFontTx/>
              <a:buChar char="•"/>
            </a:pPr>
            <a:r>
              <a:rPr lang="en-US" sz="2000" b="1" dirty="0" smtClean="0"/>
              <a:t> Focus on major principles, concepts, and examples</a:t>
            </a:r>
            <a:endParaRPr lang="en-US" b="1" dirty="0"/>
          </a:p>
          <a:p>
            <a:endParaRPr lang="en-US" sz="2000" b="1" dirty="0"/>
          </a:p>
          <a:p>
            <a:pPr>
              <a:buFontTx/>
              <a:buChar char="•"/>
            </a:pPr>
            <a:endParaRPr lang="en-US" sz="2000" b="1" dirty="0" smtClean="0"/>
          </a:p>
          <a:p>
            <a:pPr>
              <a:buFontTx/>
              <a:buChar char="•"/>
            </a:pPr>
            <a:endParaRPr lang="en-US" sz="2000" b="1" dirty="0" smtClean="0"/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 smtClean="0"/>
              <a:t>Include problem solving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endParaRPr lang="en-US" sz="2000" b="1" dirty="0" smtClean="0"/>
          </a:p>
          <a:p>
            <a:pPr>
              <a:buFont typeface="Arial" charset="0"/>
              <a:buChar char="•"/>
            </a:pPr>
            <a:endParaRPr lang="en-US" sz="2000" b="1" dirty="0"/>
          </a:p>
          <a:p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43338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Lecture practice problems</a:t>
            </a:r>
            <a:endParaRPr lang="en-US" sz="2800" b="1" dirty="0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8305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b="1" dirty="0"/>
              <a:t> </a:t>
            </a:r>
            <a:r>
              <a:rPr lang="en-US" sz="2000" b="1" dirty="0" smtClean="0"/>
              <a:t>Each lecture will end by introducing one or two practice problems</a:t>
            </a:r>
          </a:p>
          <a:p>
            <a:pPr>
              <a:buFontTx/>
              <a:buChar char="•"/>
            </a:pPr>
            <a:endParaRPr lang="en-US" sz="2000" b="1" dirty="0" smtClean="0"/>
          </a:p>
          <a:p>
            <a:pPr>
              <a:buFontTx/>
              <a:buChar char="•"/>
            </a:pPr>
            <a:endParaRPr lang="en-US" sz="2000" b="1" dirty="0" smtClean="0"/>
          </a:p>
          <a:p>
            <a:pPr>
              <a:buFontTx/>
              <a:buChar char="•"/>
            </a:pPr>
            <a:endParaRPr lang="en-US" sz="2000" b="1" dirty="0" smtClean="0"/>
          </a:p>
          <a:p>
            <a:pPr>
              <a:buFontTx/>
              <a:buChar char="•"/>
            </a:pPr>
            <a:r>
              <a:rPr lang="en-US" sz="2000" b="1" dirty="0" smtClean="0"/>
              <a:t> Solutions to practice problems due at the beginning of the next lecture</a:t>
            </a:r>
            <a:endParaRPr lang="en-US" b="1" dirty="0"/>
          </a:p>
          <a:p>
            <a:endParaRPr lang="en-US" sz="2000" b="1" dirty="0"/>
          </a:p>
          <a:p>
            <a:pPr>
              <a:buFontTx/>
              <a:buChar char="•"/>
            </a:pPr>
            <a:endParaRPr lang="en-US" sz="2000" b="1" dirty="0" smtClean="0"/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 smtClean="0"/>
              <a:t> Solutions worth two points per question (1 for work, 1 for answer)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endParaRPr lang="en-US" sz="2000" b="1" dirty="0" smtClean="0"/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r>
              <a:rPr lang="en-US" sz="2000" b="1" dirty="0" smtClean="0"/>
              <a:t> No late work accepted.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endParaRPr lang="en-US" sz="2000" b="1" dirty="0" smtClean="0"/>
          </a:p>
          <a:p>
            <a:pPr>
              <a:buFontTx/>
              <a:buChar char="•"/>
            </a:pPr>
            <a:r>
              <a:rPr lang="en-US" sz="2000" b="1" dirty="0"/>
              <a:t> Each lecture will </a:t>
            </a:r>
            <a:r>
              <a:rPr lang="en-US" sz="2000" b="1" dirty="0" smtClean="0"/>
              <a:t>begin with the solution to the practice problems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548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0" y="3048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Supplementary texts</a:t>
            </a: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228600" y="914400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 smtClean="0"/>
              <a:t>A </a:t>
            </a:r>
            <a:r>
              <a:rPr lang="en-US" b="1" i="1" dirty="0"/>
              <a:t>Primer of </a:t>
            </a:r>
            <a:r>
              <a:rPr lang="en-US" b="1" i="1" dirty="0" smtClean="0"/>
              <a:t>Ecology </a:t>
            </a:r>
          </a:p>
          <a:p>
            <a:pPr algn="ctr"/>
            <a:r>
              <a:rPr lang="en-US" b="1" dirty="0" smtClean="0"/>
              <a:t>4’th </a:t>
            </a:r>
            <a:r>
              <a:rPr lang="en-US" b="1" dirty="0"/>
              <a:t>edition </a:t>
            </a:r>
          </a:p>
          <a:p>
            <a:pPr algn="ctr"/>
            <a:r>
              <a:rPr lang="en-US" b="1" dirty="0"/>
              <a:t>N. J. </a:t>
            </a:r>
            <a:r>
              <a:rPr lang="en-US" b="1" dirty="0" err="1"/>
              <a:t>Gotelli</a:t>
            </a:r>
            <a:endParaRPr lang="en-US" b="1" dirty="0"/>
          </a:p>
        </p:txBody>
      </p: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4191000" y="914400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 smtClean="0"/>
              <a:t>Evolution </a:t>
            </a:r>
            <a:endParaRPr lang="en-US" b="1" i="1" dirty="0" smtClean="0"/>
          </a:p>
          <a:p>
            <a:pPr algn="ctr"/>
            <a:r>
              <a:rPr lang="en-US" b="1" dirty="0" smtClean="0"/>
              <a:t>4’th </a:t>
            </a:r>
            <a:r>
              <a:rPr lang="en-US" b="1" dirty="0"/>
              <a:t>edition </a:t>
            </a:r>
          </a:p>
          <a:p>
            <a:pPr algn="ctr"/>
            <a:r>
              <a:rPr lang="en-US" b="1" dirty="0" smtClean="0"/>
              <a:t>Douglas J. </a:t>
            </a:r>
            <a:r>
              <a:rPr lang="en-US" b="1" dirty="0" err="1" smtClean="0"/>
              <a:t>Futuyma</a:t>
            </a:r>
            <a:r>
              <a:rPr lang="en-US" b="1" dirty="0" smtClean="0"/>
              <a:t> and Mark Kirkpatrick</a:t>
            </a:r>
            <a:endParaRPr lang="en-US" b="1" dirty="0"/>
          </a:p>
        </p:txBody>
      </p:sp>
      <p:pic>
        <p:nvPicPr>
          <p:cNvPr id="26630" name="Picture 6" descr="http://www.imarksweb.net/img/0/0878933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2412492" cy="354778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5943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Provide additional background, detail, and alternative explanation for topics covered in the course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054" y="2087880"/>
            <a:ext cx="2791892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2190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Laboratories (Begin January </a:t>
            </a:r>
            <a:r>
              <a:rPr lang="en-US" sz="2800" b="1" dirty="0" smtClean="0"/>
              <a:t>16 </a:t>
            </a:r>
            <a:r>
              <a:rPr lang="en-US" sz="2800" b="1" dirty="0"/>
              <a:t>or </a:t>
            </a:r>
            <a:r>
              <a:rPr lang="en-US" sz="2800" b="1" dirty="0" smtClean="0"/>
              <a:t>17)</a:t>
            </a:r>
            <a:endParaRPr lang="en-US" sz="2800" b="1" dirty="0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57200" y="1310819"/>
            <a:ext cx="85960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 Location: </a:t>
            </a:r>
            <a:r>
              <a:rPr lang="en-US" sz="2000" b="1" dirty="0" smtClean="0"/>
              <a:t>TLC 123 (314-01) or MCCL 214A (314-02 and 314-03)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 </a:t>
            </a:r>
            <a:r>
              <a:rPr lang="en-US" sz="2000" b="1" dirty="0" smtClean="0"/>
              <a:t>Focus on the analysis of ecological and evolutionary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 First lab introduces the basics of data analysis and includes a problem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 Subsequent labs are divided into three multi-week modules</a:t>
            </a:r>
          </a:p>
          <a:p>
            <a:endParaRPr lang="en-US" sz="2000" b="1" dirty="0"/>
          </a:p>
          <a:p>
            <a:r>
              <a:rPr lang="en-US" sz="2000" b="1" dirty="0" smtClean="0"/>
              <a:t>	Each module includes:</a:t>
            </a:r>
          </a:p>
          <a:p>
            <a:pPr>
              <a:buFontTx/>
              <a:buChar char="•"/>
            </a:pPr>
            <a:endParaRPr lang="en-US" sz="2000" b="1" dirty="0"/>
          </a:p>
          <a:p>
            <a:pPr marL="1371600" lvl="2" indent="-457200">
              <a:buAutoNum type="arabicPeriod"/>
            </a:pPr>
            <a:r>
              <a:rPr lang="en-US" sz="2000" b="1" dirty="0" smtClean="0"/>
              <a:t>An introductory lecture</a:t>
            </a:r>
          </a:p>
          <a:p>
            <a:pPr marL="1371600" lvl="2" indent="-457200">
              <a:buAutoNum type="arabicPeriod"/>
            </a:pPr>
            <a:r>
              <a:rPr lang="en-US" sz="2000" b="1" dirty="0" smtClean="0"/>
              <a:t>A problem set</a:t>
            </a:r>
          </a:p>
          <a:p>
            <a:pPr marL="1371600" lvl="2" indent="-457200">
              <a:buAutoNum type="arabicPeriod"/>
            </a:pPr>
            <a:r>
              <a:rPr lang="en-US" sz="2000" b="1" dirty="0" smtClean="0"/>
              <a:t>Analysis of real (or re-synthesized) data</a:t>
            </a:r>
          </a:p>
          <a:p>
            <a:pPr marL="1371600" lvl="2" indent="-457200">
              <a:buAutoNum type="arabicPeriod"/>
            </a:pPr>
            <a:r>
              <a:rPr lang="en-US" sz="2000" b="1" dirty="0" smtClean="0"/>
              <a:t>A concise report</a:t>
            </a:r>
          </a:p>
          <a:p>
            <a:endParaRPr lang="en-US" sz="2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Laboratory grade will be based on four problem sets and three reports</a:t>
            </a:r>
            <a:endParaRPr lang="en-US" sz="2000" b="1" dirty="0"/>
          </a:p>
          <a:p>
            <a:pPr>
              <a:buFontTx/>
              <a:buChar char="•"/>
            </a:pPr>
            <a:endParaRPr lang="en-US" sz="2000" b="1" dirty="0"/>
          </a:p>
          <a:p>
            <a:pPr>
              <a:buFontTx/>
              <a:buChar char="•"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2667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Exams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28600" y="1260475"/>
            <a:ext cx="7970452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b="1" dirty="0"/>
              <a:t> </a:t>
            </a:r>
            <a:r>
              <a:rPr lang="en-US" sz="2400" b="1" dirty="0" smtClean="0"/>
              <a:t>Four </a:t>
            </a:r>
            <a:r>
              <a:rPr lang="en-US" sz="2400" b="1" dirty="0"/>
              <a:t>1 hour </a:t>
            </a:r>
            <a:r>
              <a:rPr lang="en-US" sz="2400" b="1" dirty="0" smtClean="0"/>
              <a:t>exams</a:t>
            </a:r>
            <a:endParaRPr lang="en-US" sz="2400" b="1" dirty="0"/>
          </a:p>
          <a:p>
            <a:endParaRPr lang="en-US" sz="2400" b="1" dirty="0"/>
          </a:p>
          <a:p>
            <a:pPr>
              <a:buFontTx/>
              <a:buChar char="•"/>
            </a:pPr>
            <a:r>
              <a:rPr lang="en-US" sz="2400" b="1" dirty="0"/>
              <a:t> All exams are </a:t>
            </a:r>
            <a:r>
              <a:rPr lang="en-US" sz="2400" b="1" dirty="0" smtClean="0">
                <a:solidFill>
                  <a:srgbClr val="CC0000"/>
                </a:solidFill>
              </a:rPr>
              <a:t>cumulative</a:t>
            </a:r>
          </a:p>
          <a:p>
            <a:endParaRPr lang="en-US" sz="2400" b="1" dirty="0"/>
          </a:p>
          <a:p>
            <a:pPr>
              <a:buFontTx/>
              <a:buChar char="•"/>
            </a:pPr>
            <a:r>
              <a:rPr lang="en-US" sz="2400" b="1" dirty="0" smtClean="0"/>
              <a:t> Exams are weighted by the amount of material covered</a:t>
            </a:r>
            <a:endParaRPr lang="en-US" sz="2400" b="1" dirty="0"/>
          </a:p>
          <a:p>
            <a:endParaRPr lang="en-US" sz="2400" b="1" dirty="0"/>
          </a:p>
          <a:p>
            <a:pPr>
              <a:buFontTx/>
              <a:buChar char="•"/>
            </a:pPr>
            <a:r>
              <a:rPr lang="en-US" sz="2400" b="1" dirty="0"/>
              <a:t> Laboratory </a:t>
            </a:r>
            <a:r>
              <a:rPr lang="en-US" sz="2400" b="1" dirty="0" smtClean="0"/>
              <a:t>material </a:t>
            </a:r>
            <a:r>
              <a:rPr lang="en-US" sz="2400" b="1" dirty="0"/>
              <a:t>will be </a:t>
            </a:r>
            <a:r>
              <a:rPr lang="en-US" sz="2400" b="1" dirty="0" smtClean="0"/>
              <a:t>covered</a:t>
            </a:r>
          </a:p>
          <a:p>
            <a:pPr>
              <a:buFontTx/>
              <a:buChar char="•"/>
            </a:pPr>
            <a:endParaRPr lang="en-US" sz="2400" b="1" dirty="0" smtClean="0"/>
          </a:p>
          <a:p>
            <a:pPr>
              <a:buFontTx/>
              <a:buChar char="•"/>
            </a:pPr>
            <a:r>
              <a:rPr lang="en-US" sz="2400" b="1" dirty="0" smtClean="0"/>
              <a:t> Exams will be based on practice questions worked in class</a:t>
            </a:r>
          </a:p>
          <a:p>
            <a:pPr>
              <a:buFontTx/>
              <a:buChar char="•"/>
            </a:pPr>
            <a:endParaRPr lang="en-US" sz="2400" b="1" dirty="0" smtClean="0"/>
          </a:p>
          <a:p>
            <a:pPr>
              <a:buFontTx/>
              <a:buChar char="•"/>
            </a:pPr>
            <a:endParaRPr lang="en-US" sz="2400" b="1" dirty="0" smtClean="0"/>
          </a:p>
          <a:p>
            <a:r>
              <a:rPr lang="en-US" b="1" dirty="0" smtClean="0"/>
              <a:t>* No make up exams without a written, university approved excuse</a:t>
            </a:r>
          </a:p>
          <a:p>
            <a:endParaRPr lang="en-US" b="1" dirty="0"/>
          </a:p>
          <a:p>
            <a:r>
              <a:rPr lang="en-US" b="1" dirty="0" smtClean="0"/>
              <a:t>* </a:t>
            </a:r>
            <a:r>
              <a:rPr lang="en-US" b="1" dirty="0"/>
              <a:t>Re-grades will only be considered within 5 </a:t>
            </a:r>
            <a:r>
              <a:rPr lang="en-US" b="1" dirty="0" smtClean="0"/>
              <a:t>working days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0" y="3429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What is population biology?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2438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In broad terms, population biology is the study of ecological and evolutionary processes and their impact on the 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</a:rPr>
              <a:t>abundance, diversity, 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and distribution of species.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0" y="2667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0" y="2667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Grading</a:t>
            </a:r>
          </a:p>
        </p:txBody>
      </p:sp>
      <p:graphicFrame>
        <p:nvGraphicFramePr>
          <p:cNvPr id="6198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637502"/>
              </p:ext>
            </p:extLst>
          </p:nvPr>
        </p:nvGraphicFramePr>
        <p:xfrm>
          <a:off x="457200" y="1143000"/>
          <a:ext cx="8382000" cy="3422750"/>
        </p:xfrm>
        <a:graphic>
          <a:graphicData uri="http://schemas.openxmlformats.org/drawingml/2006/table">
            <a:tbl>
              <a:tblPr/>
              <a:tblGrid>
                <a:gridCol w="5715000"/>
                <a:gridCol w="2667000"/>
              </a:tblGrid>
              <a:tr h="390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Exam 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Exam 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Exam 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Exam 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Lecture practice problems (&gt;30)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60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*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Laboratory problem sets (4)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Laboratory reports (3)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5" name="Text Box 55"/>
          <p:cNvSpPr txBox="1">
            <a:spLocks noChangeArrowheads="1"/>
          </p:cNvSpPr>
          <p:nvPr/>
        </p:nvSpPr>
        <p:spPr bwMode="auto">
          <a:xfrm>
            <a:off x="3806825" y="4418013"/>
            <a:ext cx="16033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&gt; 90% is an A</a:t>
            </a:r>
          </a:p>
          <a:p>
            <a:r>
              <a:rPr lang="en-US" b="1" dirty="0"/>
              <a:t>&gt; 80% is an B </a:t>
            </a:r>
          </a:p>
          <a:p>
            <a:r>
              <a:rPr lang="en-US" b="1" dirty="0"/>
              <a:t>&gt; 70% is an C</a:t>
            </a:r>
          </a:p>
        </p:txBody>
      </p:sp>
      <p:sp>
        <p:nvSpPr>
          <p:cNvPr id="12306" name="Text Box 56"/>
          <p:cNvSpPr txBox="1">
            <a:spLocks noChangeArrowheads="1"/>
          </p:cNvSpPr>
          <p:nvPr/>
        </p:nvSpPr>
        <p:spPr bwMode="auto">
          <a:xfrm>
            <a:off x="0" y="54498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Grades are NOT rounded or curved. 89.999999% is a B, not an </a:t>
            </a:r>
            <a:r>
              <a:rPr lang="en-US" b="1" dirty="0" smtClean="0"/>
              <a:t>A…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9525" y="5980093"/>
            <a:ext cx="9153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/>
              <a:t>*</a:t>
            </a:r>
            <a:r>
              <a:rPr lang="en-US" sz="1400" dirty="0"/>
              <a:t> It may be possible to earn more than sixty points through successful completion of </a:t>
            </a:r>
            <a:r>
              <a:rPr lang="en-US" sz="1400" dirty="0" smtClean="0"/>
              <a:t>all lecture </a:t>
            </a:r>
            <a:r>
              <a:rPr lang="en-US" sz="1400" dirty="0"/>
              <a:t>practice problems,  </a:t>
            </a:r>
            <a:endParaRPr lang="en-US" sz="1400" i="1" dirty="0"/>
          </a:p>
          <a:p>
            <a:pPr algn="ctr"/>
            <a:r>
              <a:rPr lang="en-US" sz="1400" dirty="0"/>
              <a:t>  depending on how many are assigned over the course of the semester. If this is the case, any additional points </a:t>
            </a:r>
            <a:endParaRPr lang="en-US" sz="1400" i="1" dirty="0"/>
          </a:p>
          <a:p>
            <a:pPr algn="ctr"/>
            <a:r>
              <a:rPr lang="en-US" sz="1400" dirty="0"/>
              <a:t>  accrued  will count as “extra credit”. </a:t>
            </a:r>
            <a:endParaRPr lang="en-US" sz="1400" i="1" dirty="0"/>
          </a:p>
          <a:p>
            <a:pPr algn="ctr"/>
            <a:r>
              <a:rPr lang="en-US" sz="1400" dirty="0" smtClean="0"/>
              <a:t> </a:t>
            </a:r>
            <a:endParaRPr lang="en-US" sz="1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map_Malaria 2002 W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601345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 descr="malaria-R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828800"/>
            <a:ext cx="229552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mosqui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263" y="4278313"/>
            <a:ext cx="20574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7070725" y="5653088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Anopheles</a:t>
            </a: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7010400" y="331470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Plasmodium</a:t>
            </a:r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0" y="3429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What factors determine a species geographic range?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324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WHO estimates that Malaria resulted in 429,000 deaths worldwide in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0" y="3429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Why does genetic structure exist? </a:t>
            </a:r>
            <a:endParaRPr lang="en-US" sz="2800" b="1" dirty="0"/>
          </a:p>
        </p:txBody>
      </p:sp>
      <p:pic>
        <p:nvPicPr>
          <p:cNvPr id="14340" name="Picture 10" descr="map_of_sickle_cell_frequenc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733800"/>
            <a:ext cx="3352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1" descr="map_Malaria 2002 W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2225"/>
            <a:ext cx="487045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2" descr="malaria-RB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0275" y="1447800"/>
            <a:ext cx="229552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6467475" y="293370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Plasmodium</a:t>
            </a:r>
          </a:p>
        </p:txBody>
      </p:sp>
      <p:sp>
        <p:nvSpPr>
          <p:cNvPr id="14344" name="Rectangle 16"/>
          <p:cNvSpPr>
            <a:spLocks noChangeArrowheads="1"/>
          </p:cNvSpPr>
          <p:nvPr/>
        </p:nvSpPr>
        <p:spPr bwMode="auto">
          <a:xfrm>
            <a:off x="1828800" y="2286000"/>
            <a:ext cx="1852613" cy="17113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Freeform 17"/>
          <p:cNvSpPr>
            <a:spLocks/>
          </p:cNvSpPr>
          <p:nvPr/>
        </p:nvSpPr>
        <p:spPr bwMode="auto">
          <a:xfrm>
            <a:off x="3657600" y="4038600"/>
            <a:ext cx="1752600" cy="1092200"/>
          </a:xfrm>
          <a:custGeom>
            <a:avLst/>
            <a:gdLst>
              <a:gd name="T0" fmla="*/ 0 w 1104"/>
              <a:gd name="T1" fmla="*/ 0 h 688"/>
              <a:gd name="T2" fmla="*/ 2147483647 w 1104"/>
              <a:gd name="T3" fmla="*/ 2147483647 h 688"/>
              <a:gd name="T4" fmla="*/ 2147483647 w 1104"/>
              <a:gd name="T5" fmla="*/ 2147483647 h 688"/>
              <a:gd name="T6" fmla="*/ 0 60000 65536"/>
              <a:gd name="T7" fmla="*/ 0 60000 65536"/>
              <a:gd name="T8" fmla="*/ 0 60000 65536"/>
              <a:gd name="T9" fmla="*/ 0 w 1104"/>
              <a:gd name="T10" fmla="*/ 0 h 688"/>
              <a:gd name="T11" fmla="*/ 1104 w 1104"/>
              <a:gd name="T12" fmla="*/ 688 h 6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688">
                <a:moveTo>
                  <a:pt x="0" y="0"/>
                </a:moveTo>
                <a:cubicBezTo>
                  <a:pt x="52" y="232"/>
                  <a:pt x="104" y="464"/>
                  <a:pt x="288" y="576"/>
                </a:cubicBezTo>
                <a:cubicBezTo>
                  <a:pt x="472" y="688"/>
                  <a:pt x="788" y="680"/>
                  <a:pt x="1104" y="672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3429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What explains geographic variation in biodiversity?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02477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3429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What regulates population sizes?</a:t>
            </a:r>
            <a:endParaRPr lang="en-US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0" y="4705866"/>
            <a:ext cx="2081319" cy="1573750"/>
            <a:chOff x="5691081" y="1931450"/>
            <a:chExt cx="2081319" cy="1573750"/>
          </a:xfrm>
        </p:grpSpPr>
        <p:pic>
          <p:nvPicPr>
            <p:cNvPr id="16390" name="Picture 13" descr="AnchorageMooseGrazingOMalleyRdMedia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91081" y="1931450"/>
              <a:ext cx="2057400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2" name="Text Box 17"/>
            <p:cNvSpPr txBox="1">
              <a:spLocks noChangeArrowheads="1"/>
            </p:cNvSpPr>
            <p:nvPr/>
          </p:nvSpPr>
          <p:spPr bwMode="auto">
            <a:xfrm>
              <a:off x="7110039" y="3197423"/>
              <a:ext cx="6623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Food?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52800" y="4603216"/>
            <a:ext cx="2476009" cy="1676400"/>
            <a:chOff x="1067975" y="1828800"/>
            <a:chExt cx="2476009" cy="1676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975" y="1828800"/>
              <a:ext cx="2474979" cy="1665852"/>
            </a:xfrm>
            <a:prstGeom prst="rect">
              <a:avLst/>
            </a:prstGeom>
          </p:spPr>
        </p:pic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2514600" y="3197423"/>
              <a:ext cx="10293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Predators?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8764" y="4603217"/>
            <a:ext cx="2338236" cy="1676400"/>
            <a:chOff x="552450" y="4876800"/>
            <a:chExt cx="2137578" cy="139858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" y="4876800"/>
              <a:ext cx="2137578" cy="1398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552450" y="5943600"/>
              <a:ext cx="84510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Disease?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2" name="Picture 4" descr="http://isleroyalewolf.org/sites/default/files/images/Fig01_wolfmoosechronolog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04635"/>
            <a:ext cx="4357581" cy="242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3429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Why do some organisms live longer than others?</a:t>
            </a:r>
            <a:endParaRPr lang="en-US" sz="2800" b="1" dirty="0"/>
          </a:p>
        </p:txBody>
      </p:sp>
      <p:pic>
        <p:nvPicPr>
          <p:cNvPr id="17412" name="Picture 6" descr="bristlecone_pine_tree_white_mounta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113" y="1295400"/>
            <a:ext cx="27574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Catarina+Carreiro+113th+birth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22574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-304800" y="4953000"/>
            <a:ext cx="5645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/>
              <a:t>The official world record for the oldest human:</a:t>
            </a:r>
          </a:p>
          <a:p>
            <a:pPr algn="ctr"/>
            <a:r>
              <a:rPr lang="en-US" b="1"/>
              <a:t> 122 years, 164 days -- Jeanne Calment of France </a:t>
            </a:r>
          </a:p>
          <a:p>
            <a:pPr algn="ctr"/>
            <a:r>
              <a:rPr lang="en-US" b="1"/>
              <a:t>113’th birthday party</a:t>
            </a: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4953000" y="5576888"/>
            <a:ext cx="3886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/>
              <a:t>Semi-official world record for oldest organism: "Methuselah" at 4,767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3429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What are the consequences of community structure?</a:t>
            </a:r>
            <a:endParaRPr lang="en-US" sz="2800" b="1" dirty="0"/>
          </a:p>
        </p:txBody>
      </p:sp>
      <p:pic>
        <p:nvPicPr>
          <p:cNvPr id="63" name="Picture 11" descr="C:\Users\Nuismer\AppData\Local\Microsoft\Windows\Temporary Internet Files\Content.IE5\9PMO5TX6\MCj035615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175" y="3317875"/>
            <a:ext cx="3111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2" descr="C:\Users\Nuismer\AppData\Local\Microsoft\Windows\Temporary Internet Files\Content.IE5\RK55OQ1Q\MCAN00086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288" y="3254375"/>
            <a:ext cx="3714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13" descr="C:\Users\Nuismer\AppData\Local\Microsoft\Windows\Temporary Internet Files\Content.IE5\MZVI606E\MCAN01288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0175" y="2689225"/>
            <a:ext cx="3540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18" descr="C:\Users\Nuismer\AppData\Local\Microsoft\Windows\Temporary Internet Files\Content.IE5\9PMO5TX6\MPj0430725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071938"/>
            <a:ext cx="406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19" descr="C:\Users\Nuismer\AppData\Local\Microsoft\Windows\Temporary Internet Files\Content.IE5\SP0S5ODY\MCNA01171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0275" y="4008438"/>
            <a:ext cx="4413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0" descr="C:\Users\Nuismer\AppData\Local\Microsoft\Windows\Temporary Internet Files\Content.IE5\WKOUU8QZ\MCNA01174_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4825" y="4103688"/>
            <a:ext cx="5000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" name="Straight Connector 68"/>
          <p:cNvCxnSpPr/>
          <p:nvPr/>
        </p:nvCxnSpPr>
        <p:spPr>
          <a:xfrm rot="5400000">
            <a:off x="2685256" y="3207544"/>
            <a:ext cx="34448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2263775" y="2940050"/>
            <a:ext cx="406400" cy="37782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2860675" y="3795713"/>
            <a:ext cx="382588" cy="23336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6200000" flipH="1">
            <a:off x="2043907" y="3726656"/>
            <a:ext cx="407988" cy="1555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1512888" y="3632200"/>
            <a:ext cx="439738" cy="31273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2512219" y="3790157"/>
            <a:ext cx="346075" cy="21748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11" descr="C:\Users\Nuismer\AppData\Local\Microsoft\Windows\Temporary Internet Files\Content.IE5\9PMO5TX6\MCj035615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4288" y="3317875"/>
            <a:ext cx="3111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3" descr="C:\Users\Nuismer\AppData\Local\Microsoft\Windows\Temporary Internet Files\Content.IE5\MZVI606E\MCAN01288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4288" y="2689225"/>
            <a:ext cx="3540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9" descr="C:\Users\Nuismer\AppData\Local\Microsoft\Windows\Temporary Internet Files\Content.IE5\SP0S5ODY\MCNA01171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5975" y="4008438"/>
            <a:ext cx="4397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" name="Straight Connector 77"/>
          <p:cNvCxnSpPr/>
          <p:nvPr/>
        </p:nvCxnSpPr>
        <p:spPr>
          <a:xfrm rot="5400000">
            <a:off x="6379369" y="3207544"/>
            <a:ext cx="34448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6206331" y="3790157"/>
            <a:ext cx="346075" cy="2174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38"/>
          <p:cNvSpPr txBox="1">
            <a:spLocks noChangeArrowheads="1"/>
          </p:cNvSpPr>
          <p:nvPr/>
        </p:nvSpPr>
        <p:spPr bwMode="auto">
          <a:xfrm>
            <a:off x="1371600" y="1851025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Many </a:t>
            </a:r>
            <a:r>
              <a:rPr lang="en-US" b="1" dirty="0" err="1" smtClean="0"/>
              <a:t>trophic</a:t>
            </a:r>
            <a:r>
              <a:rPr lang="en-US" b="1" dirty="0" smtClean="0"/>
              <a:t> links</a:t>
            </a:r>
            <a:endParaRPr lang="en-US" b="1" dirty="0"/>
          </a:p>
        </p:txBody>
      </p:sp>
      <p:sp>
        <p:nvSpPr>
          <p:cNvPr id="81" name="TextBox 39"/>
          <p:cNvSpPr txBox="1">
            <a:spLocks noChangeArrowheads="1"/>
          </p:cNvSpPr>
          <p:nvPr/>
        </p:nvSpPr>
        <p:spPr bwMode="auto">
          <a:xfrm>
            <a:off x="5181600" y="1868488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Few </a:t>
            </a:r>
            <a:r>
              <a:rPr lang="en-US" b="1" dirty="0" err="1" smtClean="0"/>
              <a:t>trophic</a:t>
            </a:r>
            <a:r>
              <a:rPr lang="en-US" b="1" dirty="0" smtClean="0"/>
              <a:t> links</a:t>
            </a:r>
            <a:endParaRPr lang="en-US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838200" y="55112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What would happen if we removed this species?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800600" y="55112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What would happen if we removed this species?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1728084" y="4619709"/>
            <a:ext cx="418768" cy="866692"/>
          </a:xfrm>
          <a:custGeom>
            <a:avLst/>
            <a:gdLst>
              <a:gd name="connsiteX0" fmla="*/ 291547 w 418768"/>
              <a:gd name="connsiteY0" fmla="*/ 882595 h 882595"/>
              <a:gd name="connsiteX1" fmla="*/ 21203 w 418768"/>
              <a:gd name="connsiteY1" fmla="*/ 326003 h 882595"/>
              <a:gd name="connsiteX2" fmla="*/ 418768 w 418768"/>
              <a:gd name="connsiteY2" fmla="*/ 0 h 88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768" h="882595">
                <a:moveTo>
                  <a:pt x="291547" y="882595"/>
                </a:moveTo>
                <a:cubicBezTo>
                  <a:pt x="145773" y="677848"/>
                  <a:pt x="0" y="473102"/>
                  <a:pt x="21203" y="326003"/>
                </a:cubicBezTo>
                <a:cubicBezTo>
                  <a:pt x="42406" y="178904"/>
                  <a:pt x="230587" y="89452"/>
                  <a:pt x="418768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5448632" y="4619709"/>
            <a:ext cx="418768" cy="866692"/>
          </a:xfrm>
          <a:custGeom>
            <a:avLst/>
            <a:gdLst>
              <a:gd name="connsiteX0" fmla="*/ 291547 w 418768"/>
              <a:gd name="connsiteY0" fmla="*/ 882595 h 882595"/>
              <a:gd name="connsiteX1" fmla="*/ 21203 w 418768"/>
              <a:gd name="connsiteY1" fmla="*/ 326003 h 882595"/>
              <a:gd name="connsiteX2" fmla="*/ 418768 w 418768"/>
              <a:gd name="connsiteY2" fmla="*/ 0 h 88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768" h="882595">
                <a:moveTo>
                  <a:pt x="291547" y="882595"/>
                </a:moveTo>
                <a:cubicBezTo>
                  <a:pt x="145773" y="677848"/>
                  <a:pt x="0" y="473102"/>
                  <a:pt x="21203" y="326003"/>
                </a:cubicBezTo>
                <a:cubicBezTo>
                  <a:pt x="42406" y="178904"/>
                  <a:pt x="230587" y="89452"/>
                  <a:pt x="418768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3429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How will species respond to climate change?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33" t="22571" r="68333" b="18000"/>
          <a:stretch/>
        </p:blipFill>
        <p:spPr>
          <a:xfrm>
            <a:off x="152400" y="1295400"/>
            <a:ext cx="4231641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916" t="23105" r="68167" b="19066"/>
          <a:stretch/>
        </p:blipFill>
        <p:spPr>
          <a:xfrm>
            <a:off x="4488018" y="1295400"/>
            <a:ext cx="4274982" cy="3878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0225" y="5410200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Extinction?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Adaptation?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Range shifts?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629</Words>
  <Application>Microsoft Office PowerPoint</Application>
  <PresentationFormat>On-screen Show (4:3)</PresentationFormat>
  <Paragraphs>165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Biological Sciences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Nuismer</dc:creator>
  <cp:lastModifiedBy>Microsoft</cp:lastModifiedBy>
  <cp:revision>209</cp:revision>
  <dcterms:created xsi:type="dcterms:W3CDTF">2003-11-25T22:00:04Z</dcterms:created>
  <dcterms:modified xsi:type="dcterms:W3CDTF">2018-01-11T17:55:38Z</dcterms:modified>
</cp:coreProperties>
</file>