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73" r:id="rId2"/>
    <p:sldId id="275" r:id="rId3"/>
    <p:sldId id="277" r:id="rId4"/>
    <p:sldId id="276" r:id="rId5"/>
    <p:sldId id="278" r:id="rId6"/>
    <p:sldId id="268" r:id="rId7"/>
    <p:sldId id="271" r:id="rId8"/>
    <p:sldId id="279" r:id="rId9"/>
    <p:sldId id="259" r:id="rId10"/>
    <p:sldId id="269" r:id="rId11"/>
    <p:sldId id="260" r:id="rId12"/>
    <p:sldId id="263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200" autoAdjust="0"/>
    <p:restoredTop sz="94683" autoAdjust="0"/>
  </p:normalViewPr>
  <p:slideViewPr>
    <p:cSldViewPr>
      <p:cViewPr varScale="1">
        <p:scale>
          <a:sx n="106" d="100"/>
          <a:sy n="106" d="100"/>
        </p:scale>
        <p:origin x="1482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905000"/>
            <a:ext cx="7543800" cy="2593975"/>
          </a:xfrm>
        </p:spPr>
        <p:txBody>
          <a:bodyPr anchor="b"/>
          <a:lstStyle>
            <a:lvl1pPr>
              <a:defRPr sz="6600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572000"/>
            <a:ext cx="64617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1752600" cy="5851525"/>
          </a:xfrm>
        </p:spPr>
        <p:txBody>
          <a:bodyPr vert="eaVert" anchor="b" anchorCtr="0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5486400"/>
            <a:ext cx="7659687" cy="1168400"/>
          </a:xfrm>
        </p:spPr>
        <p:txBody>
          <a:bodyPr anchor="t"/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852863"/>
            <a:ext cx="6135687" cy="163353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9600" y="1536192"/>
            <a:ext cx="3657600" cy="45902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1" y="5495544"/>
            <a:ext cx="7772400" cy="594360"/>
          </a:xfrm>
        </p:spPr>
        <p:txBody>
          <a:bodyPr anchor="b"/>
          <a:lstStyle>
            <a:lvl1pPr algn="ctr">
              <a:defRPr sz="22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4799" y="6096000"/>
            <a:ext cx="7772401" cy="6096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304800" y="381000"/>
            <a:ext cx="7772400" cy="494284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1752" y="5495278"/>
            <a:ext cx="7772400" cy="594626"/>
          </a:xfrm>
        </p:spPr>
        <p:txBody>
          <a:bodyPr anchor="b"/>
          <a:lstStyle>
            <a:lvl1pPr algn="ctr">
              <a:defRPr sz="2200" b="1">
                <a:ln>
                  <a:noFill/>
                </a:ln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8458200" cy="54864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01752" y="6096000"/>
            <a:ext cx="7772400" cy="612648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6200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620000" cy="4800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458200" y="0"/>
            <a:ext cx="6858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8458200" y="5486400"/>
            <a:ext cx="685800" cy="6858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  <a:ln w="19050">
            <a:solidFill>
              <a:srgbClr val="FFFFFF"/>
            </a:solidFill>
          </a:ln>
        </p:spPr>
        <p:txBody>
          <a:bodyPr vert="horz" lIns="0" tIns="0" rIns="0" bIns="0" rtlCol="0" anchor="ctr"/>
          <a:lstStyle>
            <a:lvl1pPr algn="ctr">
              <a:defRPr sz="1800">
                <a:solidFill>
                  <a:srgbClr val="FFFFFF"/>
                </a:solidFill>
              </a:defRPr>
            </a:lvl1pPr>
          </a:lstStyle>
          <a:p>
            <a:fld id="{4E811417-4F04-45DA-8543-484B09B69C5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2"/>
                </a:solidFill>
              </a:defRPr>
            </a:lvl1pPr>
          </a:lstStyle>
          <a:p>
            <a:fld id="{2B54358E-DC7A-4EA5-94F9-6642DB7A9F82}" type="datetimeFigureOut">
              <a:rPr lang="en-US" smtClean="0"/>
              <a:t>11/18/2013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600" kern="1200" cap="none" spc="-100" baseline="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342900" indent="-22860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5840" indent="-22860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spcBef>
          <a:spcPct val="20000"/>
        </a:spcBef>
        <a:buClr>
          <a:schemeClr val="accent5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defTabSz="914400" rtl="0" eaLnBrk="1" latinLnBrk="0" hangingPunct="1">
        <a:spcBef>
          <a:spcPct val="20000"/>
        </a:spcBef>
        <a:buClr>
          <a:schemeClr val="accent2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182880" algn="l" defTabSz="914400" rtl="0" eaLnBrk="1" latinLnBrk="0" hangingPunct="1">
        <a:spcBef>
          <a:spcPct val="20000"/>
        </a:spcBef>
        <a:buClr>
          <a:schemeClr val="accent4"/>
        </a:buClr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30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7620000" cy="2544762"/>
          </a:xfrm>
        </p:spPr>
        <p:txBody>
          <a:bodyPr/>
          <a:lstStyle/>
          <a:p>
            <a:r>
              <a:rPr lang="en-US" dirty="0" smtClean="0"/>
              <a:t>Solid Modeling at the University of Idaho Mechanical Engineering Department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971800"/>
            <a:ext cx="7620000" cy="3429000"/>
          </a:xfrm>
        </p:spPr>
        <p:txBody>
          <a:bodyPr/>
          <a:lstStyle/>
          <a:p>
            <a:r>
              <a:rPr lang="en-US" dirty="0" smtClean="0"/>
              <a:t>By: </a:t>
            </a:r>
          </a:p>
          <a:p>
            <a:pPr lvl="1"/>
            <a:r>
              <a:rPr lang="en-US" dirty="0" smtClean="0"/>
              <a:t>David </a:t>
            </a:r>
            <a:r>
              <a:rPr lang="en-US" dirty="0" err="1" smtClean="0"/>
              <a:t>Eld</a:t>
            </a:r>
            <a:endParaRPr lang="en-US" dirty="0" smtClean="0"/>
          </a:p>
          <a:p>
            <a:pPr lvl="1"/>
            <a:r>
              <a:rPr lang="en-US" dirty="0" smtClean="0"/>
              <a:t>Jon </a:t>
            </a:r>
            <a:r>
              <a:rPr lang="en-US" dirty="0" err="1" smtClean="0"/>
              <a:t>Teske</a:t>
            </a:r>
            <a:endParaRPr lang="en-US" dirty="0" smtClean="0"/>
          </a:p>
          <a:p>
            <a:pPr lvl="1"/>
            <a:r>
              <a:rPr lang="en-US" dirty="0" smtClean="0"/>
              <a:t>Nathan </a:t>
            </a:r>
            <a:r>
              <a:rPr lang="en-US" dirty="0" smtClean="0"/>
              <a:t>Petersen</a:t>
            </a:r>
            <a:endParaRPr lang="en-US" dirty="0" smtClean="0"/>
          </a:p>
          <a:p>
            <a:pPr lvl="1"/>
            <a:r>
              <a:rPr lang="en-US" dirty="0" smtClean="0"/>
              <a:t>Theo White</a:t>
            </a:r>
            <a:endParaRPr lang="en-US" dirty="0"/>
          </a:p>
        </p:txBody>
      </p:sp>
      <p:pic>
        <p:nvPicPr>
          <p:cNvPr id="4" name="Picture 8" descr="http://t3.gstatic.com/images?q=tbn:ANd9GcSwVlG3Oa6ARqYI-_iQjuXOUt0Drn2hz70a1H6Oshs2If0GNkQVPw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5200" y="152400"/>
            <a:ext cx="987425" cy="1098685"/>
          </a:xfrm>
          <a:prstGeom prst="rect">
            <a:avLst/>
          </a:prstGeom>
          <a:solidFill>
            <a:schemeClr val="accent5">
              <a:lumMod val="20000"/>
              <a:lumOff val="80000"/>
              <a:alpha val="0"/>
            </a:schemeClr>
          </a:solidFill>
          <a:ln>
            <a:solidFill>
              <a:schemeClr val="tx1"/>
            </a:solidFill>
          </a:ln>
          <a:effectLst>
            <a:glow rad="419100">
              <a:schemeClr val="accent1">
                <a:alpha val="29000"/>
              </a:schemeClr>
            </a:glow>
            <a:outerShdw blurRad="50800" dist="50800" dir="5400000" algn="ctr" rotWithShape="0">
              <a:srgbClr val="000000">
                <a:alpha val="0"/>
              </a:srgbClr>
            </a:outerShdw>
            <a:reflection stA="28000" endPos="52000" dist="254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91883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01599" y="571500"/>
            <a:ext cx="2819399" cy="2743200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866" t="11687" r="13754" b="2429"/>
          <a:stretch/>
        </p:blipFill>
        <p:spPr>
          <a:xfrm>
            <a:off x="235723" y="685800"/>
            <a:ext cx="2551150" cy="2514600"/>
          </a:xfrm>
        </p:spPr>
      </p:pic>
      <p:sp>
        <p:nvSpPr>
          <p:cNvPr id="11" name="Rectangle 10"/>
          <p:cNvSpPr/>
          <p:nvPr/>
        </p:nvSpPr>
        <p:spPr>
          <a:xfrm>
            <a:off x="2492744" y="2095500"/>
            <a:ext cx="3306234" cy="268175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72508" y="0"/>
            <a:ext cx="4382353" cy="11430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From Model to Reality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5638" y="2225770"/>
            <a:ext cx="3140445" cy="2421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5399" y="3372534"/>
            <a:ext cx="2590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Fully Rendered </a:t>
            </a:r>
            <a:r>
              <a:rPr lang="en-US" dirty="0" err="1" smtClean="0"/>
              <a:t>SolidWorks</a:t>
            </a:r>
            <a:r>
              <a:rPr lang="en-US" dirty="0" smtClean="0"/>
              <a:t> Model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464538" y="4838700"/>
            <a:ext cx="2667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Exploded View Drawing of Complete Yo-Yo Assembly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559261" y="6362700"/>
            <a:ext cx="2895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Final Product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5571961" y="3456985"/>
            <a:ext cx="3246071" cy="2840312"/>
          </a:xfrm>
          <a:prstGeom prst="rect">
            <a:avLst/>
          </a:prstGeom>
          <a:solidFill>
            <a:schemeClr val="accent4">
              <a:lumMod val="75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23" t="-973" r="-15423" b="973"/>
          <a:stretch/>
        </p:blipFill>
        <p:spPr bwMode="auto">
          <a:xfrm>
            <a:off x="5678483" y="3534116"/>
            <a:ext cx="3581400" cy="2686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2" descr="http://www.webpages.uidaho.edu/Mindworks/IEW/Pictures/IEW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599" y="6187564"/>
            <a:ext cx="2914590" cy="5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73813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52653" y="0"/>
            <a:ext cx="4191000" cy="1143000"/>
          </a:xfrm>
        </p:spPr>
        <p:txBody>
          <a:bodyPr>
            <a:noAutofit/>
          </a:bodyPr>
          <a:lstStyle/>
          <a:p>
            <a:r>
              <a:rPr lang="en-US" sz="3600" dirty="0" smtClean="0">
                <a:solidFill>
                  <a:schemeClr val="tx1"/>
                </a:solidFill>
              </a:rPr>
              <a:t>Working on the Lathe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5419052" y="2113481"/>
            <a:ext cx="3306002" cy="247950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599652" y="2744647"/>
            <a:ext cx="3306002" cy="24795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1281" y="3051217"/>
            <a:ext cx="3306002" cy="247950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1969" y="6002898"/>
            <a:ext cx="24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Making the Final Cuts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12902" y="5673267"/>
            <a:ext cx="2479502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After the </a:t>
            </a:r>
            <a:r>
              <a:rPr lang="en-US" dirty="0"/>
              <a:t>F</a:t>
            </a:r>
            <a:r>
              <a:rPr lang="en-US" dirty="0" smtClean="0"/>
              <a:t>inal Pass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832302" y="5014468"/>
            <a:ext cx="24795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The Final Product</a:t>
            </a:r>
          </a:p>
        </p:txBody>
      </p:sp>
      <p:pic>
        <p:nvPicPr>
          <p:cNvPr id="1026" name="Picture 2" descr="http://www.webpages.uidaho.edu/Mindworks/IEW/Pictures/IEW%20Logo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214" y="6187564"/>
            <a:ext cx="2914590" cy="5321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212207" y="961567"/>
            <a:ext cx="464820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This project </a:t>
            </a:r>
            <a:r>
              <a:rPr lang="en-US" dirty="0" smtClean="0"/>
              <a:t>involved: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Designing a Yo-Yo in </a:t>
            </a:r>
            <a:r>
              <a:rPr lang="en-US" dirty="0" err="1" smtClean="0"/>
              <a:t>SolidWorks</a:t>
            </a:r>
            <a:endParaRPr lang="en-US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Create a manufacturing plan for the shop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Building it from stock on the manual lathe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Testing the final product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4336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244155" y="2556933"/>
            <a:ext cx="3090862" cy="2667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3543300" y="1371600"/>
            <a:ext cx="4686300" cy="5257800"/>
          </a:xfrm>
          <a:prstGeom prst="rect">
            <a:avLst/>
          </a:prstGeom>
          <a:solidFill>
            <a:schemeClr val="accent3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971800" y="0"/>
            <a:ext cx="5486400" cy="1143000"/>
          </a:xfrm>
        </p:spPr>
        <p:txBody>
          <a:bodyPr/>
          <a:lstStyle/>
          <a:p>
            <a:r>
              <a:rPr lang="en-US" sz="3600" dirty="0" err="1" smtClean="0">
                <a:solidFill>
                  <a:schemeClr val="tx1"/>
                </a:solidFill>
              </a:rPr>
              <a:t>SolidWorks</a:t>
            </a:r>
            <a:r>
              <a:rPr lang="en-US" sz="3600" dirty="0" smtClean="0">
                <a:solidFill>
                  <a:schemeClr val="tx1"/>
                </a:solidFill>
              </a:rPr>
              <a:t> CSWA and CSWP</a:t>
            </a:r>
            <a:endParaRPr lang="en-US" sz="36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752850" y="1524000"/>
            <a:ext cx="4267200" cy="4953000"/>
          </a:xfrm>
          <a:solidFill>
            <a:schemeClr val="accent5">
              <a:lumMod val="20000"/>
              <a:lumOff val="80000"/>
              <a:alpha val="81000"/>
            </a:schemeClr>
          </a:solidFill>
        </p:spPr>
        <p:txBody>
          <a:bodyPr>
            <a:normAutofit/>
          </a:bodyPr>
          <a:lstStyle/>
          <a:p>
            <a:r>
              <a:rPr lang="en-US" b="1" dirty="0" smtClean="0"/>
              <a:t>Preparation for Exam</a:t>
            </a:r>
          </a:p>
          <a:p>
            <a:pPr lvl="1"/>
            <a:r>
              <a:rPr lang="en-US" u="sng" dirty="0" smtClean="0"/>
              <a:t>Solid </a:t>
            </a:r>
            <a:r>
              <a:rPr lang="en-US" u="sng" dirty="0"/>
              <a:t>Professor Videos</a:t>
            </a:r>
            <a:r>
              <a:rPr lang="en-US" b="1" dirty="0"/>
              <a:t/>
            </a:r>
            <a:br>
              <a:rPr lang="en-US" b="1" dirty="0"/>
            </a:br>
            <a:r>
              <a:rPr lang="en-US" dirty="0"/>
              <a:t>* Assigning Material Properties</a:t>
            </a:r>
            <a:br>
              <a:rPr lang="en-US" dirty="0"/>
            </a:br>
            <a:r>
              <a:rPr lang="en-US" dirty="0"/>
              <a:t>* Changing Unit Systems</a:t>
            </a:r>
            <a:br>
              <a:rPr lang="en-US" dirty="0"/>
            </a:br>
            <a:r>
              <a:rPr lang="en-US" dirty="0"/>
              <a:t>* Defining Dimensions</a:t>
            </a:r>
            <a:br>
              <a:rPr lang="en-US" dirty="0"/>
            </a:br>
            <a:r>
              <a:rPr lang="en-US" dirty="0"/>
              <a:t>* Using Equations</a:t>
            </a:r>
            <a:br>
              <a:rPr lang="en-US" dirty="0"/>
            </a:br>
            <a:r>
              <a:rPr lang="en-US" dirty="0"/>
              <a:t>* Modeling Parts</a:t>
            </a:r>
            <a:br>
              <a:rPr lang="en-US" dirty="0"/>
            </a:br>
            <a:r>
              <a:rPr lang="en-US" dirty="0"/>
              <a:t>* Modeling Assemblies</a:t>
            </a:r>
            <a:br>
              <a:rPr lang="en-US" dirty="0"/>
            </a:br>
            <a:r>
              <a:rPr lang="en-US" dirty="0"/>
              <a:t>* Finding Mass &amp; Center of Mass</a:t>
            </a:r>
            <a:br>
              <a:rPr lang="en-US" dirty="0"/>
            </a:br>
            <a:r>
              <a:rPr lang="en-US" dirty="0"/>
              <a:t>* SW Drawing </a:t>
            </a:r>
            <a:r>
              <a:rPr lang="en-US" dirty="0" smtClean="0"/>
              <a:t>Types</a:t>
            </a:r>
          </a:p>
          <a:p>
            <a:pPr lvl="1"/>
            <a:r>
              <a:rPr lang="en-US" u="sng" dirty="0" smtClean="0"/>
              <a:t>2013 CSWA Prep Course</a:t>
            </a:r>
          </a:p>
          <a:p>
            <a:pPr lvl="1"/>
            <a:r>
              <a:rPr lang="en-US" u="sng" dirty="0" smtClean="0"/>
              <a:t>CSWA Practice Exam</a:t>
            </a:r>
          </a:p>
          <a:p>
            <a:pPr lvl="1"/>
            <a:r>
              <a:rPr lang="en-US" u="sng" dirty="0" smtClean="0"/>
              <a:t>2013 CSWP/CSWE </a:t>
            </a:r>
            <a:r>
              <a:rPr lang="en-US" u="sng" dirty="0"/>
              <a:t>P</a:t>
            </a:r>
            <a:r>
              <a:rPr lang="en-US" u="sng" dirty="0" smtClean="0"/>
              <a:t>rep Course </a:t>
            </a:r>
          </a:p>
          <a:p>
            <a:pPr lvl="1"/>
            <a:r>
              <a:rPr lang="en-US" u="sng" dirty="0" smtClean="0"/>
              <a:t>CSWP Practice Exam</a:t>
            </a:r>
          </a:p>
        </p:txBody>
      </p:sp>
      <p:pic>
        <p:nvPicPr>
          <p:cNvPr id="5122" name="Picture 2" descr="https://solidworks.virtualtester.com/userportal.php/image/certimage/C-VVPASL3PBS/full/0/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0836" y="2726266"/>
            <a:ext cx="2857500" cy="230505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SolidProfess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582" y="5562600"/>
            <a:ext cx="1506008" cy="9459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https://solidworks.com/sw/images/interface/newredtranslogo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6996" y="1828800"/>
            <a:ext cx="1765180" cy="370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366556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90600"/>
            <a:ext cx="8229600" cy="518160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0" y="0"/>
            <a:ext cx="3886200" cy="1066800"/>
          </a:xfrm>
        </p:spPr>
        <p:txBody>
          <a:bodyPr/>
          <a:lstStyle/>
          <a:p>
            <a:r>
              <a:rPr lang="en-US" sz="3600" dirty="0" err="1" smtClean="0"/>
              <a:t>Mindworks</a:t>
            </a:r>
            <a:r>
              <a:rPr lang="en-US" sz="3600" dirty="0" smtClean="0"/>
              <a:t> Website</a:t>
            </a:r>
            <a:endParaRPr lang="en-US" sz="36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1066800"/>
            <a:ext cx="8096102" cy="502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30533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55574" y="2743200"/>
            <a:ext cx="5330825" cy="4038600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1325" y="1220569"/>
            <a:ext cx="7620000" cy="4800600"/>
          </a:xfrm>
        </p:spPr>
        <p:txBody>
          <a:bodyPr/>
          <a:lstStyle/>
          <a:p>
            <a:r>
              <a:rPr lang="en-US" dirty="0" smtClean="0"/>
              <a:t>This is our standard Mechanical Engineering CAD Class</a:t>
            </a:r>
          </a:p>
          <a:p>
            <a:r>
              <a:rPr lang="en-US" dirty="0" smtClean="0"/>
              <a:t>This course culminates with a large final project.</a:t>
            </a:r>
          </a:p>
          <a:p>
            <a:r>
              <a:rPr lang="en-US" dirty="0" smtClean="0"/>
              <a:t>By the end of the course students are ready to take the CSWA.</a:t>
            </a:r>
            <a:endParaRPr lang="en-US" dirty="0"/>
          </a:p>
        </p:txBody>
      </p:sp>
      <p:sp>
        <p:nvSpPr>
          <p:cNvPr id="4" name="AutoShape 2" descr="https://pod51041.outlook.com/owa/service.svc/s/GetFileAttachment?id=AAMkAGE1NzkwYmJlLWQ0MzktNGNiMi05ZmFhLTgwYTk0MDY2NzUzNgBGAAAAAAA674P0TFIaT50CBSCI7Gc8BwAvz%2B%2BAV6W0S5n0w%2Fw4jI66AAAA94ijAACc60WTVWUGR6vYDztH41GyAABTD%2BKIAAABEgAQAFz07fKRjPdMiq550In4v%2FE%3D&amp;isImagePreview=True&amp;X-OWA-CANARY=zhohJEUtnUi-VFFtmIDYsT1zgpEOotAIf_fYMDMyPV8mwACqURB-m0xQh06nkd6JJh5_6cpl47o.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4" descr="https://pod51041.outlook.com/owa/service.svc/s/GetFileAttachment?id=AAMkAGE1NzkwYmJlLWQ0MzktNGNiMi05ZmFhLTgwYTk0MDY2NzUzNgBGAAAAAAA674P0TFIaT50CBSCI7Gc8BwAvz%2B%2BAV6W0S5n0w%2Fw4jI66AAAA94ijAACc60WTVWUGR6vYDztH41GyAABTD%2BKIAAABEgAQAFz07fKRjPdMiq550In4v%2FE%3D&amp;isImagePreview=True&amp;X-OWA-CANARY=zhohJEUtnUi-VFFtmIDYsT1zgpEOotAIf_fYMDMyPV8mwACqURB-m0xQh06nkd6JJh5_6cpl47o.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53" name="Picture 5" descr="C:\Users\tesk0491\Downloads\Industrial Render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6" y="2838450"/>
            <a:ext cx="5130800" cy="3848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486399" y="6135469"/>
            <a:ext cx="297180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1920’s Marine Engine</a:t>
            </a:r>
          </a:p>
          <a:p>
            <a:r>
              <a:rPr lang="en-US" dirty="0" smtClean="0"/>
              <a:t>Fully Rendered in </a:t>
            </a:r>
            <a:r>
              <a:rPr lang="en-US" dirty="0" err="1" smtClean="0"/>
              <a:t>SolidWorks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155574" y="76200"/>
            <a:ext cx="7851775" cy="906463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600" kern="1200" cap="none" spc="-100" baseline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/>
              <a:t>ME 301: Computer Aided Design Methods</a:t>
            </a:r>
          </a:p>
        </p:txBody>
      </p:sp>
    </p:spTree>
    <p:extLst>
      <p:ext uri="{BB962C8B-B14F-4D97-AF65-F5344CB8AC3E}">
        <p14:creationId xmlns:p14="http://schemas.microsoft.com/office/powerpoint/2010/main" val="176854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" y="-9526"/>
            <a:ext cx="7623175" cy="1076325"/>
          </a:xfrm>
        </p:spPr>
        <p:txBody>
          <a:bodyPr/>
          <a:lstStyle/>
          <a:p>
            <a:pPr marL="114300" lvl="0">
              <a:spcBef>
                <a:spcPts val="1200"/>
              </a:spcBef>
              <a:spcAft>
                <a:spcPts val="1200"/>
              </a:spcAft>
            </a:pPr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ME 404: Advanced </a:t>
            </a:r>
            <a:r>
              <a:rPr lang="en-US" sz="3600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SolidWorks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4" y="1295400"/>
            <a:ext cx="8074025" cy="4419600"/>
          </a:xfrm>
        </p:spPr>
        <p:txBody>
          <a:bodyPr>
            <a:normAutofit/>
          </a:bodyPr>
          <a:lstStyle/>
          <a:p>
            <a:pPr marL="114300" indent="0">
              <a:buNone/>
            </a:pPr>
            <a:r>
              <a:rPr lang="en-US" sz="2400" b="1" dirty="0">
                <a:solidFill>
                  <a:prstClr val="black"/>
                </a:solidFill>
              </a:rPr>
              <a:t>Solid Modeling, Simulation, and Manufacturing Capstone</a:t>
            </a:r>
            <a:endParaRPr lang="en-US" sz="2400" b="1" dirty="0" smtClean="0"/>
          </a:p>
          <a:p>
            <a:r>
              <a:rPr lang="en-US" sz="2400" dirty="0" smtClean="0"/>
              <a:t>This is a first time offering for this course.</a:t>
            </a:r>
          </a:p>
          <a:p>
            <a:r>
              <a:rPr lang="en-US" sz="2400" dirty="0"/>
              <a:t>This class builds off of the ME 301 course.</a:t>
            </a:r>
            <a:endParaRPr lang="en-US" sz="2400" dirty="0" smtClean="0"/>
          </a:p>
          <a:p>
            <a:r>
              <a:rPr lang="en-US" sz="2400" dirty="0" smtClean="0"/>
              <a:t>It has three main emphases: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olid modeling (certifications)</a:t>
            </a:r>
          </a:p>
          <a:p>
            <a:pPr lvl="1"/>
            <a:r>
              <a:rPr lang="en-US" dirty="0"/>
              <a:t>S</a:t>
            </a:r>
            <a:r>
              <a:rPr lang="en-US" dirty="0" smtClean="0"/>
              <a:t>imulation (FEA, CFD and Heat Transfer, Dynamics)</a:t>
            </a:r>
          </a:p>
          <a:p>
            <a:pPr lvl="1"/>
            <a:r>
              <a:rPr lang="en-US" dirty="0" smtClean="0"/>
              <a:t>Manufacturing</a:t>
            </a:r>
          </a:p>
        </p:txBody>
      </p:sp>
      <p:sp>
        <p:nvSpPr>
          <p:cNvPr id="4" name="AutoShape 4" descr="data:image/jpeg;base64,/9j/4AAQSkZJRgABAQAAAQABAAD/2wCEAAkGBwgHBgkIBwgKCgkLDRYPDQwMDRsUFRAWIB0iIiAdHx8kKDQsJCYxJx8fLT0tMTU3Ojo6Iys/RD84QzQ5OjcBCgoKDQwNGg8PGjclHyU3Nzc3Nzc3Nzc3Nzc3Nzc3Nzc3Nzc3Nzc3Nzc3Nzc3Nzc3Nzc3Nzc3Nzc3Nzc3Nzc3N//AABEIAKAAjwMBIgACEQEDEQH/xAAcAAEAAwADAQEAAAAAAAAAAAAABQYHAwQIAQL/xABMEAABAgUCAgUFCgoJBQEAAAABAgMABAUGEQcSITETQVFhcRcigZHiCBQVMjdVlKGksjZCc3SClbG0wtIjM1JWYnLB0eEkQ1OTojT/xAAYAQEBAQEBAAAAAAAAAAAAAAAABAMCAf/EACERAQACAgICAgMAAAAAAAAAAAABAwIRElEEExRBITEy/9oADAMBAAIRAxEAPwDcYQhAIQhAedtbJH4S1Rk5LpOj6eUZRv27scV9WRER5NB87/Zfbix6qfLJSvyDP3lxOxLfblhMab1YY5R+Wf8AkzHzx9l9uHkzHzx9l9uNAhGHyLO2vpw6Z/5Mx88fZfbh5Mx88fZfbjQIQ+RZ2enDpn/kzHzx9l9uHkzHzx9l9uNAhD5FnZ6cOmf+TQfPH2X2459OKX8C6x0qQ6fp+j6Q79m3OWFnlk9sXmKvbPy8yHgr92VG9FuWeWpZ24Y4xuHoiEIRUnIQhAIQhAIQhAYFqp8stK/IM/eXE7HLqZptcF0XY3WKNOyMsluXQ2kuvOIcCklXEbUHt7Yrnkk1D/vLK/rCY/kjC2n2TE7a12cI0noRntzUO6rNq1LYrFbW+JxwFHvecdUMBSQQdwHbGhHnEltXr0owz5kIQjJoQhFCTTrhua+6hRqJVnJZSApxIcmnENpSAnIG3Pb2RpVX7J0zzz4QvsVe2fl5kPBX7sqO35JdQ/7yyv6wmP5IlbG0suah3rIV6sVGQmkMFfSFL7i3FAtqQMbkDPMdcV1U8J3thZbzjTaIQhFDEhCEAhCEAjp1OqSFJlVTVTm2ZWXTwLjywkZ7IpmoWqFLtILk2Ameq2OEulWEtd61dXhz8OcZoxbN0X829c95TzknSZdlbyNydp2JBP8ARoPBKf8AEeffAb7SatTqzK++qVOMTbGSnpGVhQBHV4x3YxH3NbD/AEddmsn3spTTaU7vxhuJ+oiNugMP90F+EdreK/voiRPOI73QX4R2t4r++iJE84j8r6U0fqXyEIRIoIhNMfloqf5s5/BH2u3NTqGQ3MrW4+RkMtDKsdp7IhNMrnpzOqLlTnVmWYnW1Mt7vO2rVtCQSOXLnFfjYTEzMp78omNPSsIQixMQj8rUlCFLWoJSkZJJwAIqjOpNoPVP4ObrkuZgq2pJSoNqPYFkbfrgLbCA4iEAzFC1kuuate1gumq6OcnHegbd/wDEMEqUO/AwPGI3Wq95y2pKTptFeLVQnSVF1IBU02COWetROB4HujG7kuau1ClTNBup912akZoLa6UDpEKGUrQSOYwc+iA1bSzS+Vl5WWuC40pnahMpD7TS/OQ0FcQpX9pRznjy8eMWLWmqfBentQAVhybKZZHHnuPnf/IVCwrpll2fajbit83Pp96to5EloKC1eACPrEU73SU+oy9EpaMnetx8pHWQAlP3jAWnQql/B1gy7y0bXJ55cwfD4qfqSD6Y0OImhy8vQ6BTZFx1tpMvLNtArUE5ISAecd+anJaTlVzU2+0zLNp3LecWEpSO3JgMW90F+EdreK/voiRPOKlrJd1FuC4KM5SJv3y3IFXTuJQQn4yT5pPPkY+P6hUZt4IbRNOpP/cS2AB6zmJfIwyy1qG9OUY72tsIrNWvWmSVPamJVfvp19JLbSTtwO1XZEdLSepNwy6p6mU19uVUPNAS20Cn/DvO5XojHCjLJrlbjDlsSlS116sTK5qWRN09jpHXUOjKFBKdic9vnYPojt3jJyt26wyVvU+WZak5UpYc6JASCEje5yxyGU+iLBphT12FYNbuWsSy5ebXna28NqgEEpQnB5FSyfHhGZ2Bd4tm5367PNOTbjjDoUlJALi1kHierjxzF8RqNI5/MvWeY+ZEYKdTNRamyuo0qgITTkeduRJrcTt71E8R4RIyeu0q9RppM5TnJeqJYV0KmjvaW5jh3p7evlzj0cOrd0z9x3A1YtsqKytzo5ooOOlc57CepKRxP/EcF6aT0a3tPnp9uYdXVJMJW6/uOx0kgFO3kBx4dfDrj5pPLsW7aVZv+rDpX1JWiXKzxXx4+lS+HojhvGrTkvovTkVJ0rqFcnFTDhKj8QrU5kd3xBjvgNF0XqUzU9Pqe5NrK3GStgLJySlJwn1DA9EXmKjpTTTSrAozCwQtbPTqB7XCV/6iLdAYBbwOousj9WX59Mp6ukRnlsRwbHpV53riA12pBpt+vzSQQ1UGkPp4cN2Nqh6059MTSCrSzVxQXluiz558k9Cs8O7zFfUO+LV7oWiCftiUrLKdy6e7hZHHLbmB94J9ZgM70PS9OahU1LjrimpJl9xtClkhGUkHA6slUd/XuorGoUsGVedJSrW0EZAVuUvl6Ux+/c6y3S3jOP8A/hkVY/SUkRZafQm7m1xrc9PJS5KUfo1bTjBXtAQD4YUf0YCFpWllz3q2azdVXclHXxuabebLjmDyynICB3fsiv3VY11W/bk3MVWok0yVmww3LrmFEOpz5riUZxjjy5jjE/cWo9ZuO/qfTLemXpWntz6GWwwraZg78FS8c0njw5Y4mJD3SVUWFUekJP8AR+dNLHafip/igO9S9M6JWNL5R2myzDFUnZVp5U7MqJKFcCog/ijgeAiToVl2Q3ZdTlJNclVFtMrE3PpKVqS4EZyD+KBzAH+8R96Ta6PoLSmEqU07NSsqxjkTuSFqSfQDHS0WpUzUtNLml5RaG355xyWaU5kJB6IDiQOXnQFa0MtOWrlYmKtU20LkaaAQhz4qnTxBPcACfVFjd1TrNe1Bp9Jtjo26YZtLXFAUqYQD56iTyTtBIA7Itto2JMULT6p2+3PMfCU6l3pX2slCHFJCQO3AAHV18o6WlmmBtGaXVKxMMP1NSS2ylkkoaSeZBIBKiO7gMwEZ7ouue96TT6G0o7ptwvugf2EfFB8VHP6MV7R7T+VnZdV0XO2gU1kFUu0+cIcxzcXn8QdXac9XO3X7YUvWLrcuO6auxK0CWZbT0YWQtWOaSTwTknqyTnHAxIX1Tp68dPpFiy+hTKTPRrLSldHljGQnuwQnI7oDktPUqWui7XaLR6es09lhS/fijtztwBhGOCTnhnj3Rlmt8xQ5ery1CoVPlJb4PQencYaCSVK4hGR1DOfE90arpRYa7LpUw5PKbdqs3jpS2rKUJGdqASO/J7/CMWoVm3Lc15YqlMmmukmi7PPTDKkISN2VDJHXyAEBqFx28/P0y0LEk0qRLBtMzUnE8kNIAznxUo478d8Uq6Jli/8AUaXpcq42zQKSjo1OZ2ttsN/1i89QOAkfoxfNarvbtmmqkacjZVqo10aphIwW2QSPjc8+ccdmSeyMQtSSq9ecNvUNnz5xYVMLHLYnlvPUgHj3nHM4gNwnNbbSkJn3pLMVCZab8wOsMpCMDhw3KBx6Ivds3FTLmpgqFHmA8wVFKsjCkKHNKh1HiIzO87KoFlaYzq2KbLzc/sS0Zx9sKXvWQkqTn4uM8Mcokvc+0oyVlLnlO7jPzClhI5ICfM9eQfqgJDWa0Tc1rqflW91Qp2XmMc1p/HR6QM+IEQul1aZvqwZ22am5vm5dgy6yrmpsg9GvxGMegdsayeUefLuk39LdR5avU1pXwVOKUrokcBtP9Y39e4ejsgJP3O9OdkqxczU03smZXomFjsO5zI9aYm9LqgxPXTfcg6oCYcn1qB6y2FKRw8MD1iLxbtPpwnZ2v0txK2qyhl4lI4EhJG4eII4duY8pTFXnZG5JupU6aelpkzLi0utLKVDKjmA3OxdLpayqq9X61VWHkSqFlklOxDSetaievbnwyY7d1eTm8X5Gp1W4ZTEnlIQibQjpU5B2qSRuI4dWOZjFXq1eV8uJpy5qoVTGP+nbT5vPgVBIA9Ji2UXRGszDfvi4J+VpbAG5Qz0iwOvPJI9ZgOrrNfUlc0xKUqiK30ySO7pACA45y4D+yByPXkxXaTf1do9sKt+kOolG3HlOKmGQQ8d2BgKzw5cxx740qXtLSi3gVVatt1B5JyoOTO71Ib6vXEjL6jaY0JO2kU4cvjS1PCSfEqwTAZtZdcv2iqmXaFIVCcTNEKeC5Nx9Klf2s9vfE0/MatT9XlKs7T6iXJVZUyz0GxpJIwfM4Z4E8+PGLY5r3Q0EhmkVBQHLJQn/AFjrHX+RzwoMwR3zCf8AaAoN4tai3FMJcr1Jq7iG+KGm5NfRN94CRjPfzjq2/e13WXKLkpVbrMsVEhmbYJS2Tz255eEaY1r9TCP6Whzif8rqTHZa1wtWc8yoUueQj/G0hwerMBlEjqXdkpWk1ZVWdmXQnaWZjiypPZsGAPRgxO1vWy5qlIqlpZuUp5WnCnpdKuk/RJJ2+rPfFzcmdHrpBSoSci+fxg0qUUCe8AJJ9cQda0QTMS5m7QrbU60eKW5hSTnwcTwPqEBPIkaHrBbdMfmKmZSsSLeyYAKSsZwDlJ5pJGQf+Yh7guWhaZ0p2g2MpEzV3v8A9VRVtWW/EjgVDqTyHXGWV226zbj/AEVYp78qTkJWpPmL8FDgfXE9pzTrQq7sxJXZNOyLu5C5aYS9sSscdyDkEDPDj48R1hueoAFa0mnph0J3uU9E1jsICV/7xGe56m1zNhLaWBiVnnWkY6wQlf7VmIbVat3LMUSZplCogNA2hKqhLOB8ONAcgE/EHDj4dUdzQCvUZVvmhSxU3Um1rffQ5gdNnA3J7cAJGOfCA1qK9fdsMXbbkzS3tqHVDfLukf1bg5Hw6j3ExYYQHlqduK9LLob1ozqVyLSyShZT54QT5wbWDjaT1jlkxG0ikUKnJROXfNuHI3IpcnxeWP8AGrk2O7O7wjddUdOFXo5JzcjOolZ2VSUf0iSUOJJzzHEEH9sRtoaKUWl7ZivufCk1kEN4KGUfo5yr08O6ApFPvq56m0aXp1bjVMlUcP8ApGQ6of5lqG3PeRnvjvM6T3tcykv3VWwyCd2x54zC0n/KDtHoMbvLSrEoylmVZbZaQMJQ2kJSB4COaA8waiWDJWbUaJKNTj8379J6ZS0hI4KSPNA5cCesxYWLOoDHxachZHW4tSv9Y73ugvwjtbxX99ESB5xL5OUxrUqKIid7R7VEpLPFqmSaT2hlOf2RziQk+qUY/wDWI7MIj5ZdqOMdOqqmyC+C5GWV4tJiuWNb9IquqlSpk/IMvSSWHFJYxtSkjZgjGMczFtiE0x+Wip/mzn8EU+NMzlO2F8RqFyqmilpTgV70bmpFZ5Fl4qA9C8xTJ7SK67YdVPWfWlPrTx2Nq6Bwj17VdfMxvkItTMFp+rE9JLcoWo1EMyj4jxUyErxyypsjaod4x6Y46pppQLsYXU9OarLkkZXIOrPm+GfOT4EY742qvW7SbilDK1mRZmmvxd4wpHelQ4g+EZLXdDpiWmvftpVlTK0nc21MEpUg9zieP1emA/OkVjXlbl0GZqDPvGm9GpL6C+hYf4cMJSo8QcHJ6s9sVm/x8E6suqs8JRNhO5SGeSXSg7xgd3EjtibNqawOpMm5VHQxjbv9/pwR4jzouGmelrdrTSqrVplE5U1JIRsB2M5HnYJ4qJ5ZgNLhCEAhCEAhCEBh/ugvwjtbxX99ESJ5xHe6C/CO1vFf30RInnEflfSmj9S+QhCJFBEJpj8tFT/NnP4Im4hNMfloqf5s5/BFXi/1LC/+Yb3CEItSkIQgEIQgEIQgEIQgMk1M1KuG17rbo9GkpGZSuXQ4kOsuLcKlFQwNqxnl2RXfK3qH/duV/V8x/PDVT5ZKV+QZ+8uJ2MLbvXOtNa6+cM9uauXVedXpUxWKIpj3m4Aky8o6kYKkkk7ieyNCPOEIktt9n0owr4EIQjJoRQk1C4rYvufrNFpLkypYU2kuSzi2ykhPEbcdnbF9hGldk1zvTjPDnCC8reof92pX9XzH88S1jap3PW71kKFWadISqJgr6QJYcQ4nDalD4yzjkOrlHPFXtn5eZDwV+7Kiuq7nOtJ7KuEbeiIQhFDEhCEAhCEAhCEBgWqnyyUr8gz+1cTsVbWye+DNUZOe6PpOglWV7N23d5y+GcGIfymD5nP0r2IlvqyzmJxb1ZxjH5aDCM/8pg+Zz9K9iHlMHzOfpXsRh8ezpr7sO2gQjP8AymD5nP0r2IeUwfM5+lexD49nR7sO2gQjP/KYPmc/SvYh5TB8zn6V7EPj2dHuw7aBFXtn5eZDwV+7KiH8pg+Zz9K9iOfTiq/DWsdKn+g6DpOkHR792MMLHPA7I3oqzwy3LO2zHKNQ9MwhCKk5CEI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6" descr="data:image/jpeg;base64,/9j/4AAQSkZJRgABAQAAAQABAAD/2wCEAAkGBwgHBgkIBwgKCgkLDRYPDQwMDRsUFRAWIB0iIiAdHx8kKDQsJCYxJx8fLT0tMTU3Ojo6Iys/RD84QzQ5OjcBCgoKDQwNGg8PGjclHyU3Nzc3Nzc3Nzc3Nzc3Nzc3Nzc3Nzc3Nzc3Nzc3Nzc3Nzc3Nzc3Nzc3Nzc3Nzc3Nzc3N//AABEIAKAAjwMBIgACEQEDEQH/xAAcAAEAAwADAQEAAAAAAAAAAAAABQYHAwQIAQL/xABMEAABAgUCAgUFCgoJBQEAAAABAgMABAUGEQcSITETQVFhcRcigZHiCBQVMjdVlKGksjZCc3SClbG0wtIjM1JWYnLB0eEkQ1OTojT/xAAYAQEBAQEBAAAAAAAAAAAAAAAABAMCAf/EACERAQACAgICAgMAAAAAAAAAAAABAwIRElEEExRBITEy/9oADAMBAAIRAxEAPwDcYQhAIQhAedtbJH4S1Rk5LpOj6eUZRv27scV9WRER5NB87/Zfbix6qfLJSvyDP3lxOxLfblhMab1YY5R+Wf8AkzHzx9l9uHkzHzx9l9uNAhGHyLO2vpw6Z/5Mx88fZfbh5Mx88fZfbjQIQ+RZ2enDpn/kzHzx9l9uHkzHzx9l9uNAhD5FnZ6cOmf+TQfPH2X2459OKX8C6x0qQ6fp+j6Q79m3OWFnlk9sXmKvbPy8yHgr92VG9FuWeWpZ24Y4xuHoiEIRUnIQhAIQhAIQhAYFqp8stK/IM/eXE7HLqZptcF0XY3WKNOyMsluXQ2kuvOIcCklXEbUHt7Yrnkk1D/vLK/rCY/kjC2n2TE7a12cI0noRntzUO6rNq1LYrFbW+JxwFHvecdUMBSQQdwHbGhHnEltXr0owz5kIQjJoQhFCTTrhua+6hRqJVnJZSApxIcmnENpSAnIG3Pb2RpVX7J0zzz4QvsVe2fl5kPBX7sqO35JdQ/7yyv6wmP5IlbG0suah3rIV6sVGQmkMFfSFL7i3FAtqQMbkDPMdcV1U8J3thZbzjTaIQhFDEhCEAhCEAjp1OqSFJlVTVTm2ZWXTwLjywkZ7IpmoWqFLtILk2Ameq2OEulWEtd61dXhz8OcZoxbN0X829c95TzknSZdlbyNydp2JBP8ARoPBKf8AEeffAb7SatTqzK++qVOMTbGSnpGVhQBHV4x3YxH3NbD/AEddmsn3spTTaU7vxhuJ+oiNugMP90F+EdreK/voiRPOI73QX4R2t4r++iJE84j8r6U0fqXyEIRIoIhNMfloqf5s5/BH2u3NTqGQ3MrW4+RkMtDKsdp7IhNMrnpzOqLlTnVmWYnW1Mt7vO2rVtCQSOXLnFfjYTEzMp78omNPSsIQixMQj8rUlCFLWoJSkZJJwAIqjOpNoPVP4ObrkuZgq2pJSoNqPYFkbfrgLbCA4iEAzFC1kuuate1gumq6OcnHegbd/wDEMEqUO/AwPGI3Wq95y2pKTptFeLVQnSVF1IBU02COWetROB4HujG7kuau1ClTNBup912akZoLa6UDpEKGUrQSOYwc+iA1bSzS+Vl5WWuC40pnahMpD7TS/OQ0FcQpX9pRznjy8eMWLWmqfBentQAVhybKZZHHnuPnf/IVCwrpll2fajbit83Pp96to5EloKC1eACPrEU73SU+oy9EpaMnetx8pHWQAlP3jAWnQql/B1gy7y0bXJ55cwfD4qfqSD6Y0OImhy8vQ6BTZFx1tpMvLNtArUE5ISAecd+anJaTlVzU2+0zLNp3LecWEpSO3JgMW90F+EdreK/voiRPOKlrJd1FuC4KM5SJv3y3IFXTuJQQn4yT5pPPkY+P6hUZt4IbRNOpP/cS2AB6zmJfIwyy1qG9OUY72tsIrNWvWmSVPamJVfvp19JLbSTtwO1XZEdLSepNwy6p6mU19uVUPNAS20Cn/DvO5XojHCjLJrlbjDlsSlS116sTK5qWRN09jpHXUOjKFBKdic9vnYPojt3jJyt26wyVvU+WZak5UpYc6JASCEje5yxyGU+iLBphT12FYNbuWsSy5ebXna28NqgEEpQnB5FSyfHhGZ2Bd4tm5367PNOTbjjDoUlJALi1kHierjxzF8RqNI5/MvWeY+ZEYKdTNRamyuo0qgITTkeduRJrcTt71E8R4RIyeu0q9RppM5TnJeqJYV0KmjvaW5jh3p7evlzj0cOrd0z9x3A1YtsqKytzo5ooOOlc57CepKRxP/EcF6aT0a3tPnp9uYdXVJMJW6/uOx0kgFO3kBx4dfDrj5pPLsW7aVZv+rDpX1JWiXKzxXx4+lS+HojhvGrTkvovTkVJ0rqFcnFTDhKj8QrU5kd3xBjvgNF0XqUzU9Pqe5NrK3GStgLJySlJwn1DA9EXmKjpTTTSrAozCwQtbPTqB7XCV/6iLdAYBbwOousj9WX59Mp6ukRnlsRwbHpV53riA12pBpt+vzSQQ1UGkPp4cN2Nqh6059MTSCrSzVxQXluiz558k9Cs8O7zFfUO+LV7oWiCftiUrLKdy6e7hZHHLbmB94J9ZgM70PS9OahU1LjrimpJl9xtClkhGUkHA6slUd/XuorGoUsGVedJSrW0EZAVuUvl6Ux+/c6y3S3jOP8A/hkVY/SUkRZafQm7m1xrc9PJS5KUfo1bTjBXtAQD4YUf0YCFpWllz3q2azdVXclHXxuabebLjmDyynICB3fsiv3VY11W/bk3MVWok0yVmww3LrmFEOpz5riUZxjjy5jjE/cWo9ZuO/qfTLemXpWntz6GWwwraZg78FS8c0njw5Y4mJD3SVUWFUekJP8AR+dNLHafip/igO9S9M6JWNL5R2myzDFUnZVp5U7MqJKFcCog/ijgeAiToVl2Q3ZdTlJNclVFtMrE3PpKVqS4EZyD+KBzAH+8R96Ta6PoLSmEqU07NSsqxjkTuSFqSfQDHS0WpUzUtNLml5RaG355xyWaU5kJB6IDiQOXnQFa0MtOWrlYmKtU20LkaaAQhz4qnTxBPcACfVFjd1TrNe1Bp9Jtjo26YZtLXFAUqYQD56iTyTtBIA7Itto2JMULT6p2+3PMfCU6l3pX2slCHFJCQO3AAHV18o6WlmmBtGaXVKxMMP1NSS2ylkkoaSeZBIBKiO7gMwEZ7ouue96TT6G0o7ptwvugf2EfFB8VHP6MV7R7T+VnZdV0XO2gU1kFUu0+cIcxzcXn8QdXac9XO3X7YUvWLrcuO6auxK0CWZbT0YWQtWOaSTwTknqyTnHAxIX1Tp68dPpFiy+hTKTPRrLSldHljGQnuwQnI7oDktPUqWui7XaLR6es09lhS/fijtztwBhGOCTnhnj3Rlmt8xQ5ery1CoVPlJb4PQencYaCSVK4hGR1DOfE90arpRYa7LpUw5PKbdqs3jpS2rKUJGdqASO/J7/CMWoVm3Lc15YqlMmmukmi7PPTDKkISN2VDJHXyAEBqFx28/P0y0LEk0qRLBtMzUnE8kNIAznxUo478d8Uq6Jli/8AUaXpcq42zQKSjo1OZ2ttsN/1i89QOAkfoxfNarvbtmmqkacjZVqo10aphIwW2QSPjc8+ccdmSeyMQtSSq9ecNvUNnz5xYVMLHLYnlvPUgHj3nHM4gNwnNbbSkJn3pLMVCZab8wOsMpCMDhw3KBx6Ivds3FTLmpgqFHmA8wVFKsjCkKHNKh1HiIzO87KoFlaYzq2KbLzc/sS0Zx9sKXvWQkqTn4uM8Mcokvc+0oyVlLnlO7jPzClhI5ICfM9eQfqgJDWa0Tc1rqflW91Qp2XmMc1p/HR6QM+IEQul1aZvqwZ22am5vm5dgy6yrmpsg9GvxGMegdsayeUefLuk39LdR5avU1pXwVOKUrokcBtP9Y39e4ejsgJP3O9OdkqxczU03smZXomFjsO5zI9aYm9LqgxPXTfcg6oCYcn1qB6y2FKRw8MD1iLxbtPpwnZ2v0txK2qyhl4lI4EhJG4eII4duY8pTFXnZG5JupU6aelpkzLi0utLKVDKjmA3OxdLpayqq9X61VWHkSqFlklOxDSetaievbnwyY7d1eTm8X5Gp1W4ZTEnlIQibQjpU5B2qSRuI4dWOZjFXq1eV8uJpy5qoVTGP+nbT5vPgVBIA9Ji2UXRGszDfvi4J+VpbAG5Qz0iwOvPJI9ZgOrrNfUlc0xKUqiK30ySO7pACA45y4D+yByPXkxXaTf1do9sKt+kOolG3HlOKmGQQ8d2BgKzw5cxx740qXtLSi3gVVatt1B5JyoOTO71Ib6vXEjL6jaY0JO2kU4cvjS1PCSfEqwTAZtZdcv2iqmXaFIVCcTNEKeC5Nx9Klf2s9vfE0/MatT9XlKs7T6iXJVZUyz0GxpJIwfM4Z4E8+PGLY5r3Q0EhmkVBQHLJQn/AFjrHX+RzwoMwR3zCf8AaAoN4tai3FMJcr1Jq7iG+KGm5NfRN94CRjPfzjq2/e13WXKLkpVbrMsVEhmbYJS2Tz255eEaY1r9TCP6Whzif8rqTHZa1wtWc8yoUueQj/G0hwerMBlEjqXdkpWk1ZVWdmXQnaWZjiypPZsGAPRgxO1vWy5qlIqlpZuUp5WnCnpdKuk/RJJ2+rPfFzcmdHrpBSoSci+fxg0qUUCe8AJJ9cQda0QTMS5m7QrbU60eKW5hSTnwcTwPqEBPIkaHrBbdMfmKmZSsSLeyYAKSsZwDlJ5pJGQf+Yh7guWhaZ0p2g2MpEzV3v8A9VRVtWW/EjgVDqTyHXGWV226zbj/AEVYp78qTkJWpPmL8FDgfXE9pzTrQq7sxJXZNOyLu5C5aYS9sSscdyDkEDPDj48R1hueoAFa0mnph0J3uU9E1jsICV/7xGe56m1zNhLaWBiVnnWkY6wQlf7VmIbVat3LMUSZplCogNA2hKqhLOB8ONAcgE/EHDj4dUdzQCvUZVvmhSxU3Um1rffQ5gdNnA3J7cAJGOfCA1qK9fdsMXbbkzS3tqHVDfLukf1bg5Hw6j3ExYYQHlqduK9LLob1ozqVyLSyShZT54QT5wbWDjaT1jlkxG0ikUKnJROXfNuHI3IpcnxeWP8AGrk2O7O7wjddUdOFXo5JzcjOolZ2VSUf0iSUOJJzzHEEH9sRtoaKUWl7ZivufCk1kEN4KGUfo5yr08O6ApFPvq56m0aXp1bjVMlUcP8ApGQ6of5lqG3PeRnvjvM6T3tcykv3VWwyCd2x54zC0n/KDtHoMbvLSrEoylmVZbZaQMJQ2kJSB4COaA8waiWDJWbUaJKNTj8379J6ZS0hI4KSPNA5cCesxYWLOoDHxachZHW4tSv9Y73ugvwjtbxX99ESB5xL5OUxrUqKIid7R7VEpLPFqmSaT2hlOf2RziQk+qUY/wDWI7MIj5ZdqOMdOqqmyC+C5GWV4tJiuWNb9IquqlSpk/IMvSSWHFJYxtSkjZgjGMczFtiE0x+Wip/mzn8EU+NMzlO2F8RqFyqmilpTgV70bmpFZ5Fl4qA9C8xTJ7SK67YdVPWfWlPrTx2Nq6Bwj17VdfMxvkItTMFp+rE9JLcoWo1EMyj4jxUyErxyypsjaod4x6Y46pppQLsYXU9OarLkkZXIOrPm+GfOT4EY742qvW7SbilDK1mRZmmvxd4wpHelQ4g+EZLXdDpiWmvftpVlTK0nc21MEpUg9zieP1emA/OkVjXlbl0GZqDPvGm9GpL6C+hYf4cMJSo8QcHJ6s9sVm/x8E6suqs8JRNhO5SGeSXSg7xgd3EjtibNqawOpMm5VHQxjbv9/pwR4jzouGmelrdrTSqrVplE5U1JIRsB2M5HnYJ4qJ5ZgNLhCEAhCEAhCEBh/ugvwjtbxX99ESJ5xHe6C/CO1vFf30RInnEflfSmj9S+QhCJFBEJpj8tFT/NnP4Im4hNMfloqf5s5/BFXi/1LC/+Yb3CEItSkIQgEIQgEIQgEIQgMk1M1KuG17rbo9GkpGZSuXQ4kOsuLcKlFQwNqxnl2RXfK3qH/duV/V8x/PDVT5ZKV+QZ+8uJ2MLbvXOtNa6+cM9uauXVedXpUxWKIpj3m4Aky8o6kYKkkk7ieyNCPOEIktt9n0owr4EIQjJoRQk1C4rYvufrNFpLkypYU2kuSzi2ykhPEbcdnbF9hGldk1zvTjPDnCC8reof92pX9XzH88S1jap3PW71kKFWadISqJgr6QJYcQ4nDalD4yzjkOrlHPFXtn5eZDwV+7Kiuq7nOtJ7KuEbeiIQhFDEhCEAhCEAhCEBgWqnyyUr8gz+1cTsVbWye+DNUZOe6PpOglWV7N23d5y+GcGIfymD5nP0r2IlvqyzmJxb1ZxjH5aDCM/8pg+Zz9K9iHlMHzOfpXsRh8ezpr7sO2gQjP8AymD5nP0r2IeUwfM5+lexD49nR7sO2gQjP/KYPmc/SvYh5TB8zn6V7EPj2dHuw7aBFXtn5eZDwV+7KiH8pg+Zz9K9iOfTiq/DWsdKn+g6DpOkHR792MMLHPA7I3oqzwy3LO2zHKNQ9MwhCKk5CEID/9k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5389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990006" y="923186"/>
            <a:ext cx="4087194" cy="57859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295121" y="4047386"/>
            <a:ext cx="3403836" cy="266176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95121" y="923185"/>
            <a:ext cx="3403452" cy="29718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6200" y="0"/>
            <a:ext cx="4572000" cy="838200"/>
          </a:xfrm>
        </p:spPr>
        <p:txBody>
          <a:bodyPr/>
          <a:lstStyle/>
          <a:p>
            <a:r>
              <a:rPr lang="en-US" sz="36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Finite Element Analysis</a:t>
            </a:r>
          </a:p>
        </p:txBody>
      </p:sp>
      <p:pic>
        <p:nvPicPr>
          <p:cNvPr id="6" name="Picture 5"/>
          <p:cNvPicPr/>
          <p:nvPr/>
        </p:nvPicPr>
        <p:blipFill>
          <a:blip r:embed="rId2"/>
          <a:stretch>
            <a:fillRect/>
          </a:stretch>
        </p:blipFill>
        <p:spPr>
          <a:xfrm>
            <a:off x="4380666" y="1784797"/>
            <a:ext cx="3086934" cy="1903701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/>
          <p:cNvSpPr txBox="1"/>
          <p:nvPr/>
        </p:nvSpPr>
        <p:spPr>
          <a:xfrm>
            <a:off x="4373968" y="1066800"/>
            <a:ext cx="33351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Determining the </a:t>
            </a:r>
            <a:r>
              <a:rPr lang="en-US" sz="1600" dirty="0" smtClean="0"/>
              <a:t>stresses </a:t>
            </a:r>
            <a:r>
              <a:rPr lang="en-US" sz="1600" dirty="0" smtClean="0"/>
              <a:t>on the inner and outer surfaces of a C-clamp</a:t>
            </a:r>
            <a:endParaRPr lang="en-US" sz="1600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69680"/>
              </p:ext>
            </p:extLst>
          </p:nvPr>
        </p:nvGraphicFramePr>
        <p:xfrm>
          <a:off x="4098424" y="5943600"/>
          <a:ext cx="3886200" cy="6096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95400"/>
                <a:gridCol w="1295400"/>
                <a:gridCol w="1295400"/>
              </a:tblGrid>
              <a:tr h="2794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 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 err="1">
                          <a:effectLst/>
                        </a:rPr>
                        <a:t>SoildWorks</a:t>
                      </a:r>
                      <a:r>
                        <a:rPr lang="en-US" sz="800" dirty="0">
                          <a:effectLst/>
                        </a:rPr>
                        <a:t> FEA Stress (psi)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TK Solver Stress (psi)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Section AB Inner Surface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14111.3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14227.515017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Section AB Outer Surface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-15156.4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-15054.799509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Section DE Inner Surface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11948.7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>
                          <a:effectLst/>
                        </a:rPr>
                        <a:t>18408.704398</a:t>
                      </a:r>
                      <a:endParaRPr lang="en-US" sz="80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10160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Section DE Outer Surface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chemeClr val="tx2">
                        <a:lumMod val="75000"/>
                        <a:lumOff val="2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-5860.6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800" dirty="0">
                          <a:effectLst/>
                        </a:rPr>
                        <a:t>-9879.800505</a:t>
                      </a:r>
                      <a:endParaRPr lang="en-US" sz="800" dirty="0">
                        <a:solidFill>
                          <a:srgbClr val="000000"/>
                        </a:solidFill>
                        <a:effectLst/>
                        <a:latin typeface="Cambria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9" name="Picture 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55" y="2447185"/>
            <a:ext cx="3068828" cy="128757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1882591" y="3349944"/>
            <a:ext cx="1534684" cy="338554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Stress in a plate</a:t>
            </a:r>
            <a:endParaRPr lang="en-US" sz="1600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223" y="1151785"/>
            <a:ext cx="3057179" cy="114493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3968" y="3768627"/>
            <a:ext cx="3093632" cy="205544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2591" y="4275984"/>
            <a:ext cx="1593067" cy="218694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535" y="5177549"/>
            <a:ext cx="1377792" cy="129305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388255" y="4275984"/>
            <a:ext cx="1270412" cy="5847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Fatigue of a notched part</a:t>
            </a: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259000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685800" y="4214592"/>
            <a:ext cx="2819400" cy="21336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5181600" y="1658479"/>
            <a:ext cx="2669869" cy="10668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810000" y="3947892"/>
            <a:ext cx="4422469" cy="2667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78131" y="916671"/>
            <a:ext cx="4193869" cy="281712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14600" y="-9525"/>
            <a:ext cx="5943600" cy="868362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Computational Fluid Dynamics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144" y="1024805"/>
            <a:ext cx="3972966" cy="26008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19537" y="4063837"/>
            <a:ext cx="4203394" cy="24725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335434" y="1868713"/>
            <a:ext cx="2362200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Modeling the Drag Coefficient of a Sphere</a:t>
            </a:r>
            <a:endParaRPr lang="en-US" dirty="0"/>
          </a:p>
        </p:txBody>
      </p:sp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199" y="4330705"/>
            <a:ext cx="2508009" cy="1882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1762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4343403" y="922430"/>
            <a:ext cx="3716110" cy="565812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19100" y="922430"/>
            <a:ext cx="3619500" cy="59354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4343400" y="4111888"/>
            <a:ext cx="3716112" cy="2104101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4343401" y="1752600"/>
            <a:ext cx="3716111" cy="1985290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419100" y="1752599"/>
            <a:ext cx="3619500" cy="4463389"/>
          </a:xfrm>
          <a:prstGeom prst="rect">
            <a:avLst/>
          </a:prstGeom>
          <a:solidFill>
            <a:schemeClr val="tx2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0" y="0"/>
            <a:ext cx="2761036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Heat Transfer</a:t>
            </a:r>
            <a:endParaRPr lang="en-US" sz="36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5544" y="2056489"/>
            <a:ext cx="2495074" cy="12863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2959" y="4432806"/>
            <a:ext cx="3262554" cy="1462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126" y="1951311"/>
            <a:ext cx="3258982" cy="40677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19126" y="1034534"/>
            <a:ext cx="324872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Heat Transfer in a Fin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515775" y="1020670"/>
            <a:ext cx="3262554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Flat Plate Heat Conduction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9449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96453" y="4583663"/>
            <a:ext cx="4661694" cy="199786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533400" y="1230863"/>
            <a:ext cx="3886200" cy="2895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4546600" y="1406589"/>
            <a:ext cx="3200400" cy="2514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4986865" y="4041796"/>
            <a:ext cx="3310467" cy="2539736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0"/>
            <a:ext cx="3962400" cy="847725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Dynamic Simulation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383263"/>
            <a:ext cx="3533749" cy="25379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0199" y="1576573"/>
            <a:ext cx="2953202" cy="2174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1452" y="4194196"/>
            <a:ext cx="2847425" cy="22812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987" y="4770866"/>
            <a:ext cx="4411133" cy="16368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546600" y="1013931"/>
            <a:ext cx="320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4-Bar Linkage Assembly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96453" y="4194196"/>
            <a:ext cx="466169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Spring-Mass-Damper System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50597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267200" y="2948464"/>
            <a:ext cx="3810000" cy="32766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304800" y="948883"/>
            <a:ext cx="3352800" cy="5791200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7334" y="0"/>
            <a:ext cx="3962399" cy="838200"/>
          </a:xfrm>
        </p:spPr>
        <p:txBody>
          <a:bodyPr/>
          <a:lstStyle/>
          <a:p>
            <a:r>
              <a:rPr lang="en-US" sz="3600" dirty="0" smtClean="0">
                <a:solidFill>
                  <a:schemeClr val="tx1"/>
                </a:solidFill>
              </a:rPr>
              <a:t>Dynamic Simulation</a:t>
            </a:r>
            <a:endParaRPr lang="en-US" sz="3600" dirty="0">
              <a:solidFill>
                <a:schemeClr val="tx1"/>
              </a:solidFill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4330" y="3186170"/>
            <a:ext cx="3343469" cy="28011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8" y="1102241"/>
            <a:ext cx="3048000" cy="26899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799" y="3944019"/>
            <a:ext cx="3048000" cy="2716352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/>
          <p:cNvSpPr txBox="1"/>
          <p:nvPr/>
        </p:nvSpPr>
        <p:spPr>
          <a:xfrm>
            <a:off x="4182532" y="1295400"/>
            <a:ext cx="4047067" cy="934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Ball and Funnel Motion Simulation 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dirty="0" smtClean="0"/>
              <a:t>3-D plot of the ball’s bath created in </a:t>
            </a:r>
            <a:r>
              <a:rPr lang="en-US" dirty="0" err="1" smtClean="0"/>
              <a:t>Matlab</a:t>
            </a:r>
            <a:r>
              <a:rPr lang="en-US" dirty="0" smtClean="0"/>
              <a:t> </a:t>
            </a:r>
            <a:r>
              <a:rPr lang="en-US" dirty="0" smtClean="0"/>
              <a:t>using SolidWorks </a:t>
            </a:r>
            <a:r>
              <a:rPr lang="en-US" dirty="0" smtClean="0"/>
              <a:t>data 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182533" y="2555796"/>
            <a:ext cx="4267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dirty="0" err="1" smtClean="0"/>
              <a:t>Microbaja</a:t>
            </a:r>
            <a:r>
              <a:rPr lang="en-US" dirty="0" smtClean="0"/>
              <a:t> RC Car Suspension Analysis</a:t>
            </a:r>
            <a:endParaRPr lang="en-US" dirty="0"/>
          </a:p>
        </p:txBody>
      </p:sp>
      <p:cxnSp>
        <p:nvCxnSpPr>
          <p:cNvPr id="10" name="Straight Arrow Connector 9"/>
          <p:cNvCxnSpPr/>
          <p:nvPr/>
        </p:nvCxnSpPr>
        <p:spPr>
          <a:xfrm flipH="1">
            <a:off x="3810000" y="1600200"/>
            <a:ext cx="372532" cy="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69889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djacency">
  <a:themeElements>
    <a:clrScheme name="Couture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Office">
      <a:majorFont>
        <a:latin typeface="Cambria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明朝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djacency">
      <a:fillStyleLst>
        <a:solidFill>
          <a:schemeClr val="phClr"/>
        </a:solidFill>
        <a:solidFill>
          <a:schemeClr val="phClr">
            <a:tint val="55000"/>
          </a:schemeClr>
        </a:solidFill>
        <a:solidFill>
          <a:schemeClr val="phClr"/>
        </a:soli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algn="bl" rotWithShape="0">
              <a:srgbClr val="000000">
                <a:alpha val="60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brightRoom" dir="tl">
              <a:rot lat="0" lon="0" rev="1800000"/>
            </a:lightRig>
          </a:scene3d>
          <a:sp3d contourW="10160" prstMaterial="dkEdge">
            <a:bevelT w="38100" h="50800" prst="angle"/>
            <a:contourClr>
              <a:schemeClr val="phClr">
                <a:shade val="40000"/>
                <a:satMod val="15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75000">
              <a:schemeClr val="phClr">
                <a:shade val="100000"/>
                <a:satMod val="115000"/>
              </a:schemeClr>
            </a:gs>
            <a:gs pos="100000">
              <a:schemeClr val="phClr">
                <a:shade val="70000"/>
                <a:satMod val="130000"/>
              </a:schemeClr>
            </a:gs>
          </a:gsLst>
          <a:path path="circle">
            <a:fillToRect l="20000" t="50000" r="100000" b="5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7000"/>
              </a:schemeClr>
              <a:schemeClr val="phClr">
                <a:shade val="96000"/>
              </a:schemeClr>
            </a:duotone>
          </a:blip>
          <a:tile tx="0" ty="0" sx="32000" sy="32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Adjacency</Template>
  <TotalTime>326</TotalTime>
  <Words>309</Words>
  <Application>Microsoft Office PowerPoint</Application>
  <PresentationFormat>On-screen Show (4:3)</PresentationFormat>
  <Paragraphs>72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7" baseType="lpstr">
      <vt:lpstr>Arial</vt:lpstr>
      <vt:lpstr>Calibri</vt:lpstr>
      <vt:lpstr>Cambria</vt:lpstr>
      <vt:lpstr>Times New Roman</vt:lpstr>
      <vt:lpstr>Adjacency</vt:lpstr>
      <vt:lpstr>Solid Modeling at the University of Idaho Mechanical Engineering Department</vt:lpstr>
      <vt:lpstr>Mindworks Website</vt:lpstr>
      <vt:lpstr>PowerPoint Presentation</vt:lpstr>
      <vt:lpstr>ME 404: Advanced SolidWorks</vt:lpstr>
      <vt:lpstr>Finite Element Analysis</vt:lpstr>
      <vt:lpstr>Computational Fluid Dynamics</vt:lpstr>
      <vt:lpstr>Heat Transfer</vt:lpstr>
      <vt:lpstr>Dynamic Simulation</vt:lpstr>
      <vt:lpstr>Dynamic Simulation</vt:lpstr>
      <vt:lpstr>From Model to Reality</vt:lpstr>
      <vt:lpstr>Working on the Lathe</vt:lpstr>
      <vt:lpstr>SolidWorks CSWA and CSWP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Eld, David</dc:creator>
  <cp:lastModifiedBy>Teske, Jonathan</cp:lastModifiedBy>
  <cp:revision>32</cp:revision>
  <dcterms:created xsi:type="dcterms:W3CDTF">2013-10-25T00:01:35Z</dcterms:created>
  <dcterms:modified xsi:type="dcterms:W3CDTF">2013-11-18T22:47:17Z</dcterms:modified>
</cp:coreProperties>
</file>