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8" r:id="rId8"/>
    <p:sldId id="260" r:id="rId9"/>
    <p:sldId id="269" r:id="rId10"/>
    <p:sldId id="270" r:id="rId11"/>
    <p:sldId id="271" r:id="rId12"/>
    <p:sldId id="272" r:id="rId13"/>
    <p:sldId id="261" r:id="rId14"/>
    <p:sldId id="273" r:id="rId15"/>
    <p:sldId id="274" r:id="rId16"/>
    <p:sldId id="262" r:id="rId17"/>
    <p:sldId id="275" r:id="rId18"/>
    <p:sldId id="263" r:id="rId19"/>
    <p:sldId id="26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72" autoAdjust="0"/>
    <p:restoredTop sz="94670" autoAdjust="0"/>
  </p:normalViewPr>
  <p:slideViewPr>
    <p:cSldViewPr>
      <p:cViewPr varScale="1">
        <p:scale>
          <a:sx n="62" d="100"/>
          <a:sy n="62" d="100"/>
        </p:scale>
        <p:origin x="-96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09C2A1B-38B0-43FB-AA1D-9617AF7865F2}" type="datetimeFigureOut">
              <a:rPr lang="en-US" smtClean="0"/>
              <a:t>3/11/2011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0B748A-0A4A-408E-AF89-CC5EE6A3BF37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8" descr="UI-PP_dark-w-head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../TUTORIAL%20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baseline="0" dirty="0" smtClean="0"/>
              <a:t> Guide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additional material </a:t>
            </a:r>
            <a:r>
              <a:rPr lang="en-US" baseline="0" dirty="0" smtClean="0">
                <a:hlinkClick r:id="rId2" action="ppaction://hlinkfile"/>
              </a:rPr>
              <a:t>here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219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Fastened Spring Connection Property</a:t>
            </a:r>
          </a:p>
          <a:p>
            <a:pPr lvl="1"/>
            <a:r>
              <a:rPr lang="en-US" baseline="0" dirty="0" smtClean="0"/>
              <a:t>Forms elastic connection between faces</a:t>
            </a:r>
          </a:p>
          <a:p>
            <a:r>
              <a:rPr lang="en-US" baseline="0" dirty="0" smtClean="0"/>
              <a:t>Pressure Fitting Connection Property</a:t>
            </a:r>
          </a:p>
          <a:p>
            <a:pPr lvl="1"/>
            <a:r>
              <a:rPr lang="en-US" baseline="0" dirty="0" smtClean="0"/>
              <a:t>Links two bodies with a negative clearance</a:t>
            </a:r>
          </a:p>
          <a:p>
            <a:r>
              <a:rPr lang="en-US" baseline="0" dirty="0" smtClean="0"/>
              <a:t>Bolt Tightening Connection Property</a:t>
            </a:r>
          </a:p>
          <a:p>
            <a:pPr lvl="1"/>
            <a:r>
              <a:rPr lang="en-US" baseline="0" dirty="0" smtClean="0"/>
              <a:t>Takes into account bolt pre-tensioning</a:t>
            </a:r>
          </a:p>
        </p:txBody>
      </p:sp>
      <p:pic>
        <p:nvPicPr>
          <p:cNvPr id="5" name="Picture 4" descr="C:\Program Files\Dassault Systemes\B19doc\English\online\icons_C2\images\I_FastenedSpringConnectionP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21336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Program Files\Dassault Systemes\B19doc\English\online\icons_C2\images\I_FittingConnectionP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32766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Program Files\Dassault Systemes\B19doc\English\online\icons_C2\images\I_TighteningConnectionP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44196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40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Rigid Connection Property</a:t>
            </a:r>
          </a:p>
          <a:p>
            <a:pPr lvl="1"/>
            <a:r>
              <a:rPr lang="en-US" baseline="0" dirty="0" smtClean="0"/>
              <a:t>Links two bodies as infinitely rigid</a:t>
            </a:r>
          </a:p>
          <a:p>
            <a:r>
              <a:rPr lang="en-US" baseline="0" dirty="0" smtClean="0"/>
              <a:t>Smooth Connection Property</a:t>
            </a:r>
          </a:p>
          <a:p>
            <a:pPr lvl="1"/>
            <a:r>
              <a:rPr lang="en-US" baseline="0" dirty="0" smtClean="0"/>
              <a:t>Links two bodies with elastic deformation</a:t>
            </a:r>
          </a:p>
          <a:p>
            <a:r>
              <a:rPr lang="en-US" baseline="0" dirty="0" smtClean="0"/>
              <a:t>Virtual Bolt Tightening Connection Property</a:t>
            </a:r>
          </a:p>
          <a:p>
            <a:pPr lvl="1"/>
            <a:r>
              <a:rPr lang="en-US" baseline="0" dirty="0" smtClean="0"/>
              <a:t>Takes into account virtual bolt pre-tensioning</a:t>
            </a:r>
          </a:p>
        </p:txBody>
      </p:sp>
      <p:pic>
        <p:nvPicPr>
          <p:cNvPr id="5" name="Picture 4" descr="C:\Program Files\Dassault Systemes\B19doc\English\online\icons_C2\images\I_RigidConnectionP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101073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Program Files\Dassault Systemes\B19doc\English\online\icons_C2\images\I_SmoothConnectionP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260336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Program Files\Dassault Systemes\B19doc\English\online\icons_C2\images\I_VirtualBoltTighConnectionP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44196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40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Virtual Spring Bolt Tightening Connection Property</a:t>
            </a:r>
          </a:p>
          <a:p>
            <a:pPr lvl="1"/>
            <a:r>
              <a:rPr lang="en-US" baseline="0" dirty="0" smtClean="0"/>
              <a:t>Takes into account virtual bolt tightening similar to Virtual Bolt Tightening</a:t>
            </a:r>
          </a:p>
          <a:p>
            <a:r>
              <a:rPr lang="en-US" baseline="0" dirty="0" smtClean="0"/>
              <a:t>Customized User-Defined Connection Property</a:t>
            </a:r>
          </a:p>
          <a:p>
            <a:pPr lvl="1"/>
            <a:r>
              <a:rPr lang="en-US" baseline="0" dirty="0" smtClean="0"/>
              <a:t>Allows user to specify elements and the properties associated</a:t>
            </a:r>
          </a:p>
        </p:txBody>
      </p:sp>
      <p:pic>
        <p:nvPicPr>
          <p:cNvPr id="8" name="Picture 7" descr="C:\Program Files\Dassault Systemes\B19doc\English\online\icons_C2\images\I_SamVirtualSpringBoltTighConnectP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1336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Program Files\Dassault Systemes\B19doc\English\online\icons_C2\images\I_GenericConnectionP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1910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46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restrain</a:t>
            </a:r>
            <a:r>
              <a:rPr lang="en-US" baseline="0" dirty="0" smtClean="0"/>
              <a:t> a part(s) as the application deems necessary</a:t>
            </a:r>
          </a:p>
          <a:p>
            <a:r>
              <a:rPr lang="en-US" dirty="0" smtClean="0"/>
              <a:t>Used in all applications</a:t>
            </a:r>
          </a:p>
          <a:p>
            <a:r>
              <a:rPr lang="en-US" dirty="0" smtClean="0"/>
              <a:t>Can incorporate virtual parts</a:t>
            </a:r>
          </a:p>
          <a:p>
            <a:r>
              <a:rPr lang="en-US" dirty="0" smtClean="0"/>
              <a:t>Needed for FEA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45128" t="12450" r="48431" b="81897"/>
          <a:stretch>
            <a:fillRect/>
          </a:stretch>
        </p:blipFill>
        <p:spPr bwMode="auto">
          <a:xfrm>
            <a:off x="6470650" y="4267200"/>
            <a:ext cx="1758950" cy="988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946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Clamp</a:t>
            </a:r>
          </a:p>
          <a:p>
            <a:pPr lvl="1"/>
            <a:r>
              <a:rPr lang="en-US" dirty="0" smtClean="0"/>
              <a:t>Fully</a:t>
            </a:r>
            <a:r>
              <a:rPr lang="en-US" baseline="0" dirty="0" smtClean="0"/>
              <a:t> restrains a support from moving</a:t>
            </a:r>
            <a:endParaRPr lang="en-US" dirty="0" smtClean="0"/>
          </a:p>
          <a:p>
            <a:r>
              <a:rPr lang="en-US" dirty="0" smtClean="0"/>
              <a:t>User</a:t>
            </a:r>
            <a:r>
              <a:rPr lang="en-US" baseline="0" dirty="0" smtClean="0"/>
              <a:t>-Defined</a:t>
            </a:r>
          </a:p>
          <a:p>
            <a:pPr lvl="1"/>
            <a:r>
              <a:rPr lang="en-US" baseline="0" dirty="0" smtClean="0"/>
              <a:t>Restrain a support in any combination</a:t>
            </a:r>
            <a:br>
              <a:rPr lang="en-US" baseline="0" dirty="0" smtClean="0"/>
            </a:br>
            <a:r>
              <a:rPr lang="en-US" baseline="0" dirty="0" smtClean="0"/>
              <a:t>of X, Y, and Z translation and rotation</a:t>
            </a:r>
          </a:p>
          <a:p>
            <a:r>
              <a:rPr lang="en-US" baseline="0" dirty="0" err="1" smtClean="0"/>
              <a:t>Isostatic</a:t>
            </a:r>
            <a:endParaRPr lang="en-US" baseline="0" dirty="0" smtClean="0"/>
          </a:p>
          <a:p>
            <a:pPr lvl="1"/>
            <a:r>
              <a:rPr lang="en-US" dirty="0" smtClean="0"/>
              <a:t>Restrain</a:t>
            </a:r>
            <a:r>
              <a:rPr lang="en-US" baseline="0" dirty="0" smtClean="0"/>
              <a:t> used for frequency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22680" b="49335"/>
          <a:stretch/>
        </p:blipFill>
        <p:spPr bwMode="auto">
          <a:xfrm>
            <a:off x="8077200" y="2057400"/>
            <a:ext cx="640080" cy="54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66408" b="779"/>
          <a:stretch/>
        </p:blipFill>
        <p:spPr bwMode="auto">
          <a:xfrm>
            <a:off x="8077200" y="31242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47971" r="1652"/>
          <a:stretch/>
        </p:blipFill>
        <p:spPr bwMode="auto">
          <a:xfrm>
            <a:off x="8077200" y="45720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92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Slider</a:t>
            </a:r>
          </a:p>
          <a:p>
            <a:r>
              <a:rPr lang="en-US" dirty="0" smtClean="0"/>
              <a:t>Slider</a:t>
            </a:r>
          </a:p>
          <a:p>
            <a:r>
              <a:rPr lang="en-US" dirty="0" smtClean="0"/>
              <a:t>Sliding Pivot</a:t>
            </a:r>
          </a:p>
          <a:p>
            <a:r>
              <a:rPr lang="en-US" dirty="0" smtClean="0"/>
              <a:t>Ball joint</a:t>
            </a:r>
          </a:p>
          <a:p>
            <a:r>
              <a:rPr lang="en-US" dirty="0" smtClean="0"/>
              <a:t>Pivot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862" r="72424"/>
          <a:stretch/>
        </p:blipFill>
        <p:spPr bwMode="auto">
          <a:xfrm>
            <a:off x="5562600" y="19812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23904" r="54055"/>
          <a:stretch/>
        </p:blipFill>
        <p:spPr bwMode="auto">
          <a:xfrm>
            <a:off x="5562600" y="2635525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l="40434" r="37526"/>
          <a:stretch/>
        </p:blipFill>
        <p:spPr bwMode="auto">
          <a:xfrm>
            <a:off x="5562600" y="3228975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l="56965" r="20994"/>
          <a:stretch/>
        </p:blipFill>
        <p:spPr bwMode="auto">
          <a:xfrm>
            <a:off x="5562600" y="3869055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/>
          <a:srcRect l="71658" r="2628"/>
          <a:stretch/>
        </p:blipFill>
        <p:spPr bwMode="auto">
          <a:xfrm>
            <a:off x="5562600" y="4455141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71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forces acting</a:t>
            </a:r>
            <a:r>
              <a:rPr lang="en-US" baseline="0" dirty="0" smtClean="0"/>
              <a:t> on part</a:t>
            </a:r>
          </a:p>
          <a:p>
            <a:r>
              <a:rPr lang="en-US" baseline="0" dirty="0" smtClean="0"/>
              <a:t>Not needed in Frequency Analysis</a:t>
            </a:r>
          </a:p>
          <a:p>
            <a:r>
              <a:rPr lang="en-US" baseline="0" dirty="0" smtClean="0"/>
              <a:t>Needed for Static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65557" t="16231" r="20837" b="77987"/>
          <a:stretch>
            <a:fillRect/>
          </a:stretch>
        </p:blipFill>
        <p:spPr bwMode="auto">
          <a:xfrm>
            <a:off x="1752600" y="4155743"/>
            <a:ext cx="3126923" cy="82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763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Load</a:t>
            </a:r>
          </a:p>
          <a:p>
            <a:r>
              <a:rPr lang="en-US" dirty="0" smtClean="0"/>
              <a:t>Distributed</a:t>
            </a:r>
            <a:r>
              <a:rPr lang="en-US" baseline="0" dirty="0" smtClean="0"/>
              <a:t> Pressure</a:t>
            </a:r>
          </a:p>
          <a:p>
            <a:r>
              <a:rPr lang="en-US" baseline="0" dirty="0" smtClean="0"/>
              <a:t>Moment</a:t>
            </a:r>
          </a:p>
          <a:p>
            <a:r>
              <a:rPr lang="en-US" baseline="0" dirty="0" smtClean="0"/>
              <a:t>Enforced Displacement</a:t>
            </a:r>
          </a:p>
          <a:p>
            <a:r>
              <a:rPr lang="en-US" baseline="0" dirty="0" smtClean="0"/>
              <a:t>Temperature Field</a:t>
            </a:r>
          </a:p>
          <a:p>
            <a:r>
              <a:rPr lang="en-US" baseline="0" dirty="0" smtClean="0"/>
              <a:t>Mass Density (Frequency)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66355" t="18321" r="31656" b="78467"/>
          <a:stretch/>
        </p:blipFill>
        <p:spPr bwMode="auto">
          <a:xfrm>
            <a:off x="6816374" y="2518865"/>
            <a:ext cx="640080" cy="64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68044" t="18382" r="30029" b="78505"/>
          <a:stretch/>
        </p:blipFill>
        <p:spPr bwMode="auto">
          <a:xfrm>
            <a:off x="6816374" y="1890215"/>
            <a:ext cx="640080" cy="64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73434" t="18567" r="24639" b="78320"/>
          <a:stretch/>
        </p:blipFill>
        <p:spPr bwMode="auto">
          <a:xfrm>
            <a:off x="6816374" y="3781881"/>
            <a:ext cx="640080" cy="64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75084" t="18567" r="22989" b="78320"/>
          <a:stretch/>
        </p:blipFill>
        <p:spPr bwMode="auto">
          <a:xfrm>
            <a:off x="6816374" y="4413389"/>
            <a:ext cx="640080" cy="64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58777" t="19659" r="39415" b="77448"/>
          <a:stretch/>
        </p:blipFill>
        <p:spPr bwMode="auto">
          <a:xfrm>
            <a:off x="6816374" y="3150373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13609" t="36805" r="7336" b="29862"/>
          <a:stretch/>
        </p:blipFill>
        <p:spPr bwMode="auto">
          <a:xfrm>
            <a:off x="6842532" y="5044895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246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Meshes</a:t>
            </a:r>
            <a:r>
              <a:rPr lang="en-US" baseline="0" dirty="0" smtClean="0"/>
              <a:t> and computes the analysis</a:t>
            </a:r>
            <a:endParaRPr lang="en-US" dirty="0" smtClean="0"/>
          </a:p>
          <a:p>
            <a:r>
              <a:rPr lang="en-US" dirty="0" smtClean="0"/>
              <a:t>Save</a:t>
            </a:r>
          </a:p>
          <a:p>
            <a:pPr lvl="1"/>
            <a:r>
              <a:rPr lang="en-US" dirty="0" smtClean="0"/>
              <a:t>Saves you analysis results</a:t>
            </a:r>
          </a:p>
          <a:p>
            <a:r>
              <a:rPr lang="en-US" dirty="0" smtClean="0"/>
              <a:t>html Report</a:t>
            </a:r>
          </a:p>
          <a:p>
            <a:pPr lvl="1"/>
            <a:r>
              <a:rPr lang="en-US" dirty="0" smtClean="0"/>
              <a:t>Generates</a:t>
            </a:r>
            <a:r>
              <a:rPr lang="en-US" baseline="0" dirty="0" smtClean="0"/>
              <a:t> an html report of the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6796" t="39584" r="4460" b="6568"/>
          <a:stretch/>
        </p:blipFill>
        <p:spPr bwMode="auto">
          <a:xfrm>
            <a:off x="8001000" y="20574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2470" t="43334" r="4936" b="10000"/>
          <a:stretch/>
        </p:blipFill>
        <p:spPr bwMode="auto">
          <a:xfrm>
            <a:off x="8001000" y="32004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9418" t="21560" r="3491" b="48006"/>
          <a:stretch/>
        </p:blipFill>
        <p:spPr bwMode="auto">
          <a:xfrm>
            <a:off x="8001000" y="43434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964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the results</a:t>
            </a:r>
            <a:r>
              <a:rPr lang="en-US" baseline="0" dirty="0" smtClean="0"/>
              <a:t> of the FEA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68229" t="24384" r="25338" b="69695"/>
          <a:stretch>
            <a:fillRect/>
          </a:stretch>
        </p:blipFill>
        <p:spPr bwMode="auto">
          <a:xfrm>
            <a:off x="1689646" y="3200400"/>
            <a:ext cx="158790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18596" t="37046" r="68449" b="57049"/>
          <a:stretch>
            <a:fillRect/>
          </a:stretch>
        </p:blipFill>
        <p:spPr bwMode="auto">
          <a:xfrm>
            <a:off x="4572000" y="3200400"/>
            <a:ext cx="32178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3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Part or</a:t>
            </a:r>
            <a:r>
              <a:rPr lang="en-US" baseline="0" dirty="0" smtClean="0"/>
              <a:t> Product</a:t>
            </a:r>
          </a:p>
          <a:p>
            <a:r>
              <a:rPr lang="en-US" baseline="0" dirty="0" smtClean="0"/>
              <a:t>Assign Material Properties</a:t>
            </a:r>
          </a:p>
          <a:p>
            <a:pPr lvl="1"/>
            <a:r>
              <a:rPr lang="en-US" dirty="0" smtClean="0"/>
              <a:t>Ideally done during part creation</a:t>
            </a:r>
          </a:p>
          <a:p>
            <a:pPr lvl="1"/>
            <a:r>
              <a:rPr lang="en-US" dirty="0" smtClean="0"/>
              <a:t>Can be done in Generative Structural Analysis workbench</a:t>
            </a:r>
          </a:p>
          <a:p>
            <a:pPr lvl="1"/>
            <a:r>
              <a:rPr lang="en-US" dirty="0" smtClean="0"/>
              <a:t>Needed for FEA Analysis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430" y="2362199"/>
            <a:ext cx="90106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0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Deformation</a:t>
            </a:r>
          </a:p>
          <a:p>
            <a:pPr lvl="1"/>
            <a:r>
              <a:rPr lang="en-US" dirty="0" smtClean="0"/>
              <a:t>Shows the deformed part</a:t>
            </a:r>
            <a:r>
              <a:rPr lang="en-US" baseline="0" dirty="0" smtClean="0"/>
              <a:t> from analysis</a:t>
            </a:r>
            <a:endParaRPr lang="en-US" dirty="0" smtClean="0"/>
          </a:p>
          <a:p>
            <a:r>
              <a:rPr lang="en-US" dirty="0" smtClean="0"/>
              <a:t>Displacement</a:t>
            </a:r>
          </a:p>
          <a:p>
            <a:pPr lvl="1"/>
            <a:r>
              <a:rPr lang="en-US" dirty="0" smtClean="0"/>
              <a:t>Shows the displacement of the part</a:t>
            </a:r>
          </a:p>
          <a:p>
            <a:r>
              <a:rPr lang="en-US" dirty="0" smtClean="0"/>
              <a:t>Von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Mises</a:t>
            </a:r>
            <a:r>
              <a:rPr lang="en-US" baseline="0" dirty="0" smtClean="0"/>
              <a:t> Stress</a:t>
            </a:r>
          </a:p>
          <a:p>
            <a:pPr lvl="1"/>
            <a:r>
              <a:rPr lang="en-US" dirty="0" smtClean="0"/>
              <a:t>Shows</a:t>
            </a:r>
            <a:r>
              <a:rPr lang="en-US" baseline="0" dirty="0" smtClean="0"/>
              <a:t> the stress distribution of the part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9076" t="26613" r="28939" b="70214"/>
          <a:stretch/>
        </p:blipFill>
        <p:spPr bwMode="auto">
          <a:xfrm>
            <a:off x="7924800" y="22098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72407" t="26356" r="25433" b="70190"/>
          <a:stretch/>
        </p:blipFill>
        <p:spPr bwMode="auto">
          <a:xfrm>
            <a:off x="7924800" y="32766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70553" t="26603" r="27287" b="69943"/>
          <a:stretch/>
        </p:blipFill>
        <p:spPr bwMode="auto">
          <a:xfrm>
            <a:off x="7924800" y="43434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479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Animation</a:t>
            </a:r>
          </a:p>
          <a:p>
            <a:pPr lvl="1"/>
            <a:r>
              <a:rPr lang="en-US" baseline="0" dirty="0" smtClean="0"/>
              <a:t>Animates current image from unloaded to loaded states</a:t>
            </a:r>
          </a:p>
          <a:p>
            <a:r>
              <a:rPr lang="en-US" baseline="0" dirty="0" smtClean="0"/>
              <a:t>Scaling</a:t>
            </a:r>
          </a:p>
          <a:p>
            <a:pPr lvl="1"/>
            <a:r>
              <a:rPr lang="en-US" baseline="0" dirty="0" smtClean="0"/>
              <a:t>Scales the image to better see effects</a:t>
            </a:r>
          </a:p>
          <a:p>
            <a:r>
              <a:rPr lang="en-US" baseline="0" dirty="0" smtClean="0"/>
              <a:t>Max/Min</a:t>
            </a:r>
          </a:p>
          <a:p>
            <a:pPr lvl="1"/>
            <a:r>
              <a:rPr lang="en-US" baseline="0" dirty="0" smtClean="0"/>
              <a:t>Finds a minimum or maximum stress value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19445" t="39316" r="78573" b="57505"/>
          <a:stretch/>
        </p:blipFill>
        <p:spPr bwMode="auto">
          <a:xfrm>
            <a:off x="8153400" y="20574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22841" t="39316" r="75177" b="57504"/>
          <a:stretch/>
        </p:blipFill>
        <p:spPr bwMode="auto">
          <a:xfrm>
            <a:off x="8153400" y="33528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69274" t="79791" r="28884" b="17233"/>
          <a:stretch/>
        </p:blipFill>
        <p:spPr bwMode="auto">
          <a:xfrm>
            <a:off x="8153400" y="4648200"/>
            <a:ext cx="640080" cy="64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0181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Cut Planes</a:t>
            </a:r>
          </a:p>
          <a:p>
            <a:pPr lvl="1"/>
            <a:r>
              <a:rPr lang="en-US" baseline="0" dirty="0" smtClean="0"/>
              <a:t>See a cut out of the analysis results</a:t>
            </a:r>
          </a:p>
          <a:p>
            <a:r>
              <a:rPr lang="en-US" baseline="0" dirty="0" smtClean="0"/>
              <a:t>Principle Stresses</a:t>
            </a:r>
          </a:p>
          <a:p>
            <a:pPr lvl="1"/>
            <a:r>
              <a:rPr lang="en-US" baseline="0" dirty="0" smtClean="0"/>
              <a:t>See Von </a:t>
            </a:r>
            <a:r>
              <a:rPr lang="en-US" baseline="0" dirty="0" err="1" smtClean="0"/>
              <a:t>Mises</a:t>
            </a:r>
            <a:r>
              <a:rPr lang="en-US" baseline="0" dirty="0" smtClean="0"/>
              <a:t> principle stress state</a:t>
            </a:r>
          </a:p>
          <a:p>
            <a:r>
              <a:rPr lang="en-US" baseline="0" dirty="0" smtClean="0"/>
              <a:t>View Modes</a:t>
            </a:r>
          </a:p>
          <a:p>
            <a:pPr lvl="1"/>
            <a:r>
              <a:rPr lang="en-US" baseline="0" dirty="0" smtClean="0"/>
              <a:t>Shading with edges shows the mesh and results, shading with material does not show mesh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21143" t="39316" r="76875" b="57505"/>
          <a:stretch/>
        </p:blipFill>
        <p:spPr bwMode="auto">
          <a:xfrm>
            <a:off x="8153400" y="19812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12420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/>
          <a:srcRect l="48122" t="80484" r="49922" b="16404"/>
          <a:stretch/>
        </p:blipFill>
        <p:spPr bwMode="auto">
          <a:xfrm>
            <a:off x="8153400" y="432634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 cstate="print"/>
          <a:srcRect l="74176" t="61609" r="24209" b="35486"/>
          <a:stretch>
            <a:fillRect/>
          </a:stretch>
        </p:blipFill>
        <p:spPr bwMode="auto">
          <a:xfrm>
            <a:off x="8153400" y="496642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36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Divides</a:t>
            </a:r>
            <a:r>
              <a:rPr lang="en-US" baseline="0" dirty="0" smtClean="0"/>
              <a:t> up the part to perform analysis</a:t>
            </a:r>
          </a:p>
          <a:p>
            <a:pPr lvl="1"/>
            <a:r>
              <a:rPr lang="en-US" dirty="0" smtClean="0"/>
              <a:t>Can be adjusted by </a:t>
            </a:r>
            <a:br>
              <a:rPr lang="en-US" dirty="0" smtClean="0"/>
            </a:br>
            <a:r>
              <a:rPr lang="en-US" dirty="0" smtClean="0"/>
              <a:t>clicking on the symbol</a:t>
            </a:r>
          </a:p>
          <a:p>
            <a:pPr lvl="1"/>
            <a:r>
              <a:rPr lang="en-US" dirty="0" smtClean="0"/>
              <a:t>Can be adjusted</a:t>
            </a:r>
            <a:r>
              <a:rPr lang="en-US" baseline="0" dirty="0" smtClean="0"/>
              <a:t> by </a:t>
            </a:r>
            <a:br>
              <a:rPr lang="en-US" baseline="0" dirty="0" smtClean="0"/>
            </a:br>
            <a:r>
              <a:rPr lang="en-US" baseline="0" dirty="0" smtClean="0"/>
              <a:t>clicking in design tree</a:t>
            </a:r>
          </a:p>
          <a:p>
            <a:pPr lvl="1"/>
            <a:r>
              <a:rPr lang="en-US" baseline="0" dirty="0" smtClean="0"/>
              <a:t>Needed for FEA Analysis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3731" t="57593" r="52294" b="36293"/>
          <a:stretch>
            <a:fillRect/>
          </a:stretch>
        </p:blipFill>
        <p:spPr bwMode="auto">
          <a:xfrm>
            <a:off x="5257800" y="259080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 r="85718" b="72453"/>
          <a:stretch>
            <a:fillRect/>
          </a:stretch>
        </p:blipFill>
        <p:spPr bwMode="auto">
          <a:xfrm>
            <a:off x="5550658" y="3269776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9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r>
              <a:rPr lang="en-US" baseline="0" dirty="0" smtClean="0"/>
              <a:t> Size</a:t>
            </a:r>
          </a:p>
          <a:p>
            <a:pPr lvl="1"/>
            <a:r>
              <a:rPr lang="en-US" baseline="0" dirty="0" smtClean="0"/>
              <a:t>The elemental size of</a:t>
            </a:r>
            <a:br>
              <a:rPr lang="en-US" baseline="0" dirty="0" smtClean="0"/>
            </a:br>
            <a:r>
              <a:rPr lang="en-US" baseline="0" dirty="0" smtClean="0"/>
              <a:t>part divisions</a:t>
            </a:r>
          </a:p>
          <a:p>
            <a:r>
              <a:rPr lang="en-US" baseline="0" dirty="0" smtClean="0"/>
              <a:t>Mesh Sag</a:t>
            </a:r>
          </a:p>
          <a:p>
            <a:pPr lvl="1"/>
            <a:r>
              <a:rPr lang="en-US" baseline="0" dirty="0" smtClean="0"/>
              <a:t>Max distance between</a:t>
            </a:r>
            <a:br>
              <a:rPr lang="en-US" baseline="0" dirty="0" smtClean="0"/>
            </a:br>
            <a:r>
              <a:rPr lang="en-US" baseline="0" dirty="0" smtClean="0"/>
              <a:t>mesh and actual curve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3921443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82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Mesh</a:t>
            </a:r>
          </a:p>
          <a:p>
            <a:pPr lvl="1"/>
            <a:r>
              <a:rPr lang="en-US" baseline="0" dirty="0" smtClean="0"/>
              <a:t>Quick simple mesh</a:t>
            </a:r>
          </a:p>
          <a:p>
            <a:pPr lvl="1"/>
            <a:r>
              <a:rPr lang="en-US" baseline="0" dirty="0" smtClean="0"/>
              <a:t>Good for non critical parts</a:t>
            </a:r>
          </a:p>
          <a:p>
            <a:r>
              <a:rPr lang="en-US" baseline="0" dirty="0" smtClean="0"/>
              <a:t>Parabolic Mesh</a:t>
            </a:r>
          </a:p>
          <a:p>
            <a:pPr lvl="1"/>
            <a:r>
              <a:rPr lang="en-US" baseline="0" dirty="0" smtClean="0"/>
              <a:t>Longer, more accurate mesh</a:t>
            </a:r>
          </a:p>
          <a:p>
            <a:pPr lvl="1"/>
            <a:r>
              <a:rPr lang="en-US" baseline="0" dirty="0" smtClean="0"/>
              <a:t>Good for critical parts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7" descr="Description: http://htmlimg4.scribdassets.com/84qqe2a08ah2ghs/images/3-0995413bc0/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0" b="64600"/>
          <a:stretch>
            <a:fillRect/>
          </a:stretch>
        </p:blipFill>
        <p:spPr bwMode="auto">
          <a:xfrm>
            <a:off x="5791200" y="2133600"/>
            <a:ext cx="322103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91200" y="23574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Tetrahedron Elements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linear                                         parabolic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5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Constraints on existing geometry</a:t>
            </a:r>
          </a:p>
          <a:p>
            <a:r>
              <a:rPr lang="en-US" dirty="0" smtClean="0"/>
              <a:t>Used for</a:t>
            </a:r>
            <a:r>
              <a:rPr lang="en-US" baseline="0" dirty="0" smtClean="0"/>
              <a:t> FEA Analysis on Products</a:t>
            </a:r>
          </a:p>
          <a:p>
            <a:r>
              <a:rPr lang="en-US" baseline="0" dirty="0" smtClean="0"/>
              <a:t>Based on existing geometry</a:t>
            </a:r>
          </a:p>
          <a:p>
            <a:r>
              <a:rPr lang="en-US" baseline="0" dirty="0" smtClean="0"/>
              <a:t>Can be created in the Assembly Design workbench using the constraints toolbar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13728" r="56750" b="80905"/>
          <a:stretch>
            <a:fillRect/>
          </a:stretch>
        </p:blipFill>
        <p:spPr bwMode="auto">
          <a:xfrm>
            <a:off x="1600200" y="5029200"/>
            <a:ext cx="3248025" cy="957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289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Analysis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Connection</a:t>
            </a:r>
            <a:endParaRPr lang="en-US" dirty="0" smtClean="0">
              <a:effectLst/>
            </a:endParaRPr>
          </a:p>
          <a:p>
            <a:pPr rtl="0" eaLnBrk="1" fontAlgn="base" hangingPunct="1"/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Analysis</a:t>
            </a:r>
            <a:endParaRPr lang="en-US" dirty="0" smtClean="0">
              <a:effectLst/>
            </a:endParaRPr>
          </a:p>
          <a:p>
            <a:pPr rtl="0" eaLnBrk="1" fontAlgn="base" hangingPunct="1"/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 Analysis</a:t>
            </a:r>
            <a:endParaRPr lang="en-US" dirty="0" smtClean="0">
              <a:effectLst/>
            </a:endParaRPr>
          </a:p>
          <a:p>
            <a:pPr rtl="0" eaLnBrk="1" fontAlgn="base" hangingPunct="1"/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 Analysis</a:t>
            </a:r>
            <a:endParaRPr lang="en-US" dirty="0" smtClean="0">
              <a:effectLst/>
            </a:endParaRPr>
          </a:p>
          <a:p>
            <a:pPr rtl="0" eaLnBrk="1" fontAlgn="base" hangingPunct="1"/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to Points Analysis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34057" t="15465" r="63941" b="81114"/>
          <a:stretch/>
        </p:blipFill>
        <p:spPr bwMode="auto">
          <a:xfrm>
            <a:off x="6705600" y="2091372"/>
            <a:ext cx="548640" cy="54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 cstate="print"/>
          <a:srcRect l="35842" t="15449" r="62157" b="81098"/>
          <a:stretch/>
        </p:blipFill>
        <p:spPr bwMode="auto">
          <a:xfrm>
            <a:off x="6705600" y="2692497"/>
            <a:ext cx="548640" cy="54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 cstate="print"/>
          <a:srcRect l="37730" t="15449" r="60390" b="81098"/>
          <a:stretch/>
        </p:blipFill>
        <p:spPr bwMode="auto">
          <a:xfrm>
            <a:off x="6705600" y="3293622"/>
            <a:ext cx="548640" cy="54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 cstate="print"/>
          <a:srcRect l="39516" t="15253" r="58617" b="80902"/>
          <a:stretch/>
        </p:blipFill>
        <p:spPr bwMode="auto">
          <a:xfrm>
            <a:off x="6705600" y="3894747"/>
            <a:ext cx="548640" cy="54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 cstate="print"/>
          <a:srcRect l="41274" t="15253" r="56894" b="80902"/>
          <a:stretch/>
        </p:blipFill>
        <p:spPr bwMode="auto">
          <a:xfrm>
            <a:off x="6705600" y="4495874"/>
            <a:ext cx="548640" cy="54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699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define boundary interactions</a:t>
            </a:r>
            <a:r>
              <a:rPr lang="en-US" baseline="0" dirty="0" smtClean="0"/>
              <a:t> between bodies</a:t>
            </a:r>
            <a:endParaRPr lang="en-US" dirty="0" smtClean="0"/>
          </a:p>
          <a:p>
            <a:r>
              <a:rPr lang="en-US" dirty="0" smtClean="0"/>
              <a:t>Used for FEA Analysis on Products</a:t>
            </a:r>
          </a:p>
          <a:p>
            <a:r>
              <a:rPr lang="en-US" dirty="0" smtClean="0"/>
              <a:t>Based on existing Analysis</a:t>
            </a:r>
            <a:r>
              <a:rPr lang="en-US" baseline="0" dirty="0" smtClean="0"/>
              <a:t> Supports or an Assembly Restraint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52747" t="12031" r="38802" b="82328"/>
          <a:stretch>
            <a:fillRect/>
          </a:stretch>
        </p:blipFill>
        <p:spPr bwMode="auto">
          <a:xfrm>
            <a:off x="1143000" y="4876800"/>
            <a:ext cx="329311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824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Fastened Connection Property</a:t>
            </a:r>
          </a:p>
          <a:p>
            <a:pPr lvl="1"/>
            <a:r>
              <a:rPr lang="en-US" dirty="0" smtClean="0"/>
              <a:t>Allows two bodies to behave as one</a:t>
            </a:r>
          </a:p>
          <a:p>
            <a:r>
              <a:rPr lang="en-US" dirty="0" smtClean="0"/>
              <a:t>Slider</a:t>
            </a:r>
            <a:r>
              <a:rPr lang="en-US" baseline="0" dirty="0" smtClean="0"/>
              <a:t> Connection Property</a:t>
            </a:r>
          </a:p>
          <a:p>
            <a:pPr lvl="1"/>
            <a:r>
              <a:rPr lang="en-US" baseline="0" dirty="0" smtClean="0"/>
              <a:t>Allows sliding in tangential planes</a:t>
            </a:r>
          </a:p>
          <a:p>
            <a:r>
              <a:rPr lang="en-US" baseline="0" dirty="0" smtClean="0"/>
              <a:t>Contact Connection Property</a:t>
            </a:r>
          </a:p>
          <a:p>
            <a:pPr lvl="1"/>
            <a:r>
              <a:rPr lang="en-US" dirty="0" smtClean="0"/>
              <a:t>Allows</a:t>
            </a:r>
            <a:r>
              <a:rPr lang="en-US" baseline="0" dirty="0" smtClean="0"/>
              <a:t> movement until contact is made</a:t>
            </a:r>
            <a:endParaRPr lang="en-US" dirty="0" smtClean="0"/>
          </a:p>
        </p:txBody>
      </p:sp>
      <p:pic>
        <p:nvPicPr>
          <p:cNvPr id="5" name="Picture 4" descr="C:\Program Files\Dassault Systemes\B19doc\English\online\icons_C2\images\I_FastenedConnectionP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097775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Program Files\Dassault Systemes\B19doc\English\online\icons_C2\images\I_SliderConnectionP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258687"/>
            <a:ext cx="7620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Program Files\Dassault Systemes\B19doc\English\online\icons_C2\images\I_ContactConnectionP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419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405510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Idaho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Idaho</Template>
  <TotalTime>194</TotalTime>
  <Words>469</Words>
  <Application>Microsoft Office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University of Idaho</vt:lpstr>
      <vt:lpstr>FEA</vt:lpstr>
      <vt:lpstr>Setting Up</vt:lpstr>
      <vt:lpstr>Mesh</vt:lpstr>
      <vt:lpstr>Mesh</vt:lpstr>
      <vt:lpstr>Mesh</vt:lpstr>
      <vt:lpstr>Analysis Supports</vt:lpstr>
      <vt:lpstr>Analysis Supports</vt:lpstr>
      <vt:lpstr>Connection Properties</vt:lpstr>
      <vt:lpstr>Connection Properties</vt:lpstr>
      <vt:lpstr>Connection Properties</vt:lpstr>
      <vt:lpstr>Connection Properties</vt:lpstr>
      <vt:lpstr>Connection Properties</vt:lpstr>
      <vt:lpstr>Restraints</vt:lpstr>
      <vt:lpstr>Restraints</vt:lpstr>
      <vt:lpstr>Restraints</vt:lpstr>
      <vt:lpstr>Loads</vt:lpstr>
      <vt:lpstr>Loads</vt:lpstr>
      <vt:lpstr>Solution</vt:lpstr>
      <vt:lpstr>Post Processing</vt:lpstr>
      <vt:lpstr>Post Processing</vt:lpstr>
      <vt:lpstr>Post Processing</vt:lpstr>
      <vt:lpstr>Post Processing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Garrison</dc:creator>
  <cp:lastModifiedBy>Garrison</cp:lastModifiedBy>
  <cp:revision>25</cp:revision>
  <dcterms:created xsi:type="dcterms:W3CDTF">2011-03-11T22:49:55Z</dcterms:created>
  <dcterms:modified xsi:type="dcterms:W3CDTF">2011-03-12T02:04:35Z</dcterms:modified>
</cp:coreProperties>
</file>