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6"/>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70" r:id="rId15"/>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loop="1" showNarration="1">
    <p:present/>
    <p:sldAll/>
    <p:penClr>
      <a:srgbClr val="FF0000"/>
    </p:penClr>
  </p:showPr>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107" d="100"/>
          <a:sy n="107" d="100"/>
        </p:scale>
        <p:origin x="-1098" y="-96"/>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B413960A-040F-477D-9A41-625DCE246F8D}" type="datetimeFigureOut">
              <a:rPr lang="en-US" smtClean="0"/>
              <a:pPr/>
              <a:t>12/3/2009</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308D209C-D0BD-4577-B4CA-7BC7C6002A20}"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308D209C-D0BD-4577-B4CA-7BC7C6002A20}" type="slidenum">
              <a:rPr lang="en-US" smtClean="0"/>
              <a:pPr/>
              <a:t>3</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308D209C-D0BD-4577-B4CA-7BC7C6002A20}" type="slidenum">
              <a:rPr lang="en-US" smtClean="0"/>
              <a:pPr/>
              <a:t>6</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9BE80856-F277-4352-9346-62BB2365EA10}" type="datetimeFigureOut">
              <a:rPr lang="en-US" smtClean="0"/>
              <a:pPr/>
              <a:t>12/3/2009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1D70E06-4FAD-43DB-8CBE-B70277744188}"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BE80856-F277-4352-9346-62BB2365EA10}" type="datetimeFigureOut">
              <a:rPr lang="en-US" smtClean="0"/>
              <a:pPr/>
              <a:t>12/3/2009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1D70E06-4FAD-43DB-8CBE-B70277744188}"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BE80856-F277-4352-9346-62BB2365EA10}" type="datetimeFigureOut">
              <a:rPr lang="en-US" smtClean="0"/>
              <a:pPr/>
              <a:t>12/3/2009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1D70E06-4FAD-43DB-8CBE-B70277744188}"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BE80856-F277-4352-9346-62BB2365EA10}" type="datetimeFigureOut">
              <a:rPr lang="en-US" smtClean="0"/>
              <a:pPr/>
              <a:t>12/3/2009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1D70E06-4FAD-43DB-8CBE-B70277744188}"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9BE80856-F277-4352-9346-62BB2365EA10}" type="datetimeFigureOut">
              <a:rPr lang="en-US" smtClean="0"/>
              <a:pPr/>
              <a:t>12/3/2009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1D70E06-4FAD-43DB-8CBE-B70277744188}"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9BE80856-F277-4352-9346-62BB2365EA10}" type="datetimeFigureOut">
              <a:rPr lang="en-US" smtClean="0"/>
              <a:pPr/>
              <a:t>12/3/2009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1D70E06-4FAD-43DB-8CBE-B70277744188}"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9BE80856-F277-4352-9346-62BB2365EA10}" type="datetimeFigureOut">
              <a:rPr lang="en-US" smtClean="0"/>
              <a:pPr/>
              <a:t>12/3/2009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1D70E06-4FAD-43DB-8CBE-B70277744188}"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9BE80856-F277-4352-9346-62BB2365EA10}" type="datetimeFigureOut">
              <a:rPr lang="en-US" smtClean="0"/>
              <a:pPr/>
              <a:t>12/3/2009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1D70E06-4FAD-43DB-8CBE-B70277744188}"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BE80856-F277-4352-9346-62BB2365EA10}" type="datetimeFigureOut">
              <a:rPr lang="en-US" smtClean="0"/>
              <a:pPr/>
              <a:t>12/3/2009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1D70E06-4FAD-43DB-8CBE-B70277744188}"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BE80856-F277-4352-9346-62BB2365EA10}" type="datetimeFigureOut">
              <a:rPr lang="en-US" smtClean="0"/>
              <a:pPr/>
              <a:t>12/3/2009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1D70E06-4FAD-43DB-8CBE-B70277744188}"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BE80856-F277-4352-9346-62BB2365EA10}" type="datetimeFigureOut">
              <a:rPr lang="en-US" smtClean="0"/>
              <a:pPr/>
              <a:t>12/3/2009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1D70E06-4FAD-43DB-8CBE-B70277744188}"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BE80856-F277-4352-9346-62BB2365EA10}" type="datetimeFigureOut">
              <a:rPr lang="en-US" smtClean="0"/>
              <a:pPr/>
              <a:t>12/3/2009</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1D70E06-4FAD-43DB-8CBE-B70277744188}" type="slidenum">
              <a:rPr lang="en-US" smtClean="0"/>
              <a:pPr/>
              <a:t>‹#›</a:t>
            </a:fld>
            <a:endParaRPr lang="en-US"/>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p:nvPr/>
        </p:nvPicPr>
        <p:blipFill>
          <a:blip r:embed="rId2" cstate="print"/>
          <a:srcRect l="10000" t="7778" r="10833" b="8889"/>
          <a:stretch>
            <a:fillRect/>
          </a:stretch>
        </p:blipFill>
        <p:spPr bwMode="auto">
          <a:xfrm>
            <a:off x="0" y="0"/>
            <a:ext cx="9144000" cy="6858000"/>
          </a:xfrm>
          <a:prstGeom prst="rect">
            <a:avLst/>
          </a:prstGeom>
          <a:noFill/>
          <a:ln w="9525">
            <a:noFill/>
            <a:miter lim="800000"/>
            <a:headEnd/>
            <a:tailEnd/>
          </a:ln>
        </p:spPr>
      </p:pic>
      <p:sp>
        <p:nvSpPr>
          <p:cNvPr id="2" name="Title 1"/>
          <p:cNvSpPr>
            <a:spLocks noGrp="1"/>
          </p:cNvSpPr>
          <p:nvPr>
            <p:ph type="ctrTitle"/>
          </p:nvPr>
        </p:nvSpPr>
        <p:spPr>
          <a:xfrm>
            <a:off x="0" y="0"/>
            <a:ext cx="9144000" cy="1676400"/>
          </a:xfrm>
        </p:spPr>
        <p:txBody>
          <a:bodyPr/>
          <a:lstStyle/>
          <a:p>
            <a:r>
              <a:rPr lang="en-US" dirty="0" smtClean="0"/>
              <a:t>Generative Shape Design Tutorial</a:t>
            </a:r>
            <a:endParaRPr lang="en-US" dirty="0"/>
          </a:p>
        </p:txBody>
      </p:sp>
      <p:sp>
        <p:nvSpPr>
          <p:cNvPr id="6" name="TextBox 5"/>
          <p:cNvSpPr txBox="1"/>
          <p:nvPr/>
        </p:nvSpPr>
        <p:spPr>
          <a:xfrm>
            <a:off x="0" y="6019800"/>
            <a:ext cx="9144000" cy="369332"/>
          </a:xfrm>
          <a:prstGeom prst="rect">
            <a:avLst/>
          </a:prstGeom>
          <a:noFill/>
        </p:spPr>
        <p:txBody>
          <a:bodyPr wrap="square" rtlCol="0">
            <a:spAutoFit/>
          </a:bodyPr>
          <a:lstStyle/>
          <a:p>
            <a:pPr algn="ctr"/>
            <a:r>
              <a:rPr lang="en-US" dirty="0" smtClean="0"/>
              <a:t>Demonstrating </a:t>
            </a:r>
            <a:r>
              <a:rPr lang="en-US" dirty="0" smtClean="0"/>
              <a:t>Space Ball base </a:t>
            </a:r>
            <a:r>
              <a:rPr lang="en-US" dirty="0" smtClean="0"/>
              <a:t>Located on Desk </a:t>
            </a:r>
            <a:endParaRPr lang="en-US" dirty="0"/>
          </a:p>
        </p:txBody>
      </p:sp>
    </p:spTree>
  </p:cSld>
  <p:clrMapOvr>
    <a:masterClrMapping/>
  </p:clrMapOvr>
  <p:transition advTm="10000"/>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400" dirty="0"/>
              <a:t>Unhide oval sketch and point</a:t>
            </a:r>
          </a:p>
        </p:txBody>
      </p:sp>
      <p:pic>
        <p:nvPicPr>
          <p:cNvPr id="4" name="Content Placeholder 3"/>
          <p:cNvPicPr>
            <a:picLocks noGrp="1"/>
          </p:cNvPicPr>
          <p:nvPr>
            <p:ph idx="1"/>
          </p:nvPr>
        </p:nvPicPr>
        <p:blipFill>
          <a:blip r:embed="rId2" cstate="print"/>
          <a:srcRect/>
          <a:stretch>
            <a:fillRect/>
          </a:stretch>
        </p:blipFill>
        <p:spPr bwMode="auto">
          <a:xfrm>
            <a:off x="951229" y="1600200"/>
            <a:ext cx="7241541" cy="4525963"/>
          </a:xfrm>
          <a:prstGeom prst="rect">
            <a:avLst/>
          </a:prstGeom>
          <a:noFill/>
          <a:ln w="9525">
            <a:noFill/>
            <a:miter lim="800000"/>
            <a:headEnd/>
            <a:tailEnd/>
          </a:ln>
        </p:spPr>
      </p:pic>
    </p:spTree>
  </p:cSld>
  <p:clrMapOvr>
    <a:masterClrMapping/>
  </p:clrMapOvr>
  <p:transition advTm="10000"/>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2400" dirty="0"/>
              <a:t>Show project command of oval sketch and point onto surface, explaining that the project  command can be used to place an outline of any sketch onto any shape </a:t>
            </a:r>
            <a:r>
              <a:rPr lang="en-US" sz="2400" dirty="0" smtClean="0"/>
              <a:t>surface.</a:t>
            </a:r>
            <a:endParaRPr lang="en-US" sz="2400" dirty="0"/>
          </a:p>
        </p:txBody>
      </p:sp>
      <p:pic>
        <p:nvPicPr>
          <p:cNvPr id="4" name="Content Placeholder 3"/>
          <p:cNvPicPr>
            <a:picLocks noGrp="1"/>
          </p:cNvPicPr>
          <p:nvPr>
            <p:ph idx="1"/>
          </p:nvPr>
        </p:nvPicPr>
        <p:blipFill>
          <a:blip r:embed="rId2" cstate="print"/>
          <a:srcRect/>
          <a:stretch>
            <a:fillRect/>
          </a:stretch>
        </p:blipFill>
        <p:spPr bwMode="auto">
          <a:xfrm>
            <a:off x="951229" y="1600200"/>
            <a:ext cx="7241541" cy="4525963"/>
          </a:xfrm>
          <a:prstGeom prst="rect">
            <a:avLst/>
          </a:prstGeom>
          <a:noFill/>
          <a:ln w="9525">
            <a:noFill/>
            <a:miter lim="800000"/>
            <a:headEnd/>
            <a:tailEnd/>
          </a:ln>
        </p:spPr>
      </p:pic>
    </p:spTree>
  </p:cSld>
  <p:clrMapOvr>
    <a:masterClrMapping/>
  </p:clrMapOvr>
  <p:transition advTm="10000"/>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2800" dirty="0"/>
              <a:t>Create sketch of a line, explaining that it will be used for the bump command, that we will explain next, to define direction of </a:t>
            </a:r>
            <a:r>
              <a:rPr lang="en-US" sz="2800" dirty="0" smtClean="0"/>
              <a:t>bump.</a:t>
            </a:r>
            <a:endParaRPr lang="en-US" sz="2800" dirty="0"/>
          </a:p>
        </p:txBody>
      </p:sp>
      <p:pic>
        <p:nvPicPr>
          <p:cNvPr id="4" name="Content Placeholder 3"/>
          <p:cNvPicPr>
            <a:picLocks noGrp="1"/>
          </p:cNvPicPr>
          <p:nvPr>
            <p:ph idx="1"/>
          </p:nvPr>
        </p:nvPicPr>
        <p:blipFill>
          <a:blip r:embed="rId2" cstate="print"/>
          <a:srcRect/>
          <a:stretch>
            <a:fillRect/>
          </a:stretch>
        </p:blipFill>
        <p:spPr bwMode="auto">
          <a:xfrm>
            <a:off x="951229" y="1600200"/>
            <a:ext cx="7241541" cy="4525963"/>
          </a:xfrm>
          <a:prstGeom prst="rect">
            <a:avLst/>
          </a:prstGeom>
          <a:noFill/>
          <a:ln w="9525">
            <a:noFill/>
            <a:miter lim="800000"/>
            <a:headEnd/>
            <a:tailEnd/>
          </a:ln>
        </p:spPr>
      </p:pic>
    </p:spTree>
  </p:cSld>
  <p:clrMapOvr>
    <a:masterClrMapping/>
  </p:clrMapOvr>
  <p:transition advTm="12000"/>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2400" dirty="0"/>
              <a:t>Show bump command, </a:t>
            </a:r>
            <a:r>
              <a:rPr lang="en-US" sz="2400" dirty="0" smtClean="0"/>
              <a:t>show </a:t>
            </a:r>
            <a:r>
              <a:rPr lang="en-US" sz="2400" dirty="0"/>
              <a:t>the use of the line sketch for direction, the deformation center point, deformation boundary </a:t>
            </a:r>
            <a:r>
              <a:rPr lang="en-US" sz="2400" dirty="0" smtClean="0"/>
              <a:t>and </a:t>
            </a:r>
            <a:r>
              <a:rPr lang="en-US" sz="2400" dirty="0"/>
              <a:t>how to change the shape of the </a:t>
            </a:r>
            <a:r>
              <a:rPr lang="en-US" sz="2400" dirty="0" smtClean="0"/>
              <a:t>bump.</a:t>
            </a:r>
            <a:endParaRPr lang="en-US" sz="2400" dirty="0"/>
          </a:p>
        </p:txBody>
      </p:sp>
      <p:pic>
        <p:nvPicPr>
          <p:cNvPr id="4" name="Content Placeholder 3"/>
          <p:cNvPicPr>
            <a:picLocks noGrp="1"/>
          </p:cNvPicPr>
          <p:nvPr>
            <p:ph idx="1"/>
          </p:nvPr>
        </p:nvPicPr>
        <p:blipFill>
          <a:blip r:embed="rId2" cstate="print"/>
          <a:srcRect/>
          <a:stretch>
            <a:fillRect/>
          </a:stretch>
        </p:blipFill>
        <p:spPr bwMode="auto">
          <a:xfrm>
            <a:off x="951229" y="1600200"/>
            <a:ext cx="7241541" cy="4525963"/>
          </a:xfrm>
          <a:prstGeom prst="rect">
            <a:avLst/>
          </a:prstGeom>
          <a:noFill/>
          <a:ln w="9525">
            <a:noFill/>
            <a:miter lim="800000"/>
            <a:headEnd/>
            <a:tailEnd/>
          </a:ln>
        </p:spPr>
      </p:pic>
    </p:spTree>
  </p:cSld>
  <p:clrMapOvr>
    <a:masterClrMapping/>
  </p:clrMapOvr>
  <p:transition advTm="12000"/>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2400" dirty="0"/>
              <a:t>Show edge fillet command by utilizing it to blend the sharp edges of the bump into the </a:t>
            </a:r>
            <a:r>
              <a:rPr lang="en-US" sz="2400" dirty="0" err="1"/>
              <a:t>spaceball</a:t>
            </a:r>
            <a:r>
              <a:rPr lang="en-US" sz="2400" dirty="0"/>
              <a:t> surface. Show how to modify the radius of the filet in the properties menu. Hide the oval and line sketches.</a:t>
            </a:r>
          </a:p>
        </p:txBody>
      </p:sp>
      <p:pic>
        <p:nvPicPr>
          <p:cNvPr id="4" name="Content Placeholder 3"/>
          <p:cNvPicPr>
            <a:picLocks noGrp="1"/>
          </p:cNvPicPr>
          <p:nvPr>
            <p:ph idx="1"/>
          </p:nvPr>
        </p:nvPicPr>
        <p:blipFill>
          <a:blip r:embed="rId2" cstate="print"/>
          <a:srcRect/>
          <a:stretch>
            <a:fillRect/>
          </a:stretch>
        </p:blipFill>
        <p:spPr bwMode="auto">
          <a:xfrm>
            <a:off x="951229" y="1600200"/>
            <a:ext cx="7241541" cy="4525963"/>
          </a:xfrm>
          <a:prstGeom prst="rect">
            <a:avLst/>
          </a:prstGeom>
          <a:noFill/>
          <a:ln w="9525">
            <a:noFill/>
            <a:miter lim="800000"/>
            <a:headEnd/>
            <a:tailEnd/>
          </a:ln>
        </p:spPr>
      </p:pic>
    </p:spTree>
  </p:cSld>
  <p:clrMapOvr>
    <a:masterClrMapping/>
  </p:clrMapOvr>
  <p:transition advTm="12000"/>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2400" dirty="0" smtClean="0"/>
              <a:t>Begin tutorial with these sketches, explain that they are created with spline command. </a:t>
            </a:r>
            <a:br>
              <a:rPr lang="en-US" sz="2400" dirty="0" smtClean="0"/>
            </a:br>
            <a:endParaRPr lang="en-US" sz="2400" dirty="0"/>
          </a:p>
        </p:txBody>
      </p:sp>
      <p:pic>
        <p:nvPicPr>
          <p:cNvPr id="6" name="Content Placeholder 5"/>
          <p:cNvPicPr>
            <a:picLocks noGrp="1"/>
          </p:cNvPicPr>
          <p:nvPr>
            <p:ph idx="1"/>
          </p:nvPr>
        </p:nvPicPr>
        <p:blipFill>
          <a:blip r:embed="rId2" cstate="print"/>
          <a:srcRect/>
          <a:stretch>
            <a:fillRect/>
          </a:stretch>
        </p:blipFill>
        <p:spPr bwMode="auto">
          <a:xfrm>
            <a:off x="951229" y="1600200"/>
            <a:ext cx="7241541" cy="4525963"/>
          </a:xfrm>
          <a:prstGeom prst="rect">
            <a:avLst/>
          </a:prstGeom>
          <a:noFill/>
          <a:ln w="9525">
            <a:noFill/>
            <a:miter lim="800000"/>
            <a:headEnd/>
            <a:tailEnd/>
          </a:ln>
        </p:spPr>
      </p:pic>
    </p:spTree>
  </p:cSld>
  <p:clrMapOvr>
    <a:masterClrMapping/>
  </p:clrMapOvr>
  <p:transition advClick="0" advTm="12000"/>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2400" dirty="0"/>
              <a:t>Show combine sketches command- use to combine the two </a:t>
            </a:r>
            <a:r>
              <a:rPr lang="en-US" sz="2400" dirty="0" err="1" smtClean="0"/>
              <a:t>predrawn</a:t>
            </a:r>
            <a:r>
              <a:rPr lang="en-US" sz="2400" dirty="0" smtClean="0"/>
              <a:t> </a:t>
            </a:r>
            <a:r>
              <a:rPr lang="en-US" sz="2400" dirty="0"/>
              <a:t>sketches, then hide parent sketches, leaving only the combined outline.</a:t>
            </a:r>
          </a:p>
        </p:txBody>
      </p:sp>
      <p:pic>
        <p:nvPicPr>
          <p:cNvPr id="4" name="Content Placeholder 3"/>
          <p:cNvPicPr>
            <a:picLocks noGrp="1"/>
          </p:cNvPicPr>
          <p:nvPr>
            <p:ph idx="1"/>
          </p:nvPr>
        </p:nvPicPr>
        <p:blipFill>
          <a:blip r:embed="rId3" cstate="print"/>
          <a:srcRect/>
          <a:stretch>
            <a:fillRect/>
          </a:stretch>
        </p:blipFill>
        <p:spPr bwMode="auto">
          <a:xfrm>
            <a:off x="951229" y="1600200"/>
            <a:ext cx="7241541" cy="4525963"/>
          </a:xfrm>
          <a:prstGeom prst="rect">
            <a:avLst/>
          </a:prstGeom>
          <a:noFill/>
          <a:ln w="9525">
            <a:noFill/>
            <a:miter lim="800000"/>
            <a:headEnd/>
            <a:tailEnd/>
          </a:ln>
        </p:spPr>
      </p:pic>
    </p:spTree>
  </p:cSld>
  <p:clrMapOvr>
    <a:masterClrMapping/>
  </p:clrMapOvr>
  <p:transition advTm="12000"/>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2400" dirty="0"/>
              <a:t> </a:t>
            </a:r>
            <a:br>
              <a:rPr lang="en-US" sz="2400" dirty="0"/>
            </a:br>
            <a:r>
              <a:rPr lang="en-US" sz="2400" dirty="0"/>
              <a:t>Create a point offset from the origin, and explain that this will be used in fill surface command.</a:t>
            </a:r>
          </a:p>
        </p:txBody>
      </p:sp>
      <p:pic>
        <p:nvPicPr>
          <p:cNvPr id="4" name="Content Placeholder 3"/>
          <p:cNvPicPr>
            <a:picLocks noGrp="1"/>
          </p:cNvPicPr>
          <p:nvPr>
            <p:ph idx="1"/>
          </p:nvPr>
        </p:nvPicPr>
        <p:blipFill>
          <a:blip r:embed="rId2" cstate="print"/>
          <a:srcRect/>
          <a:stretch>
            <a:fillRect/>
          </a:stretch>
        </p:blipFill>
        <p:spPr bwMode="auto">
          <a:xfrm>
            <a:off x="951229" y="1600200"/>
            <a:ext cx="7241541" cy="4525963"/>
          </a:xfrm>
          <a:prstGeom prst="rect">
            <a:avLst/>
          </a:prstGeom>
          <a:noFill/>
          <a:ln w="9525">
            <a:noFill/>
            <a:miter lim="800000"/>
            <a:headEnd/>
            <a:tailEnd/>
          </a:ln>
        </p:spPr>
      </p:pic>
    </p:spTree>
  </p:cSld>
  <p:clrMapOvr>
    <a:masterClrMapping/>
  </p:clrMapOvr>
  <p:transition advClick="0" advTm="8000"/>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2400" dirty="0"/>
              <a:t>Show fill surface command, explaining that it can be used to fill any closed contour as long as a closing point exists to help define the surface.</a:t>
            </a:r>
          </a:p>
        </p:txBody>
      </p:sp>
      <p:pic>
        <p:nvPicPr>
          <p:cNvPr id="4" name="Content Placeholder 3"/>
          <p:cNvPicPr>
            <a:picLocks noGrp="1"/>
          </p:cNvPicPr>
          <p:nvPr>
            <p:ph idx="1"/>
          </p:nvPr>
        </p:nvPicPr>
        <p:blipFill>
          <a:blip r:embed="rId2" cstate="print"/>
          <a:srcRect/>
          <a:stretch>
            <a:fillRect/>
          </a:stretch>
        </p:blipFill>
        <p:spPr bwMode="auto">
          <a:xfrm>
            <a:off x="951229" y="1600200"/>
            <a:ext cx="7241541" cy="4525963"/>
          </a:xfrm>
          <a:prstGeom prst="rect">
            <a:avLst/>
          </a:prstGeom>
          <a:noFill/>
          <a:ln w="9525">
            <a:noFill/>
            <a:miter lim="800000"/>
            <a:headEnd/>
            <a:tailEnd/>
          </a:ln>
        </p:spPr>
      </p:pic>
    </p:spTree>
  </p:cSld>
  <p:clrMapOvr>
    <a:masterClrMapping/>
  </p:clrMapOvr>
  <p:transition advTm="12000"/>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2400" dirty="0"/>
              <a:t>Unhide previously drawn bottom profile sketch, explaining that this was also created previously using the spline command and that it will be used to define the base of the </a:t>
            </a:r>
            <a:r>
              <a:rPr lang="en-US" sz="2400" dirty="0" err="1" smtClean="0"/>
              <a:t>spaceball</a:t>
            </a:r>
            <a:r>
              <a:rPr lang="en-US" sz="2400" dirty="0" smtClean="0"/>
              <a:t>.</a:t>
            </a:r>
            <a:endParaRPr lang="en-US" sz="2400" dirty="0"/>
          </a:p>
        </p:txBody>
      </p:sp>
      <p:pic>
        <p:nvPicPr>
          <p:cNvPr id="4" name="Content Placeholder 3"/>
          <p:cNvPicPr>
            <a:picLocks noGrp="1"/>
          </p:cNvPicPr>
          <p:nvPr>
            <p:ph idx="1"/>
          </p:nvPr>
        </p:nvPicPr>
        <p:blipFill>
          <a:blip r:embed="rId3" cstate="print"/>
          <a:srcRect/>
          <a:stretch>
            <a:fillRect/>
          </a:stretch>
        </p:blipFill>
        <p:spPr bwMode="auto">
          <a:xfrm>
            <a:off x="951229" y="1600200"/>
            <a:ext cx="7241541" cy="4525963"/>
          </a:xfrm>
          <a:prstGeom prst="rect">
            <a:avLst/>
          </a:prstGeom>
          <a:noFill/>
          <a:ln w="9525">
            <a:noFill/>
            <a:miter lim="800000"/>
            <a:headEnd/>
            <a:tailEnd/>
          </a:ln>
        </p:spPr>
      </p:pic>
    </p:spTree>
  </p:cSld>
  <p:clrMapOvr>
    <a:masterClrMapping/>
  </p:clrMapOvr>
  <p:transition advTm="12000"/>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2400" dirty="0"/>
              <a:t>Show multi-section surface command, utilizing the outline of the upper fill surface and the previously unhidden base outline as the bounds. Explain that this command can be used to join any number of profiles of any shape to create a surface. </a:t>
            </a:r>
          </a:p>
        </p:txBody>
      </p:sp>
      <p:pic>
        <p:nvPicPr>
          <p:cNvPr id="4" name="Content Placeholder 3"/>
          <p:cNvPicPr>
            <a:picLocks noGrp="1"/>
          </p:cNvPicPr>
          <p:nvPr>
            <p:ph idx="1"/>
          </p:nvPr>
        </p:nvPicPr>
        <p:blipFill>
          <a:blip r:embed="rId2" cstate="print"/>
          <a:srcRect/>
          <a:stretch>
            <a:fillRect/>
          </a:stretch>
        </p:blipFill>
        <p:spPr bwMode="auto">
          <a:xfrm>
            <a:off x="951229" y="1600200"/>
            <a:ext cx="7241541" cy="4525963"/>
          </a:xfrm>
          <a:prstGeom prst="rect">
            <a:avLst/>
          </a:prstGeom>
          <a:noFill/>
          <a:ln w="9525">
            <a:noFill/>
            <a:miter lim="800000"/>
            <a:headEnd/>
            <a:tailEnd/>
          </a:ln>
        </p:spPr>
      </p:pic>
    </p:spTree>
  </p:cSld>
  <p:clrMapOvr>
    <a:masterClrMapping/>
  </p:clrMapOvr>
  <p:transition advTm="12000"/>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400" dirty="0"/>
              <a:t>Show hollow </a:t>
            </a:r>
            <a:r>
              <a:rPr lang="en-US" sz="2400" dirty="0" smtClean="0"/>
              <a:t>shape</a:t>
            </a:r>
            <a:endParaRPr lang="en-US" sz="2400" dirty="0"/>
          </a:p>
        </p:txBody>
      </p:sp>
      <p:pic>
        <p:nvPicPr>
          <p:cNvPr id="4" name="Content Placeholder 3"/>
          <p:cNvPicPr>
            <a:picLocks noGrp="1"/>
          </p:cNvPicPr>
          <p:nvPr>
            <p:ph idx="1"/>
          </p:nvPr>
        </p:nvPicPr>
        <p:blipFill>
          <a:blip r:embed="rId2" cstate="print"/>
          <a:srcRect/>
          <a:stretch>
            <a:fillRect/>
          </a:stretch>
        </p:blipFill>
        <p:spPr bwMode="auto">
          <a:xfrm>
            <a:off x="951229" y="1600200"/>
            <a:ext cx="7241541" cy="4525963"/>
          </a:xfrm>
          <a:prstGeom prst="rect">
            <a:avLst/>
          </a:prstGeom>
          <a:noFill/>
          <a:ln w="9525">
            <a:noFill/>
            <a:miter lim="800000"/>
            <a:headEnd/>
            <a:tailEnd/>
          </a:ln>
        </p:spPr>
      </p:pic>
    </p:spTree>
  </p:cSld>
  <p:clrMapOvr>
    <a:masterClrMapping/>
  </p:clrMapOvr>
  <p:transition advTm="12000"/>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2400" dirty="0"/>
              <a:t>Show fill command being used to close the bottom profile of the </a:t>
            </a:r>
            <a:r>
              <a:rPr lang="en-US" sz="2400" dirty="0" err="1"/>
              <a:t>spaceball</a:t>
            </a:r>
            <a:r>
              <a:rPr lang="en-US" sz="2400" dirty="0"/>
              <a:t>, using the origin as the closing </a:t>
            </a:r>
            <a:r>
              <a:rPr lang="en-US" sz="2400" dirty="0" smtClean="0"/>
              <a:t>point.</a:t>
            </a:r>
            <a:endParaRPr lang="en-US" sz="2400" dirty="0"/>
          </a:p>
        </p:txBody>
      </p:sp>
      <p:pic>
        <p:nvPicPr>
          <p:cNvPr id="4" name="Content Placeholder 3"/>
          <p:cNvPicPr>
            <a:picLocks noGrp="1"/>
          </p:cNvPicPr>
          <p:nvPr>
            <p:ph idx="1"/>
          </p:nvPr>
        </p:nvPicPr>
        <p:blipFill>
          <a:blip r:embed="rId2" cstate="print"/>
          <a:srcRect/>
          <a:stretch>
            <a:fillRect/>
          </a:stretch>
        </p:blipFill>
        <p:spPr bwMode="auto">
          <a:xfrm>
            <a:off x="951229" y="1600200"/>
            <a:ext cx="7241541" cy="4525963"/>
          </a:xfrm>
          <a:prstGeom prst="rect">
            <a:avLst/>
          </a:prstGeom>
          <a:noFill/>
          <a:ln w="9525">
            <a:noFill/>
            <a:miter lim="800000"/>
            <a:headEnd/>
            <a:tailEnd/>
          </a:ln>
        </p:spPr>
      </p:pic>
    </p:spTree>
  </p:cSld>
  <p:clrMapOvr>
    <a:masterClrMapping/>
  </p:clrMapOvr>
  <p:transition advTm="12000"/>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74</TotalTime>
  <Words>318</Words>
  <Application>Microsoft Office PowerPoint</Application>
  <PresentationFormat>On-screen Show (4:3)</PresentationFormat>
  <Paragraphs>17</Paragraphs>
  <Slides>14</Slides>
  <Notes>2</Notes>
  <HiddenSlides>0</HiddenSlides>
  <MMClips>0</MMClips>
  <ScaleCrop>false</ScaleCrop>
  <HeadingPairs>
    <vt:vector size="4" baseType="variant">
      <vt:variant>
        <vt:lpstr>Theme</vt:lpstr>
      </vt:variant>
      <vt:variant>
        <vt:i4>1</vt:i4>
      </vt:variant>
      <vt:variant>
        <vt:lpstr>Slide Titles</vt:lpstr>
      </vt:variant>
      <vt:variant>
        <vt:i4>14</vt:i4>
      </vt:variant>
    </vt:vector>
  </HeadingPairs>
  <TitlesOfParts>
    <vt:vector size="15" baseType="lpstr">
      <vt:lpstr>Office Theme</vt:lpstr>
      <vt:lpstr>Generative Shape Design Tutorial</vt:lpstr>
      <vt:lpstr>Begin tutorial with these sketches, explain that they are created with spline command.  </vt:lpstr>
      <vt:lpstr>Show combine sketches command- use to combine the two predrawn sketches, then hide parent sketches, leaving only the combined outline.</vt:lpstr>
      <vt:lpstr>  Create a point offset from the origin, and explain that this will be used in fill surface command.</vt:lpstr>
      <vt:lpstr>Show fill surface command, explaining that it can be used to fill any closed contour as long as a closing point exists to help define the surface.</vt:lpstr>
      <vt:lpstr>Unhide previously drawn bottom profile sketch, explaining that this was also created previously using the spline command and that it will be used to define the base of the spaceball.</vt:lpstr>
      <vt:lpstr>Show multi-section surface command, utilizing the outline of the upper fill surface and the previously unhidden base outline as the bounds. Explain that this command can be used to join any number of profiles of any shape to create a surface. </vt:lpstr>
      <vt:lpstr>Show hollow shape</vt:lpstr>
      <vt:lpstr>Show fill command being used to close the bottom profile of the spaceball, using the origin as the closing point.</vt:lpstr>
      <vt:lpstr>Unhide oval sketch and point</vt:lpstr>
      <vt:lpstr>Show project command of oval sketch and point onto surface, explaining that the project  command can be used to place an outline of any sketch onto any shape surface.</vt:lpstr>
      <vt:lpstr>Create sketch of a line, explaining that it will be used for the bump command, that we will explain next, to define direction of bump.</vt:lpstr>
      <vt:lpstr>Show bump command, show the use of the line sketch for direction, the deformation center point, deformation boundary and how to change the shape of the bump.</vt:lpstr>
      <vt:lpstr>Show edge fillet command by utilizing it to blend the sharp edges of the bump into the spaceball surface. Show how to modify the radius of the filet in the properties menu. Hide the oval and line sketches.</vt:lpstr>
    </vt:vector>
  </TitlesOfParts>
  <Company>University of Idaho</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Generative Shape Design Tutorial</dc:title>
  <dc:creator>johns</dc:creator>
  <cp:lastModifiedBy>johns</cp:lastModifiedBy>
  <cp:revision>12</cp:revision>
  <dcterms:created xsi:type="dcterms:W3CDTF">2009-12-02T20:04:46Z</dcterms:created>
  <dcterms:modified xsi:type="dcterms:W3CDTF">2009-12-03T20:22:17Z</dcterms:modified>
</cp:coreProperties>
</file>