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2" r:id="rId4"/>
    <p:sldId id="258" r:id="rId5"/>
    <p:sldId id="259" r:id="rId6"/>
    <p:sldId id="260" r:id="rId7"/>
    <p:sldId id="261" r:id="rId8"/>
    <p:sldId id="263" r:id="rId9"/>
    <p:sldId id="264" r:id="rId10"/>
    <p:sldId id="265" r:id="rId11"/>
    <p:sldId id="266"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2028" y="-78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81E836C8-1D56-44A0-A3C3-373F2B298ACC}" type="datetimeFigureOut">
              <a:rPr lang="en-US" smtClean="0"/>
              <a:pPr/>
              <a:t>12/7/2012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B5EF1-92FF-4B62-A702-07F6CBA35C37}"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1E836C8-1D56-44A0-A3C3-373F2B298ACC}" type="datetimeFigureOut">
              <a:rPr lang="en-US" smtClean="0"/>
              <a:pPr/>
              <a:t>12/7/2012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B5EF1-92FF-4B62-A702-07F6CBA35C3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1E836C8-1D56-44A0-A3C3-373F2B298ACC}" type="datetimeFigureOut">
              <a:rPr lang="en-US" smtClean="0"/>
              <a:pPr/>
              <a:t>12/7/2012</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340B5EF1-92FF-4B62-A702-07F6CBA35C3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1E836C8-1D56-44A0-A3C3-373F2B298ACC}" type="datetimeFigureOut">
              <a:rPr lang="en-US" smtClean="0"/>
              <a:pPr/>
              <a:t>12/7/2012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B5EF1-92FF-4B62-A702-07F6CBA35C3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1E836C8-1D56-44A0-A3C3-373F2B298ACC}" type="datetimeFigureOut">
              <a:rPr lang="en-US" smtClean="0"/>
              <a:pPr/>
              <a:t>12/7/2012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B5EF1-92FF-4B62-A702-07F6CBA35C37}"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1E836C8-1D56-44A0-A3C3-373F2B298ACC}" type="datetimeFigureOut">
              <a:rPr lang="en-US" smtClean="0"/>
              <a:pPr/>
              <a:t>12/7/2012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0B5EF1-92FF-4B62-A702-07F6CBA35C3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1E836C8-1D56-44A0-A3C3-373F2B298ACC}" type="datetimeFigureOut">
              <a:rPr lang="en-US" smtClean="0"/>
              <a:pPr/>
              <a:t>12/7/2012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0B5EF1-92FF-4B62-A702-07F6CBA35C3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1E836C8-1D56-44A0-A3C3-373F2B298ACC}" type="datetimeFigureOut">
              <a:rPr lang="en-US" smtClean="0"/>
              <a:pPr/>
              <a:t>12/7/2012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0B5EF1-92FF-4B62-A702-07F6CBA35C3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E836C8-1D56-44A0-A3C3-373F2B298ACC}" type="datetimeFigureOut">
              <a:rPr lang="en-US" smtClean="0"/>
              <a:pPr/>
              <a:t>12/7/2012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0B5EF1-92FF-4B62-A702-07F6CBA35C3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1E836C8-1D56-44A0-A3C3-373F2B298ACC}" type="datetimeFigureOut">
              <a:rPr lang="en-US" smtClean="0"/>
              <a:pPr/>
              <a:t>12/7/2012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0B5EF1-92FF-4B62-A702-07F6CBA35C37}"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81E836C8-1D56-44A0-A3C3-373F2B298ACC}" type="datetimeFigureOut">
              <a:rPr lang="en-US" smtClean="0"/>
              <a:pPr/>
              <a:t>12/7/2012</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340B5EF1-92FF-4B62-A702-07F6CBA35C37}"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81E836C8-1D56-44A0-A3C3-373F2B298ACC}" type="datetimeFigureOut">
              <a:rPr lang="en-US" smtClean="0"/>
              <a:pPr/>
              <a:t>12/7/2012</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340B5EF1-92FF-4B62-A702-07F6CBA35C3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International Lego Design Project</a:t>
            </a:r>
            <a:endParaRPr lang="en-US" dirty="0"/>
          </a:p>
        </p:txBody>
      </p:sp>
      <p:sp>
        <p:nvSpPr>
          <p:cNvPr id="3" name="Subtitle 2"/>
          <p:cNvSpPr>
            <a:spLocks noGrp="1"/>
          </p:cNvSpPr>
          <p:nvPr>
            <p:ph type="subTitle" idx="1"/>
          </p:nvPr>
        </p:nvSpPr>
        <p:spPr/>
        <p:txBody>
          <a:bodyPr/>
          <a:lstStyle/>
          <a:p>
            <a:r>
              <a:rPr lang="en-US" dirty="0" smtClean="0"/>
              <a:t>Lee Fuller, Hayden </a:t>
            </a:r>
            <a:r>
              <a:rPr lang="en-US" dirty="0" err="1" smtClean="0"/>
              <a:t>Hanzen</a:t>
            </a:r>
            <a:r>
              <a:rPr lang="en-US" dirty="0" smtClean="0"/>
              <a:t>, </a:t>
            </a:r>
            <a:r>
              <a:rPr lang="en-US" dirty="0" err="1" smtClean="0"/>
              <a:t>Shrikant</a:t>
            </a:r>
            <a:r>
              <a:rPr lang="en-US" dirty="0" smtClean="0"/>
              <a:t> </a:t>
            </a:r>
            <a:r>
              <a:rPr lang="en-US" dirty="0" err="1" smtClean="0"/>
              <a:t>Bhise</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8663"/>
            <a:ext cx="4533900"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7626"/>
    </mc:Choice>
    <mc:Fallback xmlns="">
      <p:transition spd="slow" advTm="7626"/>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Assembly</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606" r="2034"/>
          <a:stretch/>
        </p:blipFill>
        <p:spPr>
          <a:xfrm>
            <a:off x="0" y="1524001"/>
            <a:ext cx="9144000" cy="5331902"/>
          </a:xfrm>
          <a:prstGeom prst="rect">
            <a:avLst/>
          </a:prstGeom>
        </p:spPr>
      </p:pic>
    </p:spTree>
    <p:extLst>
      <p:ext uri="{BB962C8B-B14F-4D97-AF65-F5344CB8AC3E}">
        <p14:creationId xmlns:p14="http://schemas.microsoft.com/office/powerpoint/2010/main" val="4041320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Assembly</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6466" b="11284"/>
          <a:stretch/>
        </p:blipFill>
        <p:spPr>
          <a:xfrm>
            <a:off x="0" y="1524000"/>
            <a:ext cx="9144000" cy="5638800"/>
          </a:xfrm>
          <a:prstGeom prst="rect">
            <a:avLst/>
          </a:prstGeom>
        </p:spPr>
      </p:pic>
    </p:spTree>
    <p:extLst>
      <p:ext uri="{BB962C8B-B14F-4D97-AF65-F5344CB8AC3E}">
        <p14:creationId xmlns:p14="http://schemas.microsoft.com/office/powerpoint/2010/main" val="1031989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Objectives</a:t>
            </a:r>
            <a:endParaRPr lang="en-US" dirty="0"/>
          </a:p>
        </p:txBody>
      </p:sp>
      <p:sp>
        <p:nvSpPr>
          <p:cNvPr id="9" name="Content Placeholder 8"/>
          <p:cNvSpPr>
            <a:spLocks noGrp="1"/>
          </p:cNvSpPr>
          <p:nvPr>
            <p:ph idx="1"/>
          </p:nvPr>
        </p:nvSpPr>
        <p:spPr/>
        <p:txBody>
          <a:bodyPr>
            <a:normAutofit/>
          </a:bodyPr>
          <a:lstStyle/>
          <a:p>
            <a:r>
              <a:rPr lang="en-US" sz="2000" dirty="0" smtClean="0"/>
              <a:t>To construct a complex CATIA assembly in a short time period.</a:t>
            </a:r>
          </a:p>
          <a:p>
            <a:endParaRPr lang="en-US" sz="2000" dirty="0" smtClean="0"/>
          </a:p>
          <a:p>
            <a:r>
              <a:rPr lang="en-US" sz="2000" dirty="0" smtClean="0"/>
              <a:t>Utilize a large international team and their associated resources.</a:t>
            </a:r>
          </a:p>
          <a:p>
            <a:endParaRPr lang="en-US" sz="2000" dirty="0" smtClean="0"/>
          </a:p>
          <a:p>
            <a:r>
              <a:rPr lang="en-US" sz="2000" dirty="0" smtClean="0"/>
              <a:t>Identify and overcome potential logistical issues through collaborative measures. </a:t>
            </a:r>
          </a:p>
          <a:p>
            <a:pPr marL="118872" indent="0">
              <a:buNone/>
            </a:pPr>
            <a:endParaRPr lang="en-US" sz="2000" dirty="0" smtClean="0"/>
          </a:p>
          <a:p>
            <a:r>
              <a:rPr lang="en-US" sz="2000" dirty="0" smtClean="0"/>
              <a:t>Establish standards and best practices for part and assembly creation.</a:t>
            </a:r>
          </a:p>
        </p:txBody>
      </p:sp>
    </p:spTree>
  </p:cSld>
  <p:clrMapOvr>
    <a:masterClrMapping/>
  </p:clrMapOvr>
  <mc:AlternateContent xmlns:mc="http://schemas.openxmlformats.org/markup-compatibility/2006" xmlns:p14="http://schemas.microsoft.com/office/powerpoint/2010/main">
    <mc:Choice Requires="p14">
      <p:transition spd="slow" p14:dur="2000" advTm="9153"/>
    </mc:Choice>
    <mc:Fallback xmlns="">
      <p:transition spd="slow" advTm="9153"/>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Dimensional Standards</a:t>
            </a:r>
            <a:endParaRPr lang="en-US" dirty="0"/>
          </a:p>
        </p:txBody>
      </p:sp>
      <p:sp>
        <p:nvSpPr>
          <p:cNvPr id="3" name="Content Placeholder 2"/>
          <p:cNvSpPr>
            <a:spLocks noGrp="1"/>
          </p:cNvSpPr>
          <p:nvPr>
            <p:ph idx="1"/>
          </p:nvPr>
        </p:nvSpPr>
        <p:spPr/>
        <p:txBody>
          <a:bodyPr/>
          <a:lstStyle/>
          <a:p>
            <a:r>
              <a:rPr lang="en-US" sz="2400" dirty="0" smtClean="0"/>
              <a:t>Designing parts to a universal standard can cause problems during collaboration.</a:t>
            </a:r>
          </a:p>
          <a:p>
            <a:r>
              <a:rPr lang="en-US" sz="2400" dirty="0" smtClean="0"/>
              <a:t>To eliminate this issue each team uses the same standard. </a:t>
            </a:r>
          </a:p>
          <a:p>
            <a:r>
              <a:rPr lang="en-US" sz="2400" dirty="0" smtClean="0"/>
              <a:t>Due to the modular nature of Lego’s, all part dimensions can be extrapolated from this dimensional model.</a:t>
            </a:r>
          </a:p>
          <a:p>
            <a:r>
              <a:rPr lang="en-US" sz="2400" dirty="0" smtClean="0"/>
              <a:t>Early in part development, </a:t>
            </a:r>
          </a:p>
          <a:p>
            <a:pPr marL="118872" indent="0">
              <a:buNone/>
            </a:pPr>
            <a:r>
              <a:rPr lang="en-US" sz="2400" dirty="0" smtClean="0"/>
              <a:t>     different team parts were shared</a:t>
            </a:r>
          </a:p>
          <a:p>
            <a:pPr marL="118872" indent="0">
              <a:buNone/>
            </a:pPr>
            <a:r>
              <a:rPr lang="en-US" sz="2400" dirty="0"/>
              <a:t> </a:t>
            </a:r>
            <a:r>
              <a:rPr lang="en-US" sz="2400" dirty="0" smtClean="0"/>
              <a:t>    to identify and eliminate any </a:t>
            </a:r>
          </a:p>
          <a:p>
            <a:pPr marL="118872" indent="0">
              <a:buNone/>
            </a:pPr>
            <a:r>
              <a:rPr lang="en-US" sz="2400" dirty="0" smtClean="0"/>
              <a:t>     deviations between each teams </a:t>
            </a:r>
          </a:p>
          <a:p>
            <a:pPr marL="118872" indent="0">
              <a:buNone/>
            </a:pPr>
            <a:r>
              <a:rPr lang="en-US" sz="2400" dirty="0"/>
              <a:t> </a:t>
            </a:r>
            <a:r>
              <a:rPr lang="en-US" sz="2400" dirty="0" smtClean="0"/>
              <a:t>    dimensioning.</a:t>
            </a:r>
            <a:endParaRPr lang="en-US" sz="2400" dirty="0"/>
          </a:p>
        </p:txBody>
      </p:sp>
      <p:pic>
        <p:nvPicPr>
          <p:cNvPr id="4098" name="Picture 2" descr="http://2.bp.blogspot.com/-GLzbPAVg5jM/T5SAVh93giI/AAAAAAAAIVE/If3VHe5L7M4/s1600/legodim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733800"/>
            <a:ext cx="3429000" cy="2744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983336"/>
      </p:ext>
    </p:extLst>
  </p:cSld>
  <p:clrMapOvr>
    <a:masterClrMapping/>
  </p:clrMapOvr>
  <mc:AlternateContent xmlns:mc="http://schemas.openxmlformats.org/markup-compatibility/2006" xmlns:p14="http://schemas.microsoft.com/office/powerpoint/2010/main">
    <mc:Choice Requires="p14">
      <p:transition spd="slow" p14:dur="2000" advTm="9698"/>
    </mc:Choice>
    <mc:Fallback xmlns="">
      <p:transition spd="slow" advTm="9698"/>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ngineering\SeniorDesign\Catia Course\13. Fall 2012\Final Projects\LEGO\Renders\pfr"/>
          <p:cNvPicPr>
            <a:picLocks noChangeAspect="1" noChangeArrowheads="1"/>
          </p:cNvPicPr>
          <p:nvPr/>
        </p:nvPicPr>
        <p:blipFill rotWithShape="1">
          <a:blip r:embed="rId2">
            <a:extLst>
              <a:ext uri="{28A0092B-C50C-407E-A947-70E740481C1C}">
                <a14:useLocalDpi xmlns:a14="http://schemas.microsoft.com/office/drawing/2010/main" val="0"/>
              </a:ext>
            </a:extLst>
          </a:blip>
          <a:srcRect l="16093" t="11679" r="30292" b="26376"/>
          <a:stretch/>
        </p:blipFill>
        <p:spPr bwMode="auto">
          <a:xfrm>
            <a:off x="3752029" y="1622741"/>
            <a:ext cx="2612096" cy="226345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Engineering\SeniorDesign\Catia Course\13. Fall 2012\Final Projects\LEGO\Renders\pfr2"/>
          <p:cNvPicPr>
            <a:picLocks noChangeAspect="1" noChangeArrowheads="1"/>
          </p:cNvPicPr>
          <p:nvPr/>
        </p:nvPicPr>
        <p:blipFill rotWithShape="1">
          <a:blip r:embed="rId3">
            <a:extLst>
              <a:ext uri="{28A0092B-C50C-407E-A947-70E740481C1C}">
                <a14:useLocalDpi xmlns:a14="http://schemas.microsoft.com/office/drawing/2010/main" val="0"/>
              </a:ext>
            </a:extLst>
          </a:blip>
          <a:srcRect l="31945" t="22002" r="23184" b="23663"/>
          <a:stretch/>
        </p:blipFill>
        <p:spPr bwMode="auto">
          <a:xfrm>
            <a:off x="6364125" y="1622740"/>
            <a:ext cx="2492257" cy="22634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Part Families</a:t>
            </a:r>
            <a:endParaRPr lang="en-US" dirty="0"/>
          </a:p>
        </p:txBody>
      </p:sp>
      <p:sp>
        <p:nvSpPr>
          <p:cNvPr id="3" name="Content Placeholder 2"/>
          <p:cNvSpPr>
            <a:spLocks noGrp="1"/>
          </p:cNvSpPr>
          <p:nvPr>
            <p:ph idx="1"/>
          </p:nvPr>
        </p:nvSpPr>
        <p:spPr>
          <a:xfrm>
            <a:off x="0" y="1573395"/>
            <a:ext cx="8229600" cy="4625609"/>
          </a:xfrm>
        </p:spPr>
        <p:txBody>
          <a:bodyPr>
            <a:normAutofit/>
          </a:bodyPr>
          <a:lstStyle/>
          <a:p>
            <a:pPr marL="118872" indent="0">
              <a:buNone/>
            </a:pPr>
            <a:endParaRPr lang="en-US" sz="2400" dirty="0">
              <a:sym typeface="Wingdings" pitchFamily="2" charset="2"/>
            </a:endParaRPr>
          </a:p>
          <a:p>
            <a:r>
              <a:rPr lang="en-US" sz="2400" dirty="0" smtClean="0">
                <a:sym typeface="Wingdings" pitchFamily="2" charset="2"/>
              </a:rPr>
              <a:t>Similar parts are </a:t>
            </a:r>
          </a:p>
          <a:p>
            <a:pPr marL="118872" indent="0">
              <a:buNone/>
            </a:pPr>
            <a:r>
              <a:rPr lang="en-US" sz="2400" dirty="0" smtClean="0">
                <a:sym typeface="Wingdings" pitchFamily="2" charset="2"/>
              </a:rPr>
              <a:t>identified as part families </a:t>
            </a:r>
          </a:p>
          <a:p>
            <a:pPr marL="118872" indent="0">
              <a:buNone/>
            </a:pPr>
            <a:r>
              <a:rPr lang="en-US" sz="2400" dirty="0" smtClean="0">
                <a:sym typeface="Wingdings" pitchFamily="2" charset="2"/>
              </a:rPr>
              <a:t>and constructed using </a:t>
            </a:r>
          </a:p>
          <a:p>
            <a:pPr marL="118872" indent="0">
              <a:buNone/>
            </a:pPr>
            <a:r>
              <a:rPr lang="en-US" sz="2400" dirty="0" smtClean="0">
                <a:sym typeface="Wingdings" pitchFamily="2" charset="2"/>
              </a:rPr>
              <a:t>design tables</a:t>
            </a:r>
          </a:p>
          <a:p>
            <a:r>
              <a:rPr lang="en-US" sz="2400" dirty="0" smtClean="0"/>
              <a:t>However, parts often </a:t>
            </a:r>
          </a:p>
          <a:p>
            <a:pPr marL="118872" indent="0">
              <a:buNone/>
            </a:pPr>
            <a:r>
              <a:rPr lang="en-US" sz="2400" dirty="0" smtClean="0"/>
              <a:t>have complex geometry, leading to complex design tables</a:t>
            </a:r>
            <a:endParaRPr lang="en-US" sz="2400" dirty="0"/>
          </a:p>
        </p:txBody>
      </p:sp>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047" t="15090" r="-1" b="52349"/>
          <a:stretch/>
        </p:blipFill>
        <p:spPr bwMode="auto">
          <a:xfrm>
            <a:off x="228600" y="4800600"/>
            <a:ext cx="8769990" cy="1840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7162800" y="1828800"/>
            <a:ext cx="1377300" cy="461665"/>
          </a:xfrm>
          <a:prstGeom prst="rect">
            <a:avLst/>
          </a:prstGeom>
          <a:noFill/>
        </p:spPr>
        <p:txBody>
          <a:bodyPr wrap="none" rtlCol="0">
            <a:spAutoFit/>
          </a:bodyPr>
          <a:lstStyle/>
          <a:p>
            <a:r>
              <a:rPr lang="en-US" sz="1200" dirty="0" smtClean="0">
                <a:solidFill>
                  <a:schemeClr val="bg1"/>
                </a:solidFill>
              </a:rPr>
              <a:t>Notice differences </a:t>
            </a:r>
          </a:p>
          <a:p>
            <a:r>
              <a:rPr lang="en-US" sz="1200" dirty="0" smtClean="0">
                <a:solidFill>
                  <a:schemeClr val="bg1"/>
                </a:solidFill>
              </a:rPr>
              <a:t>in edge geometry</a:t>
            </a:r>
            <a:endParaRPr lang="en-US" sz="1200" dirty="0">
              <a:solidFill>
                <a:schemeClr val="bg1"/>
              </a:solidFill>
            </a:endParaRPr>
          </a:p>
        </p:txBody>
      </p:sp>
      <p:cxnSp>
        <p:nvCxnSpPr>
          <p:cNvPr id="19" name="Straight Arrow Connector 18"/>
          <p:cNvCxnSpPr>
            <a:stCxn id="17" idx="2"/>
          </p:cNvCxnSpPr>
          <p:nvPr/>
        </p:nvCxnSpPr>
        <p:spPr>
          <a:xfrm>
            <a:off x="7851450" y="2290465"/>
            <a:ext cx="688650" cy="8337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6984842" y="2290465"/>
            <a:ext cx="866608" cy="1098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851450" y="2290465"/>
            <a:ext cx="149550" cy="6813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7" idx="2"/>
          </p:cNvCxnSpPr>
          <p:nvPr/>
        </p:nvCxnSpPr>
        <p:spPr>
          <a:xfrm flipH="1">
            <a:off x="7391400" y="2290465"/>
            <a:ext cx="460050" cy="3406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56" name="TextBox 2055"/>
          <p:cNvSpPr txBox="1"/>
          <p:nvPr/>
        </p:nvSpPr>
        <p:spPr>
          <a:xfrm>
            <a:off x="1219200" y="4338935"/>
            <a:ext cx="7328225" cy="461665"/>
          </a:xfrm>
          <a:prstGeom prst="rect">
            <a:avLst/>
          </a:prstGeom>
          <a:noFill/>
        </p:spPr>
        <p:txBody>
          <a:bodyPr wrap="none" rtlCol="0">
            <a:spAutoFit/>
          </a:bodyPr>
          <a:lstStyle/>
          <a:p>
            <a:pPr marL="171450" indent="-171450">
              <a:buFont typeface="Arial" pitchFamily="34" charset="0"/>
              <a:buChar char="•"/>
            </a:pPr>
            <a:r>
              <a:rPr lang="en-US" sz="1200" dirty="0" smtClean="0"/>
              <a:t>The design table below uses True/False relations to manipulate edge geometry pad features by switching them</a:t>
            </a:r>
          </a:p>
          <a:p>
            <a:r>
              <a:rPr lang="en-US" sz="1200" dirty="0" smtClean="0"/>
              <a:t>      either </a:t>
            </a:r>
            <a:r>
              <a:rPr lang="en-US" sz="1200" dirty="0"/>
              <a:t>on </a:t>
            </a:r>
            <a:r>
              <a:rPr lang="en-US" sz="1200" dirty="0" smtClean="0"/>
              <a:t>or off corresponding to each individual part. (14 separate parts are constructed from this design table)</a:t>
            </a:r>
            <a:endParaRPr lang="en-US" sz="1200" dirty="0"/>
          </a:p>
        </p:txBody>
      </p:sp>
    </p:spTree>
  </p:cSld>
  <p:clrMapOvr>
    <a:masterClrMapping/>
  </p:clrMapOvr>
  <mc:AlternateContent xmlns:mc="http://schemas.openxmlformats.org/markup-compatibility/2006" xmlns:p14="http://schemas.microsoft.com/office/powerpoint/2010/main">
    <mc:Choice Requires="p14">
      <p:transition spd="slow" p14:dur="2000" advTm="10126"/>
    </mc:Choice>
    <mc:Fallback xmlns="">
      <p:transition spd="slow" advTm="10126"/>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Unique Parts</a:t>
            </a:r>
            <a:endParaRPr lang="en-US" dirty="0"/>
          </a:p>
        </p:txBody>
      </p:sp>
      <p:sp>
        <p:nvSpPr>
          <p:cNvPr id="3" name="Content Placeholder 2"/>
          <p:cNvSpPr>
            <a:spLocks noGrp="1"/>
          </p:cNvSpPr>
          <p:nvPr>
            <p:ph idx="1"/>
          </p:nvPr>
        </p:nvSpPr>
        <p:spPr>
          <a:xfrm>
            <a:off x="457200" y="2266646"/>
            <a:ext cx="8229600" cy="4625609"/>
          </a:xfrm>
        </p:spPr>
        <p:txBody>
          <a:bodyPr>
            <a:normAutofit/>
          </a:bodyPr>
          <a:lstStyle/>
          <a:p>
            <a:endParaRPr lang="en-US" dirty="0" smtClean="0"/>
          </a:p>
          <a:p>
            <a:endParaRPr lang="en-US" dirty="0"/>
          </a:p>
          <a:p>
            <a:endParaRPr lang="en-US" dirty="0" smtClean="0"/>
          </a:p>
          <a:p>
            <a:endParaRPr lang="en-US" dirty="0"/>
          </a:p>
          <a:p>
            <a:r>
              <a:rPr lang="en-US" sz="3000" dirty="0" smtClean="0"/>
              <a:t>Unique </a:t>
            </a:r>
            <a:r>
              <a:rPr lang="en-US" sz="3000" dirty="0"/>
              <a:t>parts are designed individually.</a:t>
            </a:r>
          </a:p>
          <a:p>
            <a:r>
              <a:rPr lang="en-US" sz="3000" dirty="0"/>
              <a:t>In order to understand the dimensions, physical subassemblies of the parts were made.</a:t>
            </a:r>
          </a:p>
          <a:p>
            <a:r>
              <a:rPr lang="en-US" sz="3000" dirty="0"/>
              <a:t>To confirm the accuracy of  the product, unique parts were assembled in CATIA.</a:t>
            </a:r>
          </a:p>
          <a:p>
            <a:endParaRPr lang="en-US" sz="3000" dirty="0"/>
          </a:p>
        </p:txBody>
      </p:sp>
      <p:pic>
        <p:nvPicPr>
          <p:cNvPr id="3074" name="Picture 2" descr="S:\Engineering\SeniorDesign\Catia Course\13. Fall 2012\Final Projects\LEGO\Renders\cylinder.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800" t="29876" r="31462" b="23026"/>
          <a:stretch/>
        </p:blipFill>
        <p:spPr bwMode="auto">
          <a:xfrm>
            <a:off x="6526031" y="1591112"/>
            <a:ext cx="2620066"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532" t="19791" r="20842" b="19934"/>
          <a:stretch/>
        </p:blipFill>
        <p:spPr>
          <a:xfrm>
            <a:off x="0" y="1565712"/>
            <a:ext cx="3124200" cy="2743200"/>
          </a:xfrm>
          <a:prstGeom prst="rect">
            <a:avLst/>
          </a:prstGeom>
        </p:spPr>
      </p:pic>
      <p:pic>
        <p:nvPicPr>
          <p:cNvPr id="3075" name="Picture 3" descr="S:\Engineering\SeniorDesign\Catia Course\13. Fall 2012\Final Projects\LEGO\Renders\box.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036" t="25602" r="22966" b="21812"/>
          <a:stretch/>
        </p:blipFill>
        <p:spPr bwMode="auto">
          <a:xfrm>
            <a:off x="2829308" y="1591112"/>
            <a:ext cx="3696723" cy="274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11028"/>
    </mc:Choice>
    <mc:Fallback xmlns="">
      <p:transition spd="slow" advTm="11028"/>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Assemblies</a:t>
            </a:r>
            <a:endParaRPr lang="en-US" dirty="0"/>
          </a:p>
        </p:txBody>
      </p:sp>
      <p:sp>
        <p:nvSpPr>
          <p:cNvPr id="5" name="Content Placeholder 8"/>
          <p:cNvSpPr>
            <a:spLocks noGrp="1"/>
          </p:cNvSpPr>
          <p:nvPr>
            <p:ph idx="1"/>
          </p:nvPr>
        </p:nvSpPr>
        <p:spPr>
          <a:xfrm>
            <a:off x="457200" y="4419600"/>
            <a:ext cx="8305800" cy="4625609"/>
          </a:xfrm>
        </p:spPr>
        <p:txBody>
          <a:bodyPr>
            <a:normAutofit/>
          </a:bodyPr>
          <a:lstStyle/>
          <a:p>
            <a:r>
              <a:rPr lang="en-US" sz="2000" dirty="0" smtClean="0"/>
              <a:t>The snap command was used to position the pieces of the assembly.</a:t>
            </a:r>
          </a:p>
          <a:p>
            <a:endParaRPr lang="en-US" sz="2000" dirty="0" smtClean="0"/>
          </a:p>
          <a:p>
            <a:r>
              <a:rPr lang="en-US" sz="2000" dirty="0" smtClean="0"/>
              <a:t>The pieces are not constrained, but positioned relative to each other.</a:t>
            </a:r>
          </a:p>
          <a:p>
            <a:endParaRPr lang="en-US" sz="2000" dirty="0" smtClean="0"/>
          </a:p>
          <a:p>
            <a:r>
              <a:rPr lang="en-US" sz="2000" dirty="0" smtClean="0"/>
              <a:t>Constraints are avoided because they are resource intensive (i.e. memory)</a:t>
            </a:r>
          </a:p>
          <a:p>
            <a:endParaRPr lang="en-US" sz="2000" dirty="0" smtClean="0"/>
          </a:p>
          <a:p>
            <a:r>
              <a:rPr lang="en-US" sz="2000" dirty="0" smtClean="0"/>
              <a:t>Snaps do not appear in the design tree and are easy to use and adjust.</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8256" b="17523"/>
          <a:stretch/>
        </p:blipFill>
        <p:spPr>
          <a:xfrm>
            <a:off x="0" y="1524000"/>
            <a:ext cx="9144000" cy="28187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18"/>
    </mc:Choice>
    <mc:Fallback xmlns="">
      <p:transition spd="slow" advTm="10018"/>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Collaboration</a:t>
            </a:r>
            <a:endParaRPr lang="en-US" dirty="0"/>
          </a:p>
        </p:txBody>
      </p:sp>
      <p:sp>
        <p:nvSpPr>
          <p:cNvPr id="4" name="Content Placeholder 8"/>
          <p:cNvSpPr txBox="1">
            <a:spLocks/>
          </p:cNvSpPr>
          <p:nvPr/>
        </p:nvSpPr>
        <p:spPr>
          <a:xfrm>
            <a:off x="457200" y="1676400"/>
            <a:ext cx="8305800"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2000" dirty="0" smtClean="0"/>
              <a:t>An online forum was created to facilitate communication between the members of the teams. All members were able to give updates on their progress and the status of the project was clear at all times.</a:t>
            </a:r>
          </a:p>
          <a:p>
            <a:pPr marL="118872" indent="0">
              <a:buNone/>
            </a:pPr>
            <a:endParaRPr lang="en-US" sz="2000" dirty="0" smtClean="0"/>
          </a:p>
          <a:p>
            <a:pPr marL="118872" indent="0">
              <a:buNone/>
            </a:pPr>
            <a:endParaRPr lang="en-US" sz="2000"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2706" y="2971800"/>
            <a:ext cx="4806994" cy="3720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09600" y="2971800"/>
            <a:ext cx="3352800" cy="369332"/>
          </a:xfrm>
          <a:prstGeom prst="rect">
            <a:avLst/>
          </a:prstGeom>
          <a:noFill/>
        </p:spPr>
        <p:txBody>
          <a:bodyPr wrap="square" rtlCol="0">
            <a:spAutoFit/>
          </a:bodyPr>
          <a:lstStyle/>
          <a:p>
            <a:endParaRPr lang="en-US" dirty="0"/>
          </a:p>
        </p:txBody>
      </p:sp>
      <p:sp>
        <p:nvSpPr>
          <p:cNvPr id="8" name="Content Placeholder 8"/>
          <p:cNvSpPr txBox="1">
            <a:spLocks/>
          </p:cNvSpPr>
          <p:nvPr/>
        </p:nvSpPr>
        <p:spPr>
          <a:xfrm>
            <a:off x="457200" y="2792595"/>
            <a:ext cx="3765506" cy="3899921"/>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2000" dirty="0" smtClean="0"/>
              <a:t>Google </a:t>
            </a:r>
            <a:r>
              <a:rPr lang="en-US" sz="2000" dirty="0"/>
              <a:t>Drive was used for sharing parts, assemblies, design tables, the materials catalog, and all other files associated with the project.</a:t>
            </a:r>
          </a:p>
          <a:p>
            <a:endParaRPr lang="en-US" sz="2000" dirty="0"/>
          </a:p>
          <a:p>
            <a:r>
              <a:rPr lang="en-US" sz="2000" dirty="0" smtClean="0"/>
              <a:t>The status of every part was tracked on a Google Drive spreadsheet.</a:t>
            </a:r>
            <a:endParaRPr lang="en-US" sz="2000" dirty="0"/>
          </a:p>
          <a:p>
            <a:endParaRPr lang="en-US" sz="2000" dirty="0" smtClean="0"/>
          </a:p>
          <a:p>
            <a:pPr marL="118872" indent="0">
              <a:buNone/>
            </a:pPr>
            <a:endParaRPr lang="en-US" sz="2000" dirty="0" smtClean="0"/>
          </a:p>
        </p:txBody>
      </p:sp>
    </p:spTree>
  </p:cSld>
  <p:clrMapOvr>
    <a:masterClrMapping/>
  </p:clrMapOvr>
  <mc:AlternateContent xmlns:mc="http://schemas.openxmlformats.org/markup-compatibility/2006" xmlns:p14="http://schemas.microsoft.com/office/powerpoint/2010/main">
    <mc:Choice Requires="p14">
      <p:transition spd="slow" p14:dur="2000" advTm="9694"/>
    </mc:Choice>
    <mc:Fallback xmlns="">
      <p:transition spd="slow" advTm="9694"/>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Master Bill of Materials (MBOM)</a:t>
            </a:r>
            <a:endParaRPr lang="en-US" dirty="0"/>
          </a:p>
        </p:txBody>
      </p:sp>
      <p:sp>
        <p:nvSpPr>
          <p:cNvPr id="3" name="Content Placeholder 2"/>
          <p:cNvSpPr>
            <a:spLocks noGrp="1"/>
          </p:cNvSpPr>
          <p:nvPr>
            <p:ph idx="1"/>
          </p:nvPr>
        </p:nvSpPr>
        <p:spPr>
          <a:xfrm>
            <a:off x="152400" y="1524000"/>
            <a:ext cx="8991600" cy="4800600"/>
          </a:xfrm>
        </p:spPr>
        <p:txBody>
          <a:bodyPr>
            <a:normAutofit/>
          </a:bodyPr>
          <a:lstStyle/>
          <a:p>
            <a:r>
              <a:rPr lang="en-US" sz="2000" dirty="0" smtClean="0"/>
              <a:t>The MBOM establishes naming standards and identifies parts needed for each subassembly.</a:t>
            </a:r>
          </a:p>
          <a:p>
            <a:endParaRPr lang="en-US" sz="2000" dirty="0"/>
          </a:p>
          <a:p>
            <a:r>
              <a:rPr lang="en-US" sz="2000" dirty="0" smtClean="0"/>
              <a:t>One team member was designated to design the MBOM, to ensure uniformity</a:t>
            </a:r>
            <a:endParaRPr lang="en-US" sz="2000"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358" t="28813" r="23739" b="17128"/>
          <a:stretch/>
        </p:blipFill>
        <p:spPr bwMode="auto">
          <a:xfrm>
            <a:off x="0" y="3200400"/>
            <a:ext cx="460324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3889" t="34553" r="22857" b="7492"/>
          <a:stretch/>
        </p:blipFill>
        <p:spPr bwMode="auto">
          <a:xfrm>
            <a:off x="4603245" y="3200400"/>
            <a:ext cx="454075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4403221"/>
      </p:ext>
    </p:extLst>
  </p:cSld>
  <p:clrMapOvr>
    <a:masterClrMapping/>
  </p:clrMapOvr>
  <mc:AlternateContent xmlns:mc="http://schemas.openxmlformats.org/markup-compatibility/2006" xmlns:p14="http://schemas.microsoft.com/office/powerpoint/2010/main">
    <mc:Choice Requires="p14">
      <p:transition spd="slow" p14:dur="2000" advTm="11995"/>
    </mc:Choice>
    <mc:Fallback xmlns="">
      <p:transition spd="slow" advTm="11995"/>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Assembly</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400" r="1600"/>
          <a:stretch/>
        </p:blipFill>
        <p:spPr>
          <a:xfrm>
            <a:off x="0" y="1504705"/>
            <a:ext cx="9144000" cy="5353295"/>
          </a:xfrm>
          <a:prstGeom prst="rect">
            <a:avLst/>
          </a:prstGeom>
        </p:spPr>
      </p:pic>
    </p:spTree>
    <p:extLst>
      <p:ext uri="{BB962C8B-B14F-4D97-AF65-F5344CB8AC3E}">
        <p14:creationId xmlns:p14="http://schemas.microsoft.com/office/powerpoint/2010/main" val="30763113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196</TotalTime>
  <Words>405</Words>
  <Application>Microsoft Office PowerPoint</Application>
  <PresentationFormat>On-screen Show (4:3)</PresentationFormat>
  <Paragraphs>59</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Module</vt:lpstr>
      <vt:lpstr>International Lego Design Project</vt:lpstr>
      <vt:lpstr>Objectives</vt:lpstr>
      <vt:lpstr>Dimensional Standards</vt:lpstr>
      <vt:lpstr>Part Families</vt:lpstr>
      <vt:lpstr>Unique Parts</vt:lpstr>
      <vt:lpstr>Assemblies</vt:lpstr>
      <vt:lpstr>Collaboration</vt:lpstr>
      <vt:lpstr>Master Bill of Materials (MBOM)</vt:lpstr>
      <vt:lpstr>Final Assembly</vt:lpstr>
      <vt:lpstr>Final Assembly</vt:lpstr>
      <vt:lpstr>Final Assembly</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Project</dc:title>
  <dc:creator>Kurran Kelly</dc:creator>
  <cp:lastModifiedBy>Fuller, Lee</cp:lastModifiedBy>
  <cp:revision>23</cp:revision>
  <dcterms:created xsi:type="dcterms:W3CDTF">2012-04-24T21:06:34Z</dcterms:created>
  <dcterms:modified xsi:type="dcterms:W3CDTF">2012-12-08T02:25:17Z</dcterms:modified>
</cp:coreProperties>
</file>