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3" r:id="rId7"/>
    <p:sldId id="261" r:id="rId8"/>
    <p:sldId id="262" r:id="rId9"/>
    <p:sldId id="269" r:id="rId10"/>
    <p:sldId id="275" r:id="rId11"/>
    <p:sldId id="264" r:id="rId12"/>
    <p:sldId id="270" r:id="rId13"/>
    <p:sldId id="272" r:id="rId14"/>
    <p:sldId id="273"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06" d="100"/>
          <a:sy n="106" d="100"/>
        </p:scale>
        <p:origin x="126" y="13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11/30/2017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E836C8-1D56-44A0-A3C3-373F2B298ACC}"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Edit Master text styles</a:t>
            </a:r>
          </a:p>
        </p:txBody>
      </p:sp>
      <p:sp>
        <p:nvSpPr>
          <p:cNvPr id="4" name="Date Placeholder 3"/>
          <p:cNvSpPr>
            <a:spLocks noGrp="1"/>
          </p:cNvSpPr>
          <p:nvPr>
            <p:ph type="dt" sz="half" idx="10"/>
          </p:nvPr>
        </p:nvSpPr>
        <p:spPr/>
        <p:txBody>
          <a:bodyPr/>
          <a:lstStyle/>
          <a:p>
            <a:fld id="{81E836C8-1D56-44A0-A3C3-373F2B298ACC}" type="datetimeFigureOut">
              <a:rPr lang="en-US" smtClean="0"/>
              <a:pPr/>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B5EF1-92FF-4B62-A702-07F6CBA35C3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E836C8-1D56-44A0-A3C3-373F2B298ACC}" type="datetimeFigureOut">
              <a:rPr lang="en-US" smtClean="0"/>
              <a:pPr/>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E836C8-1D56-44A0-A3C3-373F2B298ACC}" type="datetimeFigureOut">
              <a:rPr lang="en-US" smtClean="0"/>
              <a:pPr/>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E836C8-1D56-44A0-A3C3-373F2B298ACC}" type="datetimeFigureOut">
              <a:rPr lang="en-US" smtClean="0"/>
              <a:pPr/>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836C8-1D56-44A0-A3C3-373F2B298ACC}" type="datetimeFigureOut">
              <a:rPr lang="en-US" smtClean="0"/>
              <a:pPr/>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B5EF1-92FF-4B62-A702-07F6CBA35C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Edit Master text styles</a:t>
            </a:r>
          </a:p>
        </p:txBody>
      </p:sp>
      <p:sp>
        <p:nvSpPr>
          <p:cNvPr id="5" name="Date Placeholder 4"/>
          <p:cNvSpPr>
            <a:spLocks noGrp="1"/>
          </p:cNvSpPr>
          <p:nvPr>
            <p:ph type="dt" sz="half" idx="10"/>
          </p:nvPr>
        </p:nvSpPr>
        <p:spPr/>
        <p:txBody>
          <a:bodyPr/>
          <a:lstStyle/>
          <a:p>
            <a:fld id="{81E836C8-1D56-44A0-A3C3-373F2B298ACC}" type="datetimeFigureOut">
              <a:rPr lang="en-US" smtClean="0"/>
              <a:pPr/>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B5EF1-92FF-4B62-A702-07F6CBA35C3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Edit Master text styles</a:t>
            </a:r>
          </a:p>
        </p:txBody>
      </p:sp>
      <p:sp>
        <p:nvSpPr>
          <p:cNvPr id="5" name="Date Placeholder 4"/>
          <p:cNvSpPr>
            <a:spLocks noGrp="1"/>
          </p:cNvSpPr>
          <p:nvPr>
            <p:ph type="dt" sz="half" idx="10"/>
          </p:nvPr>
        </p:nvSpPr>
        <p:spPr>
          <a:xfrm>
            <a:off x="164592" y="1170432"/>
            <a:ext cx="2523744" cy="201168"/>
          </a:xfrm>
        </p:spPr>
        <p:txBody>
          <a:bodyPr/>
          <a:lstStyle/>
          <a:p>
            <a:fld id="{81E836C8-1D56-44A0-A3C3-373F2B298ACC}" type="datetimeFigureOut">
              <a:rPr lang="en-US" smtClean="0"/>
              <a:pPr/>
              <a:t>11/30/2017</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40B5EF1-92FF-4B62-A702-07F6CBA35C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1E836C8-1D56-44A0-A3C3-373F2B298ACC}" type="datetimeFigureOut">
              <a:rPr lang="en-US" smtClean="0"/>
              <a:pPr/>
              <a:t>11/30/2017</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40B5EF1-92FF-4B62-A702-07F6CBA35C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p:txBody>
          <a:bodyPr>
            <a:normAutofit fontScale="90000"/>
          </a:bodyPr>
          <a:lstStyle/>
          <a:p>
            <a:r>
              <a:rPr lang="en-US" dirty="0" err="1" smtClean="0"/>
              <a:t>Cassani</a:t>
            </a:r>
            <a:r>
              <a:rPr lang="en-US" dirty="0" smtClean="0"/>
              <a:t> Tractor Transmission</a:t>
            </a:r>
            <a:br>
              <a:rPr lang="en-US" dirty="0" smtClean="0"/>
            </a:br>
            <a:r>
              <a:rPr lang="en-US" dirty="0"/>
              <a:t/>
            </a:r>
            <a:br>
              <a:rPr lang="en-US" dirty="0"/>
            </a:br>
            <a:r>
              <a:rPr lang="en-US" sz="1200" dirty="0" smtClean="0"/>
              <a:t>William </a:t>
            </a:r>
            <a:r>
              <a:rPr lang="en-US" sz="1200" dirty="0"/>
              <a:t>O</a:t>
            </a:r>
            <a:r>
              <a:rPr lang="en-US" sz="1200" dirty="0" smtClean="0"/>
              <a:t>verstreet</a:t>
            </a:r>
            <a:r>
              <a:rPr lang="en-US" sz="1200" dirty="0" smtClean="0"/>
              <a:t/>
            </a:r>
            <a:br>
              <a:rPr lang="en-US" sz="1200" dirty="0" smtClean="0"/>
            </a:br>
            <a:r>
              <a:rPr lang="en-US" sz="1200" dirty="0" smtClean="0"/>
              <a:t>Collin </a:t>
            </a:r>
            <a:r>
              <a:rPr lang="en-US" sz="1200" dirty="0"/>
              <a:t>M</a:t>
            </a:r>
            <a:r>
              <a:rPr lang="en-US" sz="1200" dirty="0" smtClean="0"/>
              <a:t>abe</a:t>
            </a:r>
            <a:endParaRPr lang="en-US" dirty="0"/>
          </a:p>
        </p:txBody>
      </p:sp>
    </p:spTree>
    <p:extLst>
      <p:ext uri="{BB962C8B-B14F-4D97-AF65-F5344CB8AC3E}">
        <p14:creationId xmlns:p14="http://schemas.microsoft.com/office/powerpoint/2010/main" val="4211222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47319" y="414301"/>
            <a:ext cx="5911042" cy="6208308"/>
          </a:xfrm>
          <a:prstGeom prst="rect">
            <a:avLst/>
          </a:prstGeom>
        </p:spPr>
      </p:pic>
    </p:spTree>
    <p:extLst>
      <p:ext uri="{BB962C8B-B14F-4D97-AF65-F5344CB8AC3E}">
        <p14:creationId xmlns:p14="http://schemas.microsoft.com/office/powerpoint/2010/main" val="1376717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93" y="127510"/>
            <a:ext cx="8229600" cy="1252728"/>
          </a:xfrm>
        </p:spPr>
        <p:txBody>
          <a:bodyPr/>
          <a:lstStyle/>
          <a:p>
            <a:r>
              <a:rPr lang="en-US" dirty="0"/>
              <a:t>Part Highlight </a:t>
            </a:r>
            <a:r>
              <a:rPr lang="en-US" dirty="0" smtClean="0"/>
              <a:t>III </a:t>
            </a:r>
            <a:r>
              <a:rPr lang="en-US" dirty="0"/>
              <a:t>(Part </a:t>
            </a:r>
            <a:r>
              <a:rPr lang="en-US" dirty="0" smtClean="0"/>
              <a:t>1412)</a:t>
            </a:r>
            <a:endParaRPr lang="en-US" dirty="0"/>
          </a:p>
        </p:txBody>
      </p:sp>
      <p:sp>
        <p:nvSpPr>
          <p:cNvPr id="4" name="Text Placeholder 3"/>
          <p:cNvSpPr txBox="1">
            <a:spLocks/>
          </p:cNvSpPr>
          <p:nvPr/>
        </p:nvSpPr>
        <p:spPr>
          <a:xfrm>
            <a:off x="374493" y="2455985"/>
            <a:ext cx="3171737" cy="2804078"/>
          </a:xfrm>
          <a:prstGeom prst="rect">
            <a:avLst/>
          </a:prstGeom>
        </p:spPr>
        <p:txBody>
          <a:bodyPr vert="horz" l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t>Issues and Assumptions:</a:t>
            </a:r>
          </a:p>
          <a:p>
            <a:pPr marL="285750" indent="-285750">
              <a:buFont typeface="Arial" panose="020B0604020202020204" pitchFamily="34" charset="0"/>
              <a:buChar char="•"/>
            </a:pPr>
            <a:r>
              <a:rPr lang="en-US" dirty="0" smtClean="0"/>
              <a:t>This Drawing (like most of the others) is dark and fairly hard to read. This makes a complex figure even more difficult to understand.</a:t>
            </a:r>
          </a:p>
          <a:p>
            <a:pPr marL="285750" indent="-285750">
              <a:buFont typeface="Arial" panose="020B0604020202020204" pitchFamily="34" charset="0"/>
              <a:buChar char="•"/>
            </a:pPr>
            <a:r>
              <a:rPr lang="en-US" dirty="0" smtClean="0"/>
              <a:t>This part works as a gear in conjunction with part 1413</a:t>
            </a:r>
          </a:p>
          <a:p>
            <a:pPr marL="285750" indent="-285750">
              <a:buFont typeface="Arial" panose="020B0604020202020204" pitchFamily="34" charset="0"/>
              <a:buChar char="•"/>
            </a:pPr>
            <a:r>
              <a:rPr lang="en-US" dirty="0" smtClean="0"/>
              <a:t>Made by using a revolve and then a circular pattern</a:t>
            </a:r>
          </a:p>
          <a:p>
            <a:pPr marL="285750" indent="-285750">
              <a:buFont typeface="Arial" panose="020B0604020202020204" pitchFamily="34" charset="0"/>
              <a:buChar char="•"/>
            </a:pPr>
            <a:r>
              <a:rPr lang="en-US" dirty="0" smtClean="0"/>
              <a:t>Impossible to tell from drawings how many of the little cut-outs there are. Shown in the right bottom of the drawing.</a:t>
            </a:r>
            <a:endParaRPr lang="en-US" dirty="0"/>
          </a:p>
        </p:txBody>
      </p:sp>
      <p:pic>
        <p:nvPicPr>
          <p:cNvPr id="3" name="Picture 2"/>
          <p:cNvPicPr>
            <a:picLocks noChangeAspect="1"/>
          </p:cNvPicPr>
          <p:nvPr/>
        </p:nvPicPr>
        <p:blipFill>
          <a:blip r:embed="rId2"/>
          <a:stretch>
            <a:fillRect/>
          </a:stretch>
        </p:blipFill>
        <p:spPr>
          <a:xfrm>
            <a:off x="4489293" y="1575304"/>
            <a:ext cx="3592364" cy="4829787"/>
          </a:xfrm>
          <a:prstGeom prst="rect">
            <a:avLst/>
          </a:prstGeom>
        </p:spPr>
      </p:pic>
    </p:spTree>
    <p:extLst>
      <p:ext uri="{BB962C8B-B14F-4D97-AF65-F5344CB8AC3E}">
        <p14:creationId xmlns:p14="http://schemas.microsoft.com/office/powerpoint/2010/main" val="1688529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Highlight III (Part 1412)</a:t>
            </a:r>
          </a:p>
        </p:txBody>
      </p:sp>
      <p:sp>
        <p:nvSpPr>
          <p:cNvPr id="4" name="Text Placeholder 3"/>
          <p:cNvSpPr txBox="1">
            <a:spLocks/>
          </p:cNvSpPr>
          <p:nvPr/>
        </p:nvSpPr>
        <p:spPr>
          <a:xfrm>
            <a:off x="457200" y="2268415"/>
            <a:ext cx="4439664" cy="2087672"/>
          </a:xfrm>
          <a:prstGeom prst="rect">
            <a:avLst/>
          </a:prstGeom>
        </p:spPr>
        <p:txBody>
          <a:bodyPr vert="horz" l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t>Issues and Assumptions:</a:t>
            </a:r>
          </a:p>
          <a:p>
            <a:pPr marL="285750" indent="-285750">
              <a:buFont typeface="Arial" panose="020B0604020202020204" pitchFamily="34" charset="0"/>
              <a:buChar char="•"/>
            </a:pPr>
            <a:r>
              <a:rPr lang="en-US" dirty="0" smtClean="0"/>
              <a:t>We ended up leaving out the cut-outs on the front of this partially because we didn’t know how many there were. Also, because we figured it would be easier to put it together first and then decide how it might fit together best.</a:t>
            </a:r>
            <a:endParaRPr lang="en-US" dirty="0"/>
          </a:p>
        </p:txBody>
      </p:sp>
      <p:pic>
        <p:nvPicPr>
          <p:cNvPr id="3" name="Picture 2"/>
          <p:cNvPicPr>
            <a:picLocks noChangeAspect="1"/>
          </p:cNvPicPr>
          <p:nvPr/>
        </p:nvPicPr>
        <p:blipFill>
          <a:blip r:embed="rId2"/>
          <a:stretch>
            <a:fillRect/>
          </a:stretch>
        </p:blipFill>
        <p:spPr>
          <a:xfrm>
            <a:off x="5139602" y="1642496"/>
            <a:ext cx="3547198" cy="4242257"/>
          </a:xfrm>
          <a:prstGeom prst="rect">
            <a:avLst/>
          </a:prstGeom>
        </p:spPr>
      </p:pic>
    </p:spTree>
    <p:extLst>
      <p:ext uri="{BB962C8B-B14F-4D97-AF65-F5344CB8AC3E}">
        <p14:creationId xmlns:p14="http://schemas.microsoft.com/office/powerpoint/2010/main" val="3364469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93" y="127510"/>
            <a:ext cx="8229600" cy="1252728"/>
          </a:xfrm>
        </p:spPr>
        <p:txBody>
          <a:bodyPr/>
          <a:lstStyle/>
          <a:p>
            <a:r>
              <a:rPr lang="en-US" dirty="0" smtClean="0"/>
              <a:t>Full Assembly</a:t>
            </a:r>
            <a:endParaRPr lang="en-US" dirty="0"/>
          </a:p>
        </p:txBody>
      </p:sp>
      <p:sp>
        <p:nvSpPr>
          <p:cNvPr id="4" name="Text Placeholder 3"/>
          <p:cNvSpPr txBox="1">
            <a:spLocks/>
          </p:cNvSpPr>
          <p:nvPr/>
        </p:nvSpPr>
        <p:spPr>
          <a:xfrm>
            <a:off x="374493" y="2291861"/>
            <a:ext cx="3171737" cy="3341077"/>
          </a:xfrm>
          <a:prstGeom prst="rect">
            <a:avLst/>
          </a:prstGeom>
        </p:spPr>
        <p:txBody>
          <a:bodyPr vert="horz" l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t>Issues and Assumptions:</a:t>
            </a:r>
          </a:p>
          <a:p>
            <a:pPr marL="285750" indent="-285750">
              <a:buFont typeface="Arial" panose="020B0604020202020204" pitchFamily="34" charset="0"/>
              <a:buChar char="•"/>
            </a:pPr>
            <a:r>
              <a:rPr lang="en-US" sz="1100" dirty="0" smtClean="0"/>
              <a:t>The spokes are a very complex shape, starting much wider near the axle and narrow towards the outer wheel.</a:t>
            </a:r>
          </a:p>
          <a:p>
            <a:pPr marL="285750" indent="-285750">
              <a:buFont typeface="Arial" panose="020B0604020202020204" pitchFamily="34" charset="0"/>
              <a:buChar char="•"/>
            </a:pPr>
            <a:r>
              <a:rPr lang="en-US" sz="1100" dirty="0" smtClean="0"/>
              <a:t>Circular patterns make the tread much easier to create.</a:t>
            </a:r>
          </a:p>
          <a:p>
            <a:pPr marL="285750" indent="-285750">
              <a:buFont typeface="Arial" panose="020B0604020202020204" pitchFamily="34" charset="0"/>
              <a:buChar char="•"/>
            </a:pPr>
            <a:r>
              <a:rPr lang="en-US" sz="1100" dirty="0" smtClean="0"/>
              <a:t>The spokes also slant outward away from the inside on each wheel. Creating a spine for the multi-sectioned solid was essential to making this realistic.</a:t>
            </a:r>
          </a:p>
          <a:p>
            <a:pPr marL="285750" indent="-285750">
              <a:buFont typeface="Arial" panose="020B0604020202020204" pitchFamily="34" charset="0"/>
              <a:buChar char="•"/>
            </a:pPr>
            <a:r>
              <a:rPr lang="en-US" sz="1100" dirty="0" smtClean="0"/>
              <a:t>In the drawing package, there is actually 3 different assemblies. We didn’t end up figuring out what they all went to and just decided to focus on the main transition assembly instead. It would be important to inform students of this before a project as it can be very confusing.</a:t>
            </a:r>
          </a:p>
          <a:p>
            <a:pPr marL="285750" indent="-285750">
              <a:buFont typeface="Arial" panose="020B0604020202020204" pitchFamily="34" charset="0"/>
              <a:buChar char="•"/>
            </a:pPr>
            <a:endParaRPr lang="en-US" dirty="0"/>
          </a:p>
        </p:txBody>
      </p:sp>
      <p:pic>
        <p:nvPicPr>
          <p:cNvPr id="5" name="Picture 4"/>
          <p:cNvPicPr>
            <a:picLocks noChangeAspect="1"/>
          </p:cNvPicPr>
          <p:nvPr/>
        </p:nvPicPr>
        <p:blipFill>
          <a:blip r:embed="rId2"/>
          <a:stretch>
            <a:fillRect/>
          </a:stretch>
        </p:blipFill>
        <p:spPr>
          <a:xfrm>
            <a:off x="3546230" y="2417276"/>
            <a:ext cx="5464909" cy="3308240"/>
          </a:xfrm>
          <a:prstGeom prst="rect">
            <a:avLst/>
          </a:prstGeom>
        </p:spPr>
      </p:pic>
    </p:spTree>
    <p:extLst>
      <p:ext uri="{BB962C8B-B14F-4D97-AF65-F5344CB8AC3E}">
        <p14:creationId xmlns:p14="http://schemas.microsoft.com/office/powerpoint/2010/main" val="607607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93" y="127510"/>
            <a:ext cx="8229600" cy="1252728"/>
          </a:xfrm>
        </p:spPr>
        <p:txBody>
          <a:bodyPr/>
          <a:lstStyle/>
          <a:p>
            <a:r>
              <a:rPr lang="en-US" dirty="0" smtClean="0"/>
              <a:t>Full Assembly</a:t>
            </a:r>
            <a:endParaRPr lang="en-US" dirty="0"/>
          </a:p>
        </p:txBody>
      </p:sp>
      <p:sp>
        <p:nvSpPr>
          <p:cNvPr id="4" name="Text Placeholder 3"/>
          <p:cNvSpPr txBox="1">
            <a:spLocks/>
          </p:cNvSpPr>
          <p:nvPr/>
        </p:nvSpPr>
        <p:spPr>
          <a:xfrm>
            <a:off x="702740" y="2366951"/>
            <a:ext cx="3171737" cy="3223846"/>
          </a:xfrm>
          <a:prstGeom prst="rect">
            <a:avLst/>
          </a:prstGeom>
        </p:spPr>
        <p:txBody>
          <a:bodyPr vert="horz" l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t>Issues and Assumptions:</a:t>
            </a:r>
          </a:p>
          <a:p>
            <a:pPr marL="285750" indent="-285750">
              <a:buFont typeface="Arial" panose="020B0604020202020204" pitchFamily="34" charset="0"/>
              <a:buChar char="•"/>
            </a:pPr>
            <a:r>
              <a:rPr lang="en-US" dirty="0" smtClean="0"/>
              <a:t>Since there was only one assembly drawing that only had a few views, it was difficult for us to figure out what was really meant to be going on in this system.</a:t>
            </a:r>
          </a:p>
          <a:p>
            <a:pPr marL="285750" indent="-285750">
              <a:buFont typeface="Arial" panose="020B0604020202020204" pitchFamily="34" charset="0"/>
              <a:buChar char="•"/>
            </a:pPr>
            <a:r>
              <a:rPr lang="en-US" dirty="0" smtClean="0"/>
              <a:t>A good example of this is shown. In the drawing package, this is how it shows the assembly of part 1443.</a:t>
            </a:r>
          </a:p>
          <a:p>
            <a:pPr marL="285750" indent="-285750">
              <a:buFont typeface="Arial" panose="020B0604020202020204" pitchFamily="34" charset="0"/>
              <a:buChar char="•"/>
            </a:pPr>
            <a:r>
              <a:rPr lang="en-US" dirty="0" smtClean="0"/>
              <a:t>Since there is only two of these shown, an assumption how many of them there are and how they will fit together had to be made.</a:t>
            </a:r>
          </a:p>
          <a:p>
            <a:pPr marL="285750" indent="-285750">
              <a:buFont typeface="Arial" panose="020B0604020202020204" pitchFamily="34" charset="0"/>
              <a:buChar char="•"/>
            </a:pPr>
            <a:r>
              <a:rPr lang="en-US" dirty="0" smtClean="0"/>
              <a:t>There were multiple instances like this one where we basically had to just make something work because of a lack of </a:t>
            </a:r>
            <a:r>
              <a:rPr lang="en-US" dirty="0" err="1" smtClean="0"/>
              <a:t>informantion</a:t>
            </a:r>
            <a:r>
              <a:rPr lang="en-US" dirty="0" smtClean="0"/>
              <a:t>.</a:t>
            </a:r>
            <a:endParaRPr lang="en-US" dirty="0"/>
          </a:p>
        </p:txBody>
      </p:sp>
      <p:pic>
        <p:nvPicPr>
          <p:cNvPr id="6" name="Picture 5"/>
          <p:cNvPicPr>
            <a:picLocks noChangeAspect="1"/>
          </p:cNvPicPr>
          <p:nvPr/>
        </p:nvPicPr>
        <p:blipFill>
          <a:blip r:embed="rId2"/>
          <a:stretch>
            <a:fillRect/>
          </a:stretch>
        </p:blipFill>
        <p:spPr>
          <a:xfrm>
            <a:off x="5530724" y="2055471"/>
            <a:ext cx="2077011" cy="1635094"/>
          </a:xfrm>
          <a:prstGeom prst="rect">
            <a:avLst/>
          </a:prstGeom>
        </p:spPr>
      </p:pic>
      <p:pic>
        <p:nvPicPr>
          <p:cNvPr id="8" name="Picture 7"/>
          <p:cNvPicPr>
            <a:picLocks noChangeAspect="1"/>
          </p:cNvPicPr>
          <p:nvPr/>
        </p:nvPicPr>
        <p:blipFill>
          <a:blip r:embed="rId3"/>
          <a:stretch>
            <a:fillRect/>
          </a:stretch>
        </p:blipFill>
        <p:spPr>
          <a:xfrm>
            <a:off x="5124553" y="4306203"/>
            <a:ext cx="2889352" cy="1654829"/>
          </a:xfrm>
          <a:prstGeom prst="rect">
            <a:avLst/>
          </a:prstGeom>
        </p:spPr>
      </p:pic>
      <p:cxnSp>
        <p:nvCxnSpPr>
          <p:cNvPr id="9" name="Straight Arrow Connector 8"/>
          <p:cNvCxnSpPr/>
          <p:nvPr/>
        </p:nvCxnSpPr>
        <p:spPr>
          <a:xfrm>
            <a:off x="4888523" y="2231026"/>
            <a:ext cx="978877" cy="27185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a:off x="4372707" y="2113691"/>
            <a:ext cx="1371601" cy="215444"/>
          </a:xfrm>
          <a:prstGeom prst="rect">
            <a:avLst/>
          </a:prstGeom>
          <a:noFill/>
        </p:spPr>
        <p:txBody>
          <a:bodyPr wrap="square" rtlCol="0">
            <a:spAutoFit/>
          </a:bodyPr>
          <a:lstStyle/>
          <a:p>
            <a:r>
              <a:rPr lang="en-US" sz="800" dirty="0" smtClean="0"/>
              <a:t>Part 1443</a:t>
            </a:r>
            <a:endParaRPr lang="en-US" sz="800" dirty="0"/>
          </a:p>
        </p:txBody>
      </p:sp>
    </p:spTree>
    <p:extLst>
      <p:ext uri="{BB962C8B-B14F-4D97-AF65-F5344CB8AC3E}">
        <p14:creationId xmlns:p14="http://schemas.microsoft.com/office/powerpoint/2010/main" val="212597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93" y="127510"/>
            <a:ext cx="8229600" cy="1252728"/>
          </a:xfrm>
        </p:spPr>
        <p:txBody>
          <a:bodyPr/>
          <a:lstStyle/>
          <a:p>
            <a:r>
              <a:rPr lang="en-US" dirty="0" smtClean="0"/>
              <a:t>Full Assembly</a:t>
            </a:r>
            <a:endParaRPr lang="en-US" dirty="0"/>
          </a:p>
        </p:txBody>
      </p:sp>
      <p:pic>
        <p:nvPicPr>
          <p:cNvPr id="10" name="Picture 9"/>
          <p:cNvPicPr>
            <a:picLocks noChangeAspect="1"/>
          </p:cNvPicPr>
          <p:nvPr/>
        </p:nvPicPr>
        <p:blipFill>
          <a:blip r:embed="rId2"/>
          <a:stretch>
            <a:fillRect/>
          </a:stretch>
        </p:blipFill>
        <p:spPr>
          <a:xfrm>
            <a:off x="2451094" y="1870101"/>
            <a:ext cx="4430244" cy="3871248"/>
          </a:xfrm>
          <a:prstGeom prst="rect">
            <a:avLst/>
          </a:prstGeom>
        </p:spPr>
      </p:pic>
    </p:spTree>
    <p:extLst>
      <p:ext uri="{BB962C8B-B14F-4D97-AF65-F5344CB8AC3E}">
        <p14:creationId xmlns:p14="http://schemas.microsoft.com/office/powerpoint/2010/main" val="730186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p:sp>
        <p:nvSpPr>
          <p:cNvPr id="3" name="Content Placeholder 2"/>
          <p:cNvSpPr>
            <a:spLocks noGrp="1"/>
          </p:cNvSpPr>
          <p:nvPr>
            <p:ph idx="1"/>
          </p:nvPr>
        </p:nvSpPr>
        <p:spPr>
          <a:xfrm>
            <a:off x="87923" y="2525467"/>
            <a:ext cx="3837509" cy="4625609"/>
          </a:xfrm>
        </p:spPr>
        <p:txBody>
          <a:bodyPr/>
          <a:lstStyle/>
          <a:p>
            <a:pPr marL="118872" indent="0">
              <a:buNone/>
            </a:pPr>
            <a:r>
              <a:rPr lang="en-US" sz="1800" dirty="0"/>
              <a:t>The Introduction to Computer Aided Design class does a final project every semester from old drawings. Finding good complete drawings that are functional can be a challenge. We didn’t know if this particular drawing package was complete or if the pieces fit together. Judging the overall difficulty of part creation was of interest as well.</a:t>
            </a:r>
          </a:p>
          <a:p>
            <a:endParaRPr lang="en-US" dirty="0"/>
          </a:p>
        </p:txBody>
      </p:sp>
      <p:pic>
        <p:nvPicPr>
          <p:cNvPr id="4" name="Picture 3"/>
          <p:cNvPicPr>
            <a:picLocks noChangeAspect="1"/>
          </p:cNvPicPr>
          <p:nvPr/>
        </p:nvPicPr>
        <p:blipFill>
          <a:blip r:embed="rId2"/>
          <a:stretch>
            <a:fillRect/>
          </a:stretch>
        </p:blipFill>
        <p:spPr>
          <a:xfrm>
            <a:off x="3989910" y="2438399"/>
            <a:ext cx="5095476" cy="2959613"/>
          </a:xfrm>
          <a:prstGeom prst="rect">
            <a:avLst/>
          </a:prstGeom>
        </p:spPr>
      </p:pic>
    </p:spTree>
    <p:extLst>
      <p:ext uri="{BB962C8B-B14F-4D97-AF65-F5344CB8AC3E}">
        <p14:creationId xmlns:p14="http://schemas.microsoft.com/office/powerpoint/2010/main" val="2523627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Assembly Drawing</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75679" y="1594149"/>
            <a:ext cx="8192641" cy="5141629"/>
          </a:xfrm>
          <a:prstGeom prst="rect">
            <a:avLst/>
          </a:prstGeom>
        </p:spPr>
      </p:pic>
    </p:spTree>
    <p:extLst>
      <p:ext uri="{BB962C8B-B14F-4D97-AF65-F5344CB8AC3E}">
        <p14:creationId xmlns:p14="http://schemas.microsoft.com/office/powerpoint/2010/main" val="1844724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highlight I (Part 1403)</a:t>
            </a:r>
            <a:endParaRPr lang="en-US" dirty="0"/>
          </a:p>
        </p:txBody>
      </p:sp>
      <p:sp>
        <p:nvSpPr>
          <p:cNvPr id="3" name="Content Placeholder 2"/>
          <p:cNvSpPr>
            <a:spLocks noGrp="1"/>
          </p:cNvSpPr>
          <p:nvPr>
            <p:ph idx="1"/>
          </p:nvPr>
        </p:nvSpPr>
        <p:spPr>
          <a:xfrm>
            <a:off x="565840" y="2242156"/>
            <a:ext cx="3634967" cy="4625609"/>
          </a:xfrm>
        </p:spPr>
        <p:txBody>
          <a:bodyPr>
            <a:normAutofit/>
          </a:bodyPr>
          <a:lstStyle/>
          <a:p>
            <a:pPr marL="118872" indent="0">
              <a:buNone/>
            </a:pPr>
            <a:r>
              <a:rPr lang="en-US" sz="1800" dirty="0"/>
              <a:t>Issues and Assumptions:</a:t>
            </a:r>
          </a:p>
          <a:p>
            <a:pPr marL="285750" indent="-285750">
              <a:lnSpc>
                <a:spcPct val="100000"/>
              </a:lnSpc>
              <a:buFont typeface="Arial" panose="020B0604020202020204" pitchFamily="34" charset="0"/>
              <a:buChar char="•"/>
            </a:pPr>
            <a:r>
              <a:rPr lang="en-US" sz="1300" dirty="0"/>
              <a:t>This part could be a project by itself basically.</a:t>
            </a:r>
          </a:p>
          <a:p>
            <a:pPr marL="285750" indent="-285750">
              <a:lnSpc>
                <a:spcPct val="100000"/>
              </a:lnSpc>
              <a:buFont typeface="Arial" panose="020B0604020202020204" pitchFamily="34" charset="0"/>
              <a:buChar char="•"/>
            </a:pPr>
            <a:r>
              <a:rPr lang="en-US" sz="1300" dirty="0"/>
              <a:t>Started by revolving 3 circular shapes using the section views provided in the drawing.</a:t>
            </a:r>
          </a:p>
          <a:p>
            <a:pPr marL="285750" indent="-285750">
              <a:lnSpc>
                <a:spcPct val="100000"/>
              </a:lnSpc>
              <a:buFont typeface="Arial" panose="020B0604020202020204" pitchFamily="34" charset="0"/>
              <a:buChar char="•"/>
            </a:pPr>
            <a:r>
              <a:rPr lang="en-US" sz="1300" dirty="0"/>
              <a:t>Then used extrude cuts to  make cuts in the correct places.</a:t>
            </a:r>
          </a:p>
          <a:p>
            <a:pPr marL="285750" indent="-285750">
              <a:lnSpc>
                <a:spcPct val="100000"/>
              </a:lnSpc>
              <a:buFont typeface="Arial" panose="020B0604020202020204" pitchFamily="34" charset="0"/>
              <a:buChar char="•"/>
            </a:pPr>
            <a:r>
              <a:rPr lang="en-US" sz="1300" dirty="0"/>
              <a:t>We could have spent hours and hours on this part trying to make it more accurate but decided that we just needed it to fit over the other parts and do what it was supposed to so it isn’t quite correct.</a:t>
            </a:r>
          </a:p>
          <a:p>
            <a:endParaRPr lang="en-US" dirty="0"/>
          </a:p>
        </p:txBody>
      </p:sp>
      <p:pic>
        <p:nvPicPr>
          <p:cNvPr id="4" name="Picture 3"/>
          <p:cNvPicPr>
            <a:picLocks noChangeAspect="1"/>
          </p:cNvPicPr>
          <p:nvPr/>
        </p:nvPicPr>
        <p:blipFill>
          <a:blip r:embed="rId2"/>
          <a:stretch>
            <a:fillRect/>
          </a:stretch>
        </p:blipFill>
        <p:spPr>
          <a:xfrm>
            <a:off x="5347446" y="2242156"/>
            <a:ext cx="3203552" cy="3285239"/>
          </a:xfrm>
          <a:prstGeom prst="rect">
            <a:avLst/>
          </a:prstGeom>
        </p:spPr>
      </p:pic>
    </p:spTree>
    <p:extLst>
      <p:ext uri="{BB962C8B-B14F-4D97-AF65-F5344CB8AC3E}">
        <p14:creationId xmlns:p14="http://schemas.microsoft.com/office/powerpoint/2010/main" val="3163616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2174" y="1463466"/>
            <a:ext cx="5278169" cy="4847882"/>
          </a:xfrm>
          <a:prstGeom prst="rect">
            <a:avLst/>
          </a:prstGeom>
        </p:spPr>
      </p:pic>
      <p:sp>
        <p:nvSpPr>
          <p:cNvPr id="6" name="Title 1"/>
          <p:cNvSpPr>
            <a:spLocks noGrp="1"/>
          </p:cNvSpPr>
          <p:nvPr>
            <p:ph type="title"/>
          </p:nvPr>
        </p:nvSpPr>
        <p:spPr>
          <a:xfrm>
            <a:off x="457200" y="155448"/>
            <a:ext cx="8229600" cy="1252728"/>
          </a:xfrm>
        </p:spPr>
        <p:txBody>
          <a:bodyPr/>
          <a:lstStyle/>
          <a:p>
            <a:r>
              <a:rPr lang="en-US" dirty="0" smtClean="0"/>
              <a:t>Part highlight I (Part 1403)</a:t>
            </a:r>
            <a:endParaRPr lang="en-US" dirty="0"/>
          </a:p>
        </p:txBody>
      </p:sp>
    </p:spTree>
    <p:extLst>
      <p:ext uri="{BB962C8B-B14F-4D97-AF65-F5344CB8AC3E}">
        <p14:creationId xmlns:p14="http://schemas.microsoft.com/office/powerpoint/2010/main" val="1094893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57200" y="2268415"/>
            <a:ext cx="4439664" cy="2087672"/>
          </a:xfrm>
          <a:prstGeom prst="rect">
            <a:avLst/>
          </a:prstGeom>
        </p:spPr>
        <p:txBody>
          <a:bodyPr vert="horz" l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t>Issues and Assumptions:</a:t>
            </a:r>
          </a:p>
          <a:p>
            <a:pPr marL="285750" indent="-285750">
              <a:buFont typeface="Arial" panose="020B0604020202020204" pitchFamily="34" charset="0"/>
              <a:buChar char="•"/>
            </a:pPr>
            <a:r>
              <a:rPr lang="en-US" dirty="0" smtClean="0"/>
              <a:t>We simplified this part significantly so that it would serve its purpose for the model and the other pieces would fit in and around it.</a:t>
            </a:r>
          </a:p>
          <a:p>
            <a:pPr marL="285750" indent="-285750">
              <a:buFont typeface="Arial" panose="020B0604020202020204" pitchFamily="34" charset="0"/>
              <a:buChar char="•"/>
            </a:pPr>
            <a:r>
              <a:rPr lang="en-US" dirty="0" smtClean="0"/>
              <a:t>We left off the trim that goes all the way around because it was taking so long to do. The Rib feature also didn’t work as planned and each part of the profile would have had to be done separately.</a:t>
            </a:r>
          </a:p>
          <a:p>
            <a:pPr marL="285750" indent="-285750">
              <a:buFont typeface="Arial" panose="020B0604020202020204" pitchFamily="34" charset="0"/>
              <a:buChar char="•"/>
            </a:pPr>
            <a:r>
              <a:rPr lang="en-US" dirty="0" smtClean="0"/>
              <a:t>Using shell to create the inside did not work as planned. The inside had to be cut out using a series of Pockets drawn on planes inside the material.</a:t>
            </a:r>
            <a:endParaRPr lang="en-US" dirty="0"/>
          </a:p>
        </p:txBody>
      </p:sp>
      <p:pic>
        <p:nvPicPr>
          <p:cNvPr id="5" name="Picture 4"/>
          <p:cNvPicPr>
            <a:picLocks noChangeAspect="1"/>
          </p:cNvPicPr>
          <p:nvPr/>
        </p:nvPicPr>
        <p:blipFill rotWithShape="1">
          <a:blip r:embed="rId2"/>
          <a:srcRect l="17326" r="18784"/>
          <a:stretch/>
        </p:blipFill>
        <p:spPr>
          <a:xfrm>
            <a:off x="5406669" y="1558325"/>
            <a:ext cx="3044126" cy="2424493"/>
          </a:xfrm>
          <a:prstGeom prst="rect">
            <a:avLst/>
          </a:prstGeom>
        </p:spPr>
      </p:pic>
      <p:pic>
        <p:nvPicPr>
          <p:cNvPr id="6" name="Picture 5"/>
          <p:cNvPicPr>
            <a:picLocks noChangeAspect="1"/>
          </p:cNvPicPr>
          <p:nvPr/>
        </p:nvPicPr>
        <p:blipFill>
          <a:blip r:embed="rId3"/>
          <a:stretch>
            <a:fillRect/>
          </a:stretch>
        </p:blipFill>
        <p:spPr>
          <a:xfrm>
            <a:off x="5406669" y="4072896"/>
            <a:ext cx="3044127" cy="2480304"/>
          </a:xfrm>
          <a:prstGeom prst="rect">
            <a:avLst/>
          </a:prstGeom>
        </p:spPr>
      </p:pic>
      <p:sp>
        <p:nvSpPr>
          <p:cNvPr id="7" name="Title 1"/>
          <p:cNvSpPr>
            <a:spLocks noGrp="1"/>
          </p:cNvSpPr>
          <p:nvPr>
            <p:ph type="title"/>
          </p:nvPr>
        </p:nvSpPr>
        <p:spPr>
          <a:xfrm>
            <a:off x="457200" y="155448"/>
            <a:ext cx="8229600" cy="1252728"/>
          </a:xfrm>
        </p:spPr>
        <p:txBody>
          <a:bodyPr/>
          <a:lstStyle/>
          <a:p>
            <a:r>
              <a:rPr lang="en-US" dirty="0" smtClean="0"/>
              <a:t>Part highlight I (Part 1403)</a:t>
            </a:r>
            <a:endParaRPr lang="en-US" dirty="0"/>
          </a:p>
        </p:txBody>
      </p:sp>
    </p:spTree>
    <p:extLst>
      <p:ext uri="{BB962C8B-B14F-4D97-AF65-F5344CB8AC3E}">
        <p14:creationId xmlns:p14="http://schemas.microsoft.com/office/powerpoint/2010/main" val="4180707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448147" y="2213966"/>
            <a:ext cx="4439664" cy="2914915"/>
          </a:xfrm>
          <a:prstGeom prst="rect">
            <a:avLst/>
          </a:prstGeom>
        </p:spPr>
        <p:txBody>
          <a:bodyPr vert="horz" lIns="0" tIns="0" rIns="0" bIns="0" rtlCol="0" anchor="t" anchorCtr="0">
            <a:noAutofit/>
          </a:bodyPr>
          <a:lstStyle>
            <a:lvl1pPr marL="0" indent="0" algn="l" defTabSz="342900" rtl="0" eaLnBrk="1" latinLnBrk="0" hangingPunct="1">
              <a:lnSpc>
                <a:spcPts val="2160"/>
              </a:lnSpc>
              <a:spcBef>
                <a:spcPts val="0"/>
              </a:spcBef>
              <a:spcAft>
                <a:spcPts val="900"/>
              </a:spcAft>
              <a:buClr>
                <a:srgbClr val="A27E55"/>
              </a:buClr>
              <a:buFont typeface="Wingdings" charset="2"/>
              <a:buNone/>
              <a:defRPr sz="1800" kern="1200">
                <a:solidFill>
                  <a:srgbClr val="6E6E6E"/>
                </a:solidFill>
                <a:latin typeface="Helvetica"/>
                <a:ea typeface="+mn-ea"/>
                <a:cs typeface="Helvetica"/>
              </a:defRPr>
            </a:lvl1pPr>
            <a:lvl2pPr marL="377190" indent="-171450" algn="l" defTabSz="342900" rtl="0" eaLnBrk="1" latinLnBrk="0" hangingPunct="1">
              <a:lnSpc>
                <a:spcPts val="1710"/>
              </a:lnSpc>
              <a:spcBef>
                <a:spcPts val="0"/>
              </a:spcBef>
              <a:spcAft>
                <a:spcPts val="900"/>
              </a:spcAft>
              <a:buClr>
                <a:srgbClr val="A27E55"/>
              </a:buClr>
              <a:buFont typeface="Wingdings" charset="2"/>
              <a:buChar char="§"/>
              <a:defRPr sz="1500" kern="1200">
                <a:solidFill>
                  <a:srgbClr val="6E6E6E"/>
                </a:solidFill>
                <a:latin typeface="Helvetica"/>
                <a:ea typeface="+mn-ea"/>
                <a:cs typeface="Helvetica"/>
              </a:defRPr>
            </a:lvl2pPr>
            <a:lvl3pPr marL="514350" indent="-123444" algn="l" defTabSz="342900" rtl="0" eaLnBrk="1" latinLnBrk="0" hangingPunct="1">
              <a:lnSpc>
                <a:spcPts val="1560"/>
              </a:lnSpc>
              <a:spcBef>
                <a:spcPts val="0"/>
              </a:spcBef>
              <a:spcAft>
                <a:spcPts val="450"/>
              </a:spcAft>
              <a:buClr>
                <a:srgbClr val="A27E55"/>
              </a:buClr>
              <a:buFont typeface="Wingdings" charset="2"/>
              <a:buChar char="§"/>
              <a:defRPr sz="1400" kern="1200" baseline="0">
                <a:solidFill>
                  <a:srgbClr val="6E6E6E"/>
                </a:solidFill>
                <a:latin typeface="Helvetica"/>
                <a:ea typeface="+mn-ea"/>
                <a:cs typeface="Helvetica"/>
              </a:defRPr>
            </a:lvl3pPr>
            <a:lvl4pPr marL="692658" indent="-144018" algn="l" defTabSz="342900" rtl="0" eaLnBrk="1" latinLnBrk="0" hangingPunct="1">
              <a:lnSpc>
                <a:spcPts val="1485"/>
              </a:lnSpc>
              <a:spcBef>
                <a:spcPts val="0"/>
              </a:spcBef>
              <a:spcAft>
                <a:spcPts val="450"/>
              </a:spcAft>
              <a:buClr>
                <a:srgbClr val="A27E55"/>
              </a:buClr>
              <a:buFont typeface="Wingdings" charset="2"/>
              <a:buChar char="§"/>
              <a:defRPr sz="1200" kern="1200" baseline="0">
                <a:solidFill>
                  <a:srgbClr val="6E6E6E"/>
                </a:solidFill>
                <a:latin typeface="Helvetica"/>
                <a:ea typeface="+mn-ea"/>
                <a:cs typeface="Helvetica"/>
              </a:defRPr>
            </a:lvl4pPr>
            <a:lvl5pPr marL="898398" indent="-116586" algn="l" defTabSz="342900" rtl="0" eaLnBrk="1" latinLnBrk="0" hangingPunct="1">
              <a:lnSpc>
                <a:spcPts val="1260"/>
              </a:lnSpc>
              <a:spcBef>
                <a:spcPts val="0"/>
              </a:spcBef>
              <a:spcAft>
                <a:spcPts val="0"/>
              </a:spcAft>
              <a:buClr>
                <a:srgbClr val="A27E55"/>
              </a:buClr>
              <a:buFont typeface="Wingdings" charset="2"/>
              <a:buChar char="§"/>
              <a:defRPr sz="1100" kern="1200">
                <a:solidFill>
                  <a:srgbClr val="6E6E6E"/>
                </a:solidFill>
                <a:latin typeface="Helvetica"/>
                <a:ea typeface="+mn-ea"/>
                <a:cs typeface="Helvetica"/>
              </a:defRPr>
            </a:lvl5pPr>
            <a:lvl6pPr marL="1714500" indent="0" algn="l" defTabSz="342900" rtl="0" eaLnBrk="1" latinLnBrk="0" hangingPunct="1">
              <a:spcBef>
                <a:spcPct val="20000"/>
              </a:spcBef>
              <a:buFont typeface="Arial"/>
              <a:buNone/>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100000"/>
              </a:lnSpc>
            </a:pPr>
            <a:r>
              <a:rPr lang="en-US" dirty="0" smtClean="0">
                <a:solidFill>
                  <a:schemeClr val="tx1"/>
                </a:solidFill>
                <a:latin typeface="+mj-lt"/>
              </a:rPr>
              <a:t>Issues and Assumptions:</a:t>
            </a:r>
          </a:p>
          <a:p>
            <a:pPr marL="285750" indent="-285750">
              <a:lnSpc>
                <a:spcPct val="100000"/>
              </a:lnSpc>
              <a:buFont typeface="Arial" panose="020B0604020202020204" pitchFamily="34" charset="0"/>
              <a:buChar char="•"/>
            </a:pPr>
            <a:r>
              <a:rPr lang="en-US" sz="1200" dirty="0" smtClean="0">
                <a:solidFill>
                  <a:schemeClr val="tx1"/>
                </a:solidFill>
                <a:latin typeface="+mj-lt"/>
              </a:rPr>
              <a:t>Though the profile around the edges doesn’t go all the way around in the model. It can be shown it is possible here on the back side. Though, this proves to be difficult and very time consuming.</a:t>
            </a:r>
          </a:p>
          <a:p>
            <a:pPr marL="285750" indent="-285750">
              <a:lnSpc>
                <a:spcPct val="100000"/>
              </a:lnSpc>
              <a:buFont typeface="Arial" panose="020B0604020202020204" pitchFamily="34" charset="0"/>
              <a:buChar char="•"/>
            </a:pPr>
            <a:r>
              <a:rPr lang="en-US" sz="1200" dirty="0" smtClean="0">
                <a:solidFill>
                  <a:schemeClr val="tx1"/>
                </a:solidFill>
                <a:latin typeface="+mj-lt"/>
              </a:rPr>
              <a:t>It was especially difficult to line up the edges of the profiles at different angles.  Here you can see the corner doesn’t quite match up.</a:t>
            </a:r>
          </a:p>
          <a:p>
            <a:pPr marL="285750" indent="-285750">
              <a:lnSpc>
                <a:spcPct val="100000"/>
              </a:lnSpc>
              <a:buFont typeface="Arial" panose="020B0604020202020204" pitchFamily="34" charset="0"/>
              <a:buChar char="•"/>
            </a:pPr>
            <a:r>
              <a:rPr lang="en-US" sz="1200" dirty="0" smtClean="0">
                <a:solidFill>
                  <a:schemeClr val="tx1"/>
                </a:solidFill>
                <a:latin typeface="+mj-lt"/>
              </a:rPr>
              <a:t>Though a small feature, it would be our recommendation that this profile on this particular part be ignored if used for a ME 301 Project.</a:t>
            </a:r>
          </a:p>
        </p:txBody>
      </p:sp>
      <p:pic>
        <p:nvPicPr>
          <p:cNvPr id="5" name="Picture 4"/>
          <p:cNvPicPr>
            <a:picLocks noChangeAspect="1"/>
          </p:cNvPicPr>
          <p:nvPr/>
        </p:nvPicPr>
        <p:blipFill>
          <a:blip r:embed="rId2"/>
          <a:stretch>
            <a:fillRect/>
          </a:stretch>
        </p:blipFill>
        <p:spPr>
          <a:xfrm>
            <a:off x="5242000" y="2132485"/>
            <a:ext cx="3614460" cy="2614193"/>
          </a:xfrm>
          <a:prstGeom prst="rect">
            <a:avLst/>
          </a:prstGeom>
        </p:spPr>
      </p:pic>
      <p:cxnSp>
        <p:nvCxnSpPr>
          <p:cNvPr id="6" name="Straight Arrow Connector 5"/>
          <p:cNvCxnSpPr/>
          <p:nvPr/>
        </p:nvCxnSpPr>
        <p:spPr>
          <a:xfrm flipV="1">
            <a:off x="5996899" y="3829615"/>
            <a:ext cx="929002" cy="16310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8" name="Title 1"/>
          <p:cNvSpPr>
            <a:spLocks noGrp="1"/>
          </p:cNvSpPr>
          <p:nvPr>
            <p:ph type="title"/>
          </p:nvPr>
        </p:nvSpPr>
        <p:spPr>
          <a:xfrm>
            <a:off x="457200" y="155448"/>
            <a:ext cx="8229600" cy="1252728"/>
          </a:xfrm>
        </p:spPr>
        <p:txBody>
          <a:bodyPr/>
          <a:lstStyle/>
          <a:p>
            <a:r>
              <a:rPr lang="en-US" dirty="0" smtClean="0"/>
              <a:t>Part highlight I (Part 1403)</a:t>
            </a:r>
            <a:endParaRPr lang="en-US" dirty="0"/>
          </a:p>
        </p:txBody>
      </p:sp>
    </p:spTree>
    <p:extLst>
      <p:ext uri="{BB962C8B-B14F-4D97-AF65-F5344CB8AC3E}">
        <p14:creationId xmlns:p14="http://schemas.microsoft.com/office/powerpoint/2010/main" val="577982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493" y="127510"/>
            <a:ext cx="8229600" cy="1252728"/>
          </a:xfrm>
        </p:spPr>
        <p:txBody>
          <a:bodyPr/>
          <a:lstStyle/>
          <a:p>
            <a:r>
              <a:rPr lang="en-US" dirty="0"/>
              <a:t>Part Highlight II (Part 1404)</a:t>
            </a:r>
          </a:p>
        </p:txBody>
      </p:sp>
      <p:sp>
        <p:nvSpPr>
          <p:cNvPr id="4" name="Text Placeholder 3"/>
          <p:cNvSpPr txBox="1">
            <a:spLocks/>
          </p:cNvSpPr>
          <p:nvPr/>
        </p:nvSpPr>
        <p:spPr>
          <a:xfrm>
            <a:off x="374493" y="2455985"/>
            <a:ext cx="3171737" cy="2051538"/>
          </a:xfrm>
          <a:prstGeom prst="rect">
            <a:avLst/>
          </a:prstGeom>
        </p:spPr>
        <p:txBody>
          <a:bodyPr vert="horz" l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t>Issues and Assumptions:</a:t>
            </a:r>
          </a:p>
          <a:p>
            <a:pPr marL="285750" indent="-285750">
              <a:buFont typeface="Arial" panose="020B0604020202020204" pitchFamily="34" charset="0"/>
              <a:buChar char="•"/>
            </a:pPr>
            <a:r>
              <a:rPr lang="en-US" sz="1100" dirty="0" smtClean="0"/>
              <a:t>The spokes are a very complex shape, starting much wider near the axle and narrow towards the outer wheel.</a:t>
            </a:r>
          </a:p>
          <a:p>
            <a:pPr marL="285750" indent="-285750">
              <a:buFont typeface="Arial" panose="020B0604020202020204" pitchFamily="34" charset="0"/>
              <a:buChar char="•"/>
            </a:pPr>
            <a:r>
              <a:rPr lang="en-US" sz="1100" dirty="0" smtClean="0"/>
              <a:t>Circular patterns make the tread much easier to create.</a:t>
            </a:r>
          </a:p>
          <a:p>
            <a:pPr marL="285750" indent="-285750">
              <a:buFont typeface="Arial" panose="020B0604020202020204" pitchFamily="34" charset="0"/>
              <a:buChar char="•"/>
            </a:pPr>
            <a:r>
              <a:rPr lang="en-US" sz="1100" dirty="0" smtClean="0"/>
              <a:t>The spokes also slant outward away from the inside on each wheel. Creating a spine for the multi-sectioned solid was essential to making this realistic.</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2"/>
          <a:stretch>
            <a:fillRect/>
          </a:stretch>
        </p:blipFill>
        <p:spPr>
          <a:xfrm>
            <a:off x="3994673" y="2086707"/>
            <a:ext cx="4742914" cy="3325792"/>
          </a:xfrm>
          <a:prstGeom prst="rect">
            <a:avLst/>
          </a:prstGeom>
        </p:spPr>
      </p:pic>
    </p:spTree>
    <p:extLst>
      <p:ext uri="{BB962C8B-B14F-4D97-AF65-F5344CB8AC3E}">
        <p14:creationId xmlns:p14="http://schemas.microsoft.com/office/powerpoint/2010/main" val="2790013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Highlight II (Part 1404)</a:t>
            </a:r>
          </a:p>
        </p:txBody>
      </p:sp>
      <p:sp>
        <p:nvSpPr>
          <p:cNvPr id="4" name="Text Placeholder 3"/>
          <p:cNvSpPr txBox="1">
            <a:spLocks/>
          </p:cNvSpPr>
          <p:nvPr/>
        </p:nvSpPr>
        <p:spPr>
          <a:xfrm>
            <a:off x="457200" y="2268415"/>
            <a:ext cx="4439664" cy="2087672"/>
          </a:xfrm>
          <a:prstGeom prst="rect">
            <a:avLst/>
          </a:prstGeom>
        </p:spPr>
        <p:txBody>
          <a:bodyPr vert="horz" lIns="45720" rIns="45720" bIns="0" rtlCol="0" anchor="b"/>
          <a:lstStyle>
            <a:defPPr>
              <a:defRPr lang="en-US"/>
            </a:defPPr>
            <a:lvl1pPr marL="0" algn="l" defTabSz="914400" rtl="0" eaLnBrk="1" latinLnBrk="0" hangingPunct="1">
              <a:defRPr kumimoji="0" sz="1200" kern="1200">
                <a:solidFill>
                  <a:schemeClr val="tx1">
                    <a:tint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t>Issues and Assumptions:</a:t>
            </a:r>
            <a:endParaRPr lang="en-US" dirty="0" smtClean="0"/>
          </a:p>
          <a:p>
            <a:pPr marL="285750" indent="-285750">
              <a:buFont typeface="Arial" panose="020B0604020202020204" pitchFamily="34" charset="0"/>
              <a:buChar char="•"/>
            </a:pPr>
            <a:r>
              <a:rPr lang="en-US" dirty="0" smtClean="0"/>
              <a:t>Start by creating a revolve of the center</a:t>
            </a:r>
          </a:p>
          <a:p>
            <a:pPr marL="285750" indent="-285750">
              <a:buFont typeface="Arial" panose="020B0604020202020204" pitchFamily="34" charset="0"/>
              <a:buChar char="•"/>
            </a:pPr>
            <a:r>
              <a:rPr lang="en-US" dirty="0" smtClean="0"/>
              <a:t>Use Multi-section solid to create the complex geometry of the first spoke, then use a circular patter to make the rest of them</a:t>
            </a:r>
          </a:p>
          <a:p>
            <a:pPr marL="285750" indent="-285750">
              <a:buFont typeface="Arial" panose="020B0604020202020204" pitchFamily="34" charset="0"/>
              <a:buChar char="•"/>
            </a:pPr>
            <a:r>
              <a:rPr lang="en-US" dirty="0" smtClean="0"/>
              <a:t>Circular patter the tread on the wheel.</a:t>
            </a:r>
          </a:p>
          <a:p>
            <a:pPr marL="285750" indent="-285750">
              <a:buFont typeface="Arial" panose="020B0604020202020204" pitchFamily="34" charset="0"/>
              <a:buChar char="•"/>
            </a:pPr>
            <a:r>
              <a:rPr lang="en-US" dirty="0" smtClean="0"/>
              <a:t>Make sure to correctly define the spine of the spoke. It is a</a:t>
            </a:r>
          </a:p>
          <a:p>
            <a:pPr marL="285750" indent="-285750">
              <a:buFont typeface="Arial" panose="020B0604020202020204" pitchFamily="34" charset="0"/>
              <a:buChar char="•"/>
            </a:pPr>
            <a:endParaRPr lang="en-US" dirty="0" smtClean="0"/>
          </a:p>
        </p:txBody>
      </p:sp>
      <p:pic>
        <p:nvPicPr>
          <p:cNvPr id="7" name="Picture 6"/>
          <p:cNvPicPr>
            <a:picLocks noChangeAspect="1"/>
          </p:cNvPicPr>
          <p:nvPr/>
        </p:nvPicPr>
        <p:blipFill>
          <a:blip r:embed="rId2"/>
          <a:stretch>
            <a:fillRect/>
          </a:stretch>
        </p:blipFill>
        <p:spPr>
          <a:xfrm>
            <a:off x="5270458" y="2335794"/>
            <a:ext cx="3563838" cy="3043330"/>
          </a:xfrm>
          <a:prstGeom prst="rect">
            <a:avLst/>
          </a:prstGeom>
        </p:spPr>
      </p:pic>
    </p:spTree>
    <p:extLst>
      <p:ext uri="{BB962C8B-B14F-4D97-AF65-F5344CB8AC3E}">
        <p14:creationId xmlns:p14="http://schemas.microsoft.com/office/powerpoint/2010/main" val="28272350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TIA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CATIA THEME" id="{8340CFF7-1344-42DD-A55C-5625A51F2158}" vid="{4AB43DB4-6E6E-4880-88A9-96097B33C360}"/>
    </a:ext>
  </a:extLst>
</a:theme>
</file>

<file path=docProps/app.xml><?xml version="1.0" encoding="utf-8"?>
<Properties xmlns="http://schemas.openxmlformats.org/officeDocument/2006/extended-properties" xmlns:vt="http://schemas.openxmlformats.org/officeDocument/2006/docPropsVTypes">
  <Template>CATIA THEME</Template>
  <TotalTime>42</TotalTime>
  <Words>891</Words>
  <Application>Microsoft Office PowerPoint</Application>
  <PresentationFormat>On-screen Show (4:3)</PresentationFormat>
  <Paragraphs>55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Corbel</vt:lpstr>
      <vt:lpstr>Helvetica</vt:lpstr>
      <vt:lpstr>Wingdings</vt:lpstr>
      <vt:lpstr>Wingdings 2</vt:lpstr>
      <vt:lpstr>Wingdings 3</vt:lpstr>
      <vt:lpstr>CATIA THEME</vt:lpstr>
      <vt:lpstr>Cassani Tractor Transmission  William Overstreet Collin Mabe</vt:lpstr>
      <vt:lpstr>Problem Statement</vt:lpstr>
      <vt:lpstr>Full Assembly Drawing</vt:lpstr>
      <vt:lpstr>Part highlight I (Part 1403)</vt:lpstr>
      <vt:lpstr>Part highlight I (Part 1403)</vt:lpstr>
      <vt:lpstr>Part highlight I (Part 1403)</vt:lpstr>
      <vt:lpstr>Part highlight I (Part 1403)</vt:lpstr>
      <vt:lpstr>Part Highlight II (Part 1404)</vt:lpstr>
      <vt:lpstr>Part Highlight II (Part 1404)</vt:lpstr>
      <vt:lpstr>PowerPoint Presentation</vt:lpstr>
      <vt:lpstr>Part Highlight III (Part 1412)</vt:lpstr>
      <vt:lpstr>Part Highlight III (Part 1412)</vt:lpstr>
      <vt:lpstr>Full Assembly</vt:lpstr>
      <vt:lpstr>Full Assembly</vt:lpstr>
      <vt:lpstr>Full Assembly</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Cassani Tractor Transmission  William Overstreet Collin Mabe</dc:title>
  <dc:creator>Mabe, Collin (mabe6952@vandals.uidaho.edu)</dc:creator>
  <cp:lastModifiedBy>Mabe, Collin (mabe6952@vandals.uidaho.edu)</cp:lastModifiedBy>
  <cp:revision>7</cp:revision>
  <dcterms:created xsi:type="dcterms:W3CDTF">2017-11-30T21:49:11Z</dcterms:created>
  <dcterms:modified xsi:type="dcterms:W3CDTF">2017-11-30T22:31:24Z</dcterms:modified>
</cp:coreProperties>
</file>