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AF25BAB-3229-47BB-B781-2DE078403F59}" type="datetimeFigureOut">
              <a:rPr lang="en-US" smtClean="0"/>
              <a:t>5/3/2010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2F7212-052D-4509-9ECB-B7E5F80FD8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EAF25BAB-3229-47BB-B781-2DE078403F59}" type="datetimeFigureOut">
              <a:rPr lang="en-US" smtClean="0"/>
              <a:t>5/3/2010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942F7212-052D-4509-9ECB-B7E5F80FD833}" type="slidenum">
              <a:rPr lang="en-US" smtClean="0"/>
              <a:t>‹#›</a:t>
            </a:fld>
            <a:endParaRPr lang="en-US"/>
          </a:p>
        </p:txBody>
      </p:sp>
      <p:pic>
        <p:nvPicPr>
          <p:cNvPr id="1031" name="Picture 7" descr="UI-PP_white-blank"/>
          <p:cNvPicPr>
            <a:picLocks noChangeAspect="1" noChangeArrowheads="1"/>
          </p:cNvPicPr>
          <p:nvPr/>
        </p:nvPicPr>
        <p:blipFill>
          <a:blip r:embed="rId13" cstate="print"/>
          <a:srcRect/>
          <a:stretch>
            <a:fillRect/>
          </a:stretch>
        </p:blipFill>
        <p:spPr bwMode="auto">
          <a:xfrm>
            <a:off x="0" y="0"/>
            <a:ext cx="9145588" cy="6859588"/>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128" charset="-128"/>
        </a:defRPr>
      </a:lvl2pPr>
      <a:lvl3pPr algn="ctr" rtl="0" eaLnBrk="1" fontAlgn="base" hangingPunct="1">
        <a:spcBef>
          <a:spcPct val="0"/>
        </a:spcBef>
        <a:spcAft>
          <a:spcPct val="0"/>
        </a:spcAft>
        <a:defRPr sz="4400">
          <a:solidFill>
            <a:schemeClr val="tx2"/>
          </a:solidFill>
          <a:latin typeface="Arial" charset="0"/>
          <a:ea typeface="ＭＳ Ｐゴシック" pitchFamily="-128" charset="-128"/>
        </a:defRPr>
      </a:lvl3pPr>
      <a:lvl4pPr algn="ctr" rtl="0" eaLnBrk="1" fontAlgn="base" hangingPunct="1">
        <a:spcBef>
          <a:spcPct val="0"/>
        </a:spcBef>
        <a:spcAft>
          <a:spcPct val="0"/>
        </a:spcAft>
        <a:defRPr sz="4400">
          <a:solidFill>
            <a:schemeClr val="tx2"/>
          </a:solidFill>
          <a:latin typeface="Arial" charset="0"/>
          <a:ea typeface="ＭＳ Ｐゴシック" pitchFamily="-128" charset="-128"/>
        </a:defRPr>
      </a:lvl4pPr>
      <a:lvl5pPr algn="ctr" rtl="0" eaLnBrk="1" fontAlgn="base" hangingPunct="1">
        <a:spcBef>
          <a:spcPct val="0"/>
        </a:spcBef>
        <a:spcAft>
          <a:spcPct val="0"/>
        </a:spcAft>
        <a:defRPr sz="4400">
          <a:solidFill>
            <a:schemeClr val="tx2"/>
          </a:solidFill>
          <a:latin typeface="Arial" charset="0"/>
          <a:ea typeface="ＭＳ Ｐゴシック" pitchFamily="-12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2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2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2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2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DELMIA Human and Machine Interaction Simulation </a:t>
            </a:r>
            <a:endParaRPr lang="en-US" dirty="0"/>
          </a:p>
        </p:txBody>
      </p:sp>
      <p:sp>
        <p:nvSpPr>
          <p:cNvPr id="3" name="Subtitle 2"/>
          <p:cNvSpPr>
            <a:spLocks noGrp="1"/>
          </p:cNvSpPr>
          <p:nvPr>
            <p:ph type="subTitle" idx="1"/>
          </p:nvPr>
        </p:nvSpPr>
        <p:spPr/>
        <p:txBody>
          <a:bodyPr/>
          <a:lstStyle/>
          <a:p>
            <a:r>
              <a:rPr lang="en-US" dirty="0" err="1" smtClean="0"/>
              <a:t>Quallen</a:t>
            </a:r>
            <a:r>
              <a:rPr lang="en-US" dirty="0" smtClean="0"/>
              <a:t>, Sean</a:t>
            </a:r>
          </a:p>
          <a:p>
            <a:r>
              <a:rPr lang="en-US" dirty="0" smtClean="0"/>
              <a:t>Oster, Adam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Grabbing Objects</a:t>
            </a:r>
            <a:endParaRPr lang="en-US" dirty="0"/>
          </a:p>
        </p:txBody>
      </p:sp>
      <p:sp>
        <p:nvSpPr>
          <p:cNvPr id="3" name="Content Placeholder 2"/>
          <p:cNvSpPr>
            <a:spLocks noGrp="1"/>
          </p:cNvSpPr>
          <p:nvPr>
            <p:ph idx="1"/>
          </p:nvPr>
        </p:nvSpPr>
        <p:spPr/>
        <p:txBody>
          <a:bodyPr/>
          <a:lstStyle/>
          <a:p>
            <a:r>
              <a:rPr lang="en-US" dirty="0" smtClean="0"/>
              <a:t>There are two steps to grabbing objects:</a:t>
            </a:r>
          </a:p>
          <a:p>
            <a:pPr marL="514350" indent="-514350">
              <a:buFont typeface="+mj-lt"/>
              <a:buAutoNum type="arabicPeriod"/>
            </a:pPr>
            <a:r>
              <a:rPr lang="en-US" dirty="0" smtClean="0"/>
              <a:t> Reaching for the object</a:t>
            </a:r>
          </a:p>
          <a:p>
            <a:pPr marL="514350" indent="-514350">
              <a:buFont typeface="+mj-lt"/>
              <a:buAutoNum type="arabicPeriod"/>
            </a:pPr>
            <a:r>
              <a:rPr lang="en-US" dirty="0" smtClean="0"/>
              <a:t> “Picking” the object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Grabbing Objects (1)</a:t>
            </a:r>
            <a:endParaRPr lang="en-US" dirty="0"/>
          </a:p>
        </p:txBody>
      </p:sp>
      <p:sp>
        <p:nvSpPr>
          <p:cNvPr id="3" name="Content Placeholder 2"/>
          <p:cNvSpPr>
            <a:spLocks noGrp="1"/>
          </p:cNvSpPr>
          <p:nvPr>
            <p:ph idx="1"/>
          </p:nvPr>
        </p:nvSpPr>
        <p:spPr/>
        <p:txBody>
          <a:bodyPr/>
          <a:lstStyle/>
          <a:p>
            <a:r>
              <a:rPr lang="en-US" dirty="0" smtClean="0"/>
              <a:t>To reach for the object, you can use the “reach” button, to move the manikin from the pose it is in, to the object it is going grab</a:t>
            </a:r>
          </a:p>
          <a:p>
            <a:r>
              <a:rPr lang="en-US" dirty="0" smtClean="0"/>
              <a:t>Alternatively the manikin can be moved to the desired grabbing position using the “Move to Posture” button and the compass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to Posture”</a:t>
            </a:r>
            <a:endParaRPr lang="en-US" dirty="0"/>
          </a:p>
        </p:txBody>
      </p:sp>
      <p:sp>
        <p:nvSpPr>
          <p:cNvPr id="3" name="Content Placeholder 2"/>
          <p:cNvSpPr>
            <a:spLocks noGrp="1"/>
          </p:cNvSpPr>
          <p:nvPr>
            <p:ph idx="1"/>
          </p:nvPr>
        </p:nvSpPr>
        <p:spPr/>
        <p:txBody>
          <a:bodyPr/>
          <a:lstStyle/>
          <a:p>
            <a:r>
              <a:rPr lang="en-US" sz="2800" dirty="0" smtClean="0"/>
              <a:t>Click on the “Move to Posture” button</a:t>
            </a:r>
          </a:p>
          <a:p>
            <a:r>
              <a:rPr lang="en-US" sz="2800" dirty="0" smtClean="0"/>
              <a:t>Move the manikin to the desired position manually</a:t>
            </a:r>
          </a:p>
          <a:p>
            <a:r>
              <a:rPr lang="en-US" sz="2800" dirty="0" smtClean="0"/>
              <a:t>Right-Clicking when moving the manikin will allow for other joint rotations to be achieved if they are allowed</a:t>
            </a:r>
          </a:p>
          <a:p>
            <a:r>
              <a:rPr lang="en-US" sz="2800" dirty="0" smtClean="0"/>
              <a:t>Once the manikin is in the correct position click on the generate posture and DELMIA will simulate all poses to go between the two postures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Grabbing Objects (2)</a:t>
            </a:r>
            <a:endParaRPr lang="en-US" dirty="0"/>
          </a:p>
        </p:txBody>
      </p:sp>
      <p:sp>
        <p:nvSpPr>
          <p:cNvPr id="3" name="Content Placeholder 2"/>
          <p:cNvSpPr>
            <a:spLocks noGrp="1"/>
          </p:cNvSpPr>
          <p:nvPr>
            <p:ph idx="1"/>
          </p:nvPr>
        </p:nvSpPr>
        <p:spPr/>
        <p:txBody>
          <a:bodyPr/>
          <a:lstStyle/>
          <a:p>
            <a:r>
              <a:rPr lang="en-US" sz="3000" dirty="0" smtClean="0"/>
              <a:t>Once the manikin has moved to the desired grabbing posture, click on the “pick” button</a:t>
            </a:r>
          </a:p>
          <a:p>
            <a:r>
              <a:rPr lang="en-US" sz="3000" dirty="0" smtClean="0"/>
              <a:t>This will create a logical attachment between the manikin and the product</a:t>
            </a:r>
          </a:p>
          <a:p>
            <a:r>
              <a:rPr lang="en-US" sz="3000" dirty="0" smtClean="0"/>
              <a:t>If the manikin isn’t touching the part when “picking” it, the part will float in space with the manikin when the manikin moves</a:t>
            </a:r>
            <a:endParaRPr 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Placing Objects</a:t>
            </a:r>
            <a:endParaRPr lang="en-US" dirty="0"/>
          </a:p>
        </p:txBody>
      </p:sp>
      <p:sp>
        <p:nvSpPr>
          <p:cNvPr id="3" name="Content Placeholder 2"/>
          <p:cNvSpPr>
            <a:spLocks noGrp="1"/>
          </p:cNvSpPr>
          <p:nvPr>
            <p:ph idx="1"/>
          </p:nvPr>
        </p:nvSpPr>
        <p:spPr/>
        <p:txBody>
          <a:bodyPr/>
          <a:lstStyle/>
          <a:p>
            <a:r>
              <a:rPr lang="en-US" dirty="0" smtClean="0"/>
              <a:t>Similar to picking, only placing</a:t>
            </a:r>
          </a:p>
          <a:p>
            <a:r>
              <a:rPr lang="en-US" dirty="0" smtClean="0"/>
              <a:t>Get the manikin into the desired placing position by “reaching” or “moving”</a:t>
            </a:r>
          </a:p>
          <a:p>
            <a:r>
              <a:rPr lang="en-US" dirty="0" smtClean="0"/>
              <a:t>Click the “place” button to remove the logical relation between manikin and product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Development</a:t>
            </a:r>
            <a:endParaRPr lang="en-US" dirty="0"/>
          </a:p>
        </p:txBody>
      </p:sp>
      <p:sp>
        <p:nvSpPr>
          <p:cNvPr id="3" name="Content Placeholder 2"/>
          <p:cNvSpPr>
            <a:spLocks noGrp="1"/>
          </p:cNvSpPr>
          <p:nvPr>
            <p:ph idx="1"/>
          </p:nvPr>
        </p:nvSpPr>
        <p:spPr/>
        <p:txBody>
          <a:bodyPr/>
          <a:lstStyle/>
          <a:p>
            <a:r>
              <a:rPr lang="en-US" sz="3000" dirty="0" smtClean="0"/>
              <a:t>Define machine operations using the “Create a Machining Process” to see what that yields when used in conjunction with the human simulation</a:t>
            </a:r>
          </a:p>
          <a:p>
            <a:r>
              <a:rPr lang="en-US" sz="3000" dirty="0" smtClean="0"/>
              <a:t>This will not be easy</a:t>
            </a:r>
          </a:p>
          <a:p>
            <a:r>
              <a:rPr lang="en-US" sz="3000" dirty="0" smtClean="0"/>
              <a:t>Catalogs of tools also need to be defined; this catalog may already be underway from other projects, check on this first</a:t>
            </a:r>
            <a:endParaRPr 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WARNED</a:t>
            </a:r>
            <a:endParaRPr lang="en-US" dirty="0"/>
          </a:p>
        </p:txBody>
      </p:sp>
      <p:sp>
        <p:nvSpPr>
          <p:cNvPr id="3" name="Content Placeholder 2"/>
          <p:cNvSpPr>
            <a:spLocks noGrp="1"/>
          </p:cNvSpPr>
          <p:nvPr>
            <p:ph idx="1"/>
          </p:nvPr>
        </p:nvSpPr>
        <p:spPr/>
        <p:txBody>
          <a:bodyPr/>
          <a:lstStyle/>
          <a:p>
            <a:r>
              <a:rPr lang="en-US" sz="3000" dirty="0" smtClean="0"/>
              <a:t>THIS WILL NOT BE EASY</a:t>
            </a:r>
          </a:p>
          <a:p>
            <a:r>
              <a:rPr lang="en-US" sz="3000" dirty="0" smtClean="0"/>
              <a:t>DELMIA is a product lifecycle management tool</a:t>
            </a:r>
          </a:p>
          <a:p>
            <a:r>
              <a:rPr lang="en-US" sz="3000" dirty="0" smtClean="0"/>
              <a:t>Lifecycles are processes</a:t>
            </a:r>
          </a:p>
          <a:p>
            <a:r>
              <a:rPr lang="en-US" sz="3000" dirty="0" smtClean="0"/>
              <a:t>Therefore everything about DELMIA is a process</a:t>
            </a:r>
          </a:p>
          <a:p>
            <a:r>
              <a:rPr lang="en-US" sz="3000" dirty="0" smtClean="0"/>
              <a:t>Put on your patient hat, and get ready for a long process to get a good product</a:t>
            </a:r>
            <a:endParaRPr 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Off</a:t>
            </a:r>
            <a:endParaRPr lang="en-US" dirty="0"/>
          </a:p>
        </p:txBody>
      </p:sp>
      <p:sp>
        <p:nvSpPr>
          <p:cNvPr id="3" name="Content Placeholder 2"/>
          <p:cNvSpPr>
            <a:spLocks noGrp="1"/>
          </p:cNvSpPr>
          <p:nvPr>
            <p:ph idx="1"/>
          </p:nvPr>
        </p:nvSpPr>
        <p:spPr/>
        <p:txBody>
          <a:bodyPr/>
          <a:lstStyle/>
          <a:p>
            <a:r>
              <a:rPr lang="en-US" dirty="0" smtClean="0"/>
              <a:t>If a human process simulation is all that is needed, then go to the next slide</a:t>
            </a:r>
          </a:p>
          <a:p>
            <a:r>
              <a:rPr lang="en-US" dirty="0" smtClean="0"/>
              <a:t>If a machining simulation is required as well as the human interaction with the process, then the machining process needs to be defined as a catalogued process.  We didn’t know this, so no help can be provided.  Sorry.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know what we don’t know</a:t>
            </a:r>
            <a:endParaRPr lang="en-US" dirty="0"/>
          </a:p>
        </p:txBody>
      </p:sp>
      <p:sp>
        <p:nvSpPr>
          <p:cNvPr id="3" name="Content Placeholder 2"/>
          <p:cNvSpPr>
            <a:spLocks noGrp="1"/>
          </p:cNvSpPr>
          <p:nvPr>
            <p:ph idx="1"/>
          </p:nvPr>
        </p:nvSpPr>
        <p:spPr/>
        <p:txBody>
          <a:bodyPr/>
          <a:lstStyle/>
          <a:p>
            <a:r>
              <a:rPr lang="en-US" sz="2400" dirty="0" smtClean="0"/>
              <a:t>Set Referential point in left heel in the manikin’s properties when initially defining the manikin</a:t>
            </a:r>
          </a:p>
          <a:p>
            <a:r>
              <a:rPr lang="en-US" sz="2400" dirty="0" smtClean="0"/>
              <a:t>Place the manikin in a product with the other products it is going to be interacting with, unless there is machining to be done on a product.  Leave that product out, we’ll get back to it later. *You may also want to leave any machines out that are doing machining.  It is speculated that they will come with the catalogued process, but we’re not sure.  This asterisk will be discussed further at the end in hopes of future work being done with this.</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going further</a:t>
            </a:r>
            <a:endParaRPr lang="en-US" dirty="0"/>
          </a:p>
        </p:txBody>
      </p:sp>
      <p:sp>
        <p:nvSpPr>
          <p:cNvPr id="3" name="Content Placeholder 2"/>
          <p:cNvSpPr>
            <a:spLocks noGrp="1"/>
          </p:cNvSpPr>
          <p:nvPr>
            <p:ph idx="1"/>
          </p:nvPr>
        </p:nvSpPr>
        <p:spPr/>
        <p:txBody>
          <a:bodyPr/>
          <a:lstStyle/>
          <a:p>
            <a:r>
              <a:rPr lang="en-US" sz="2400" dirty="0" smtClean="0"/>
              <a:t>Start DELMIA</a:t>
            </a:r>
          </a:p>
          <a:p>
            <a:r>
              <a:rPr lang="en-US" sz="2400" dirty="0" smtClean="0"/>
              <a:t>Go to Tools-&gt;Options</a:t>
            </a:r>
          </a:p>
          <a:p>
            <a:r>
              <a:rPr lang="en-US" sz="2400" dirty="0" smtClean="0"/>
              <a:t>Under the general section, licensing tab, uncheck all licenses</a:t>
            </a:r>
          </a:p>
          <a:p>
            <a:r>
              <a:rPr lang="en-US" sz="2400" dirty="0" smtClean="0"/>
              <a:t>DELMIA will bark, ignore it</a:t>
            </a:r>
          </a:p>
          <a:p>
            <a:r>
              <a:rPr lang="en-US" sz="2400" dirty="0" smtClean="0"/>
              <a:t>Restart DELMIA</a:t>
            </a:r>
          </a:p>
          <a:p>
            <a:r>
              <a:rPr lang="en-US" sz="2400" dirty="0" smtClean="0"/>
              <a:t>Select the EXE2+ and the ACD2+ licenses</a:t>
            </a:r>
          </a:p>
          <a:p>
            <a:r>
              <a:rPr lang="en-US" sz="2400" dirty="0" smtClean="0"/>
              <a:t>Restart DELMIA again</a:t>
            </a:r>
          </a:p>
          <a:p>
            <a:r>
              <a:rPr lang="en-US" sz="2400" dirty="0" smtClean="0"/>
              <a:t>Now the Human Task Simulation workbench is available under the ergonomics design and analysis section</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dirty="0" smtClean="0"/>
              <a:t>When defining the process the manikin and the other products need to be resources under the resource list.</a:t>
            </a:r>
          </a:p>
          <a:p>
            <a:r>
              <a:rPr lang="en-US" dirty="0" smtClean="0"/>
              <a:t>If there is machining done to a product to change it, don’t import the product as a resource.  Import it under the product list.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Process</a:t>
            </a:r>
            <a:endParaRPr lang="en-US" dirty="0"/>
          </a:p>
        </p:txBody>
      </p:sp>
      <p:sp>
        <p:nvSpPr>
          <p:cNvPr id="3" name="Content Placeholder 2"/>
          <p:cNvSpPr>
            <a:spLocks noGrp="1"/>
          </p:cNvSpPr>
          <p:nvPr>
            <p:ph idx="1"/>
          </p:nvPr>
        </p:nvSpPr>
        <p:spPr/>
        <p:txBody>
          <a:bodyPr/>
          <a:lstStyle/>
          <a:p>
            <a:r>
              <a:rPr lang="en-US" dirty="0" smtClean="0"/>
              <a:t>Process-The entire simulation of manikin and machine actions</a:t>
            </a:r>
          </a:p>
          <a:p>
            <a:r>
              <a:rPr lang="en-US" dirty="0" smtClean="0"/>
              <a:t>Go to Start-&gt;Machining-&gt;Advanced Machining.</a:t>
            </a:r>
          </a:p>
          <a:p>
            <a:r>
              <a:rPr lang="en-US" dirty="0" smtClean="0"/>
              <a:t>Right-click on the resource list and go to resource context or insert resource and select the product that includes the manikin and all the stuff the manikin will be using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Task Simulation</a:t>
            </a:r>
            <a:endParaRPr lang="en-US" dirty="0"/>
          </a:p>
        </p:txBody>
      </p:sp>
      <p:sp>
        <p:nvSpPr>
          <p:cNvPr id="3" name="Content Placeholder 2"/>
          <p:cNvSpPr>
            <a:spLocks noGrp="1"/>
          </p:cNvSpPr>
          <p:nvPr>
            <p:ph idx="1"/>
          </p:nvPr>
        </p:nvSpPr>
        <p:spPr/>
        <p:txBody>
          <a:bodyPr/>
          <a:lstStyle/>
          <a:p>
            <a:r>
              <a:rPr lang="en-US" sz="2800" dirty="0" smtClean="0"/>
              <a:t>With the process open, go to Start                  -&gt;Ergonomics Design &amp; Analysis                    -&gt;Human Task Simulation</a:t>
            </a:r>
          </a:p>
          <a:p>
            <a:r>
              <a:rPr lang="en-US" sz="2800" dirty="0" smtClean="0"/>
              <a:t>Use the compass to move all of the products and manikin to the positions you would like them have at the beginning of the process</a:t>
            </a:r>
          </a:p>
          <a:p>
            <a:r>
              <a:rPr lang="en-US" sz="2800" dirty="0" smtClean="0"/>
              <a:t>Once everything is placed properly, click on the save initial position button to save this initial position</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Getting the </a:t>
            </a:r>
            <a:r>
              <a:rPr lang="en-US" sz="4000" dirty="0" err="1" smtClean="0"/>
              <a:t>W</a:t>
            </a:r>
            <a:r>
              <a:rPr lang="en-US" sz="4000" dirty="0" err="1" smtClean="0"/>
              <a:t>omanikin</a:t>
            </a:r>
            <a:r>
              <a:rPr lang="en-US" sz="4000" dirty="0" smtClean="0"/>
              <a:t> to Move</a:t>
            </a:r>
            <a:endParaRPr lang="en-US" sz="4000" dirty="0"/>
          </a:p>
        </p:txBody>
      </p:sp>
      <p:sp>
        <p:nvSpPr>
          <p:cNvPr id="3" name="Content Placeholder 2"/>
          <p:cNvSpPr>
            <a:spLocks noGrp="1"/>
          </p:cNvSpPr>
          <p:nvPr>
            <p:ph idx="1"/>
          </p:nvPr>
        </p:nvSpPr>
        <p:spPr/>
        <p:txBody>
          <a:bodyPr/>
          <a:lstStyle/>
          <a:p>
            <a:r>
              <a:rPr lang="en-US" sz="2800" dirty="0" smtClean="0"/>
              <a:t>Click on the rule-based walk button  select the manikin as the human resource</a:t>
            </a:r>
          </a:p>
          <a:p>
            <a:r>
              <a:rPr lang="en-US" sz="2800" dirty="0" smtClean="0"/>
              <a:t>The walking speed can be set, or the whole walk can be time-based</a:t>
            </a:r>
          </a:p>
          <a:p>
            <a:r>
              <a:rPr lang="en-US" sz="2800" dirty="0" smtClean="0"/>
              <a:t>Select the floor surface the manikin will be walking on</a:t>
            </a:r>
          </a:p>
          <a:p>
            <a:r>
              <a:rPr lang="en-US" sz="2800" dirty="0" smtClean="0"/>
              <a:t>Leave it as point continuity, and define the path, by clicking the different points</a:t>
            </a:r>
          </a:p>
          <a:p>
            <a:r>
              <a:rPr lang="en-US" sz="2800" dirty="0" smtClean="0"/>
              <a:t>DELMIA will automatically generate the poses of the walk</a:t>
            </a:r>
            <a:endParaRPr lang="en-US" sz="2800" dirty="0"/>
          </a:p>
        </p:txBody>
      </p:sp>
    </p:spTree>
  </p:cSld>
  <p:clrMapOvr>
    <a:masterClrMapping/>
  </p:clrMapOvr>
</p:sld>
</file>

<file path=ppt/theme/theme1.xml><?xml version="1.0" encoding="utf-8"?>
<a:theme xmlns:a="http://schemas.openxmlformats.org/drawingml/2006/main" name="UILight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UILightTheme</Template>
  <TotalTime>85</TotalTime>
  <Words>813</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UILightTheme</vt:lpstr>
      <vt:lpstr>DELMIA Human and Machine Interaction Simulation </vt:lpstr>
      <vt:lpstr>BE WARNED</vt:lpstr>
      <vt:lpstr>First Off</vt:lpstr>
      <vt:lpstr>Now you know what we don’t know</vt:lpstr>
      <vt:lpstr>Before going further</vt:lpstr>
      <vt:lpstr>Next</vt:lpstr>
      <vt:lpstr>A New Process</vt:lpstr>
      <vt:lpstr>Human Task Simulation</vt:lpstr>
      <vt:lpstr>Getting the Womanikin to Move</vt:lpstr>
      <vt:lpstr>Grabbing Objects</vt:lpstr>
      <vt:lpstr>Grabbing Objects (1)</vt:lpstr>
      <vt:lpstr>“Moving to Posture”</vt:lpstr>
      <vt:lpstr>Grabbing Objects (2)</vt:lpstr>
      <vt:lpstr>Placing Objects</vt:lpstr>
      <vt:lpstr>Future Development</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DELMIA Human and Machine Interaction Simulation</dc:title>
  <dc:creator>Oster</dc:creator>
  <cp:lastModifiedBy>Oster</cp:lastModifiedBy>
  <cp:revision>9</cp:revision>
  <dcterms:created xsi:type="dcterms:W3CDTF">2010-05-03T18:03:57Z</dcterms:created>
  <dcterms:modified xsi:type="dcterms:W3CDTF">2010-05-03T19:29:30Z</dcterms:modified>
</cp:coreProperties>
</file>