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5" r:id="rId8"/>
    <p:sldId id="263" r:id="rId9"/>
    <p:sldId id="264"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hyn2473\Desktop\Dimpled%20Frame%20Tubes%20CFD\Summary%20of%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Pressure Drag</c:v>
          </c:tx>
          <c:invertIfNegative val="0"/>
          <c:cat>
            <c:strLit>
              <c:ptCount val="4"/>
              <c:pt idx="0">
                <c:v>Smooth Tube</c:v>
              </c:pt>
              <c:pt idx="1">
                <c:v> Dimpled Tube</c:v>
              </c:pt>
              <c:pt idx="2">
                <c:v> Airfoil</c:v>
              </c:pt>
              <c:pt idx="3">
                <c:v> Kamm Tail</c:v>
              </c:pt>
            </c:strLit>
          </c:cat>
          <c:val>
            <c:numRef>
              <c:f>(Sheet1!$D$3,Sheet1!$D$8,Sheet1!$D$13,Sheet1!$D$18)</c:f>
              <c:numCache>
                <c:formatCode>0.0000</c:formatCode>
                <c:ptCount val="4"/>
                <c:pt idx="0">
                  <c:v>0.25442438000000001</c:v>
                </c:pt>
                <c:pt idx="1">
                  <c:v>0.20920309000000001</c:v>
                </c:pt>
                <c:pt idx="2">
                  <c:v>0.14558583999999999</c:v>
                </c:pt>
                <c:pt idx="3">
                  <c:v>0.19357682000000001</c:v>
                </c:pt>
              </c:numCache>
            </c:numRef>
          </c:val>
        </c:ser>
        <c:ser>
          <c:idx val="1"/>
          <c:order val="1"/>
          <c:tx>
            <c:v>Viscous Drag</c:v>
          </c:tx>
          <c:invertIfNegative val="0"/>
          <c:cat>
            <c:strLit>
              <c:ptCount val="4"/>
              <c:pt idx="0">
                <c:v>Smooth Tube</c:v>
              </c:pt>
              <c:pt idx="1">
                <c:v> Dimpled Tube</c:v>
              </c:pt>
              <c:pt idx="2">
                <c:v> Airfoil</c:v>
              </c:pt>
              <c:pt idx="3">
                <c:v> Kamm Tail</c:v>
              </c:pt>
            </c:strLit>
          </c:cat>
          <c:val>
            <c:numRef>
              <c:f>(Sheet1!$D$2,Sheet1!$D$7,Sheet1!$D$12,Sheet1!$D$17)</c:f>
              <c:numCache>
                <c:formatCode>0.0000</c:formatCode>
                <c:ptCount val="4"/>
                <c:pt idx="0">
                  <c:v>3.0969413999999999E-4</c:v>
                </c:pt>
                <c:pt idx="1">
                  <c:v>2.0804833999999999E-3</c:v>
                </c:pt>
                <c:pt idx="2">
                  <c:v>7.5860852999999997E-4</c:v>
                </c:pt>
                <c:pt idx="3">
                  <c:v>5.1776771999999997E-4</c:v>
                </c:pt>
              </c:numCache>
            </c:numRef>
          </c:val>
        </c:ser>
        <c:dLbls>
          <c:showLegendKey val="0"/>
          <c:showVal val="0"/>
          <c:showCatName val="0"/>
          <c:showSerName val="0"/>
          <c:showPercent val="0"/>
          <c:showBubbleSize val="0"/>
        </c:dLbls>
        <c:gapWidth val="150"/>
        <c:overlap val="100"/>
        <c:axId val="105844096"/>
        <c:axId val="38167680"/>
      </c:barChart>
      <c:catAx>
        <c:axId val="105844096"/>
        <c:scaling>
          <c:orientation val="minMax"/>
        </c:scaling>
        <c:delete val="0"/>
        <c:axPos val="b"/>
        <c:majorTickMark val="out"/>
        <c:minorTickMark val="none"/>
        <c:tickLblPos val="nextTo"/>
        <c:crossAx val="38167680"/>
        <c:crosses val="autoZero"/>
        <c:auto val="1"/>
        <c:lblAlgn val="ctr"/>
        <c:lblOffset val="100"/>
        <c:noMultiLvlLbl val="0"/>
      </c:catAx>
      <c:valAx>
        <c:axId val="38167680"/>
        <c:scaling>
          <c:orientation val="minMax"/>
        </c:scaling>
        <c:delete val="0"/>
        <c:axPos val="l"/>
        <c:majorGridlines/>
        <c:minorGridlines/>
        <c:numFmt formatCode="0.0000" sourceLinked="1"/>
        <c:majorTickMark val="out"/>
        <c:minorTickMark val="none"/>
        <c:tickLblPos val="nextTo"/>
        <c:crossAx val="105844096"/>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0.44709723132524903"/>
          <c:y val="9.1289807845104542E-2"/>
          <c:w val="0.26956938891865895"/>
          <c:h val="0.14758213597384739"/>
        </c:manualLayout>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5/2/2013</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E836C8-1D56-44A0-A3C3-373F2B298ACC}" type="datetimeFigureOut">
              <a:rPr lang="en-US" smtClean="0"/>
              <a:pPr/>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E836C8-1D56-44A0-A3C3-373F2B298ACC}" type="datetimeFigureOut">
              <a:rPr lang="en-US" smtClean="0"/>
              <a:pPr/>
              <a:t>5/2/2013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E836C8-1D56-44A0-A3C3-373F2B298ACC}" type="datetimeFigureOut">
              <a:rPr lang="en-US" smtClean="0"/>
              <a:pPr/>
              <a:t>5/2/2013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E836C8-1D56-44A0-A3C3-373F2B298ACC}" type="datetimeFigureOut">
              <a:rPr lang="en-US" smtClean="0"/>
              <a:pPr/>
              <a:t>5/2/2013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836C8-1D56-44A0-A3C3-373F2B298ACC}" type="datetimeFigureOut">
              <a:rPr lang="en-US" smtClean="0"/>
              <a:pPr/>
              <a:t>5/2/2013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0B5EF1-92FF-4B62-A702-07F6CBA35C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E836C8-1D56-44A0-A3C3-373F2B298ACC}" type="datetimeFigureOut">
              <a:rPr lang="en-US" smtClean="0"/>
              <a:pPr/>
              <a:t>5/2/2013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B5EF1-92FF-4B62-A702-07F6CBA35C37}"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1E836C8-1D56-44A0-A3C3-373F2B298ACC}" type="datetimeFigureOut">
              <a:rPr lang="en-US" smtClean="0"/>
              <a:pPr/>
              <a:t>5/2/2013</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40B5EF1-92FF-4B62-A702-07F6CBA35C3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1E836C8-1D56-44A0-A3C3-373F2B298ACC}" type="datetimeFigureOut">
              <a:rPr lang="en-US" smtClean="0"/>
              <a:pPr/>
              <a:t>5/2/2013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40B5EF1-92FF-4B62-A702-07F6CBA35C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Dimpled Frame Tubes</a:t>
            </a:r>
            <a:br>
              <a:rPr lang="en-US" dirty="0" smtClean="0"/>
            </a:br>
            <a:r>
              <a:rPr lang="en-US" sz="4400" dirty="0" smtClean="0"/>
              <a:t>Aerodynamic Study w/Fluent</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Neal E. Joslyn</a:t>
            </a:r>
          </a:p>
          <a:p>
            <a:r>
              <a:rPr lang="en-US" dirty="0" smtClean="0"/>
              <a:t>Christopher W. Roberson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580296500"/>
              </p:ext>
            </p:extLst>
          </p:nvPr>
        </p:nvGraphicFramePr>
        <p:xfrm>
          <a:off x="25190" y="1600200"/>
          <a:ext cx="4667251" cy="50053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Closing Comments</a:t>
            </a:r>
            <a:endParaRPr lang="en-US" dirty="0"/>
          </a:p>
        </p:txBody>
      </p:sp>
      <p:sp>
        <p:nvSpPr>
          <p:cNvPr id="3" name="Content Placeholder 2"/>
          <p:cNvSpPr>
            <a:spLocks noGrp="1"/>
          </p:cNvSpPr>
          <p:nvPr>
            <p:ph idx="1"/>
          </p:nvPr>
        </p:nvSpPr>
        <p:spPr>
          <a:xfrm>
            <a:off x="3352800" y="1524000"/>
            <a:ext cx="5562600" cy="5029200"/>
          </a:xfrm>
        </p:spPr>
        <p:txBody>
          <a:bodyPr>
            <a:normAutofit fontScale="92500" lnSpcReduction="10000"/>
          </a:bodyPr>
          <a:lstStyle/>
          <a:p>
            <a:pPr algn="just"/>
            <a:r>
              <a:rPr lang="en-US" sz="1800" dirty="0" smtClean="0"/>
              <a:t>Although the airfoil outperformed the other shapes it comes with concerns. In any sort of cross wind the ride becomes much tougher and the bike itself is not a comfortable ride.</a:t>
            </a:r>
          </a:p>
          <a:p>
            <a:pPr algn="just"/>
            <a:endParaRPr lang="en-US" sz="1800" dirty="0" smtClean="0"/>
          </a:p>
          <a:p>
            <a:pPr algn="just"/>
            <a:r>
              <a:rPr lang="en-US" sz="1800" dirty="0" smtClean="0"/>
              <a:t>The Kamm Tail provides almost as much of a reduction in drag force and it is a much smoother ride providing flexibility where it is needed.  </a:t>
            </a:r>
          </a:p>
          <a:p>
            <a:pPr algn="just"/>
            <a:endParaRPr lang="en-US" sz="1800" dirty="0" smtClean="0"/>
          </a:p>
          <a:p>
            <a:pPr algn="just"/>
            <a:r>
              <a:rPr lang="en-US" sz="1800" dirty="0" smtClean="0"/>
              <a:t>**Important** - The point of this project was to see the affects of dimples. The dimpled tube was more aerodynamic than the smooth tube which proves out hypothesis. Surprisingly the dimpled tube was not far behind the Kamm Tail design as far as aerodynamics is concerned. </a:t>
            </a:r>
          </a:p>
          <a:p>
            <a:pPr algn="just"/>
            <a:endParaRPr lang="en-US" sz="1800" dirty="0" smtClean="0"/>
          </a:p>
          <a:p>
            <a:pPr algn="just"/>
            <a:r>
              <a:rPr lang="en-US" sz="1800" dirty="0" smtClean="0"/>
              <a:t>Another important point is that the dimpled tube will perform the same on any wind conditions. The airfoil and Kamm Tail will experience harder riding conditions on cross winds.   </a:t>
            </a:r>
          </a:p>
          <a:p>
            <a:endParaRPr lang="en-US" dirty="0"/>
          </a:p>
        </p:txBody>
      </p:sp>
    </p:spTree>
    <p:extLst>
      <p:ext uri="{BB962C8B-B14F-4D97-AF65-F5344CB8AC3E}">
        <p14:creationId xmlns:p14="http://schemas.microsoft.com/office/powerpoint/2010/main" val="377361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Objective</a:t>
            </a:r>
            <a:endParaRPr lang="en-US" dirty="0"/>
          </a:p>
        </p:txBody>
      </p:sp>
      <p:sp>
        <p:nvSpPr>
          <p:cNvPr id="9" name="Content Placeholder 8"/>
          <p:cNvSpPr>
            <a:spLocks noGrp="1"/>
          </p:cNvSpPr>
          <p:nvPr>
            <p:ph idx="1"/>
          </p:nvPr>
        </p:nvSpPr>
        <p:spPr>
          <a:xfrm>
            <a:off x="457200" y="1981200"/>
            <a:ext cx="8229600" cy="4625609"/>
          </a:xfrm>
        </p:spPr>
        <p:txBody>
          <a:bodyPr>
            <a:normAutofit fontScale="85000" lnSpcReduction="20000"/>
          </a:bodyPr>
          <a:lstStyle/>
          <a:p>
            <a:pPr algn="just"/>
            <a:r>
              <a:rPr lang="en-US" b="1" dirty="0" smtClean="0"/>
              <a:t>Current State</a:t>
            </a:r>
            <a:r>
              <a:rPr lang="en-US" dirty="0" smtClean="0"/>
              <a:t>: Little is known about the effects of dimples on the aerodynamics of bicycle frame tubes</a:t>
            </a:r>
          </a:p>
          <a:p>
            <a:pPr algn="just"/>
            <a:endParaRPr lang="en-US" dirty="0" smtClean="0"/>
          </a:p>
          <a:p>
            <a:pPr algn="just"/>
            <a:endParaRPr lang="en-US" dirty="0" smtClean="0"/>
          </a:p>
          <a:p>
            <a:pPr algn="just"/>
            <a:r>
              <a:rPr lang="en-US" b="1" dirty="0" smtClean="0"/>
              <a:t>Research Question</a:t>
            </a:r>
            <a:r>
              <a:rPr lang="en-US" dirty="0" smtClean="0"/>
              <a:t>: Determine whether a dimpled bicycle frame is more aerodynamic then a smooth one.</a:t>
            </a:r>
          </a:p>
          <a:p>
            <a:pPr algn="just"/>
            <a:endParaRPr lang="en-US" dirty="0" smtClean="0"/>
          </a:p>
          <a:p>
            <a:pPr algn="just"/>
            <a:endParaRPr lang="en-US" dirty="0" smtClean="0"/>
          </a:p>
          <a:p>
            <a:r>
              <a:rPr lang="en-US" b="1" dirty="0" smtClean="0"/>
              <a:t>Rationale: </a:t>
            </a:r>
            <a:r>
              <a:rPr lang="en-US" dirty="0" smtClean="0"/>
              <a:t>Traditional round frame tubes have superior ride characteristics to airfoils, but suffer from aerodynamic drag. Our goal is to engineer a design that takes the best of both worlds.</a:t>
            </a:r>
            <a:endParaRPr lang="en-US" b="1" dirty="0" smtClean="0"/>
          </a:p>
          <a:p>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4950" y="1676400"/>
            <a:ext cx="61341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Smooth Tube Solid Model</a:t>
            </a:r>
            <a:endParaRPr lang="en-US" dirty="0"/>
          </a:p>
        </p:txBody>
      </p:sp>
      <p:sp>
        <p:nvSpPr>
          <p:cNvPr id="3" name="Content Placeholder 2"/>
          <p:cNvSpPr>
            <a:spLocks noGrp="1"/>
          </p:cNvSpPr>
          <p:nvPr>
            <p:ph idx="1"/>
          </p:nvPr>
        </p:nvSpPr>
        <p:spPr>
          <a:xfrm>
            <a:off x="457200" y="5105400"/>
            <a:ext cx="8229600" cy="1485900"/>
          </a:xfrm>
        </p:spPr>
        <p:txBody>
          <a:bodyPr>
            <a:normAutofit/>
          </a:bodyPr>
          <a:lstStyle/>
          <a:p>
            <a:pPr algn="just"/>
            <a:r>
              <a:rPr lang="en-US" sz="2400" dirty="0" smtClean="0"/>
              <a:t>This is the smooth mesh cylinder that is representing the part of the down tube of a bicycle. This is where racing design for bicycles is today.</a:t>
            </a:r>
            <a:endParaRPr lang="en-US" sz="2400" dirty="0"/>
          </a:p>
        </p:txBody>
      </p:sp>
    </p:spTree>
    <p:extLst>
      <p:ext uri="{BB962C8B-B14F-4D97-AF65-F5344CB8AC3E}">
        <p14:creationId xmlns:p14="http://schemas.microsoft.com/office/powerpoint/2010/main" val="102771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Fluent Analysis w/Smooth Tube</a:t>
            </a:r>
            <a:endParaRPr lang="en-US" dirty="0"/>
          </a:p>
        </p:txBody>
      </p:sp>
      <p:sp>
        <p:nvSpPr>
          <p:cNvPr id="3" name="Content Placeholder 2"/>
          <p:cNvSpPr>
            <a:spLocks noGrp="1"/>
          </p:cNvSpPr>
          <p:nvPr>
            <p:ph idx="1"/>
          </p:nvPr>
        </p:nvSpPr>
        <p:spPr>
          <a:xfrm>
            <a:off x="457200" y="5029200"/>
            <a:ext cx="8229600" cy="1371600"/>
          </a:xfrm>
        </p:spPr>
        <p:txBody>
          <a:bodyPr>
            <a:normAutofit fontScale="92500" lnSpcReduction="10000"/>
          </a:bodyPr>
          <a:lstStyle/>
          <a:p>
            <a:pPr algn="just"/>
            <a:r>
              <a:rPr lang="en-US" sz="2400" dirty="0" smtClean="0"/>
              <a:t>This test was conducted at 11 m/s, a typical average speed for bicycle races. This study shows that there is a turbulent region at the back of the tube. This is greatly increases the pressure difference, increasing total drag.</a:t>
            </a:r>
            <a:endParaRPr lang="en-US" sz="2400" dirty="0"/>
          </a:p>
        </p:txBody>
      </p:sp>
      <p:pic>
        <p:nvPicPr>
          <p:cNvPr id="1026" name="Picture 2" descr="C:\Users\rhyn2473\Desktop\Dimpled Frame Tubes CFD\Screengrabs\SmoothCylinderStreamlines.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002" y="1561155"/>
            <a:ext cx="5672137" cy="342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497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800225"/>
            <a:ext cx="6894513"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Dimpled Tube Solid Model </a:t>
            </a:r>
            <a:endParaRPr lang="en-US" dirty="0"/>
          </a:p>
        </p:txBody>
      </p:sp>
      <p:sp>
        <p:nvSpPr>
          <p:cNvPr id="3" name="Content Placeholder 2"/>
          <p:cNvSpPr>
            <a:spLocks noGrp="1"/>
          </p:cNvSpPr>
          <p:nvPr>
            <p:ph idx="1"/>
          </p:nvPr>
        </p:nvSpPr>
        <p:spPr>
          <a:xfrm>
            <a:off x="457200" y="5210175"/>
            <a:ext cx="8229600" cy="1343025"/>
          </a:xfrm>
        </p:spPr>
        <p:txBody>
          <a:bodyPr/>
          <a:lstStyle/>
          <a:p>
            <a:pPr algn="just"/>
            <a:r>
              <a:rPr lang="en-US" sz="2400" dirty="0"/>
              <a:t>This is the </a:t>
            </a:r>
            <a:r>
              <a:rPr lang="en-US" sz="2400" dirty="0" smtClean="0"/>
              <a:t>dimpled mesh </a:t>
            </a:r>
            <a:r>
              <a:rPr lang="en-US" sz="2400" dirty="0"/>
              <a:t>cylinder that is </a:t>
            </a:r>
            <a:r>
              <a:rPr lang="en-US" sz="2400" dirty="0" smtClean="0"/>
              <a:t>representing the down tube that we propose to be more aerodynamic. </a:t>
            </a:r>
            <a:endParaRPr lang="en-US" dirty="0"/>
          </a:p>
        </p:txBody>
      </p:sp>
    </p:spTree>
    <p:extLst>
      <p:ext uri="{BB962C8B-B14F-4D97-AF65-F5344CB8AC3E}">
        <p14:creationId xmlns:p14="http://schemas.microsoft.com/office/powerpoint/2010/main" val="2402354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Fluent Analysis w/Dimpled Tube</a:t>
            </a:r>
            <a:endParaRPr lang="en-US" dirty="0"/>
          </a:p>
        </p:txBody>
      </p:sp>
      <p:sp>
        <p:nvSpPr>
          <p:cNvPr id="3" name="Content Placeholder 2"/>
          <p:cNvSpPr>
            <a:spLocks noGrp="1"/>
          </p:cNvSpPr>
          <p:nvPr>
            <p:ph idx="1"/>
          </p:nvPr>
        </p:nvSpPr>
        <p:spPr>
          <a:xfrm>
            <a:off x="457200" y="5145444"/>
            <a:ext cx="8229600" cy="1407756"/>
          </a:xfrm>
        </p:spPr>
        <p:txBody>
          <a:bodyPr/>
          <a:lstStyle/>
          <a:p>
            <a:pPr algn="just"/>
            <a:r>
              <a:rPr lang="en-US" sz="2400" dirty="0" smtClean="0"/>
              <a:t>This test was also conducted at 11 m/s. Compared to the smooth frame analysis, there is a great reduction in turbulence behind the tube, reducing total drag. </a:t>
            </a:r>
            <a:endParaRPr lang="en-US" sz="2400" dirty="0"/>
          </a:p>
          <a:p>
            <a:endParaRPr lang="en-US" dirty="0"/>
          </a:p>
        </p:txBody>
      </p:sp>
      <p:pic>
        <p:nvPicPr>
          <p:cNvPr id="2050" name="Picture 2" descr="C:\Users\rhyn2473\Desktop\Dimpled Frame Tubes CFD\Screengrabs\DimpledCylinderStreamlines.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600200"/>
            <a:ext cx="5953125" cy="360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5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Shapes Considered</a:t>
            </a:r>
            <a:endParaRPr lang="en-US" dirty="0"/>
          </a:p>
        </p:txBody>
      </p:sp>
      <p:sp>
        <p:nvSpPr>
          <p:cNvPr id="3" name="Content Placeholder 2"/>
          <p:cNvSpPr>
            <a:spLocks noGrp="1"/>
          </p:cNvSpPr>
          <p:nvPr>
            <p:ph idx="1"/>
          </p:nvPr>
        </p:nvSpPr>
        <p:spPr/>
        <p:txBody>
          <a:bodyPr/>
          <a:lstStyle/>
          <a:p>
            <a:r>
              <a:rPr lang="en-US" dirty="0" smtClean="0"/>
              <a:t>Kamm Tail</a:t>
            </a:r>
          </a:p>
          <a:p>
            <a:pPr lvl="1"/>
            <a:r>
              <a:rPr lang="en-US" dirty="0" smtClean="0"/>
              <a:t>This shape is growing in popularity because it feels like an airfoil (aerodynamically), but is a better ride</a:t>
            </a:r>
          </a:p>
          <a:p>
            <a:r>
              <a:rPr lang="en-US" dirty="0" smtClean="0"/>
              <a:t>Airfoil</a:t>
            </a:r>
          </a:p>
          <a:p>
            <a:pPr lvl="1"/>
            <a:r>
              <a:rPr lang="en-US" dirty="0" smtClean="0"/>
              <a:t>This shape is the shape of choice by professionals when it comes to time trials. It has the least amount of drag and therefore more aerodynamic than the other shapes. </a:t>
            </a:r>
            <a:endParaRPr lang="en-US" dirty="0"/>
          </a:p>
        </p:txBody>
      </p:sp>
    </p:spTree>
    <p:extLst>
      <p:ext uri="{BB962C8B-B14F-4D97-AF65-F5344CB8AC3E}">
        <p14:creationId xmlns:p14="http://schemas.microsoft.com/office/powerpoint/2010/main" val="418607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Fluent Analysis w/ Kamm Tail</a:t>
            </a:r>
            <a:endParaRPr lang="en-US" dirty="0"/>
          </a:p>
        </p:txBody>
      </p:sp>
      <p:sp>
        <p:nvSpPr>
          <p:cNvPr id="3" name="Content Placeholder 2"/>
          <p:cNvSpPr>
            <a:spLocks noGrp="1"/>
          </p:cNvSpPr>
          <p:nvPr>
            <p:ph idx="1"/>
          </p:nvPr>
        </p:nvSpPr>
        <p:spPr>
          <a:xfrm>
            <a:off x="457200" y="5105400"/>
            <a:ext cx="8229600" cy="1295400"/>
          </a:xfrm>
        </p:spPr>
        <p:txBody>
          <a:bodyPr>
            <a:normAutofit fontScale="70000" lnSpcReduction="20000"/>
          </a:bodyPr>
          <a:lstStyle/>
          <a:p>
            <a:pPr algn="just"/>
            <a:r>
              <a:rPr lang="en-US" dirty="0" smtClean="0"/>
              <a:t>The benefit of having a Kamm Tail is most of the aerodynamic capabilities of a Airfoil without the harshness of the ride. The shape allows for flexibility where it is needed and rigidity where it is needed. </a:t>
            </a:r>
            <a:endParaRPr lang="en-US" dirty="0"/>
          </a:p>
        </p:txBody>
      </p:sp>
      <p:pic>
        <p:nvPicPr>
          <p:cNvPr id="3074" name="Picture 2" descr="C:\Users\rhyn2473\Desktop\Dimpled Frame Tubes CFD\Screengrabs\Kamm Tail Streamlines.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667374" cy="346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93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Fluent Analysis w/ Airfoil</a:t>
            </a:r>
            <a:endParaRPr lang="en-US" dirty="0"/>
          </a:p>
        </p:txBody>
      </p:sp>
      <p:sp>
        <p:nvSpPr>
          <p:cNvPr id="3" name="Content Placeholder 2"/>
          <p:cNvSpPr>
            <a:spLocks noGrp="1"/>
          </p:cNvSpPr>
          <p:nvPr>
            <p:ph idx="1"/>
          </p:nvPr>
        </p:nvSpPr>
        <p:spPr>
          <a:xfrm>
            <a:off x="381000" y="5105400"/>
            <a:ext cx="8382000" cy="1295400"/>
          </a:xfrm>
        </p:spPr>
        <p:txBody>
          <a:bodyPr>
            <a:normAutofit fontScale="70000" lnSpcReduction="20000"/>
          </a:bodyPr>
          <a:lstStyle/>
          <a:p>
            <a:pPr algn="just"/>
            <a:r>
              <a:rPr lang="en-US" dirty="0" smtClean="0"/>
              <a:t>Without a doubt the airfoil shape outperforms the other shapes when it comes to aerodynamics. There is little to no pressure build-up behind the airfoil when the flow of fluid has a yaw angle of zero degrees.</a:t>
            </a:r>
            <a:endParaRPr lang="en-US" dirty="0"/>
          </a:p>
        </p:txBody>
      </p:sp>
      <p:pic>
        <p:nvPicPr>
          <p:cNvPr id="4098" name="Picture 2" descr="C:\Users\rhyn2473\Desktop\Dimpled Frame Tubes CFD\Screengrabs\Airfoil Streamlines.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65564"/>
            <a:ext cx="5586412" cy="344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016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138</TotalTime>
  <Words>512</Words>
  <Application>Microsoft Office PowerPoint</Application>
  <PresentationFormat>On-screen Show (4:3)</PresentationFormat>
  <Paragraphs>36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Module</vt:lpstr>
      <vt:lpstr>Dimpled Frame Tubes Aerodynamic Study w/Fluent  </vt:lpstr>
      <vt:lpstr>Objective</vt:lpstr>
      <vt:lpstr>Smooth Tube Solid Model</vt:lpstr>
      <vt:lpstr>Fluent Analysis w/Smooth Tube</vt:lpstr>
      <vt:lpstr>Dimpled Tube Solid Model </vt:lpstr>
      <vt:lpstr>Fluent Analysis w/Dimpled Tube</vt:lpstr>
      <vt:lpstr>Other Shapes Considered</vt:lpstr>
      <vt:lpstr>Fluent Analysis w/ Kamm Tail</vt:lpstr>
      <vt:lpstr>Fluent Analysis w/ Airfoil</vt:lpstr>
      <vt:lpstr>Closing Comments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Project</dc:title>
  <dc:creator>Kurran Kelly</dc:creator>
  <cp:lastModifiedBy>College of Engineering</cp:lastModifiedBy>
  <cp:revision>20</cp:revision>
  <dcterms:created xsi:type="dcterms:W3CDTF">2012-04-24T21:06:34Z</dcterms:created>
  <dcterms:modified xsi:type="dcterms:W3CDTF">2013-05-02T17:21:40Z</dcterms:modified>
</cp:coreProperties>
</file>