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1"/>
    <p:sldMasterId id="2147484317" r:id="rId2"/>
    <p:sldMasterId id="2147484326" r:id="rId3"/>
    <p:sldMasterId id="2147484315" r:id="rId4"/>
    <p:sldMasterId id="2147484316" r:id="rId5"/>
  </p:sldMasterIdLst>
  <p:notesMasterIdLst>
    <p:notesMasterId r:id="rId24"/>
  </p:notesMasterIdLst>
  <p:handoutMasterIdLst>
    <p:handoutMasterId r:id="rId25"/>
  </p:handoutMasterIdLst>
  <p:sldIdLst>
    <p:sldId id="261" r:id="rId6"/>
    <p:sldId id="262" r:id="rId7"/>
    <p:sldId id="265" r:id="rId8"/>
    <p:sldId id="266" r:id="rId9"/>
    <p:sldId id="263" r:id="rId10"/>
    <p:sldId id="264" r:id="rId11"/>
    <p:sldId id="267" r:id="rId12"/>
    <p:sldId id="278" r:id="rId13"/>
    <p:sldId id="268" r:id="rId14"/>
    <p:sldId id="269" r:id="rId15"/>
    <p:sldId id="270" r:id="rId16"/>
    <p:sldId id="271" r:id="rId17"/>
    <p:sldId id="277" r:id="rId18"/>
    <p:sldId id="272" r:id="rId19"/>
    <p:sldId id="273" r:id="rId20"/>
    <p:sldId id="274" r:id="rId21"/>
    <p:sldId id="275" r:id="rId22"/>
    <p:sldId id="276" r:id="rId23"/>
  </p:sldIdLst>
  <p:sldSz cx="24385588" cy="13717588"/>
  <p:notesSz cx="6858000" cy="9144000"/>
  <p:defaultTextStyle>
    <a:defPPr>
      <a:defRPr lang="ru-RU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1"/>
            <p14:sldId id="262"/>
            <p14:sldId id="265"/>
            <p14:sldId id="266"/>
            <p14:sldId id="263"/>
            <p14:sldId id="264"/>
            <p14:sldId id="267"/>
            <p14:sldId id="278"/>
            <p14:sldId id="268"/>
            <p14:sldId id="269"/>
            <p14:sldId id="270"/>
            <p14:sldId id="271"/>
            <p14:sldId id="277"/>
            <p14:sldId id="272"/>
            <p14:sldId id="273"/>
            <p14:sldId id="274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754E"/>
    <a:srgbClr val="847500"/>
    <a:srgbClr val="FBC71A"/>
    <a:srgbClr val="E1E1E1"/>
    <a:srgbClr val="FFFFFF"/>
    <a:srgbClr val="649FFF"/>
    <a:srgbClr val="F2F2F2"/>
    <a:srgbClr val="FAFAFA"/>
    <a:srgbClr val="242529"/>
    <a:srgbClr val="D1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86452" autoAdjust="0"/>
  </p:normalViewPr>
  <p:slideViewPr>
    <p:cSldViewPr>
      <p:cViewPr varScale="1">
        <p:scale>
          <a:sx n="82" d="100"/>
          <a:sy n="82" d="100"/>
        </p:scale>
        <p:origin x="22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8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10.02.2021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10.02.2021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219047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2438092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3657139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4876186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6095230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1" name="Title 2"/>
          <p:cNvSpPr txBox="1">
            <a:spLocks/>
          </p:cNvSpPr>
          <p:nvPr userDrawn="1"/>
        </p:nvSpPr>
        <p:spPr>
          <a:xfrm>
            <a:off x="20880388" y="-380206"/>
            <a:ext cx="3505200" cy="13465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ts val="10500"/>
              </a:lnSpc>
              <a:spcBef>
                <a:spcPct val="0"/>
              </a:spcBef>
              <a:buNone/>
              <a:defRPr lang="en-US" sz="9600" b="1" i="0" kern="1200" cap="all" baseline="0">
                <a:solidFill>
                  <a:srgbClr val="84754E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sz="4400" dirty="0"/>
              <a:t>ME 201/401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11127100" cy="13717588"/>
            <a:chOff x="0" y="0"/>
            <a:chExt cx="11127100" cy="13717588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0" y="0"/>
              <a:ext cx="11127100" cy="13717588"/>
              <a:chOff x="0" y="0"/>
              <a:chExt cx="11127100" cy="13717588"/>
            </a:xfrm>
          </p:grpSpPr>
          <p:sp>
            <p:nvSpPr>
              <p:cNvPr id="16" name="Freeform 15"/>
              <p:cNvSpPr/>
              <p:nvPr userDrawn="1"/>
            </p:nvSpPr>
            <p:spPr>
              <a:xfrm>
                <a:off x="0" y="0"/>
                <a:ext cx="11127100" cy="13717588"/>
              </a:xfrm>
              <a:custGeom>
                <a:avLst/>
                <a:gdLst>
                  <a:gd name="connsiteX0" fmla="*/ 0 w 11127100"/>
                  <a:gd name="connsiteY0" fmla="*/ 0 h 13717588"/>
                  <a:gd name="connsiteX1" fmla="*/ 11127100 w 11127100"/>
                  <a:gd name="connsiteY1" fmla="*/ 0 h 13717588"/>
                  <a:gd name="connsiteX2" fmla="*/ 8708318 w 11127100"/>
                  <a:gd name="connsiteY2" fmla="*/ 13717588 h 13717588"/>
                  <a:gd name="connsiteX3" fmla="*/ 0 w 11127100"/>
                  <a:gd name="connsiteY3" fmla="*/ 13717588 h 13717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7100" h="13717588">
                    <a:moveTo>
                      <a:pt x="0" y="0"/>
                    </a:moveTo>
                    <a:lnTo>
                      <a:pt x="11127100" y="0"/>
                    </a:lnTo>
                    <a:lnTo>
                      <a:pt x="8708318" y="13717588"/>
                    </a:lnTo>
                    <a:lnTo>
                      <a:pt x="0" y="137175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 userDrawn="1"/>
            </p:nvGrpSpPr>
            <p:grpSpPr>
              <a:xfrm>
                <a:off x="3118833" y="1775693"/>
                <a:ext cx="3365121" cy="4169817"/>
                <a:chOff x="4572794" y="1393678"/>
                <a:chExt cx="3365121" cy="4169817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 userDrawn="1"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59" b="98883" l="4854" r="100000">
                              <a14:foregroundMark x1="14563" y1="12849" x2="14563" y2="1284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3550" y="1393678"/>
                  <a:ext cx="1371600" cy="2383654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2794" y="4115594"/>
                  <a:ext cx="3365121" cy="1447901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7972" y="7553871"/>
                <a:ext cx="4074834" cy="5294266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 userDrawn="1"/>
          </p:nvSpPr>
          <p:spPr>
            <a:xfrm>
              <a:off x="2757972" y="12695737"/>
              <a:ext cx="4253222" cy="18285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4919986" y="6138714"/>
            <a:ext cx="182180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7200" dirty="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7978" y="5002842"/>
            <a:ext cx="18218024" cy="18004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3716000" cy="13716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Or, drag a photo on to this box.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8779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313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5800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35994" y="3276547"/>
            <a:ext cx="8136904" cy="2049792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edit Headline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2341" y="108973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572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144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2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44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572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144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>
            <a:lvl1pPr>
              <a:defRPr b="1" baseline="0"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982341" y="10844335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43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315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887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459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031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315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87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4459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031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43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15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87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4459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031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3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Or, drag your photo on to this box.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9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914424" marR="0" lvl="0" indent="-914424" algn="l" defTabSz="2438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24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955138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2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1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182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5794" y="5106194"/>
            <a:ext cx="15986025" cy="4078039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  <a:prstGeom prst="rect">
            <a:avLst/>
          </a:prstGeom>
        </p:spPr>
        <p:txBody>
          <a:bodyPr/>
          <a:lstStyle>
            <a:lvl1pPr>
              <a:defRPr sz="8000" b="1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7650882"/>
            <a:ext cx="24385588" cy="1800493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9434826"/>
            <a:ext cx="24385588" cy="1107996"/>
          </a:xfr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2120786" y="4381773"/>
            <a:ext cx="8428162" cy="26930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12120786" y="7434858"/>
            <a:ext cx="8428162" cy="180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6500"/>
              </a:lnSpc>
              <a:spcBef>
                <a:spcPts val="1000"/>
              </a:spcBef>
              <a:buFont typeface="Arial"/>
              <a:buNone/>
              <a:defRPr sz="6000" b="1" i="0" kern="1200" baseline="0">
                <a:solidFill>
                  <a:schemeClr val="tx1"/>
                </a:solidFill>
                <a:latin typeface="Archivo" charset="0"/>
                <a:ea typeface="Archivo" charset="0"/>
                <a:cs typeface="Archivo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+mn-lt"/>
              </a:rPr>
              <a:t>CLICK TO EDIT SUBTITLE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10500"/>
        </a:lnSpc>
        <a:spcBef>
          <a:spcPct val="0"/>
        </a:spcBef>
        <a:buNone/>
        <a:defRPr lang="en-US" sz="9600" b="1" i="0" kern="120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914400" rtl="0" eaLnBrk="1" latinLnBrk="0" hangingPunct="1">
        <a:lnSpc>
          <a:spcPts val="6500"/>
        </a:lnSpc>
        <a:spcBef>
          <a:spcPts val="1000"/>
        </a:spcBef>
        <a:buFont typeface="Arial"/>
        <a:buNone/>
        <a:defRPr sz="600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1940361" y="-75406"/>
            <a:ext cx="1102287" cy="2210594"/>
            <a:chOff x="21940361" y="10623"/>
            <a:chExt cx="1102287" cy="2210594"/>
          </a:xfrm>
        </p:grpSpPr>
        <p:sp>
          <p:nvSpPr>
            <p:cNvPr id="6" name="Rectangle 5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4120"/>
            <a:ext cx="1981994" cy="2573468"/>
          </a:xfrm>
          <a:prstGeom prst="rect">
            <a:avLst/>
          </a:prstGeom>
        </p:spPr>
      </p:pic>
      <p:sp>
        <p:nvSpPr>
          <p:cNvPr id="13" name="Title Placeholder 2"/>
          <p:cNvSpPr>
            <a:spLocks noGrp="1"/>
          </p:cNvSpPr>
          <p:nvPr>
            <p:ph type="title"/>
          </p:nvPr>
        </p:nvSpPr>
        <p:spPr>
          <a:xfrm>
            <a:off x="1292454" y="1677194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18" r:id="rId4"/>
    <p:sldLayoutId id="2147484322" r:id="rId5"/>
    <p:sldLayoutId id="2147484323" r:id="rId6"/>
    <p:sldLayoutId id="214748432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lang="en-US" sz="11500" b="1" i="0" kern="1200" cap="all" baseline="0" dirty="0">
          <a:solidFill>
            <a:srgbClr val="84754E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5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847978" y="5002842"/>
            <a:ext cx="18218024" cy="18004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847978" y="6902926"/>
            <a:ext cx="16691561" cy="1107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2438462" rtl="0" eaLnBrk="1" latinLnBrk="0" hangingPunct="1">
        <a:spcBef>
          <a:spcPct val="0"/>
        </a:spcBef>
        <a:buNone/>
        <a:defRPr sz="117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2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1219229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5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2438461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6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365769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487692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73114" y="2251651"/>
            <a:ext cx="8473480" cy="30746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3114" y="5687748"/>
            <a:ext cx="847348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4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3716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8288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2860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20786" y="5919317"/>
            <a:ext cx="10297144" cy="1346522"/>
          </a:xfrm>
        </p:spPr>
        <p:txBody>
          <a:bodyPr/>
          <a:lstStyle/>
          <a:p>
            <a:r>
              <a:rPr lang="en-US" dirty="0"/>
              <a:t>	sensors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created by:</a:t>
            </a:r>
          </a:p>
          <a:p>
            <a:r>
              <a:rPr lang="en-US" dirty="0"/>
              <a:t>Zach </a:t>
            </a:r>
            <a:r>
              <a:rPr lang="en-US" dirty="0" err="1"/>
              <a:t>lipple</a:t>
            </a:r>
            <a:endParaRPr lang="en-US" dirty="0"/>
          </a:p>
          <a:p>
            <a:r>
              <a:rPr lang="en-US" dirty="0"/>
              <a:t>Porter </a:t>
            </a:r>
            <a:r>
              <a:rPr lang="en-US" dirty="0" err="1"/>
              <a:t>dallenbach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Thermocouple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24794" y="2937822"/>
            <a:ext cx="12192000" cy="10361811"/>
          </a:xfrm>
        </p:spPr>
        <p:txBody>
          <a:bodyPr/>
          <a:lstStyle/>
          <a:p>
            <a:r>
              <a:rPr lang="en-US" dirty="0"/>
              <a:t>2 Wires</a:t>
            </a:r>
          </a:p>
          <a:p>
            <a:r>
              <a:rPr lang="en-US" dirty="0"/>
              <a:t>Generate a voltage based off of the temperature differential between hot and cold end with different metals</a:t>
            </a:r>
          </a:p>
          <a:p>
            <a:r>
              <a:rPr lang="en-US" dirty="0"/>
              <a:t>Needs reference from cold side</a:t>
            </a:r>
          </a:p>
          <a:p>
            <a:r>
              <a:rPr lang="en-US" dirty="0" err="1"/>
              <a:t>Seebeck</a:t>
            </a:r>
            <a:r>
              <a:rPr lang="en-US" dirty="0"/>
              <a:t> Coefficient</a:t>
            </a:r>
          </a:p>
          <a:p>
            <a:r>
              <a:rPr lang="en-US" dirty="0"/>
              <a:t>Types J, K, T, N, E, B, R, S</a:t>
            </a:r>
          </a:p>
          <a:p>
            <a:r>
              <a:rPr lang="en-US" dirty="0"/>
              <a:t>All of ours are type K</a:t>
            </a:r>
          </a:p>
          <a:p>
            <a:pPr lvl="1"/>
            <a:r>
              <a:rPr lang="en-US" dirty="0"/>
              <a:t>Chromium-</a:t>
            </a:r>
            <a:r>
              <a:rPr lang="en-US" dirty="0" err="1"/>
              <a:t>Alumel</a:t>
            </a:r>
            <a:endParaRPr lang="en-US" dirty="0"/>
          </a:p>
          <a:p>
            <a:pPr lvl="1"/>
            <a:r>
              <a:rPr lang="en-US" dirty="0"/>
              <a:t>Cheap, wide temperature range</a:t>
            </a:r>
          </a:p>
          <a:p>
            <a:pPr lvl="1"/>
            <a:r>
              <a:rPr lang="en-US" dirty="0"/>
              <a:t>Up to 1100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  <a:p>
            <a:endParaRPr lang="en-US" dirty="0"/>
          </a:p>
        </p:txBody>
      </p:sp>
      <p:pic>
        <p:nvPicPr>
          <p:cNvPr id="5" name="Picture 2" descr="How a typical thermocouple is wired into a circuit with a voltage amplifie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394" y="3141901"/>
            <a:ext cx="8763000" cy="292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ine artwork showing the main components of a typical two-wire thermocouple, including the insulati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773" y="6401594"/>
            <a:ext cx="87630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13716794" y="9661290"/>
            <a:ext cx="1006214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24384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None/>
              <a:defRPr sz="5400" b="1" i="0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/>
              <a:t>Where do we use it?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3716794" y="10769286"/>
            <a:ext cx="7162800" cy="1876467"/>
          </a:xfrm>
          <a:prstGeom prst="rect">
            <a:avLst/>
          </a:prstGeom>
        </p:spPr>
        <p:txBody>
          <a:bodyPr/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Head temp</a:t>
            </a:r>
          </a:p>
          <a:p>
            <a:r>
              <a:rPr lang="en-US" dirty="0"/>
              <a:t>Exhaust on chassis</a:t>
            </a:r>
          </a:p>
          <a:p>
            <a:r>
              <a:rPr lang="en-US"/>
              <a:t>Intake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1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Thermistor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9300140" cy="5360442"/>
          </a:xfrm>
        </p:spPr>
        <p:txBody>
          <a:bodyPr/>
          <a:lstStyle/>
          <a:p>
            <a:r>
              <a:rPr lang="en-US" dirty="0"/>
              <a:t>“Thermal Resistor”</a:t>
            </a:r>
          </a:p>
          <a:p>
            <a:r>
              <a:rPr lang="en-US" dirty="0"/>
              <a:t>2 types: NTC and PTC</a:t>
            </a:r>
          </a:p>
          <a:p>
            <a:r>
              <a:rPr lang="en-US" dirty="0"/>
              <a:t>Change resistance based off of their temperature</a:t>
            </a:r>
          </a:p>
          <a:p>
            <a:r>
              <a:rPr lang="en-US" dirty="0"/>
              <a:t>Temperature sensing applications typically use NTC, so the higher the temperature, the higher the voltage</a:t>
            </a:r>
          </a:p>
          <a:p>
            <a:endParaRPr lang="en-US" dirty="0"/>
          </a:p>
        </p:txBody>
      </p:sp>
      <p:pic>
        <p:nvPicPr>
          <p:cNvPr id="5" name="Picture 6" descr="http://farhek.com/a/a/aq/aqa-igcse-certificate-physics-1e-circuit-symbols-at-wakefield-image-screen-shot-2013-16-at-115916-for-term-side-of-card_symbol-for-diode_battery-symbol-in-a-circuit-electr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594" y="5300009"/>
            <a:ext cx="5948423" cy="33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p.globalsources.com/IMAGES/PDT/BIG/810/B10705168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594" y="5029994"/>
            <a:ext cx="3886017" cy="388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13253461" y="9377874"/>
            <a:ext cx="1006214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24384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None/>
              <a:defRPr sz="5400" b="1" i="0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/>
              <a:t>Where do we use it?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3253460" y="10673431"/>
            <a:ext cx="8845333" cy="909764"/>
          </a:xfrm>
          <a:prstGeom prst="rect">
            <a:avLst/>
          </a:prstGeom>
        </p:spPr>
        <p:txBody>
          <a:bodyPr/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 currently being used</a:t>
            </a:r>
          </a:p>
        </p:txBody>
      </p:sp>
    </p:spTree>
    <p:extLst>
      <p:ext uri="{BB962C8B-B14F-4D97-AF65-F5344CB8AC3E}">
        <p14:creationId xmlns:p14="http://schemas.microsoft.com/office/powerpoint/2010/main" val="34747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Stator &amp; Magneto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79955" y="4309577"/>
            <a:ext cx="10214540" cy="9400009"/>
          </a:xfrm>
        </p:spPr>
        <p:txBody>
          <a:bodyPr/>
          <a:lstStyle/>
          <a:p>
            <a:r>
              <a:rPr lang="en-US" dirty="0"/>
              <a:t>3 or 6 Wires</a:t>
            </a:r>
          </a:p>
          <a:p>
            <a:r>
              <a:rPr lang="en-US" dirty="0"/>
              <a:t>Stator is the stationary winding</a:t>
            </a:r>
          </a:p>
          <a:p>
            <a:r>
              <a:rPr lang="en-US" dirty="0"/>
              <a:t>Magneto is the permanent magnet that spins to generate power</a:t>
            </a:r>
          </a:p>
          <a:p>
            <a:r>
              <a:rPr lang="en-US" dirty="0"/>
              <a:t>20V AC/Phase</a:t>
            </a:r>
          </a:p>
          <a:p>
            <a:r>
              <a:rPr lang="en-US" dirty="0"/>
              <a:t>Magneto provides the initial current to start the engine (pull start) and charges the battery</a:t>
            </a:r>
          </a:p>
          <a:p>
            <a:r>
              <a:rPr lang="en-US" dirty="0"/>
              <a:t>Rectifier converts to 12V</a:t>
            </a:r>
          </a:p>
          <a:p>
            <a:endParaRPr lang="en-US" dirty="0"/>
          </a:p>
        </p:txBody>
      </p:sp>
      <p:pic>
        <p:nvPicPr>
          <p:cNvPr id="5" name="Picture 2" descr="http://www.electrostator.com/11999-thickbox/kit-magneto-flywheel-stator-skidoo-tundra-300-r-1999-2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836" y="4309577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ub.allaboutcircuits.com/images/032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594" y="10202646"/>
            <a:ext cx="6903530" cy="293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12695751" y="4124192"/>
            <a:ext cx="5330085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24384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None/>
              <a:defRPr sz="5400" b="1" i="0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/>
              <a:t>Where do we use it?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2896551" y="6532363"/>
            <a:ext cx="4297127" cy="1690085"/>
          </a:xfrm>
          <a:prstGeom prst="rect">
            <a:avLst/>
          </a:prstGeom>
        </p:spPr>
        <p:txBody>
          <a:bodyPr/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Generating electricity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B058C-E359-40E5-B103-1BD5C3EED9CE}"/>
              </a:ext>
            </a:extLst>
          </p:cNvPr>
          <p:cNvSpPr txBox="1"/>
          <p:nvPr/>
        </p:nvSpPr>
        <p:spPr>
          <a:xfrm>
            <a:off x="15948200" y="10938392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BEFCE7-BB0E-4184-9AF4-08E68C4B4263}"/>
              </a:ext>
            </a:extLst>
          </p:cNvPr>
          <p:cNvCxnSpPr/>
          <p:nvPr/>
        </p:nvCxnSpPr>
        <p:spPr>
          <a:xfrm>
            <a:off x="16127897" y="11400057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41AC4A-37D1-42A3-8644-71EFC3050472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16127897" y="10557392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16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4E77-B145-4D6C-85F4-D3A0132B1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Magneto and starter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193B5E-9AF6-4A1F-A739-204BE172C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48" y="2926413"/>
            <a:ext cx="12115800" cy="10323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2156B0-3088-45C6-9308-8081CB14DA99}"/>
              </a:ext>
            </a:extLst>
          </p:cNvPr>
          <p:cNvSpPr txBox="1"/>
          <p:nvPr/>
        </p:nvSpPr>
        <p:spPr>
          <a:xfrm>
            <a:off x="7253064" y="6858794"/>
            <a:ext cx="1696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35D8D-3A0C-4410-A94B-CECCFA3E28A6}"/>
              </a:ext>
            </a:extLst>
          </p:cNvPr>
          <p:cNvSpPr txBox="1"/>
          <p:nvPr/>
        </p:nvSpPr>
        <p:spPr>
          <a:xfrm>
            <a:off x="7253064" y="8523511"/>
            <a:ext cx="2448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2B04DF-D0C0-4C8F-B7F3-9AFCBCBF6CB3}"/>
              </a:ext>
            </a:extLst>
          </p:cNvPr>
          <p:cNvSpPr txBox="1"/>
          <p:nvPr/>
        </p:nvSpPr>
        <p:spPr>
          <a:xfrm>
            <a:off x="14498638" y="4063450"/>
            <a:ext cx="1896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F401ED-8D96-4FEA-8C28-B744F7E1A052}"/>
              </a:ext>
            </a:extLst>
          </p:cNvPr>
          <p:cNvCxnSpPr/>
          <p:nvPr/>
        </p:nvCxnSpPr>
        <p:spPr>
          <a:xfrm>
            <a:off x="8949362" y="7274292"/>
            <a:ext cx="990600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7A5ABB-AAE8-4A99-896D-194F65CC18DF}"/>
              </a:ext>
            </a:extLst>
          </p:cNvPr>
          <p:cNvCxnSpPr>
            <a:cxnSpLocks/>
          </p:cNvCxnSpPr>
          <p:nvPr/>
        </p:nvCxnSpPr>
        <p:spPr>
          <a:xfrm>
            <a:off x="9982994" y="8920753"/>
            <a:ext cx="1600200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BF2E16-3560-4B5D-9A24-CEE20E3FAE95}"/>
              </a:ext>
            </a:extLst>
          </p:cNvPr>
          <p:cNvCxnSpPr>
            <a:cxnSpLocks/>
          </p:cNvCxnSpPr>
          <p:nvPr/>
        </p:nvCxnSpPr>
        <p:spPr>
          <a:xfrm flipH="1">
            <a:off x="13335794" y="4573200"/>
            <a:ext cx="1143000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102C045-C910-4DFB-A27A-0499B933951A}"/>
              </a:ext>
            </a:extLst>
          </p:cNvPr>
          <p:cNvSpPr txBox="1"/>
          <p:nvPr/>
        </p:nvSpPr>
        <p:spPr>
          <a:xfrm>
            <a:off x="19279394" y="11624895"/>
            <a:ext cx="3680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Skidoo</a:t>
            </a:r>
          </a:p>
        </p:txBody>
      </p:sp>
    </p:spTree>
    <p:extLst>
      <p:ext uri="{BB962C8B-B14F-4D97-AF65-F5344CB8AC3E}">
        <p14:creationId xmlns:p14="http://schemas.microsoft.com/office/powerpoint/2010/main" val="3562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454" y="1677194"/>
            <a:ext cx="21032788" cy="2471189"/>
          </a:xfrm>
        </p:spPr>
        <p:txBody>
          <a:bodyPr/>
          <a:lstStyle/>
          <a:p>
            <a:r>
              <a:rPr lang="en-US" dirty="0"/>
              <a:t>Manifold absolute Pressure (MAP) Sensor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8461940" cy="4360168"/>
          </a:xfrm>
        </p:spPr>
        <p:txBody>
          <a:bodyPr/>
          <a:lstStyle/>
          <a:p>
            <a:r>
              <a:rPr lang="en-US" dirty="0"/>
              <a:t>3 Wires</a:t>
            </a:r>
          </a:p>
          <a:p>
            <a:r>
              <a:rPr lang="en-US" dirty="0"/>
              <a:t>0-5V analog </a:t>
            </a:r>
          </a:p>
          <a:p>
            <a:r>
              <a:rPr lang="en-US" dirty="0"/>
              <a:t>Reads the vacuum of the intake manifold to determine engine load</a:t>
            </a:r>
          </a:p>
          <a:p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667794" y="10287794"/>
            <a:ext cx="94488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24384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None/>
              <a:defRPr sz="5400" b="1" i="0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/>
              <a:t>Where do we use it?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589175" y="11795444"/>
            <a:ext cx="7994019" cy="909764"/>
          </a:xfrm>
          <a:prstGeom prst="rect">
            <a:avLst/>
          </a:prstGeom>
        </p:spPr>
        <p:txBody>
          <a:bodyPr/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currently don’t</a:t>
            </a:r>
          </a:p>
        </p:txBody>
      </p:sp>
      <p:pic>
        <p:nvPicPr>
          <p:cNvPr id="6146" name="Picture 2" descr="Image result for map sens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794" y="5106194"/>
            <a:ext cx="6019800" cy="502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5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8842940" cy="5039841"/>
          </a:xfrm>
        </p:spPr>
        <p:txBody>
          <a:bodyPr/>
          <a:lstStyle/>
          <a:p>
            <a:r>
              <a:rPr lang="en-US" dirty="0"/>
              <a:t>2 Wires</a:t>
            </a:r>
          </a:p>
          <a:p>
            <a:r>
              <a:rPr lang="en-US" dirty="0"/>
              <a:t>Pulse driven, 55V DC, </a:t>
            </a:r>
            <a:r>
              <a:rPr lang="en-US" dirty="0" err="1"/>
              <a:t>electromegnet</a:t>
            </a:r>
            <a:endParaRPr lang="en-US" dirty="0"/>
          </a:p>
          <a:p>
            <a:r>
              <a:rPr lang="en-US" dirty="0"/>
              <a:t>Voice Coil (on our sled)</a:t>
            </a:r>
          </a:p>
          <a:p>
            <a:r>
              <a:rPr lang="en-US" dirty="0"/>
              <a:t>Injection quantity/ duration dependent on voltage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57884" y="4854212"/>
            <a:ext cx="8267358" cy="6141399"/>
          </a:xfrm>
          <a:prstGeom prst="rect">
            <a:avLst/>
          </a:prstGeom>
          <a:blipFill>
            <a:blip r:embed="rId2"/>
            <a:srcRect/>
            <a:stretch>
              <a:fillRect l="-37433" t="-20614" r="-25193" b="-2127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060346" y="9507515"/>
            <a:ext cx="94488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24384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None/>
              <a:defRPr sz="5400" b="1" i="0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/>
              <a:t>Where do we use it?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201194" y="10821194"/>
            <a:ext cx="7994019" cy="909764"/>
          </a:xfrm>
          <a:prstGeom prst="rect">
            <a:avLst/>
          </a:prstGeom>
        </p:spPr>
        <p:txBody>
          <a:bodyPr/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ETEC direct injectors</a:t>
            </a:r>
          </a:p>
        </p:txBody>
      </p:sp>
    </p:spTree>
    <p:extLst>
      <p:ext uri="{BB962C8B-B14F-4D97-AF65-F5344CB8AC3E}">
        <p14:creationId xmlns:p14="http://schemas.microsoft.com/office/powerpoint/2010/main" val="23661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02 sensor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3872140" cy="5360442"/>
          </a:xfrm>
        </p:spPr>
        <p:txBody>
          <a:bodyPr/>
          <a:lstStyle/>
          <a:p>
            <a:r>
              <a:rPr lang="en-US" dirty="0"/>
              <a:t>Typically voltage between 0-1V</a:t>
            </a:r>
          </a:p>
          <a:p>
            <a:r>
              <a:rPr lang="en-US" dirty="0"/>
              <a:t>Placed in exhaust stream</a:t>
            </a:r>
          </a:p>
          <a:p>
            <a:r>
              <a:rPr lang="en-US" dirty="0"/>
              <a:t>Tells quantity of O</a:t>
            </a:r>
            <a:r>
              <a:rPr lang="en-US" baseline="-25000" dirty="0"/>
              <a:t>2</a:t>
            </a:r>
            <a:r>
              <a:rPr lang="en-US" dirty="0"/>
              <a:t> present in exhaust gases (lambda not phi)</a:t>
            </a:r>
          </a:p>
          <a:p>
            <a:r>
              <a:rPr lang="en-US" dirty="0"/>
              <a:t>We use an Innovate LM-2 AFR meter</a:t>
            </a:r>
          </a:p>
          <a:p>
            <a:endParaRPr lang="en-US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/>
          <a:srcRect l="22258" r="23332"/>
          <a:stretch/>
        </p:blipFill>
        <p:spPr>
          <a:xfrm>
            <a:off x="16347801" y="4517960"/>
            <a:ext cx="5943599" cy="8192972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1524794" y="9034427"/>
            <a:ext cx="94488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24384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None/>
              <a:defRPr sz="5400" b="1" i="0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/>
              <a:t>Where do we use it?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753394" y="10352974"/>
            <a:ext cx="7994019" cy="1921350"/>
          </a:xfrm>
          <a:prstGeom prst="rect">
            <a:avLst/>
          </a:prstGeom>
        </p:spPr>
        <p:txBody>
          <a:bodyPr/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the exhaust stream on dyno</a:t>
            </a:r>
          </a:p>
          <a:p>
            <a:r>
              <a:rPr lang="en-US" dirty="0"/>
              <a:t>Would make closed-loop emissions if on chassis</a:t>
            </a:r>
          </a:p>
        </p:txBody>
      </p:sp>
    </p:spTree>
    <p:extLst>
      <p:ext uri="{BB962C8B-B14F-4D97-AF65-F5344CB8AC3E}">
        <p14:creationId xmlns:p14="http://schemas.microsoft.com/office/powerpoint/2010/main" val="15732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Bus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general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0519340" cy="8399735"/>
          </a:xfrm>
        </p:spPr>
        <p:txBody>
          <a:bodyPr/>
          <a:lstStyle/>
          <a:p>
            <a:r>
              <a:rPr lang="en-US" dirty="0"/>
              <a:t>2 Wires</a:t>
            </a:r>
          </a:p>
          <a:p>
            <a:r>
              <a:rPr lang="en-US" dirty="0"/>
              <a:t>Developed at Bosch</a:t>
            </a:r>
          </a:p>
          <a:p>
            <a:r>
              <a:rPr lang="en-US" dirty="0"/>
              <a:t>“Controller Area Network”</a:t>
            </a:r>
          </a:p>
          <a:p>
            <a:r>
              <a:rPr lang="en-US" dirty="0"/>
              <a:t>Differential Signal – High and Low signal state determined from the voltage difference between two signal lines </a:t>
            </a:r>
          </a:p>
          <a:p>
            <a:r>
              <a:rPr lang="en-US" dirty="0"/>
              <a:t>Message-based rather than address-based</a:t>
            </a:r>
          </a:p>
          <a:p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2573794" y="4571430"/>
            <a:ext cx="10519340" cy="371896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Each message starts with a message ID, and devices on the network can choose whether or not to pay attention</a:t>
            </a:r>
          </a:p>
          <a:p>
            <a:r>
              <a:rPr lang="en-US" dirty="0"/>
              <a:t>Also for BUDS diagnostics/ reads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3644334" y="8535194"/>
            <a:ext cx="94488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24384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None/>
              <a:defRPr sz="5400" b="1" i="0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/>
              <a:t>Where do we use it?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3836454" y="10135394"/>
            <a:ext cx="9633940" cy="1752600"/>
          </a:xfrm>
          <a:prstGeom prst="rect">
            <a:avLst/>
          </a:prstGeom>
        </p:spPr>
        <p:txBody>
          <a:bodyPr/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All CAN signals from ECU</a:t>
            </a:r>
          </a:p>
          <a:p>
            <a:r>
              <a:rPr lang="en-US" dirty="0"/>
              <a:t>Hopefully on dyno someday</a:t>
            </a:r>
          </a:p>
        </p:txBody>
      </p:sp>
    </p:spTree>
    <p:extLst>
      <p:ext uri="{BB962C8B-B14F-4D97-AF65-F5344CB8AC3E}">
        <p14:creationId xmlns:p14="http://schemas.microsoft.com/office/powerpoint/2010/main" val="419760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bus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Signal example</a:t>
            </a:r>
          </a:p>
        </p:txBody>
      </p:sp>
      <p:pic>
        <p:nvPicPr>
          <p:cNvPr id="5" name="Picture 2" descr="https://upload.wikimedia.org/wikipedia/commons/thumb/1/1a/ISO11898-2.svg/744px-ISO11898-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994" y="3706315"/>
            <a:ext cx="13716000" cy="521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upload.wikimedia.org/wikipedia/commons/thumb/5/5e/CAN-Bus-frame_in_base_format_without_stuffbits.svg/709px-CAN-Bus-frame_in_base_format_without_stuffbit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394" y="8916194"/>
            <a:ext cx="15593765" cy="393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1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62994" y="3201194"/>
            <a:ext cx="10210800" cy="998991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Signal Types</a:t>
            </a:r>
          </a:p>
          <a:p>
            <a:pPr>
              <a:spcAft>
                <a:spcPts val="1200"/>
              </a:spcAft>
            </a:pPr>
            <a:r>
              <a:rPr lang="en-US" dirty="0"/>
              <a:t>Sensor Types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Magnetic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Potentiometers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Mass Air Flow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Thermocouples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Thermistors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Stator (Magneto)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MAP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Injectors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O2 sensor</a:t>
            </a:r>
          </a:p>
          <a:p>
            <a:pPr>
              <a:spcAft>
                <a:spcPts val="1200"/>
              </a:spcAft>
            </a:pPr>
            <a:r>
              <a:rPr lang="en-US" dirty="0"/>
              <a:t>Communication Protocols</a:t>
            </a:r>
          </a:p>
          <a:p>
            <a:pPr lvl="1">
              <a:spcAft>
                <a:spcPts val="1200"/>
              </a:spcAft>
            </a:pPr>
            <a:r>
              <a:rPr lang="en-US" sz="4000" dirty="0"/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294197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Types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92454" y="3290817"/>
            <a:ext cx="15554325" cy="1982594"/>
          </a:xfrm>
        </p:spPr>
        <p:txBody>
          <a:bodyPr/>
          <a:lstStyle/>
          <a:p>
            <a:r>
              <a:rPr lang="en-US" dirty="0"/>
              <a:t>Analog vs. Digital</a:t>
            </a:r>
          </a:p>
          <a:p>
            <a:endParaRPr lang="en-US" dirty="0"/>
          </a:p>
        </p:txBody>
      </p:sp>
      <p:pic>
        <p:nvPicPr>
          <p:cNvPr id="2054" name="Picture 6" descr="Image result for analog vs di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94" y="4725194"/>
            <a:ext cx="14935200" cy="48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6244775" y="10516394"/>
            <a:ext cx="11128146" cy="1679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Blue: Digital (1’s and 0’s)</a:t>
            </a:r>
          </a:p>
          <a:p>
            <a:r>
              <a:rPr lang="en-US" dirty="0"/>
              <a:t>Red: Analog (continuous signal)</a:t>
            </a:r>
          </a:p>
        </p:txBody>
      </p:sp>
    </p:spTree>
    <p:extLst>
      <p:ext uri="{BB962C8B-B14F-4D97-AF65-F5344CB8AC3E}">
        <p14:creationId xmlns:p14="http://schemas.microsoft.com/office/powerpoint/2010/main" val="28716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types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Wave types</a:t>
            </a:r>
          </a:p>
        </p:txBody>
      </p:sp>
      <p:pic>
        <p:nvPicPr>
          <p:cNvPr id="5" name="Picture 8" descr="Image result for square wav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4"/>
          <a:stretch/>
        </p:blipFill>
        <p:spPr bwMode="auto">
          <a:xfrm>
            <a:off x="3227923" y="4191794"/>
            <a:ext cx="8194220" cy="270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age result for Triangular sig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994" y="8611394"/>
            <a:ext cx="8138464" cy="325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Image result for sawtooth w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4165" y="3793418"/>
            <a:ext cx="7498496" cy="298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analog sig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0298" y="8802808"/>
            <a:ext cx="6869160" cy="287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3472152" y="6800941"/>
            <a:ext cx="11128146" cy="679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Square</a:t>
            </a: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3472152" y="7548143"/>
            <a:ext cx="11128146" cy="679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Hall Effect Sensor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3472152" y="12006442"/>
            <a:ext cx="11128146" cy="679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Triangular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3472152" y="12825775"/>
            <a:ext cx="11128146" cy="679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Magnetic Sensor</a:t>
            </a: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14600298" y="12006442"/>
            <a:ext cx="11128146" cy="679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Analog/sine</a:t>
            </a: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14600298" y="12825775"/>
            <a:ext cx="11128146" cy="679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Most sensors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14594165" y="6896436"/>
            <a:ext cx="6090738" cy="679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Sawtooth</a:t>
            </a:r>
            <a:endParaRPr lang="en-US" dirty="0"/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14594165" y="7715769"/>
            <a:ext cx="6090738" cy="679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Encoder</a:t>
            </a:r>
          </a:p>
        </p:txBody>
      </p:sp>
    </p:spTree>
    <p:extLst>
      <p:ext uri="{BB962C8B-B14F-4D97-AF65-F5344CB8AC3E}">
        <p14:creationId xmlns:p14="http://schemas.microsoft.com/office/powerpoint/2010/main" val="141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Sensor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Inductive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0900340" cy="8040663"/>
          </a:xfrm>
        </p:spPr>
        <p:txBody>
          <a:bodyPr/>
          <a:lstStyle/>
          <a:p>
            <a:r>
              <a:rPr lang="en-US" dirty="0"/>
              <a:t>2 Wires</a:t>
            </a:r>
          </a:p>
          <a:p>
            <a:r>
              <a:rPr lang="en-US" dirty="0"/>
              <a:t>Produces triangular wave</a:t>
            </a:r>
          </a:p>
          <a:p>
            <a:r>
              <a:rPr lang="en-US" dirty="0"/>
              <a:t>Used for rotational position</a:t>
            </a:r>
          </a:p>
          <a:p>
            <a:r>
              <a:rPr lang="en-US" dirty="0"/>
              <a:t>Must be moving to generate signal</a:t>
            </a:r>
          </a:p>
          <a:p>
            <a:r>
              <a:rPr lang="en-US" dirty="0"/>
              <a:t>uses </a:t>
            </a:r>
            <a:r>
              <a:rPr lang="en-US" dirty="0" err="1"/>
              <a:t>voltagecreated</a:t>
            </a:r>
            <a:r>
              <a:rPr lang="en-US" dirty="0"/>
              <a:t> by electromagnet to determine proximity</a:t>
            </a:r>
          </a:p>
          <a:p>
            <a:r>
              <a:rPr lang="en-US" dirty="0"/>
              <a:t>No friction involved (no wear)</a:t>
            </a:r>
          </a:p>
          <a:p>
            <a:endParaRPr lang="en-US" dirty="0"/>
          </a:p>
        </p:txBody>
      </p:sp>
      <p:pic>
        <p:nvPicPr>
          <p:cNvPr id="5" name="Picture 2" descr="http://www.peachparts.com/shopforum/attachments/ml-gl-g-wagen-r-class-unimog-sprinter/62794d1231183692-crankshaft-position-sensor-diy-c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21339" r="29312" b="2583"/>
          <a:stretch/>
        </p:blipFill>
        <p:spPr bwMode="auto">
          <a:xfrm>
            <a:off x="13564394" y="6912608"/>
            <a:ext cx="7350684" cy="619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11731884" y="5721689"/>
            <a:ext cx="11015704" cy="1337099"/>
          </a:xfrm>
          <a:prstGeom prst="rect">
            <a:avLst/>
          </a:prstGeom>
        </p:spPr>
        <p:txBody>
          <a:bodyPr/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CPS (Crankshaft Position Sensor)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2263102" y="3792624"/>
            <a:ext cx="1006214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24384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None/>
              <a:defRPr sz="5400" b="1" i="0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/>
              <a:t>Where do we use it?</a:t>
            </a:r>
          </a:p>
        </p:txBody>
      </p:sp>
    </p:spTree>
    <p:extLst>
      <p:ext uri="{BB962C8B-B14F-4D97-AF65-F5344CB8AC3E}">
        <p14:creationId xmlns:p14="http://schemas.microsoft.com/office/powerpoint/2010/main" val="252645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Sensor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Hall effect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0900340" cy="5360442"/>
          </a:xfrm>
        </p:spPr>
        <p:txBody>
          <a:bodyPr/>
          <a:lstStyle/>
          <a:p>
            <a:r>
              <a:rPr lang="en-US" dirty="0"/>
              <a:t>3 Wires</a:t>
            </a:r>
          </a:p>
          <a:p>
            <a:r>
              <a:rPr lang="en-US" dirty="0"/>
              <a:t>Produces square wave</a:t>
            </a:r>
          </a:p>
          <a:p>
            <a:r>
              <a:rPr lang="en-US" dirty="0"/>
              <a:t>Either on or off based on proximity of a magnet</a:t>
            </a:r>
          </a:p>
          <a:p>
            <a:r>
              <a:rPr lang="en-US" dirty="0"/>
              <a:t>Typically used to count rotations</a:t>
            </a:r>
          </a:p>
          <a:p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2904483" y="6249194"/>
            <a:ext cx="11015704" cy="1337099"/>
          </a:xfrm>
          <a:prstGeom prst="rect">
            <a:avLst/>
          </a:prstGeom>
        </p:spPr>
        <p:txBody>
          <a:bodyPr/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Track Speed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2904483" y="4482530"/>
            <a:ext cx="1006214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24384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None/>
              <a:defRPr sz="5400" b="1" i="0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/>
              <a:t>Where do we use it?</a:t>
            </a:r>
          </a:p>
        </p:txBody>
      </p:sp>
      <p:pic>
        <p:nvPicPr>
          <p:cNvPr id="10" name="Picture 8" descr="Image result for square wav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4"/>
          <a:stretch/>
        </p:blipFill>
        <p:spPr bwMode="auto">
          <a:xfrm>
            <a:off x="6017648" y="9489197"/>
            <a:ext cx="11582400" cy="42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23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Potentiometer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Rotational &amp; linear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1357540" cy="3680495"/>
          </a:xfrm>
        </p:spPr>
        <p:txBody>
          <a:bodyPr/>
          <a:lstStyle/>
          <a:p>
            <a:r>
              <a:rPr lang="en-US" dirty="0"/>
              <a:t>3 Wires</a:t>
            </a:r>
          </a:p>
          <a:p>
            <a:r>
              <a:rPr lang="en-US" dirty="0"/>
              <a:t>0-5V analog voltage</a:t>
            </a:r>
          </a:p>
          <a:p>
            <a:r>
              <a:rPr lang="en-US" dirty="0"/>
              <a:t>Potentiometer: “variable resistor”</a:t>
            </a:r>
          </a:p>
          <a:p>
            <a:endParaRPr lang="en-US" dirty="0"/>
          </a:p>
        </p:txBody>
      </p:sp>
      <p:pic>
        <p:nvPicPr>
          <p:cNvPr id="5" name="Picture 2" descr="http://www.lifelightmobility.co.uk/images/Shoprider_throttle_p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194" y="3556554"/>
            <a:ext cx="4005032" cy="400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1902054" y="10135394"/>
            <a:ext cx="12192000" cy="947535"/>
          </a:xfrm>
          <a:prstGeom prst="rect">
            <a:avLst/>
          </a:prstGeom>
        </p:spPr>
        <p:txBody>
          <a:bodyPr/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Used for TPS (Throttle Position </a:t>
            </a:r>
            <a:r>
              <a:rPr lang="en-US"/>
              <a:t>Sensor)</a:t>
            </a:r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966984" y="8716378"/>
            <a:ext cx="1006214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24384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None/>
              <a:defRPr sz="5400" b="1" i="0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/>
              <a:t>Where do we use it?</a:t>
            </a:r>
          </a:p>
        </p:txBody>
      </p:sp>
      <p:pic>
        <p:nvPicPr>
          <p:cNvPr id="5122" name="Picture 2" descr="Image result for linear potentiom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771" y="8188041"/>
            <a:ext cx="6437878" cy="450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96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 dirty="0"/>
              <a:t>Capacitance meter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Part of flex fuel sensor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0900340" cy="8399735"/>
          </a:xfrm>
        </p:spPr>
        <p:txBody>
          <a:bodyPr/>
          <a:lstStyle/>
          <a:p>
            <a:pPr marL="285750" indent="-285750"/>
            <a:r>
              <a:rPr lang="en-US" sz="4400" dirty="0"/>
              <a:t>Sends an AC Voltage</a:t>
            </a:r>
          </a:p>
          <a:p>
            <a:pPr marL="285750" indent="-285750"/>
            <a:r>
              <a:rPr lang="en-US" sz="4400" dirty="0"/>
              <a:t>Measures Capacitance of Fuel (related to change in voltage)</a:t>
            </a:r>
          </a:p>
          <a:p>
            <a:pPr marL="285750" indent="-285750"/>
            <a:r>
              <a:rPr lang="en-US" sz="4400" dirty="0"/>
              <a:t>Outputs a oscillatory voltage response (sine wave) at signal wire </a:t>
            </a:r>
          </a:p>
          <a:p>
            <a:pPr marL="285750" indent="-285750"/>
            <a:r>
              <a:rPr lang="en-US" sz="4400" dirty="0"/>
              <a:t>Frequency of output is proportional to  ethanol %</a:t>
            </a:r>
          </a:p>
          <a:p>
            <a:pPr marL="285750" indent="-285750"/>
            <a:r>
              <a:rPr lang="en-US" sz="4400" dirty="0"/>
              <a:t>Sine wave converted to steady voltage via the Flex Fuel module, then sent to EMM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794" y="3963194"/>
            <a:ext cx="9448800" cy="5543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01"/>
          <a:stretch/>
        </p:blipFill>
        <p:spPr>
          <a:xfrm>
            <a:off x="15066919" y="9830594"/>
            <a:ext cx="5986550" cy="277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1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Air Flow (MAF) Sensor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29594" y="4482531"/>
            <a:ext cx="19053740" cy="3124214"/>
          </a:xfrm>
        </p:spPr>
        <p:txBody>
          <a:bodyPr/>
          <a:lstStyle/>
          <a:p>
            <a:r>
              <a:rPr lang="en-US" dirty="0"/>
              <a:t>5/6 Wires</a:t>
            </a:r>
          </a:p>
          <a:p>
            <a:r>
              <a:rPr lang="en-US" dirty="0"/>
              <a:t>Typically outputs a 0-5V analog signal, some output PWM</a:t>
            </a:r>
          </a:p>
          <a:p>
            <a:r>
              <a:rPr lang="en-US" dirty="0"/>
              <a:t>Hot wire, cold wire, or mechanical</a:t>
            </a:r>
          </a:p>
          <a:p>
            <a:endParaRPr lang="en-US" dirty="0"/>
          </a:p>
        </p:txBody>
      </p:sp>
      <p:pic>
        <p:nvPicPr>
          <p:cNvPr id="5" name="Picture 2" descr="https://www.arduino.cc/en/uploads/Tutorial/pwm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94" y="7967462"/>
            <a:ext cx="12573000" cy="412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14783594" y="7794305"/>
            <a:ext cx="1006214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24384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None/>
              <a:defRPr sz="5400" b="1" i="0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/>
              <a:t>Where do we use it?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4783594" y="9089861"/>
            <a:ext cx="7162800" cy="1876467"/>
          </a:xfrm>
          <a:prstGeom prst="rect">
            <a:avLst/>
          </a:prstGeom>
        </p:spPr>
        <p:txBody>
          <a:bodyPr/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 be used on Dyno</a:t>
            </a:r>
          </a:p>
          <a:p>
            <a:r>
              <a:rPr lang="en-US" dirty="0"/>
              <a:t>Not currently used</a:t>
            </a:r>
          </a:p>
        </p:txBody>
      </p:sp>
    </p:spTree>
    <p:extLst>
      <p:ext uri="{BB962C8B-B14F-4D97-AF65-F5344CB8AC3E}">
        <p14:creationId xmlns:p14="http://schemas.microsoft.com/office/powerpoint/2010/main" val="6981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50C7C166-C578-4576-95A9-538C2415FF77}" vid="{EBFC01ED-933B-49A6-A2A7-1462A0BA1FD5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50C7C166-C578-4576-95A9-538C2415FF77}" vid="{F20D1738-DC92-4411-A8BE-8E3FB43A422D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50C7C166-C578-4576-95A9-538C2415FF77}" vid="{E785D118-9DC7-49B4-A459-08115CA34C8C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50C7C166-C578-4576-95A9-538C2415FF77}" vid="{68E7B3B8-C053-4344-897B-3D985504168B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50C7C166-C578-4576-95A9-538C2415FF77}" vid="{C67912D9-B641-40EA-BE5A-6E24912B60FD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&amp; Class Template</Template>
  <TotalTime>200</TotalTime>
  <Words>648</Words>
  <Application>Microsoft Office PowerPoint</Application>
  <PresentationFormat>Custom</PresentationFormat>
  <Paragraphs>142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Archivo</vt:lpstr>
      <vt:lpstr>Archivo Black</vt:lpstr>
      <vt:lpstr>Archivo Regular</vt:lpstr>
      <vt:lpstr>Arial</vt:lpstr>
      <vt:lpstr>Calibri</vt:lpstr>
      <vt:lpstr>Franklin Gothic Book</vt:lpstr>
      <vt:lpstr>Franklin Gothic Book Regular</vt:lpstr>
      <vt:lpstr>Franklin Gothic Demi</vt:lpstr>
      <vt:lpstr>Helvetica</vt:lpstr>
      <vt:lpstr>Wingdings</vt:lpstr>
      <vt:lpstr>Title Slides</vt:lpstr>
      <vt:lpstr>Text Slides</vt:lpstr>
      <vt:lpstr>Section Intro Slides</vt:lpstr>
      <vt:lpstr>U of I Media Slides</vt:lpstr>
      <vt:lpstr>Closing Slides</vt:lpstr>
      <vt:lpstr> sensors</vt:lpstr>
      <vt:lpstr>overview</vt:lpstr>
      <vt:lpstr>Signal Types</vt:lpstr>
      <vt:lpstr>Signal types</vt:lpstr>
      <vt:lpstr>Magnetic Sensor</vt:lpstr>
      <vt:lpstr>Magnetic Sensor</vt:lpstr>
      <vt:lpstr>Potentiometer</vt:lpstr>
      <vt:lpstr>Capacitance meter</vt:lpstr>
      <vt:lpstr>Mass Air Flow (MAF) Sensor</vt:lpstr>
      <vt:lpstr>Thermocouple</vt:lpstr>
      <vt:lpstr>Thermistor</vt:lpstr>
      <vt:lpstr>Stator &amp; Magneto</vt:lpstr>
      <vt:lpstr>Magneto and starter</vt:lpstr>
      <vt:lpstr>Manifold absolute Pressure (MAP) Sensor</vt:lpstr>
      <vt:lpstr>Injectors</vt:lpstr>
      <vt:lpstr>02 sensor</vt:lpstr>
      <vt:lpstr>CAN Bus</vt:lpstr>
      <vt:lpstr>Can bus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Insert title</dc:title>
  <dc:creator>Lipple, Zachary (lipp3025@vandals.uidaho.edu)</dc:creator>
  <cp:lastModifiedBy>Porter</cp:lastModifiedBy>
  <cp:revision>28</cp:revision>
  <dcterms:created xsi:type="dcterms:W3CDTF">2018-11-12T23:44:43Z</dcterms:created>
  <dcterms:modified xsi:type="dcterms:W3CDTF">2021-02-11T00:48:17Z</dcterms:modified>
</cp:coreProperties>
</file>