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72" r:id="rId3"/>
    <p:sldId id="271" r:id="rId4"/>
    <p:sldId id="267" r:id="rId5"/>
    <p:sldId id="273" r:id="rId6"/>
    <p:sldId id="268" r:id="rId7"/>
    <p:sldId id="269"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96" d="100"/>
          <a:sy n="96" d="100"/>
        </p:scale>
        <p:origin x="96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B5C1C36-EB36-42CF-A074-B66E1B8F5CEE}" type="datetimeFigureOut">
              <a:rPr lang="en-US" smtClean="0"/>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B596E8-B3D7-4B9A-88CD-372C7B06E689}" type="slidenum">
              <a:rPr lang="en-US" smtClean="0"/>
              <a:t>‹#›</a:t>
            </a:fld>
            <a:endParaRPr lang="en-US" dirty="0"/>
          </a:p>
        </p:txBody>
      </p:sp>
    </p:spTree>
    <p:extLst>
      <p:ext uri="{BB962C8B-B14F-4D97-AF65-F5344CB8AC3E}">
        <p14:creationId xmlns:p14="http://schemas.microsoft.com/office/powerpoint/2010/main" val="2066379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5C1C36-EB36-42CF-A074-B66E1B8F5CEE}" type="datetimeFigureOut">
              <a:rPr lang="en-US" smtClean="0"/>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B596E8-B3D7-4B9A-88CD-372C7B06E689}" type="slidenum">
              <a:rPr lang="en-US" smtClean="0"/>
              <a:t>‹#›</a:t>
            </a:fld>
            <a:endParaRPr lang="en-US" dirty="0"/>
          </a:p>
        </p:txBody>
      </p:sp>
    </p:spTree>
    <p:extLst>
      <p:ext uri="{BB962C8B-B14F-4D97-AF65-F5344CB8AC3E}">
        <p14:creationId xmlns:p14="http://schemas.microsoft.com/office/powerpoint/2010/main" val="1444592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5C1C36-EB36-42CF-A074-B66E1B8F5CEE}" type="datetimeFigureOut">
              <a:rPr lang="en-US" smtClean="0"/>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B596E8-B3D7-4B9A-88CD-372C7B06E689}" type="slidenum">
              <a:rPr lang="en-US" smtClean="0"/>
              <a:t>‹#›</a:t>
            </a:fld>
            <a:endParaRPr lang="en-US" dirty="0"/>
          </a:p>
        </p:txBody>
      </p:sp>
    </p:spTree>
    <p:extLst>
      <p:ext uri="{BB962C8B-B14F-4D97-AF65-F5344CB8AC3E}">
        <p14:creationId xmlns:p14="http://schemas.microsoft.com/office/powerpoint/2010/main" val="23114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5C1C36-EB36-42CF-A074-B66E1B8F5CEE}" type="datetimeFigureOut">
              <a:rPr lang="en-US" smtClean="0"/>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B596E8-B3D7-4B9A-88CD-372C7B06E689}" type="slidenum">
              <a:rPr lang="en-US" smtClean="0"/>
              <a:t>‹#›</a:t>
            </a:fld>
            <a:endParaRPr lang="en-US" dirty="0"/>
          </a:p>
        </p:txBody>
      </p:sp>
    </p:spTree>
    <p:extLst>
      <p:ext uri="{BB962C8B-B14F-4D97-AF65-F5344CB8AC3E}">
        <p14:creationId xmlns:p14="http://schemas.microsoft.com/office/powerpoint/2010/main" val="326201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B5C1C36-EB36-42CF-A074-B66E1B8F5CEE}" type="datetimeFigureOut">
              <a:rPr lang="en-US" smtClean="0"/>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B596E8-B3D7-4B9A-88CD-372C7B06E689}" type="slidenum">
              <a:rPr lang="en-US" smtClean="0"/>
              <a:t>‹#›</a:t>
            </a:fld>
            <a:endParaRPr lang="en-US" dirty="0"/>
          </a:p>
        </p:txBody>
      </p:sp>
    </p:spTree>
    <p:extLst>
      <p:ext uri="{BB962C8B-B14F-4D97-AF65-F5344CB8AC3E}">
        <p14:creationId xmlns:p14="http://schemas.microsoft.com/office/powerpoint/2010/main" val="4279715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B5C1C36-EB36-42CF-A074-B66E1B8F5CEE}" type="datetimeFigureOut">
              <a:rPr lang="en-US" smtClean="0"/>
              <a:t>1/18/2022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B596E8-B3D7-4B9A-88CD-372C7B06E689}" type="slidenum">
              <a:rPr lang="en-US" smtClean="0"/>
              <a:t>‹#›</a:t>
            </a:fld>
            <a:endParaRPr lang="en-US" dirty="0"/>
          </a:p>
        </p:txBody>
      </p:sp>
    </p:spTree>
    <p:extLst>
      <p:ext uri="{BB962C8B-B14F-4D97-AF65-F5344CB8AC3E}">
        <p14:creationId xmlns:p14="http://schemas.microsoft.com/office/powerpoint/2010/main" val="3942885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B5C1C36-EB36-42CF-A074-B66E1B8F5CEE}" type="datetimeFigureOut">
              <a:rPr lang="en-US" smtClean="0"/>
              <a:t>1/18/2022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6B596E8-B3D7-4B9A-88CD-372C7B06E689}" type="slidenum">
              <a:rPr lang="en-US" smtClean="0"/>
              <a:t>‹#›</a:t>
            </a:fld>
            <a:endParaRPr lang="en-US" dirty="0"/>
          </a:p>
        </p:txBody>
      </p:sp>
    </p:spTree>
    <p:extLst>
      <p:ext uri="{BB962C8B-B14F-4D97-AF65-F5344CB8AC3E}">
        <p14:creationId xmlns:p14="http://schemas.microsoft.com/office/powerpoint/2010/main" val="3913724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B5C1C36-EB36-42CF-A074-B66E1B8F5CEE}" type="datetimeFigureOut">
              <a:rPr lang="en-US" smtClean="0"/>
              <a:t>1/18/2022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6B596E8-B3D7-4B9A-88CD-372C7B06E689}" type="slidenum">
              <a:rPr lang="en-US" smtClean="0"/>
              <a:t>‹#›</a:t>
            </a:fld>
            <a:endParaRPr lang="en-US" dirty="0"/>
          </a:p>
        </p:txBody>
      </p:sp>
    </p:spTree>
    <p:extLst>
      <p:ext uri="{BB962C8B-B14F-4D97-AF65-F5344CB8AC3E}">
        <p14:creationId xmlns:p14="http://schemas.microsoft.com/office/powerpoint/2010/main" val="4290012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5C1C36-EB36-42CF-A074-B66E1B8F5CEE}" type="datetimeFigureOut">
              <a:rPr lang="en-US" smtClean="0"/>
              <a:t>1/18/2022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6B596E8-B3D7-4B9A-88CD-372C7B06E689}" type="slidenum">
              <a:rPr lang="en-US" smtClean="0"/>
              <a:t>‹#›</a:t>
            </a:fld>
            <a:endParaRPr lang="en-US" dirty="0"/>
          </a:p>
        </p:txBody>
      </p:sp>
    </p:spTree>
    <p:extLst>
      <p:ext uri="{BB962C8B-B14F-4D97-AF65-F5344CB8AC3E}">
        <p14:creationId xmlns:p14="http://schemas.microsoft.com/office/powerpoint/2010/main" val="2996151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5C1C36-EB36-42CF-A074-B66E1B8F5CEE}" type="datetimeFigureOut">
              <a:rPr lang="en-US" smtClean="0"/>
              <a:t>1/18/2022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B596E8-B3D7-4B9A-88CD-372C7B06E689}" type="slidenum">
              <a:rPr lang="en-US" smtClean="0"/>
              <a:t>‹#›</a:t>
            </a:fld>
            <a:endParaRPr lang="en-US" dirty="0"/>
          </a:p>
        </p:txBody>
      </p:sp>
    </p:spTree>
    <p:extLst>
      <p:ext uri="{BB962C8B-B14F-4D97-AF65-F5344CB8AC3E}">
        <p14:creationId xmlns:p14="http://schemas.microsoft.com/office/powerpoint/2010/main" val="3497721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5C1C36-EB36-42CF-A074-B66E1B8F5CEE}" type="datetimeFigureOut">
              <a:rPr lang="en-US" smtClean="0"/>
              <a:t>1/18/2022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B596E8-B3D7-4B9A-88CD-372C7B06E689}" type="slidenum">
              <a:rPr lang="en-US" smtClean="0"/>
              <a:t>‹#›</a:t>
            </a:fld>
            <a:endParaRPr lang="en-US" dirty="0"/>
          </a:p>
        </p:txBody>
      </p:sp>
    </p:spTree>
    <p:extLst>
      <p:ext uri="{BB962C8B-B14F-4D97-AF65-F5344CB8AC3E}">
        <p14:creationId xmlns:p14="http://schemas.microsoft.com/office/powerpoint/2010/main" val="1765896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5C1C36-EB36-42CF-A074-B66E1B8F5CEE}" type="datetimeFigureOut">
              <a:rPr lang="en-US" smtClean="0"/>
              <a:t>1/18/2022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B596E8-B3D7-4B9A-88CD-372C7B06E689}" type="slidenum">
              <a:rPr lang="en-US" smtClean="0"/>
              <a:t>‹#›</a:t>
            </a:fld>
            <a:endParaRPr lang="en-US" dirty="0"/>
          </a:p>
        </p:txBody>
      </p:sp>
    </p:spTree>
    <p:extLst>
      <p:ext uri="{BB962C8B-B14F-4D97-AF65-F5344CB8AC3E}">
        <p14:creationId xmlns:p14="http://schemas.microsoft.com/office/powerpoint/2010/main" val="898863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1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9.wmf"/><Relationship Id="rId5" Type="http://schemas.openxmlformats.org/officeDocument/2006/relationships/oleObject" Target="../embeddings/oleObject4.bin"/><Relationship Id="rId4" Type="http://schemas.openxmlformats.org/officeDocument/2006/relationships/image" Target="../media/image8.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0.jpeg"/><Relationship Id="rId4" Type="http://schemas.openxmlformats.org/officeDocument/2006/relationships/image" Target="../media/image8.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1.jpeg"/><Relationship Id="rId4" Type="http://schemas.openxmlformats.org/officeDocument/2006/relationships/image" Target="../media/image9.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Relationship Between s-t, v-t, and a-t Graphs</a:t>
            </a:r>
          </a:p>
        </p:txBody>
      </p:sp>
      <p:sp>
        <p:nvSpPr>
          <p:cNvPr id="3" name="Content Placeholder 2"/>
          <p:cNvSpPr>
            <a:spLocks noGrp="1"/>
          </p:cNvSpPr>
          <p:nvPr>
            <p:ph idx="1"/>
          </p:nvPr>
        </p:nvSpPr>
        <p:spPr>
          <a:xfrm>
            <a:off x="333374" y="838199"/>
            <a:ext cx="8124826" cy="2743199"/>
          </a:xfrm>
          <a:solidFill>
            <a:schemeClr val="bg1"/>
          </a:solidFill>
        </p:spPr>
        <p:txBody>
          <a:bodyPr anchor="ctr">
            <a:normAutofit fontScale="92500" lnSpcReduction="20000"/>
          </a:bodyPr>
          <a:lstStyle/>
          <a:p>
            <a:pPr marL="0" indent="0">
              <a:buNone/>
            </a:pPr>
            <a:r>
              <a:rPr lang="en-US" sz="2000" dirty="0"/>
              <a:t>Big picture, you have a good feel for how position, velocity, and acceleration are related mathematically. But I want to help you build a little more intuition about how they are related visually. </a:t>
            </a:r>
          </a:p>
          <a:p>
            <a:pPr marL="0" indent="0">
              <a:buNone/>
            </a:pPr>
            <a:endParaRPr lang="en-US" sz="2000" dirty="0"/>
          </a:p>
          <a:p>
            <a:pPr marL="0" indent="0">
              <a:buNone/>
            </a:pPr>
            <a:r>
              <a:rPr lang="en-US" sz="2000" dirty="0"/>
              <a:t>In days of old, computers were slow, and the Internet was still a rogue idea in Gore’s head. But engineers were becoming good at graphical solutions to math problems that had no known analytical solution. This was particularly true of calculus and differential equations problems. </a:t>
            </a:r>
          </a:p>
          <a:p>
            <a:pPr marL="0" indent="0">
              <a:buNone/>
            </a:pPr>
            <a:endParaRPr lang="en-US" sz="2000" dirty="0"/>
          </a:p>
          <a:p>
            <a:pPr marL="0" indent="0">
              <a:buNone/>
            </a:pPr>
            <a:r>
              <a:rPr lang="en-US" sz="2000" dirty="0"/>
              <a:t>You know that:</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9" name="Object 28"/>
              <p:cNvSpPr txBox="1"/>
              <p:nvPr/>
            </p:nvSpPr>
            <p:spPr bwMode="auto">
              <a:xfrm>
                <a:off x="1066800" y="3543300"/>
                <a:ext cx="2514600" cy="1562100"/>
              </a:xfrm>
              <a:prstGeom prst="rect">
                <a:avLst/>
              </a:prstGeom>
              <a:solidFill>
                <a:schemeClr val="bg1"/>
              </a:solidFill>
              <a:ln>
                <a:noFill/>
              </a:ln>
            </p:spPr>
            <p:txBody>
              <a:bodyPr>
                <a:normAutofit/>
              </a:bodyPr>
              <a:lstStyle/>
              <a:p>
                <a:pPr algn="ctr"/>
                <a14:m>
                  <m:oMathPara xmlns:m="http://schemas.openxmlformats.org/officeDocument/2006/math">
                    <m:oMathParaPr>
                      <m:jc m:val="center"/>
                    </m:oMathParaPr>
                    <m:oMath xmlns:m="http://schemas.openxmlformats.org/officeDocument/2006/math">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𝑑𝑠</m:t>
                          </m:r>
                        </m:num>
                        <m:den>
                          <m:r>
                            <a:rPr lang="en-US" i="1">
                              <a:solidFill>
                                <a:srgbClr val="000000"/>
                              </a:solidFill>
                              <a:latin typeface="Cambria Math" panose="02040503050406030204" pitchFamily="18" charset="0"/>
                            </a:rPr>
                            <m:t>𝑑𝑡</m:t>
                          </m:r>
                        </m:den>
                      </m:f>
                      <m:r>
                        <m:rPr>
                          <m:aln/>
                        </m:rP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𝑣</m:t>
                      </m:r>
                    </m:oMath>
                  </m:oMathPara>
                </a14:m>
                <a:br>
                  <a:rPr lang="en-US" i="1" dirty="0">
                    <a:solidFill>
                      <a:srgbClr val="000000"/>
                    </a:solidFill>
                    <a:latin typeface="Cambria Math" panose="02040503050406030204" pitchFamily="18" charset="0"/>
                  </a:rPr>
                </a:br>
                <a:br>
                  <a:rPr lang="en-US" i="1" dirty="0">
                    <a:solidFill>
                      <a:srgbClr val="000000"/>
                    </a:solidFill>
                    <a:latin typeface="Cambria Math" panose="02040503050406030204" pitchFamily="18" charset="0"/>
                  </a:rPr>
                </a:br>
                <a14:m>
                  <m:oMathPara xmlns:m="http://schemas.openxmlformats.org/officeDocument/2006/math">
                    <m:oMathParaPr>
                      <m:jc m:val="center"/>
                    </m:oMathParaPr>
                    <m:oMath xmlns:m="http://schemas.openxmlformats.org/officeDocument/2006/math">
                      <m:m>
                        <m:mPr>
                          <m:plcHide m:val="on"/>
                          <m:mcs>
                            <m:mc>
                              <m:mcPr>
                                <m:count m:val="1"/>
                                <m:mcJc m:val="center"/>
                              </m:mcPr>
                            </m:mc>
                          </m:mcs>
                          <m:ctrlPr>
                            <a:rPr lang="en-US" i="1">
                              <a:solidFill>
                                <a:srgbClr val="000000"/>
                              </a:solidFill>
                              <a:latin typeface="Cambria Math" panose="02040503050406030204" pitchFamily="18" charset="0"/>
                            </a:rPr>
                          </m:ctrlPr>
                        </m:mPr>
                        <m:mr>
                          <m:e>
                            <m:r>
                              <m:rPr>
                                <m:nor/>
                              </m:rPr>
                              <a:rPr lang="en-US" i="0">
                                <a:solidFill>
                                  <a:srgbClr val="000000"/>
                                </a:solidFill>
                                <a:latin typeface="Cambria Math" panose="02040503050406030204" pitchFamily="18" charset="0"/>
                              </a:rPr>
                              <m:t>slope</m:t>
                            </m:r>
                            <m:r>
                              <m:rPr>
                                <m:nor/>
                              </m:rPr>
                              <a:rPr lang="en-US" i="0">
                                <a:solidFill>
                                  <a:srgbClr val="000000"/>
                                </a:solidFill>
                                <a:latin typeface="Cambria Math" panose="02040503050406030204" pitchFamily="18" charset="0"/>
                              </a:rPr>
                              <m:t> </m:t>
                            </m:r>
                            <m:r>
                              <m:rPr>
                                <m:nor/>
                              </m:rPr>
                              <a:rPr lang="en-US" i="0">
                                <a:solidFill>
                                  <a:srgbClr val="000000"/>
                                </a:solidFill>
                                <a:latin typeface="Cambria Math" panose="02040503050406030204" pitchFamily="18" charset="0"/>
                              </a:rPr>
                              <m:t>of</m:t>
                            </m:r>
                          </m:e>
                        </m:mr>
                        <m:mr>
                          <m:e>
                            <m:r>
                              <m:rPr>
                                <m:nor/>
                              </m:rPr>
                              <a:rPr lang="en-US" i="0">
                                <a:solidFill>
                                  <a:srgbClr val="000000"/>
                                </a:solidFill>
                                <a:latin typeface="Cambria Math" panose="02040503050406030204" pitchFamily="18" charset="0"/>
                              </a:rPr>
                              <m:t>s</m:t>
                            </m:r>
                            <m:r>
                              <m:rPr>
                                <m:nor/>
                              </m:rPr>
                              <a:rPr lang="en-US" i="0">
                                <a:solidFill>
                                  <a:srgbClr val="000000"/>
                                </a:solidFill>
                                <a:latin typeface="Cambria Math" panose="02040503050406030204" pitchFamily="18" charset="0"/>
                              </a:rPr>
                              <m:t>−</m:t>
                            </m:r>
                            <m:r>
                              <m:rPr>
                                <m:nor/>
                              </m:rPr>
                              <a:rPr lang="en-US" i="0">
                                <a:solidFill>
                                  <a:srgbClr val="000000"/>
                                </a:solidFill>
                                <a:latin typeface="Cambria Math" panose="02040503050406030204" pitchFamily="18" charset="0"/>
                              </a:rPr>
                              <m:t>t</m:t>
                            </m:r>
                            <m:r>
                              <m:rPr>
                                <m:nor/>
                              </m:rPr>
                              <a:rPr lang="en-US" i="0">
                                <a:solidFill>
                                  <a:srgbClr val="000000"/>
                                </a:solidFill>
                                <a:latin typeface="Cambria Math" panose="02040503050406030204" pitchFamily="18" charset="0"/>
                              </a:rPr>
                              <m:t> </m:t>
                            </m:r>
                            <m:r>
                              <m:rPr>
                                <m:nor/>
                              </m:rPr>
                              <a:rPr lang="en-US" i="0">
                                <a:solidFill>
                                  <a:srgbClr val="000000"/>
                                </a:solidFill>
                                <a:latin typeface="Cambria Math" panose="02040503050406030204" pitchFamily="18" charset="0"/>
                              </a:rPr>
                              <m:t>graph</m:t>
                            </m:r>
                          </m:e>
                        </m:mr>
                      </m:m>
                      <m:r>
                        <m:rPr>
                          <m:nor/>
                        </m:rPr>
                        <a:rPr lang="en-US" i="0">
                          <a:solidFill>
                            <a:srgbClr val="000000"/>
                          </a:solidFill>
                          <a:latin typeface="Cambria Math" panose="02040503050406030204" pitchFamily="18" charset="0"/>
                        </a:rPr>
                        <m:t> </m:t>
                      </m:r>
                      <m:r>
                        <m:rPr>
                          <m:nor/>
                          <m:aln/>
                        </m:rPr>
                        <a:rPr lang="en-US" i="0">
                          <a:solidFill>
                            <a:srgbClr val="000000"/>
                          </a:solidFill>
                          <a:latin typeface="Cambria Math" panose="02040503050406030204" pitchFamily="18" charset="0"/>
                        </a:rPr>
                        <m:t>=</m:t>
                      </m:r>
                      <m:r>
                        <m:rPr>
                          <m:nor/>
                        </m:rPr>
                        <a:rPr lang="en-US" i="0">
                          <a:solidFill>
                            <a:srgbClr val="000000"/>
                          </a:solidFill>
                          <a:latin typeface="Cambria Math" panose="02040503050406030204" pitchFamily="18" charset="0"/>
                        </a:rPr>
                        <m:t> </m:t>
                      </m:r>
                      <m:r>
                        <m:rPr>
                          <m:nor/>
                        </m:rPr>
                        <a:rPr lang="en-US" i="0">
                          <a:solidFill>
                            <a:srgbClr val="000000"/>
                          </a:solidFill>
                          <a:latin typeface="Cambria Math" panose="02040503050406030204" pitchFamily="18" charset="0"/>
                        </a:rPr>
                        <m:t>velocity</m:t>
                      </m:r>
                    </m:oMath>
                  </m:oMathPara>
                </a14:m>
                <a:endParaRPr lang="en-US" dirty="0"/>
              </a:p>
            </p:txBody>
          </p:sp>
        </mc:Choice>
        <mc:Fallback xmlns="">
          <p:sp>
            <p:nvSpPr>
              <p:cNvPr id="29" name="Object 28"/>
              <p:cNvSpPr txBox="1">
                <a:spLocks noRot="1" noChangeAspect="1" noMove="1" noResize="1" noEditPoints="1" noAdjustHandles="1" noChangeArrowheads="1" noChangeShapeType="1" noTextEdit="1"/>
              </p:cNvSpPr>
              <p:nvPr/>
            </p:nvSpPr>
            <p:spPr bwMode="auto">
              <a:xfrm>
                <a:off x="1066800" y="3543300"/>
                <a:ext cx="2514600" cy="1562100"/>
              </a:xfrm>
              <a:prstGeom prst="rect">
                <a:avLst/>
              </a:prstGeom>
              <a:blipFill>
                <a:blip r:embed="rId2"/>
                <a:stretch>
                  <a:fillRect/>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Object 28">
                <a:extLst>
                  <a:ext uri="{FF2B5EF4-FFF2-40B4-BE49-F238E27FC236}">
                    <a16:creationId xmlns:a16="http://schemas.microsoft.com/office/drawing/2014/main" id="{1E09D245-A244-4817-B85D-40766FA72F7B}"/>
                  </a:ext>
                </a:extLst>
              </p:cNvPr>
              <p:cNvSpPr txBox="1"/>
              <p:nvPr/>
            </p:nvSpPr>
            <p:spPr bwMode="auto">
              <a:xfrm>
                <a:off x="4267200" y="3543300"/>
                <a:ext cx="4038600" cy="1714500"/>
              </a:xfrm>
              <a:prstGeom prst="rect">
                <a:avLst/>
              </a:prstGeom>
              <a:solidFill>
                <a:schemeClr val="bg1"/>
              </a:solidFill>
              <a:ln>
                <a:noFill/>
              </a:ln>
            </p:spPr>
            <p:txBody>
              <a:bodyPr>
                <a:normAutofit/>
              </a:bodyPr>
              <a:lstStyle/>
              <a:p>
                <a:pPr/>
                <a14:m>
                  <m:oMathPara xmlns:m="http://schemas.openxmlformats.org/officeDocument/2006/math">
                    <m:oMathParaPr>
                      <m:jc m:val="center"/>
                    </m:oMathParaPr>
                    <m:oMath xmlns:m="http://schemas.openxmlformats.org/officeDocument/2006/math">
                      <m:f>
                        <m:fPr>
                          <m:ctrlPr>
                            <a:rPr lang="en-US" i="1" smtClean="0">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𝑑</m:t>
                          </m:r>
                          <m:r>
                            <a:rPr lang="en-US" b="0" i="1" smtClean="0">
                              <a:solidFill>
                                <a:srgbClr val="000000"/>
                              </a:solidFill>
                              <a:latin typeface="Cambria Math" panose="02040503050406030204" pitchFamily="18" charset="0"/>
                            </a:rPr>
                            <m:t>𝑣</m:t>
                          </m:r>
                        </m:num>
                        <m:den>
                          <m:r>
                            <a:rPr lang="en-US" i="1">
                              <a:solidFill>
                                <a:srgbClr val="000000"/>
                              </a:solidFill>
                              <a:latin typeface="Cambria Math" panose="02040503050406030204" pitchFamily="18" charset="0"/>
                            </a:rPr>
                            <m:t>𝑑𝑡</m:t>
                          </m:r>
                        </m:den>
                      </m:f>
                      <m:r>
                        <m:rPr>
                          <m:aln/>
                        </m:rPr>
                        <a:rPr lang="en-US" i="1">
                          <a:solidFill>
                            <a:srgbClr val="000000"/>
                          </a:solidFill>
                          <a:latin typeface="Cambria Math" panose="02040503050406030204" pitchFamily="18" charset="0"/>
                        </a:rPr>
                        <m:t>=</m:t>
                      </m:r>
                      <m:r>
                        <a:rPr lang="en-US" b="0" i="1" smtClean="0">
                          <a:solidFill>
                            <a:srgbClr val="000000"/>
                          </a:solidFill>
                          <a:latin typeface="Cambria Math" panose="02040503050406030204" pitchFamily="18" charset="0"/>
                        </a:rPr>
                        <m:t>𝑎</m:t>
                      </m:r>
                    </m:oMath>
                  </m:oMathPara>
                </a14:m>
                <a:br>
                  <a:rPr lang="en-US" i="1" dirty="0">
                    <a:solidFill>
                      <a:srgbClr val="000000"/>
                    </a:solidFill>
                    <a:latin typeface="Cambria Math" panose="02040503050406030204" pitchFamily="18" charset="0"/>
                  </a:rPr>
                </a:br>
                <a:br>
                  <a:rPr lang="en-US" i="1" dirty="0">
                    <a:solidFill>
                      <a:srgbClr val="000000"/>
                    </a:solidFill>
                    <a:latin typeface="Cambria Math" panose="02040503050406030204" pitchFamily="18" charset="0"/>
                  </a:rPr>
                </a:br>
                <a14:m>
                  <m:oMathPara xmlns:m="http://schemas.openxmlformats.org/officeDocument/2006/math">
                    <m:oMathParaPr>
                      <m:jc m:val="center"/>
                    </m:oMathParaPr>
                    <m:oMath xmlns:m="http://schemas.openxmlformats.org/officeDocument/2006/math">
                      <m:m>
                        <m:mPr>
                          <m:plcHide m:val="on"/>
                          <m:mcs>
                            <m:mc>
                              <m:mcPr>
                                <m:count m:val="1"/>
                                <m:mcJc m:val="center"/>
                              </m:mcPr>
                            </m:mc>
                          </m:mcs>
                          <m:ctrlPr>
                            <a:rPr lang="en-US" i="1">
                              <a:solidFill>
                                <a:srgbClr val="000000"/>
                              </a:solidFill>
                              <a:latin typeface="Cambria Math" panose="02040503050406030204" pitchFamily="18" charset="0"/>
                            </a:rPr>
                          </m:ctrlPr>
                        </m:mPr>
                        <m:mr>
                          <m:e>
                            <m:r>
                              <m:rPr>
                                <m:nor/>
                              </m:rPr>
                              <a:rPr lang="en-US" i="0">
                                <a:solidFill>
                                  <a:srgbClr val="000000"/>
                                </a:solidFill>
                                <a:latin typeface="Cambria Math" panose="02040503050406030204" pitchFamily="18" charset="0"/>
                              </a:rPr>
                              <m:t>slope</m:t>
                            </m:r>
                            <m:r>
                              <m:rPr>
                                <m:nor/>
                              </m:rPr>
                              <a:rPr lang="en-US" i="0">
                                <a:solidFill>
                                  <a:srgbClr val="000000"/>
                                </a:solidFill>
                                <a:latin typeface="Cambria Math" panose="02040503050406030204" pitchFamily="18" charset="0"/>
                              </a:rPr>
                              <m:t> </m:t>
                            </m:r>
                            <m:r>
                              <m:rPr>
                                <m:nor/>
                              </m:rPr>
                              <a:rPr lang="en-US" i="0">
                                <a:solidFill>
                                  <a:srgbClr val="000000"/>
                                </a:solidFill>
                                <a:latin typeface="Cambria Math" panose="02040503050406030204" pitchFamily="18" charset="0"/>
                              </a:rPr>
                              <m:t>of</m:t>
                            </m:r>
                          </m:e>
                        </m:mr>
                        <m:mr>
                          <m:e>
                            <m:r>
                              <m:rPr>
                                <m:nor/>
                              </m:rPr>
                              <a:rPr lang="en-US" b="0" i="0" smtClean="0">
                                <a:solidFill>
                                  <a:srgbClr val="000000"/>
                                </a:solidFill>
                                <a:latin typeface="Cambria Math" panose="02040503050406030204" pitchFamily="18" charset="0"/>
                              </a:rPr>
                              <m:t>v</m:t>
                            </m:r>
                            <m:r>
                              <m:rPr>
                                <m:nor/>
                              </m:rPr>
                              <a:rPr lang="en-US" i="0">
                                <a:solidFill>
                                  <a:srgbClr val="000000"/>
                                </a:solidFill>
                                <a:latin typeface="Cambria Math" panose="02040503050406030204" pitchFamily="18" charset="0"/>
                              </a:rPr>
                              <m:t>−</m:t>
                            </m:r>
                            <m:r>
                              <m:rPr>
                                <m:nor/>
                              </m:rPr>
                              <a:rPr lang="en-US" i="0">
                                <a:solidFill>
                                  <a:srgbClr val="000000"/>
                                </a:solidFill>
                                <a:latin typeface="Cambria Math" panose="02040503050406030204" pitchFamily="18" charset="0"/>
                              </a:rPr>
                              <m:t>t</m:t>
                            </m:r>
                            <m:r>
                              <m:rPr>
                                <m:nor/>
                              </m:rPr>
                              <a:rPr lang="en-US" i="0">
                                <a:solidFill>
                                  <a:srgbClr val="000000"/>
                                </a:solidFill>
                                <a:latin typeface="Cambria Math" panose="02040503050406030204" pitchFamily="18" charset="0"/>
                              </a:rPr>
                              <m:t> </m:t>
                            </m:r>
                            <m:r>
                              <m:rPr>
                                <m:nor/>
                              </m:rPr>
                              <a:rPr lang="en-US" i="0">
                                <a:solidFill>
                                  <a:srgbClr val="000000"/>
                                </a:solidFill>
                                <a:latin typeface="Cambria Math" panose="02040503050406030204" pitchFamily="18" charset="0"/>
                              </a:rPr>
                              <m:t>graph</m:t>
                            </m:r>
                          </m:e>
                        </m:mr>
                      </m:m>
                      <m:r>
                        <m:rPr>
                          <m:nor/>
                        </m:rPr>
                        <a:rPr lang="en-US" i="0">
                          <a:solidFill>
                            <a:srgbClr val="000000"/>
                          </a:solidFill>
                          <a:latin typeface="Cambria Math" panose="02040503050406030204" pitchFamily="18" charset="0"/>
                        </a:rPr>
                        <m:t> </m:t>
                      </m:r>
                      <m:r>
                        <m:rPr>
                          <m:nor/>
                          <m:aln/>
                        </m:rPr>
                        <a:rPr lang="en-US" i="0">
                          <a:solidFill>
                            <a:srgbClr val="000000"/>
                          </a:solidFill>
                          <a:latin typeface="Cambria Math" panose="02040503050406030204" pitchFamily="18" charset="0"/>
                        </a:rPr>
                        <m:t>=</m:t>
                      </m:r>
                      <m:r>
                        <m:rPr>
                          <m:nor/>
                        </m:rPr>
                        <a:rPr lang="en-US" i="0">
                          <a:solidFill>
                            <a:srgbClr val="000000"/>
                          </a:solidFill>
                          <a:latin typeface="Cambria Math" panose="02040503050406030204" pitchFamily="18" charset="0"/>
                        </a:rPr>
                        <m:t> </m:t>
                      </m:r>
                      <m:r>
                        <m:rPr>
                          <m:nor/>
                        </m:rPr>
                        <a:rPr lang="en-US" b="0" i="0" smtClean="0">
                          <a:solidFill>
                            <a:srgbClr val="000000"/>
                          </a:solidFill>
                          <a:latin typeface="Cambria Math" panose="02040503050406030204" pitchFamily="18" charset="0"/>
                        </a:rPr>
                        <m:t>acceleration</m:t>
                      </m:r>
                    </m:oMath>
                  </m:oMathPara>
                </a14:m>
                <a:endParaRPr lang="en-US" dirty="0"/>
              </a:p>
            </p:txBody>
          </p:sp>
        </mc:Choice>
        <mc:Fallback xmlns="">
          <p:sp>
            <p:nvSpPr>
              <p:cNvPr id="12" name="Object 28">
                <a:extLst>
                  <a:ext uri="{FF2B5EF4-FFF2-40B4-BE49-F238E27FC236}">
                    <a16:creationId xmlns:a16="http://schemas.microsoft.com/office/drawing/2014/main" id="{1E09D245-A244-4817-B85D-40766FA72F7B}"/>
                  </a:ext>
                </a:extLst>
              </p:cNvPr>
              <p:cNvSpPr txBox="1">
                <a:spLocks noRot="1" noChangeAspect="1" noMove="1" noResize="1" noEditPoints="1" noAdjustHandles="1" noChangeArrowheads="1" noChangeShapeType="1" noTextEdit="1"/>
              </p:cNvSpPr>
              <p:nvPr/>
            </p:nvSpPr>
            <p:spPr bwMode="auto">
              <a:xfrm>
                <a:off x="4267200" y="3543300"/>
                <a:ext cx="4038600" cy="1714500"/>
              </a:xfrm>
              <a:prstGeom prst="rect">
                <a:avLst/>
              </a:prstGeom>
              <a:blipFill>
                <a:blip r:embed="rId3"/>
                <a:stretch>
                  <a:fillRect/>
                </a:stretch>
              </a:blipFill>
              <a:ln>
                <a:noFill/>
              </a:ln>
            </p:spPr>
            <p:txBody>
              <a:bodyPr/>
              <a:lstStyle/>
              <a:p>
                <a:r>
                  <a:rPr lang="en-US">
                    <a:noFill/>
                  </a:rPr>
                  <a:t> </a:t>
                </a:r>
              </a:p>
            </p:txBody>
          </p:sp>
        </mc:Fallback>
      </mc:AlternateContent>
      <p:sp>
        <p:nvSpPr>
          <p:cNvPr id="14" name="Content Placeholder 2">
            <a:extLst>
              <a:ext uri="{FF2B5EF4-FFF2-40B4-BE49-F238E27FC236}">
                <a16:creationId xmlns:a16="http://schemas.microsoft.com/office/drawing/2014/main" id="{4EF49365-3A14-4E05-8B8C-F56E951F1EB1}"/>
              </a:ext>
            </a:extLst>
          </p:cNvPr>
          <p:cNvSpPr txBox="1">
            <a:spLocks/>
          </p:cNvSpPr>
          <p:nvPr/>
        </p:nvSpPr>
        <p:spPr>
          <a:xfrm>
            <a:off x="333374" y="5266595"/>
            <a:ext cx="8124826" cy="1210405"/>
          </a:xfrm>
          <a:prstGeom prst="rect">
            <a:avLst/>
          </a:prstGeom>
          <a:solidFill>
            <a:schemeClr val="bg1"/>
          </a:solidFill>
        </p:spPr>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a:t>In theory, if I gave you a plot of a position vs. time, and some grid paper, you could probably draw me a pretty accurate velocity vs. time plot. Or, at least that’s what I’d like you do to. </a:t>
            </a:r>
          </a:p>
        </p:txBody>
      </p:sp>
    </p:spTree>
    <p:extLst>
      <p:ext uri="{BB962C8B-B14F-4D97-AF65-F5344CB8AC3E}">
        <p14:creationId xmlns:p14="http://schemas.microsoft.com/office/powerpoint/2010/main" val="1894752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12" grpId="0" animBg="1"/>
      <p:bldP spid="1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In-Class Practice Problem 1</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E4A8F03E-D6BD-47F9-ADCC-4387285FB89A}"/>
              </a:ext>
            </a:extLst>
          </p:cNvPr>
          <p:cNvPicPr>
            <a:picLocks noChangeAspect="1"/>
          </p:cNvPicPr>
          <p:nvPr/>
        </p:nvPicPr>
        <p:blipFill>
          <a:blip r:embed="rId2"/>
          <a:stretch>
            <a:fillRect/>
          </a:stretch>
        </p:blipFill>
        <p:spPr>
          <a:xfrm>
            <a:off x="304800" y="990600"/>
            <a:ext cx="4486275" cy="1400175"/>
          </a:xfrm>
          <a:prstGeom prst="rect">
            <a:avLst/>
          </a:prstGeom>
        </p:spPr>
      </p:pic>
      <p:pic>
        <p:nvPicPr>
          <p:cNvPr id="7" name="Picture 6">
            <a:extLst>
              <a:ext uri="{FF2B5EF4-FFF2-40B4-BE49-F238E27FC236}">
                <a16:creationId xmlns:a16="http://schemas.microsoft.com/office/drawing/2014/main" id="{8DE6F886-70D0-4248-A726-20F4E4C5658B}"/>
              </a:ext>
            </a:extLst>
          </p:cNvPr>
          <p:cNvPicPr>
            <a:picLocks noChangeAspect="1"/>
          </p:cNvPicPr>
          <p:nvPr/>
        </p:nvPicPr>
        <p:blipFill rotWithShape="1">
          <a:blip r:embed="rId3"/>
          <a:srcRect t="20209"/>
          <a:stretch/>
        </p:blipFill>
        <p:spPr>
          <a:xfrm>
            <a:off x="609600" y="3200413"/>
            <a:ext cx="2286000" cy="2106091"/>
          </a:xfrm>
          <a:prstGeom prst="rect">
            <a:avLst/>
          </a:prstGeom>
        </p:spPr>
      </p:pic>
      <p:pic>
        <p:nvPicPr>
          <p:cNvPr id="9" name="Picture 8">
            <a:extLst>
              <a:ext uri="{FF2B5EF4-FFF2-40B4-BE49-F238E27FC236}">
                <a16:creationId xmlns:a16="http://schemas.microsoft.com/office/drawing/2014/main" id="{DC43CA7E-6013-4E23-9B78-28EFFF4CCEF4}"/>
              </a:ext>
            </a:extLst>
          </p:cNvPr>
          <p:cNvPicPr>
            <a:picLocks noChangeAspect="1"/>
          </p:cNvPicPr>
          <p:nvPr/>
        </p:nvPicPr>
        <p:blipFill>
          <a:blip r:embed="rId4"/>
          <a:stretch>
            <a:fillRect/>
          </a:stretch>
        </p:blipFill>
        <p:spPr>
          <a:xfrm>
            <a:off x="4343400" y="3200413"/>
            <a:ext cx="3655770" cy="2971787"/>
          </a:xfrm>
          <a:prstGeom prst="rect">
            <a:avLst/>
          </a:prstGeom>
        </p:spPr>
      </p:pic>
      <p:sp>
        <p:nvSpPr>
          <p:cNvPr id="10" name="Content Placeholder 2">
            <a:extLst>
              <a:ext uri="{FF2B5EF4-FFF2-40B4-BE49-F238E27FC236}">
                <a16:creationId xmlns:a16="http://schemas.microsoft.com/office/drawing/2014/main" id="{4284F718-D694-4E27-BC7C-A2E12A6A9084}"/>
              </a:ext>
            </a:extLst>
          </p:cNvPr>
          <p:cNvSpPr txBox="1">
            <a:spLocks/>
          </p:cNvSpPr>
          <p:nvPr/>
        </p:nvSpPr>
        <p:spPr>
          <a:xfrm>
            <a:off x="332276" y="2456724"/>
            <a:ext cx="2180492" cy="689463"/>
          </a:xfrm>
          <a:prstGeom prst="rect">
            <a:avLst/>
          </a:prstGeom>
          <a:solidFill>
            <a:schemeClr val="bg1"/>
          </a:solidFill>
        </p:spPr>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err="1"/>
              <a:t>Mathy</a:t>
            </a:r>
            <a:r>
              <a:rPr lang="en-US" sz="2000" dirty="0"/>
              <a:t> Solution</a:t>
            </a:r>
          </a:p>
        </p:txBody>
      </p:sp>
      <p:pic>
        <p:nvPicPr>
          <p:cNvPr id="11" name="Picture 10">
            <a:extLst>
              <a:ext uri="{FF2B5EF4-FFF2-40B4-BE49-F238E27FC236}">
                <a16:creationId xmlns:a16="http://schemas.microsoft.com/office/drawing/2014/main" id="{4314BD81-4BC7-43FF-A9AC-3D015F788380}"/>
              </a:ext>
            </a:extLst>
          </p:cNvPr>
          <p:cNvPicPr>
            <a:picLocks noChangeAspect="1"/>
          </p:cNvPicPr>
          <p:nvPr/>
        </p:nvPicPr>
        <p:blipFill>
          <a:blip r:embed="rId5"/>
          <a:stretch>
            <a:fillRect/>
          </a:stretch>
        </p:blipFill>
        <p:spPr>
          <a:xfrm>
            <a:off x="5715000" y="768969"/>
            <a:ext cx="3190875" cy="2272074"/>
          </a:xfrm>
          <a:prstGeom prst="rect">
            <a:avLst/>
          </a:prstGeom>
        </p:spPr>
      </p:pic>
    </p:spTree>
    <p:extLst>
      <p:ext uri="{BB962C8B-B14F-4D97-AF65-F5344CB8AC3E}">
        <p14:creationId xmlns:p14="http://schemas.microsoft.com/office/powerpoint/2010/main" val="2014237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In-Class Practice Problem 1</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4BFC510E-3419-481E-83BC-06E5858928B5}"/>
              </a:ext>
            </a:extLst>
          </p:cNvPr>
          <p:cNvPicPr>
            <a:picLocks noChangeAspect="1"/>
          </p:cNvPicPr>
          <p:nvPr/>
        </p:nvPicPr>
        <p:blipFill>
          <a:blip r:embed="rId2"/>
          <a:stretch>
            <a:fillRect/>
          </a:stretch>
        </p:blipFill>
        <p:spPr>
          <a:xfrm>
            <a:off x="319454" y="681437"/>
            <a:ext cx="3109546" cy="2214163"/>
          </a:xfrm>
          <a:prstGeom prst="rect">
            <a:avLst/>
          </a:prstGeom>
        </p:spPr>
      </p:pic>
      <p:pic>
        <p:nvPicPr>
          <p:cNvPr id="7" name="Picture 6">
            <a:extLst>
              <a:ext uri="{FF2B5EF4-FFF2-40B4-BE49-F238E27FC236}">
                <a16:creationId xmlns:a16="http://schemas.microsoft.com/office/drawing/2014/main" id="{8AC780F0-E4FD-4D54-A375-312FAF07AB8F}"/>
              </a:ext>
            </a:extLst>
          </p:cNvPr>
          <p:cNvPicPr>
            <a:picLocks noChangeAspect="1"/>
          </p:cNvPicPr>
          <p:nvPr/>
        </p:nvPicPr>
        <p:blipFill>
          <a:blip r:embed="rId3"/>
          <a:stretch>
            <a:fillRect/>
          </a:stretch>
        </p:blipFill>
        <p:spPr>
          <a:xfrm>
            <a:off x="152400" y="2860288"/>
            <a:ext cx="3429000" cy="1940312"/>
          </a:xfrm>
          <a:prstGeom prst="rect">
            <a:avLst/>
          </a:prstGeom>
        </p:spPr>
      </p:pic>
      <p:pic>
        <p:nvPicPr>
          <p:cNvPr id="9" name="Picture 8">
            <a:extLst>
              <a:ext uri="{FF2B5EF4-FFF2-40B4-BE49-F238E27FC236}">
                <a16:creationId xmlns:a16="http://schemas.microsoft.com/office/drawing/2014/main" id="{FA8BCC32-4EE5-4C16-9337-674618793DCB}"/>
              </a:ext>
            </a:extLst>
          </p:cNvPr>
          <p:cNvPicPr>
            <a:picLocks noChangeAspect="1"/>
          </p:cNvPicPr>
          <p:nvPr/>
        </p:nvPicPr>
        <p:blipFill>
          <a:blip r:embed="rId4"/>
          <a:stretch>
            <a:fillRect/>
          </a:stretch>
        </p:blipFill>
        <p:spPr>
          <a:xfrm>
            <a:off x="319455" y="4573065"/>
            <a:ext cx="2630526" cy="1522936"/>
          </a:xfrm>
          <a:prstGeom prst="rect">
            <a:avLst/>
          </a:prstGeom>
        </p:spPr>
      </p:pic>
      <p:sp>
        <p:nvSpPr>
          <p:cNvPr id="10" name="Content Placeholder 2">
            <a:extLst>
              <a:ext uri="{FF2B5EF4-FFF2-40B4-BE49-F238E27FC236}">
                <a16:creationId xmlns:a16="http://schemas.microsoft.com/office/drawing/2014/main" id="{2B5CD967-863D-41AC-94E8-BF8ACAC5531F}"/>
              </a:ext>
            </a:extLst>
          </p:cNvPr>
          <p:cNvSpPr txBox="1">
            <a:spLocks/>
          </p:cNvSpPr>
          <p:nvPr/>
        </p:nvSpPr>
        <p:spPr>
          <a:xfrm>
            <a:off x="4267200" y="2206137"/>
            <a:ext cx="2180492" cy="689463"/>
          </a:xfrm>
          <a:prstGeom prst="rect">
            <a:avLst/>
          </a:prstGeom>
          <a:solidFill>
            <a:schemeClr val="bg1"/>
          </a:solidFill>
        </p:spPr>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a:t>Napkin Solution</a:t>
            </a:r>
          </a:p>
        </p:txBody>
      </p:sp>
    </p:spTree>
    <p:extLst>
      <p:ext uri="{BB962C8B-B14F-4D97-AF65-F5344CB8AC3E}">
        <p14:creationId xmlns:p14="http://schemas.microsoft.com/office/powerpoint/2010/main" val="3447037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In-Class Practice Problem 2</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Content Placeholder 2">
            <a:extLst>
              <a:ext uri="{FF2B5EF4-FFF2-40B4-BE49-F238E27FC236}">
                <a16:creationId xmlns:a16="http://schemas.microsoft.com/office/drawing/2014/main" id="{EFE91359-9589-4B15-B415-E07A5EF7C6A1}"/>
              </a:ext>
            </a:extLst>
          </p:cNvPr>
          <p:cNvSpPr txBox="1">
            <a:spLocks/>
          </p:cNvSpPr>
          <p:nvPr/>
        </p:nvSpPr>
        <p:spPr>
          <a:xfrm>
            <a:off x="334108" y="2358536"/>
            <a:ext cx="8046876" cy="2823063"/>
          </a:xfrm>
          <a:prstGeom prst="rect">
            <a:avLst/>
          </a:prstGeom>
          <a:solidFill>
            <a:schemeClr val="bg1"/>
          </a:solidFill>
        </p:spPr>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a:t>What do you notice?</a:t>
            </a:r>
          </a:p>
          <a:p>
            <a:pPr marL="0" indent="0">
              <a:buFont typeface="Arial" pitchFamily="34" charset="0"/>
              <a:buNone/>
            </a:pPr>
            <a:r>
              <a:rPr lang="en-US" sz="2000" dirty="0"/>
              <a:t>Key words?</a:t>
            </a:r>
          </a:p>
          <a:p>
            <a:pPr marL="0" indent="0">
              <a:buFont typeface="Arial" pitchFamily="34" charset="0"/>
              <a:buNone/>
            </a:pPr>
            <a:r>
              <a:rPr lang="en-US" sz="2000" dirty="0"/>
              <a:t>How to you approach the problem?</a:t>
            </a:r>
          </a:p>
          <a:p>
            <a:pPr marL="0" indent="0">
              <a:buFont typeface="Arial" pitchFamily="34" charset="0"/>
              <a:buNone/>
            </a:pPr>
            <a:r>
              <a:rPr lang="en-US" sz="2000" dirty="0"/>
              <a:t>How big are these accelerations? What can you compare them with?</a:t>
            </a:r>
          </a:p>
          <a:p>
            <a:pPr marL="0" indent="0">
              <a:buFont typeface="Arial" pitchFamily="34" charset="0"/>
              <a:buNone/>
            </a:pPr>
            <a:r>
              <a:rPr lang="en-US" sz="2000" dirty="0"/>
              <a:t>What do you predict about the answer? </a:t>
            </a:r>
          </a:p>
          <a:p>
            <a:pPr marL="0" indent="0">
              <a:buFont typeface="Arial" pitchFamily="34" charset="0"/>
              <a:buNone/>
            </a:pPr>
            <a:r>
              <a:rPr lang="en-US" sz="2000" dirty="0"/>
              <a:t>What are the units for velocity and position going to be?</a:t>
            </a:r>
          </a:p>
        </p:txBody>
      </p:sp>
      <p:pic>
        <p:nvPicPr>
          <p:cNvPr id="7" name="Picture 6">
            <a:extLst>
              <a:ext uri="{FF2B5EF4-FFF2-40B4-BE49-F238E27FC236}">
                <a16:creationId xmlns:a16="http://schemas.microsoft.com/office/drawing/2014/main" id="{B728A113-66F4-4A7B-9345-FA019A10D84C}"/>
              </a:ext>
            </a:extLst>
          </p:cNvPr>
          <p:cNvPicPr>
            <a:picLocks noChangeAspect="1"/>
          </p:cNvPicPr>
          <p:nvPr/>
        </p:nvPicPr>
        <p:blipFill>
          <a:blip r:embed="rId2"/>
          <a:stretch>
            <a:fillRect/>
          </a:stretch>
        </p:blipFill>
        <p:spPr>
          <a:xfrm>
            <a:off x="308708" y="838199"/>
            <a:ext cx="4645308" cy="1371595"/>
          </a:xfrm>
          <a:prstGeom prst="rect">
            <a:avLst/>
          </a:prstGeom>
        </p:spPr>
      </p:pic>
      <p:pic>
        <p:nvPicPr>
          <p:cNvPr id="9" name="Picture 8">
            <a:extLst>
              <a:ext uri="{FF2B5EF4-FFF2-40B4-BE49-F238E27FC236}">
                <a16:creationId xmlns:a16="http://schemas.microsoft.com/office/drawing/2014/main" id="{7C870DA8-A9BA-4B4A-96B2-D9D0895BE5EA}"/>
              </a:ext>
            </a:extLst>
          </p:cNvPr>
          <p:cNvPicPr>
            <a:picLocks noChangeAspect="1"/>
          </p:cNvPicPr>
          <p:nvPr/>
        </p:nvPicPr>
        <p:blipFill>
          <a:blip r:embed="rId3"/>
          <a:stretch>
            <a:fillRect/>
          </a:stretch>
        </p:blipFill>
        <p:spPr>
          <a:xfrm>
            <a:off x="5181600" y="676589"/>
            <a:ext cx="3199384" cy="2752411"/>
          </a:xfrm>
          <a:prstGeom prst="rect">
            <a:avLst/>
          </a:prstGeom>
        </p:spPr>
      </p:pic>
    </p:spTree>
    <p:extLst>
      <p:ext uri="{BB962C8B-B14F-4D97-AF65-F5344CB8AC3E}">
        <p14:creationId xmlns:p14="http://schemas.microsoft.com/office/powerpoint/2010/main" val="3454826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In-Class Practice Problem 2</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539503E8-63DA-46B0-B7C8-D5BA68CC0E26}"/>
              </a:ext>
            </a:extLst>
          </p:cNvPr>
          <p:cNvPicPr>
            <a:picLocks noChangeAspect="1"/>
          </p:cNvPicPr>
          <p:nvPr/>
        </p:nvPicPr>
        <p:blipFill>
          <a:blip r:embed="rId2"/>
          <a:stretch>
            <a:fillRect/>
          </a:stretch>
        </p:blipFill>
        <p:spPr>
          <a:xfrm>
            <a:off x="304800" y="914400"/>
            <a:ext cx="5406292" cy="2388827"/>
          </a:xfrm>
          <a:prstGeom prst="rect">
            <a:avLst/>
          </a:prstGeom>
        </p:spPr>
      </p:pic>
      <p:pic>
        <p:nvPicPr>
          <p:cNvPr id="5" name="Picture 4">
            <a:extLst>
              <a:ext uri="{FF2B5EF4-FFF2-40B4-BE49-F238E27FC236}">
                <a16:creationId xmlns:a16="http://schemas.microsoft.com/office/drawing/2014/main" id="{393719D2-DE94-40FD-8E47-5A52680D443A}"/>
              </a:ext>
            </a:extLst>
          </p:cNvPr>
          <p:cNvPicPr>
            <a:picLocks noChangeAspect="1"/>
          </p:cNvPicPr>
          <p:nvPr/>
        </p:nvPicPr>
        <p:blipFill>
          <a:blip r:embed="rId3"/>
          <a:stretch>
            <a:fillRect/>
          </a:stretch>
        </p:blipFill>
        <p:spPr>
          <a:xfrm>
            <a:off x="335844" y="3608026"/>
            <a:ext cx="5445889" cy="2106972"/>
          </a:xfrm>
          <a:prstGeom prst="rect">
            <a:avLst/>
          </a:prstGeom>
        </p:spPr>
      </p:pic>
      <p:pic>
        <p:nvPicPr>
          <p:cNvPr id="7" name="Picture 6">
            <a:extLst>
              <a:ext uri="{FF2B5EF4-FFF2-40B4-BE49-F238E27FC236}">
                <a16:creationId xmlns:a16="http://schemas.microsoft.com/office/drawing/2014/main" id="{F3317D32-8909-4A33-B2D8-B9F934FF8916}"/>
              </a:ext>
            </a:extLst>
          </p:cNvPr>
          <p:cNvPicPr>
            <a:picLocks noChangeAspect="1"/>
          </p:cNvPicPr>
          <p:nvPr/>
        </p:nvPicPr>
        <p:blipFill>
          <a:blip r:embed="rId4"/>
          <a:stretch>
            <a:fillRect/>
          </a:stretch>
        </p:blipFill>
        <p:spPr>
          <a:xfrm>
            <a:off x="6424612" y="914400"/>
            <a:ext cx="2414588" cy="2077256"/>
          </a:xfrm>
          <a:prstGeom prst="rect">
            <a:avLst/>
          </a:prstGeom>
        </p:spPr>
      </p:pic>
    </p:spTree>
    <p:extLst>
      <p:ext uri="{BB962C8B-B14F-4D97-AF65-F5344CB8AC3E}">
        <p14:creationId xmlns:p14="http://schemas.microsoft.com/office/powerpoint/2010/main" val="3318408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In-Class Practice Problem 2</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7C870DA8-A9BA-4B4A-96B2-D9D0895BE5EA}"/>
              </a:ext>
            </a:extLst>
          </p:cNvPr>
          <p:cNvPicPr>
            <a:picLocks noChangeAspect="1"/>
          </p:cNvPicPr>
          <p:nvPr/>
        </p:nvPicPr>
        <p:blipFill>
          <a:blip r:embed="rId2"/>
          <a:stretch>
            <a:fillRect/>
          </a:stretch>
        </p:blipFill>
        <p:spPr>
          <a:xfrm>
            <a:off x="609600" y="838200"/>
            <a:ext cx="3199384" cy="2752411"/>
          </a:xfrm>
          <a:prstGeom prst="rect">
            <a:avLst/>
          </a:prstGeom>
        </p:spPr>
      </p:pic>
      <p:cxnSp>
        <p:nvCxnSpPr>
          <p:cNvPr id="5" name="Straight Connector 4">
            <a:extLst>
              <a:ext uri="{FF2B5EF4-FFF2-40B4-BE49-F238E27FC236}">
                <a16:creationId xmlns:a16="http://schemas.microsoft.com/office/drawing/2014/main" id="{24733603-B91F-46B8-AC20-87B07466ECB6}"/>
              </a:ext>
            </a:extLst>
          </p:cNvPr>
          <p:cNvCxnSpPr/>
          <p:nvPr/>
        </p:nvCxnSpPr>
        <p:spPr>
          <a:xfrm>
            <a:off x="838200" y="3886200"/>
            <a:ext cx="0" cy="1219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9798CE0-2E3E-4601-B9C8-D833704914FE}"/>
              </a:ext>
            </a:extLst>
          </p:cNvPr>
          <p:cNvCxnSpPr>
            <a:cxnSpLocks/>
          </p:cNvCxnSpPr>
          <p:nvPr/>
        </p:nvCxnSpPr>
        <p:spPr>
          <a:xfrm>
            <a:off x="838200" y="5105400"/>
            <a:ext cx="4800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07B165D-71FD-4701-BC28-FFC3FDC4B4F6}"/>
              </a:ext>
            </a:extLst>
          </p:cNvPr>
          <p:cNvCxnSpPr/>
          <p:nvPr/>
        </p:nvCxnSpPr>
        <p:spPr>
          <a:xfrm flipV="1">
            <a:off x="838200" y="3886200"/>
            <a:ext cx="1219200" cy="838200"/>
          </a:xfrm>
          <a:prstGeom prst="line">
            <a:avLst/>
          </a:prstGeom>
        </p:spPr>
        <p:style>
          <a:lnRef idx="1">
            <a:schemeClr val="accent2"/>
          </a:lnRef>
          <a:fillRef idx="0">
            <a:schemeClr val="accent2"/>
          </a:fillRef>
          <a:effectRef idx="0">
            <a:schemeClr val="accent2"/>
          </a:effectRef>
          <a:fontRef idx="minor">
            <a:schemeClr val="tx1"/>
          </a:fontRef>
        </p:style>
      </p:cxnSp>
      <p:cxnSp>
        <p:nvCxnSpPr>
          <p:cNvPr id="17" name="Straight Connector 16">
            <a:extLst>
              <a:ext uri="{FF2B5EF4-FFF2-40B4-BE49-F238E27FC236}">
                <a16:creationId xmlns:a16="http://schemas.microsoft.com/office/drawing/2014/main" id="{AF196E79-E827-4276-9B0F-8BB15F19F57C}"/>
              </a:ext>
            </a:extLst>
          </p:cNvPr>
          <p:cNvCxnSpPr/>
          <p:nvPr/>
        </p:nvCxnSpPr>
        <p:spPr>
          <a:xfrm>
            <a:off x="2057400" y="3886199"/>
            <a:ext cx="2362200" cy="1219201"/>
          </a:xfrm>
          <a:prstGeom prst="line">
            <a:avLst/>
          </a:prstGeom>
        </p:spPr>
        <p:style>
          <a:lnRef idx="1">
            <a:schemeClr val="accent2"/>
          </a:lnRef>
          <a:fillRef idx="0">
            <a:schemeClr val="accent2"/>
          </a:fillRef>
          <a:effectRef idx="0">
            <a:schemeClr val="accent2"/>
          </a:effectRef>
          <a:fontRef idx="minor">
            <a:schemeClr val="tx1"/>
          </a:fontRef>
        </p:style>
      </p:cxnSp>
      <p:cxnSp>
        <p:nvCxnSpPr>
          <p:cNvPr id="19" name="Straight Connector 18">
            <a:extLst>
              <a:ext uri="{FF2B5EF4-FFF2-40B4-BE49-F238E27FC236}">
                <a16:creationId xmlns:a16="http://schemas.microsoft.com/office/drawing/2014/main" id="{F13B2689-7C48-4722-821F-BB1AEF59D978}"/>
              </a:ext>
            </a:extLst>
          </p:cNvPr>
          <p:cNvCxnSpPr/>
          <p:nvPr/>
        </p:nvCxnSpPr>
        <p:spPr>
          <a:xfrm>
            <a:off x="838200" y="5334000"/>
            <a:ext cx="0" cy="1219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A3A0AEA-8C48-4F74-9A9B-88252AB02DC4}"/>
              </a:ext>
            </a:extLst>
          </p:cNvPr>
          <p:cNvCxnSpPr>
            <a:cxnSpLocks/>
          </p:cNvCxnSpPr>
          <p:nvPr/>
        </p:nvCxnSpPr>
        <p:spPr>
          <a:xfrm>
            <a:off x="838200" y="6553200"/>
            <a:ext cx="4800600" cy="0"/>
          </a:xfrm>
          <a:prstGeom prst="line">
            <a:avLst/>
          </a:prstGeom>
        </p:spPr>
        <p:style>
          <a:lnRef idx="1">
            <a:schemeClr val="accent1"/>
          </a:lnRef>
          <a:fillRef idx="0">
            <a:schemeClr val="accent1"/>
          </a:fillRef>
          <a:effectRef idx="0">
            <a:schemeClr val="accent1"/>
          </a:effectRef>
          <a:fontRef idx="minor">
            <a:schemeClr val="tx1"/>
          </a:fontRef>
        </p:style>
      </p:cxnSp>
      <p:sp>
        <p:nvSpPr>
          <p:cNvPr id="21" name="Arc 20">
            <a:extLst>
              <a:ext uri="{FF2B5EF4-FFF2-40B4-BE49-F238E27FC236}">
                <a16:creationId xmlns:a16="http://schemas.microsoft.com/office/drawing/2014/main" id="{125843F5-5A68-4F39-BE37-D63F53AB0895}"/>
              </a:ext>
            </a:extLst>
          </p:cNvPr>
          <p:cNvSpPr/>
          <p:nvPr/>
        </p:nvSpPr>
        <p:spPr>
          <a:xfrm flipV="1">
            <a:off x="258621" y="5638800"/>
            <a:ext cx="1798770" cy="914402"/>
          </a:xfrm>
          <a:prstGeom prst="arc">
            <a:avLst/>
          </a:prstGeom>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22" name="Arc 21">
            <a:extLst>
              <a:ext uri="{FF2B5EF4-FFF2-40B4-BE49-F238E27FC236}">
                <a16:creationId xmlns:a16="http://schemas.microsoft.com/office/drawing/2014/main" id="{CFFCAF01-EB90-4C4A-86A6-FECFA15F6676}"/>
              </a:ext>
            </a:extLst>
          </p:cNvPr>
          <p:cNvSpPr/>
          <p:nvPr/>
        </p:nvSpPr>
        <p:spPr>
          <a:xfrm flipH="1">
            <a:off x="2057389" y="5643404"/>
            <a:ext cx="4648209" cy="985993"/>
          </a:xfrm>
          <a:prstGeom prst="arc">
            <a:avLst/>
          </a:prstGeom>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015168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childTnLst>
                                </p:cTn>
                              </p:par>
                              <p:par>
                                <p:cTn id="14" presetID="10" presetClass="entr" presetSubtype="0" fill="hold"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500"/>
                                        <p:tgtEl>
                                          <p:spTgt spid="17"/>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fade">
                                      <p:cBhvr>
                                        <p:cTn id="21" dur="500"/>
                                        <p:tgtEl>
                                          <p:spTgt spid="21"/>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fade">
                                      <p:cBhvr>
                                        <p:cTn id="24" dur="500"/>
                                        <p:tgtEl>
                                          <p:spTgt spid="22"/>
                                        </p:tgtEl>
                                      </p:cBhvr>
                                    </p:animEffect>
                                  </p:childTnLst>
                                </p:cTn>
                              </p:par>
                              <p:par>
                                <p:cTn id="25" presetID="10" presetClass="entr" presetSubtype="0"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par>
                                <p:cTn id="28" presetID="10" presetClass="entr" presetSubtype="0" fill="hold" nodeType="with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fade">
                                      <p:cBhvr>
                                        <p:cTn id="3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In-Class Practice Problem 3</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Content Placeholder 2">
            <a:extLst>
              <a:ext uri="{FF2B5EF4-FFF2-40B4-BE49-F238E27FC236}">
                <a16:creationId xmlns:a16="http://schemas.microsoft.com/office/drawing/2014/main" id="{EFE91359-9589-4B15-B415-E07A5EF7C6A1}"/>
              </a:ext>
            </a:extLst>
          </p:cNvPr>
          <p:cNvSpPr txBox="1">
            <a:spLocks/>
          </p:cNvSpPr>
          <p:nvPr/>
        </p:nvSpPr>
        <p:spPr>
          <a:xfrm>
            <a:off x="334108" y="2358536"/>
            <a:ext cx="8046876" cy="2823063"/>
          </a:xfrm>
          <a:prstGeom prst="rect">
            <a:avLst/>
          </a:prstGeom>
          <a:solidFill>
            <a:schemeClr val="bg1"/>
          </a:solidFill>
        </p:spPr>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a:t>What do you notice?</a:t>
            </a:r>
          </a:p>
          <a:p>
            <a:pPr marL="0" indent="0">
              <a:buFont typeface="Arial" pitchFamily="34" charset="0"/>
              <a:buNone/>
            </a:pPr>
            <a:r>
              <a:rPr lang="en-US" sz="2000" dirty="0"/>
              <a:t>Key words?</a:t>
            </a:r>
          </a:p>
          <a:p>
            <a:pPr marL="0" indent="0">
              <a:buFont typeface="Arial" pitchFamily="34" charset="0"/>
              <a:buNone/>
            </a:pPr>
            <a:r>
              <a:rPr lang="en-US" sz="2000" dirty="0"/>
              <a:t>How to you approach the problem?</a:t>
            </a:r>
          </a:p>
          <a:p>
            <a:pPr marL="0" indent="0">
              <a:buFont typeface="Arial" pitchFamily="34" charset="0"/>
              <a:buNone/>
            </a:pPr>
            <a:r>
              <a:rPr lang="en-US" sz="2000" dirty="0"/>
              <a:t>How fast is 15 m/s in mph? </a:t>
            </a:r>
          </a:p>
          <a:p>
            <a:pPr marL="0" indent="0">
              <a:buFont typeface="Arial" pitchFamily="34" charset="0"/>
              <a:buNone/>
            </a:pPr>
            <a:r>
              <a:rPr lang="en-US" sz="2000" dirty="0"/>
              <a:t>Is this something a mid 80’s to early 90’s Vette could do?</a:t>
            </a:r>
          </a:p>
          <a:p>
            <a:pPr marL="0" indent="0">
              <a:buFont typeface="Arial" pitchFamily="34" charset="0"/>
              <a:buNone/>
            </a:pPr>
            <a:r>
              <a:rPr lang="en-US" sz="2000" dirty="0"/>
              <a:t>What do you predict for average acceleration? </a:t>
            </a:r>
          </a:p>
          <a:p>
            <a:pPr marL="0" indent="0">
              <a:buFont typeface="Arial" pitchFamily="34" charset="0"/>
              <a:buNone/>
            </a:pPr>
            <a:r>
              <a:rPr lang="en-US" sz="2000" dirty="0"/>
              <a:t>What do you predict for average deceleration? </a:t>
            </a:r>
          </a:p>
        </p:txBody>
      </p:sp>
      <p:pic>
        <p:nvPicPr>
          <p:cNvPr id="3" name="Picture 2">
            <a:extLst>
              <a:ext uri="{FF2B5EF4-FFF2-40B4-BE49-F238E27FC236}">
                <a16:creationId xmlns:a16="http://schemas.microsoft.com/office/drawing/2014/main" id="{408E4A39-5719-4566-ABCC-C540E2AC3752}"/>
              </a:ext>
            </a:extLst>
          </p:cNvPr>
          <p:cNvPicPr>
            <a:picLocks noChangeAspect="1"/>
          </p:cNvPicPr>
          <p:nvPr/>
        </p:nvPicPr>
        <p:blipFill>
          <a:blip r:embed="rId2"/>
          <a:stretch>
            <a:fillRect/>
          </a:stretch>
        </p:blipFill>
        <p:spPr>
          <a:xfrm>
            <a:off x="334107" y="980124"/>
            <a:ext cx="4769947" cy="1458241"/>
          </a:xfrm>
          <a:prstGeom prst="rect">
            <a:avLst/>
          </a:prstGeom>
        </p:spPr>
      </p:pic>
      <p:pic>
        <p:nvPicPr>
          <p:cNvPr id="5" name="Picture 4">
            <a:extLst>
              <a:ext uri="{FF2B5EF4-FFF2-40B4-BE49-F238E27FC236}">
                <a16:creationId xmlns:a16="http://schemas.microsoft.com/office/drawing/2014/main" id="{DED063CE-A1B9-4818-9BB0-D507506C0D8B}"/>
              </a:ext>
            </a:extLst>
          </p:cNvPr>
          <p:cNvPicPr>
            <a:picLocks noChangeAspect="1"/>
          </p:cNvPicPr>
          <p:nvPr/>
        </p:nvPicPr>
        <p:blipFill>
          <a:blip r:embed="rId3"/>
          <a:stretch>
            <a:fillRect/>
          </a:stretch>
        </p:blipFill>
        <p:spPr>
          <a:xfrm>
            <a:off x="5087120" y="762000"/>
            <a:ext cx="3551171" cy="2823053"/>
          </a:xfrm>
          <a:prstGeom prst="rect">
            <a:avLst/>
          </a:prstGeom>
        </p:spPr>
      </p:pic>
    </p:spTree>
    <p:extLst>
      <p:ext uri="{BB962C8B-B14F-4D97-AF65-F5344CB8AC3E}">
        <p14:creationId xmlns:p14="http://schemas.microsoft.com/office/powerpoint/2010/main" val="318055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In-Class Practice Problem 3</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Content Placeholder 2">
            <a:extLst>
              <a:ext uri="{FF2B5EF4-FFF2-40B4-BE49-F238E27FC236}">
                <a16:creationId xmlns:a16="http://schemas.microsoft.com/office/drawing/2014/main" id="{EFE91359-9589-4B15-B415-E07A5EF7C6A1}"/>
              </a:ext>
            </a:extLst>
          </p:cNvPr>
          <p:cNvSpPr txBox="1">
            <a:spLocks/>
          </p:cNvSpPr>
          <p:nvPr/>
        </p:nvSpPr>
        <p:spPr>
          <a:xfrm>
            <a:off x="334108" y="2358536"/>
            <a:ext cx="8046876" cy="3585064"/>
          </a:xfrm>
          <a:prstGeom prst="rect">
            <a:avLst/>
          </a:prstGeom>
          <a:solidFill>
            <a:schemeClr val="bg1"/>
          </a:solidFill>
        </p:spPr>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a:t>How fast is 15 m/s in mph?  </a:t>
            </a:r>
          </a:p>
          <a:p>
            <a:pPr marL="0" indent="0">
              <a:buFont typeface="Arial" pitchFamily="34" charset="0"/>
              <a:buNone/>
            </a:pPr>
            <a:r>
              <a:rPr lang="en-US" sz="2000" b="1" dirty="0">
                <a:sym typeface="Wingdings" panose="05000000000000000000" pitchFamily="2" charset="2"/>
              </a:rPr>
              <a:t>	 A little over 30 mph</a:t>
            </a:r>
            <a:endParaRPr lang="en-US" sz="2000" b="1" dirty="0"/>
          </a:p>
          <a:p>
            <a:pPr marL="0" indent="0">
              <a:buFont typeface="Arial" pitchFamily="34" charset="0"/>
              <a:buNone/>
            </a:pPr>
            <a:r>
              <a:rPr lang="en-US" sz="2000" dirty="0"/>
              <a:t>Is this something a mid 80’s to early 90’s Vette could do? </a:t>
            </a:r>
          </a:p>
          <a:p>
            <a:pPr marL="0" indent="0">
              <a:buFont typeface="Arial" pitchFamily="34" charset="0"/>
              <a:buNone/>
            </a:pPr>
            <a:r>
              <a:rPr lang="en-US" sz="2000" dirty="0">
                <a:sym typeface="Wingdings" panose="05000000000000000000" pitchFamily="2" charset="2"/>
              </a:rPr>
              <a:t>	</a:t>
            </a:r>
            <a:r>
              <a:rPr lang="en-US" sz="2000" b="1" dirty="0">
                <a:sym typeface="Wingdings" panose="05000000000000000000" pitchFamily="2" charset="2"/>
              </a:rPr>
              <a:t> Yes. Maybe a bicycle too. </a:t>
            </a:r>
            <a:endParaRPr lang="en-US" sz="2000" b="1" dirty="0"/>
          </a:p>
          <a:p>
            <a:pPr marL="0" indent="0">
              <a:buFont typeface="Arial" pitchFamily="34" charset="0"/>
              <a:buNone/>
            </a:pPr>
            <a:r>
              <a:rPr lang="en-US" sz="2000" dirty="0"/>
              <a:t>What do you predict for average acceleration? </a:t>
            </a:r>
          </a:p>
          <a:p>
            <a:pPr marL="0" indent="0">
              <a:buFont typeface="Arial" pitchFamily="34" charset="0"/>
              <a:buNone/>
            </a:pPr>
            <a:r>
              <a:rPr lang="en-US" sz="2000" dirty="0"/>
              <a:t>What do you predict for average deceleration?</a:t>
            </a:r>
          </a:p>
          <a:p>
            <a:pPr marL="0" indent="0">
              <a:buFont typeface="Arial" pitchFamily="34" charset="0"/>
              <a:buNone/>
            </a:pPr>
            <a:r>
              <a:rPr lang="en-US" sz="2000" dirty="0"/>
              <a:t>	</a:t>
            </a:r>
            <a:r>
              <a:rPr lang="en-US" sz="2000" b="1" dirty="0">
                <a:sym typeface="Wingdings" panose="05000000000000000000" pitchFamily="2" charset="2"/>
              </a:rPr>
              <a:t> Acceleration is slope of v-t. Straight line from origin to peak</a:t>
            </a:r>
          </a:p>
          <a:p>
            <a:pPr marL="0" indent="0">
              <a:buFont typeface="Arial" pitchFamily="34" charset="0"/>
              <a:buNone/>
            </a:pPr>
            <a:r>
              <a:rPr lang="en-US" sz="2000" b="1" dirty="0">
                <a:sym typeface="Wingdings" panose="05000000000000000000" pitchFamily="2" charset="2"/>
              </a:rPr>
              <a:t>	      is about 15 [m/s] / 5 [sec] = 3 m/s</a:t>
            </a:r>
            <a:r>
              <a:rPr lang="en-US" sz="2000" b="1" baseline="30000" dirty="0">
                <a:sym typeface="Wingdings" panose="05000000000000000000" pitchFamily="2" charset="2"/>
              </a:rPr>
              <a:t>2</a:t>
            </a:r>
            <a:r>
              <a:rPr lang="en-US" sz="2000" b="1" dirty="0">
                <a:sym typeface="Wingdings" panose="05000000000000000000" pitchFamily="2" charset="2"/>
              </a:rPr>
              <a:t>. </a:t>
            </a:r>
          </a:p>
          <a:p>
            <a:pPr marL="0" indent="0">
              <a:buFont typeface="Arial" pitchFamily="34" charset="0"/>
              <a:buNone/>
            </a:pPr>
            <a:r>
              <a:rPr lang="en-US" sz="2000" b="1" dirty="0">
                <a:sym typeface="Wingdings" panose="05000000000000000000" pitchFamily="2" charset="2"/>
              </a:rPr>
              <a:t>	      Deceleration is 15 [m/s] / 10 [sec] = 1.5 m/s</a:t>
            </a:r>
            <a:r>
              <a:rPr lang="en-US" sz="2000" b="1" baseline="30000" dirty="0">
                <a:sym typeface="Wingdings" panose="05000000000000000000" pitchFamily="2" charset="2"/>
              </a:rPr>
              <a:t>2</a:t>
            </a:r>
            <a:r>
              <a:rPr lang="en-US" sz="2000" b="1" dirty="0"/>
              <a:t> </a:t>
            </a:r>
          </a:p>
        </p:txBody>
      </p:sp>
      <p:pic>
        <p:nvPicPr>
          <p:cNvPr id="3" name="Picture 2">
            <a:extLst>
              <a:ext uri="{FF2B5EF4-FFF2-40B4-BE49-F238E27FC236}">
                <a16:creationId xmlns:a16="http://schemas.microsoft.com/office/drawing/2014/main" id="{408E4A39-5719-4566-ABCC-C540E2AC3752}"/>
              </a:ext>
            </a:extLst>
          </p:cNvPr>
          <p:cNvPicPr>
            <a:picLocks noChangeAspect="1"/>
          </p:cNvPicPr>
          <p:nvPr/>
        </p:nvPicPr>
        <p:blipFill>
          <a:blip r:embed="rId2"/>
          <a:stretch>
            <a:fillRect/>
          </a:stretch>
        </p:blipFill>
        <p:spPr>
          <a:xfrm>
            <a:off x="334107" y="980124"/>
            <a:ext cx="4769947" cy="1458241"/>
          </a:xfrm>
          <a:prstGeom prst="rect">
            <a:avLst/>
          </a:prstGeom>
        </p:spPr>
      </p:pic>
      <p:pic>
        <p:nvPicPr>
          <p:cNvPr id="5" name="Picture 4">
            <a:extLst>
              <a:ext uri="{FF2B5EF4-FFF2-40B4-BE49-F238E27FC236}">
                <a16:creationId xmlns:a16="http://schemas.microsoft.com/office/drawing/2014/main" id="{DED063CE-A1B9-4818-9BB0-D507506C0D8B}"/>
              </a:ext>
            </a:extLst>
          </p:cNvPr>
          <p:cNvPicPr>
            <a:picLocks noChangeAspect="1"/>
          </p:cNvPicPr>
          <p:nvPr/>
        </p:nvPicPr>
        <p:blipFill>
          <a:blip r:embed="rId3"/>
          <a:stretch>
            <a:fillRect/>
          </a:stretch>
        </p:blipFill>
        <p:spPr>
          <a:xfrm>
            <a:off x="5087120" y="762000"/>
            <a:ext cx="3551171" cy="2823053"/>
          </a:xfrm>
          <a:prstGeom prst="rect">
            <a:avLst/>
          </a:prstGeom>
        </p:spPr>
      </p:pic>
      <p:cxnSp>
        <p:nvCxnSpPr>
          <p:cNvPr id="9" name="Straight Connector 8">
            <a:extLst>
              <a:ext uri="{FF2B5EF4-FFF2-40B4-BE49-F238E27FC236}">
                <a16:creationId xmlns:a16="http://schemas.microsoft.com/office/drawing/2014/main" id="{79363D22-0EB4-4E11-95F2-E3605C1DC223}"/>
              </a:ext>
            </a:extLst>
          </p:cNvPr>
          <p:cNvCxnSpPr>
            <a:cxnSpLocks/>
          </p:cNvCxnSpPr>
          <p:nvPr/>
        </p:nvCxnSpPr>
        <p:spPr>
          <a:xfrm flipV="1">
            <a:off x="5387622" y="2167467"/>
            <a:ext cx="838200" cy="1143000"/>
          </a:xfrm>
          <a:prstGeom prst="line">
            <a:avLst/>
          </a:prstGeom>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4284809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In-Class Practice Problem 3</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408E4A39-5719-4566-ABCC-C540E2AC3752}"/>
              </a:ext>
            </a:extLst>
          </p:cNvPr>
          <p:cNvPicPr>
            <a:picLocks noChangeAspect="1"/>
          </p:cNvPicPr>
          <p:nvPr/>
        </p:nvPicPr>
        <p:blipFill>
          <a:blip r:embed="rId2"/>
          <a:stretch>
            <a:fillRect/>
          </a:stretch>
        </p:blipFill>
        <p:spPr>
          <a:xfrm>
            <a:off x="228601" y="676656"/>
            <a:ext cx="4267200" cy="1304544"/>
          </a:xfrm>
          <a:prstGeom prst="rect">
            <a:avLst/>
          </a:prstGeom>
        </p:spPr>
      </p:pic>
      <p:pic>
        <p:nvPicPr>
          <p:cNvPr id="9" name="Picture 8">
            <a:extLst>
              <a:ext uri="{FF2B5EF4-FFF2-40B4-BE49-F238E27FC236}">
                <a16:creationId xmlns:a16="http://schemas.microsoft.com/office/drawing/2014/main" id="{DE059C42-7EFC-4DE4-80B8-3379AE8FF0D8}"/>
              </a:ext>
            </a:extLst>
          </p:cNvPr>
          <p:cNvPicPr>
            <a:picLocks noChangeAspect="1"/>
          </p:cNvPicPr>
          <p:nvPr/>
        </p:nvPicPr>
        <p:blipFill>
          <a:blip r:embed="rId3"/>
          <a:stretch>
            <a:fillRect/>
          </a:stretch>
        </p:blipFill>
        <p:spPr>
          <a:xfrm>
            <a:off x="1219199" y="1914144"/>
            <a:ext cx="6245243" cy="4562851"/>
          </a:xfrm>
          <a:prstGeom prst="rect">
            <a:avLst/>
          </a:prstGeom>
        </p:spPr>
      </p:pic>
    </p:spTree>
    <p:extLst>
      <p:ext uri="{BB962C8B-B14F-4D97-AF65-F5344CB8AC3E}">
        <p14:creationId xmlns:p14="http://schemas.microsoft.com/office/powerpoint/2010/main" val="5126514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In-Class Practice Problem 3</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408E4A39-5719-4566-ABCC-C540E2AC3752}"/>
              </a:ext>
            </a:extLst>
          </p:cNvPr>
          <p:cNvPicPr>
            <a:picLocks noChangeAspect="1"/>
          </p:cNvPicPr>
          <p:nvPr/>
        </p:nvPicPr>
        <p:blipFill>
          <a:blip r:embed="rId2"/>
          <a:stretch>
            <a:fillRect/>
          </a:stretch>
        </p:blipFill>
        <p:spPr>
          <a:xfrm>
            <a:off x="228601" y="676656"/>
            <a:ext cx="4267200" cy="1304544"/>
          </a:xfrm>
          <a:prstGeom prst="rect">
            <a:avLst/>
          </a:prstGeom>
        </p:spPr>
      </p:pic>
      <p:pic>
        <p:nvPicPr>
          <p:cNvPr id="5" name="Picture 4">
            <a:extLst>
              <a:ext uri="{FF2B5EF4-FFF2-40B4-BE49-F238E27FC236}">
                <a16:creationId xmlns:a16="http://schemas.microsoft.com/office/drawing/2014/main" id="{89D6D6A5-E48E-4B88-B302-756B134D0100}"/>
              </a:ext>
            </a:extLst>
          </p:cNvPr>
          <p:cNvPicPr>
            <a:picLocks noChangeAspect="1"/>
          </p:cNvPicPr>
          <p:nvPr/>
        </p:nvPicPr>
        <p:blipFill>
          <a:blip r:embed="rId3"/>
          <a:stretch>
            <a:fillRect/>
          </a:stretch>
        </p:blipFill>
        <p:spPr>
          <a:xfrm>
            <a:off x="914401" y="2048255"/>
            <a:ext cx="5410200" cy="1807051"/>
          </a:xfrm>
          <a:prstGeom prst="rect">
            <a:avLst/>
          </a:prstGeom>
        </p:spPr>
      </p:pic>
      <p:pic>
        <p:nvPicPr>
          <p:cNvPr id="7" name="Picture 6">
            <a:extLst>
              <a:ext uri="{FF2B5EF4-FFF2-40B4-BE49-F238E27FC236}">
                <a16:creationId xmlns:a16="http://schemas.microsoft.com/office/drawing/2014/main" id="{23D5EBF9-5579-4821-A8E1-11C71B6F01C5}"/>
              </a:ext>
            </a:extLst>
          </p:cNvPr>
          <p:cNvPicPr>
            <a:picLocks noChangeAspect="1"/>
          </p:cNvPicPr>
          <p:nvPr/>
        </p:nvPicPr>
        <p:blipFill>
          <a:blip r:embed="rId4"/>
          <a:stretch>
            <a:fillRect/>
          </a:stretch>
        </p:blipFill>
        <p:spPr>
          <a:xfrm>
            <a:off x="838200" y="4114800"/>
            <a:ext cx="5600730" cy="1807049"/>
          </a:xfrm>
          <a:prstGeom prst="rect">
            <a:avLst/>
          </a:prstGeom>
        </p:spPr>
      </p:pic>
    </p:spTree>
    <p:extLst>
      <p:ext uri="{BB962C8B-B14F-4D97-AF65-F5344CB8AC3E}">
        <p14:creationId xmlns:p14="http://schemas.microsoft.com/office/powerpoint/2010/main" val="14189011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In-Class Practice Problem 3</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DED063CE-A1B9-4818-9BB0-D507506C0D8B}"/>
              </a:ext>
            </a:extLst>
          </p:cNvPr>
          <p:cNvPicPr>
            <a:picLocks noChangeAspect="1"/>
          </p:cNvPicPr>
          <p:nvPr/>
        </p:nvPicPr>
        <p:blipFill>
          <a:blip r:embed="rId2"/>
          <a:stretch>
            <a:fillRect/>
          </a:stretch>
        </p:blipFill>
        <p:spPr>
          <a:xfrm>
            <a:off x="3245744" y="0"/>
            <a:ext cx="3551171" cy="2823053"/>
          </a:xfrm>
          <a:prstGeom prst="rect">
            <a:avLst/>
          </a:prstGeom>
        </p:spPr>
      </p:pic>
      <p:pic>
        <p:nvPicPr>
          <p:cNvPr id="7" name="Picture 6">
            <a:extLst>
              <a:ext uri="{FF2B5EF4-FFF2-40B4-BE49-F238E27FC236}">
                <a16:creationId xmlns:a16="http://schemas.microsoft.com/office/drawing/2014/main" id="{0E65C6F2-5AE1-4573-8D6F-DD09BDFFCC5D}"/>
              </a:ext>
            </a:extLst>
          </p:cNvPr>
          <p:cNvPicPr>
            <a:picLocks noChangeAspect="1"/>
          </p:cNvPicPr>
          <p:nvPr/>
        </p:nvPicPr>
        <p:blipFill>
          <a:blip r:embed="rId3"/>
          <a:stretch>
            <a:fillRect/>
          </a:stretch>
        </p:blipFill>
        <p:spPr>
          <a:xfrm>
            <a:off x="3225988" y="2971800"/>
            <a:ext cx="3479612" cy="3672329"/>
          </a:xfrm>
          <a:prstGeom prst="rect">
            <a:avLst/>
          </a:prstGeom>
        </p:spPr>
      </p:pic>
    </p:spTree>
    <p:extLst>
      <p:ext uri="{BB962C8B-B14F-4D97-AF65-F5344CB8AC3E}">
        <p14:creationId xmlns:p14="http://schemas.microsoft.com/office/powerpoint/2010/main" val="1743324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Relationship Between s-t, v-t, and a-t Graphs</a:t>
            </a:r>
          </a:p>
        </p:txBody>
      </p:sp>
      <p:sp>
        <p:nvSpPr>
          <p:cNvPr id="3" name="Content Placeholder 2"/>
          <p:cNvSpPr>
            <a:spLocks noGrp="1"/>
          </p:cNvSpPr>
          <p:nvPr>
            <p:ph idx="1"/>
          </p:nvPr>
        </p:nvSpPr>
        <p:spPr>
          <a:xfrm>
            <a:off x="333374" y="838198"/>
            <a:ext cx="8124826" cy="5715001"/>
          </a:xfrm>
          <a:solidFill>
            <a:schemeClr val="bg1"/>
          </a:solidFill>
        </p:spPr>
        <p:txBody>
          <a:bodyPr anchor="ctr">
            <a:normAutofit/>
          </a:bodyPr>
          <a:lstStyle/>
          <a:p>
            <a:pPr marL="0" indent="0">
              <a:buNone/>
            </a:pPr>
            <a:r>
              <a:rPr lang="en-US" sz="2000" i="1" dirty="0"/>
              <a:t>“But Dr. Dan…..why would we want to learn a skill like that? When would it ever be useful in modern times?” </a:t>
            </a:r>
          </a:p>
          <a:p>
            <a:pPr marL="0" indent="0">
              <a:buNone/>
            </a:pPr>
            <a:r>
              <a:rPr lang="en-US" sz="2000" dirty="0"/>
              <a:t>	- Imaginary Dynamics Student</a:t>
            </a:r>
          </a:p>
          <a:p>
            <a:pPr marL="0" indent="0">
              <a:buNone/>
            </a:pPr>
            <a:endParaRPr lang="en-US" sz="2000" dirty="0"/>
          </a:p>
          <a:p>
            <a:pPr marL="0" indent="0">
              <a:buNone/>
            </a:pPr>
            <a:r>
              <a:rPr lang="en-US" sz="2000" dirty="0"/>
              <a:t>That’s an excellent question, young grasshopper. The answer is: </a:t>
            </a:r>
          </a:p>
          <a:p>
            <a:pPr marL="400050" lvl="1" indent="0">
              <a:buNone/>
            </a:pPr>
            <a:r>
              <a:rPr lang="en-US" sz="1600" i="1" dirty="0"/>
              <a:t>Outside of a ‘Fluids Lab’ working problems on a napkin, you probably never will. </a:t>
            </a:r>
          </a:p>
          <a:p>
            <a:pPr marL="0" indent="0">
              <a:buNone/>
            </a:pPr>
            <a:endParaRPr lang="en-US" sz="2000" dirty="0"/>
          </a:p>
          <a:p>
            <a:pPr marL="0" indent="0">
              <a:buNone/>
            </a:pPr>
            <a:r>
              <a:rPr lang="en-US" sz="2000" dirty="0"/>
              <a:t>But if you replace ‘plot’ with ‘data’ </a:t>
            </a:r>
            <a:br>
              <a:rPr lang="en-US" sz="2000" dirty="0"/>
            </a:br>
            <a:r>
              <a:rPr lang="en-US" sz="2000" dirty="0"/>
              <a:t>and ‘grid paper’ with ‘phenomenal (computational) power’ </a:t>
            </a:r>
            <a:br>
              <a:rPr lang="en-US" sz="2000" dirty="0"/>
            </a:br>
            <a:r>
              <a:rPr lang="en-US" sz="2000" dirty="0"/>
              <a:t>then the answer is:	</a:t>
            </a:r>
            <a:r>
              <a:rPr lang="en-US" sz="1600" i="1" dirty="0"/>
              <a:t>All the freaking time. </a:t>
            </a:r>
          </a:p>
          <a:p>
            <a:pPr marL="0" indent="0">
              <a:buNone/>
            </a:pPr>
            <a:endParaRPr lang="en-US" sz="2000" i="1" dirty="0"/>
          </a:p>
          <a:p>
            <a:pPr marL="0" indent="0">
              <a:buNone/>
            </a:pPr>
            <a:r>
              <a:rPr lang="en-US" sz="2000" i="1" dirty="0"/>
              <a:t>Besides, this is a tool that also serves as another great way to check your (or someone else's) work. You should get so good at comparing these kind of charts that you can do it with very little mental effort. </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pic>
        <p:nvPicPr>
          <p:cNvPr id="13318" name="Picture 6" descr="Phenomenal Cosmic Power! by sorenutz007 on DeviantArt">
            <a:extLst>
              <a:ext uri="{FF2B5EF4-FFF2-40B4-BE49-F238E27FC236}">
                <a16:creationId xmlns:a16="http://schemas.microsoft.com/office/drawing/2014/main" id="{97E9CC37-9418-4FDB-8854-E4071852DC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7754" y="3446585"/>
            <a:ext cx="2102872" cy="16763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2958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fade">
                                      <p:cBhvr>
                                        <p:cTn id="15" dur="500"/>
                                        <p:tgtEl>
                                          <p:spTgt spid="3">
                                            <p:txEl>
                                              <p:pRg st="6" end="6"/>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3318"/>
                                        </p:tgtEl>
                                        <p:attrNameLst>
                                          <p:attrName>style.visibility</p:attrName>
                                        </p:attrNameLst>
                                      </p:cBhvr>
                                      <p:to>
                                        <p:strVal val="visible"/>
                                      </p:to>
                                    </p:set>
                                    <p:animEffect transition="in" filter="fade">
                                      <p:cBhvr>
                                        <p:cTn id="18" dur="500"/>
                                        <p:tgtEl>
                                          <p:spTgt spid="1331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fade">
                                      <p:cBhvr>
                                        <p:cTn id="2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In-Class Practice Problem 3</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DED063CE-A1B9-4818-9BB0-D507506C0D8B}"/>
              </a:ext>
            </a:extLst>
          </p:cNvPr>
          <p:cNvPicPr>
            <a:picLocks noChangeAspect="1"/>
          </p:cNvPicPr>
          <p:nvPr/>
        </p:nvPicPr>
        <p:blipFill>
          <a:blip r:embed="rId2"/>
          <a:stretch>
            <a:fillRect/>
          </a:stretch>
        </p:blipFill>
        <p:spPr>
          <a:xfrm>
            <a:off x="3245744" y="3882547"/>
            <a:ext cx="3551171" cy="2823053"/>
          </a:xfrm>
          <a:prstGeom prst="rect">
            <a:avLst/>
          </a:prstGeom>
        </p:spPr>
      </p:pic>
      <p:pic>
        <p:nvPicPr>
          <p:cNvPr id="3" name="Picture 2">
            <a:extLst>
              <a:ext uri="{FF2B5EF4-FFF2-40B4-BE49-F238E27FC236}">
                <a16:creationId xmlns:a16="http://schemas.microsoft.com/office/drawing/2014/main" id="{4C7E4CB8-90E4-4134-8512-62456D9BFD74}"/>
              </a:ext>
            </a:extLst>
          </p:cNvPr>
          <p:cNvPicPr>
            <a:picLocks noChangeAspect="1"/>
          </p:cNvPicPr>
          <p:nvPr/>
        </p:nvPicPr>
        <p:blipFill>
          <a:blip r:embed="rId3"/>
          <a:stretch>
            <a:fillRect/>
          </a:stretch>
        </p:blipFill>
        <p:spPr>
          <a:xfrm>
            <a:off x="3245744" y="721161"/>
            <a:ext cx="3307456" cy="3161385"/>
          </a:xfrm>
          <a:prstGeom prst="rect">
            <a:avLst/>
          </a:prstGeom>
        </p:spPr>
      </p:pic>
    </p:spTree>
    <p:extLst>
      <p:ext uri="{BB962C8B-B14F-4D97-AF65-F5344CB8AC3E}">
        <p14:creationId xmlns:p14="http://schemas.microsoft.com/office/powerpoint/2010/main" val="348684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Rectilinear Kinematics: Erratic Motion</a:t>
            </a:r>
          </a:p>
        </p:txBody>
      </p:sp>
      <p:sp>
        <p:nvSpPr>
          <p:cNvPr id="3" name="Content Placeholder 2"/>
          <p:cNvSpPr>
            <a:spLocks noGrp="1"/>
          </p:cNvSpPr>
          <p:nvPr>
            <p:ph idx="1"/>
          </p:nvPr>
        </p:nvSpPr>
        <p:spPr>
          <a:xfrm>
            <a:off x="333374" y="838200"/>
            <a:ext cx="3933826" cy="1905000"/>
          </a:xfrm>
          <a:solidFill>
            <a:schemeClr val="bg1"/>
          </a:solidFill>
        </p:spPr>
        <p:txBody>
          <a:bodyPr anchor="ctr">
            <a:normAutofit/>
          </a:bodyPr>
          <a:lstStyle/>
          <a:p>
            <a:pPr marL="0" indent="0">
              <a:buNone/>
            </a:pPr>
            <a:r>
              <a:rPr lang="en-US" sz="2000" dirty="0"/>
              <a:t>In many cases the position, velocity, and acceleration of a particle cannot be described by a continuous mathematical function along its entire path.</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a:t>12.3</a:t>
            </a:r>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graphicFrame>
        <p:nvGraphicFramePr>
          <p:cNvPr id="29" name="Object 28"/>
          <p:cNvGraphicFramePr>
            <a:graphicFrameLocks noChangeAspect="1"/>
          </p:cNvGraphicFramePr>
          <p:nvPr/>
        </p:nvGraphicFramePr>
        <p:xfrm>
          <a:off x="1676400" y="3962400"/>
          <a:ext cx="2044700" cy="1562100"/>
        </p:xfrm>
        <a:graphic>
          <a:graphicData uri="http://schemas.openxmlformats.org/presentationml/2006/ole">
            <mc:AlternateContent xmlns:mc="http://schemas.openxmlformats.org/markup-compatibility/2006">
              <mc:Choice xmlns:v="urn:schemas-microsoft-com:vml" Requires="v">
                <p:oleObj spid="_x0000_s12293" name="Equation" r:id="rId3" imgW="2044440" imgH="1562040" progId="Equation.DSMT4">
                  <p:embed/>
                </p:oleObj>
              </mc:Choice>
              <mc:Fallback>
                <p:oleObj name="Equation" r:id="rId3" imgW="2044440" imgH="1562040" progId="Equation.DSMT4">
                  <p:embed/>
                  <p:pic>
                    <p:nvPicPr>
                      <p:cNvPr id="29" name="Object 28"/>
                      <p:cNvPicPr>
                        <a:picLocks noChangeAspect="1" noChangeArrowheads="1"/>
                      </p:cNvPicPr>
                      <p:nvPr/>
                    </p:nvPicPr>
                    <p:blipFill>
                      <a:blip r:embed="rId4"/>
                      <a:srcRect/>
                      <a:stretch>
                        <a:fillRect/>
                      </a:stretch>
                    </p:blipFill>
                    <p:spPr bwMode="auto">
                      <a:xfrm>
                        <a:off x="1676400" y="3962400"/>
                        <a:ext cx="2044700" cy="15621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 name="Content Placeholder 2"/>
          <p:cNvSpPr txBox="1">
            <a:spLocks/>
          </p:cNvSpPr>
          <p:nvPr/>
        </p:nvSpPr>
        <p:spPr>
          <a:xfrm>
            <a:off x="1219200" y="2895600"/>
            <a:ext cx="2743200" cy="685800"/>
          </a:xfrm>
          <a:prstGeom prst="rect">
            <a:avLst/>
          </a:prstGeom>
          <a:solidFill>
            <a:schemeClr val="bg1"/>
          </a:solidFill>
        </p:spPr>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b="1" dirty="0">
                <a:solidFill>
                  <a:srgbClr val="C00000"/>
                </a:solidFill>
              </a:rPr>
              <a:t>The s-t and v-t graphs:</a:t>
            </a:r>
          </a:p>
        </p:txBody>
      </p:sp>
      <p:pic>
        <p:nvPicPr>
          <p:cNvPr id="6160" name="Picture 16" descr="D:\Courses\ENGR220\HibbelerV12\Hibbeler_Dynamics_CH12_JPG\fig12_07a.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19473"/>
          <a:stretch/>
        </p:blipFill>
        <p:spPr bwMode="auto">
          <a:xfrm>
            <a:off x="4813824" y="762000"/>
            <a:ext cx="3229673" cy="2971800"/>
          </a:xfrm>
          <a:prstGeom prst="rect">
            <a:avLst/>
          </a:prstGeom>
          <a:noFill/>
          <a:extLst>
            <a:ext uri="{909E8E84-426E-40DD-AFC4-6F175D3DCCD1}">
              <a14:hiddenFill xmlns:a14="http://schemas.microsoft.com/office/drawing/2010/main">
                <a:solidFill>
                  <a:srgbClr val="FFFFFF"/>
                </a:solidFill>
              </a14:hiddenFill>
            </a:ext>
          </a:extLst>
        </p:spPr>
      </p:pic>
      <p:pic>
        <p:nvPicPr>
          <p:cNvPr id="6161" name="Picture 17" descr="D:\Courses\ENGR220\HibbelerV12\Hibbeler_Dynamics_CH12_JPG\fig12_07b.jpg"/>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2219" b="18865"/>
          <a:stretch/>
        </p:blipFill>
        <p:spPr bwMode="auto">
          <a:xfrm>
            <a:off x="4800600" y="3743325"/>
            <a:ext cx="3276600" cy="2906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717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Rectilinear Kinematics: Erratic Motion</a:t>
            </a:r>
          </a:p>
        </p:txBody>
      </p:sp>
      <p:sp>
        <p:nvSpPr>
          <p:cNvPr id="3" name="Content Placeholder 2"/>
          <p:cNvSpPr>
            <a:spLocks noGrp="1"/>
          </p:cNvSpPr>
          <p:nvPr>
            <p:ph idx="1"/>
          </p:nvPr>
        </p:nvSpPr>
        <p:spPr>
          <a:xfrm>
            <a:off x="333374" y="838200"/>
            <a:ext cx="3933826" cy="1905000"/>
          </a:xfrm>
          <a:solidFill>
            <a:schemeClr val="bg1"/>
          </a:solidFill>
        </p:spPr>
        <p:txBody>
          <a:bodyPr anchor="ctr">
            <a:normAutofit/>
          </a:bodyPr>
          <a:lstStyle/>
          <a:p>
            <a:pPr marL="0" indent="0">
              <a:buNone/>
            </a:pPr>
            <a:r>
              <a:rPr lang="en-US" sz="2000" dirty="0"/>
              <a:t>In many cases the position, velocity, and acceleration of a particle cannot be described by a continuous mathematical function along its entire path.</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a:t>12.3</a:t>
            </a:r>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graphicFrame>
        <p:nvGraphicFramePr>
          <p:cNvPr id="29" name="Object 28"/>
          <p:cNvGraphicFramePr>
            <a:graphicFrameLocks noChangeAspect="1"/>
          </p:cNvGraphicFramePr>
          <p:nvPr>
            <p:extLst>
              <p:ext uri="{D42A27DB-BD31-4B8C-83A1-F6EECF244321}">
                <p14:modId xmlns:p14="http://schemas.microsoft.com/office/powerpoint/2010/main" val="217146550"/>
              </p:ext>
            </p:extLst>
          </p:nvPr>
        </p:nvGraphicFramePr>
        <p:xfrm>
          <a:off x="1447800" y="3962400"/>
          <a:ext cx="2501900" cy="1562100"/>
        </p:xfrm>
        <a:graphic>
          <a:graphicData uri="http://schemas.openxmlformats.org/presentationml/2006/ole">
            <mc:AlternateContent xmlns:mc="http://schemas.openxmlformats.org/markup-compatibility/2006">
              <mc:Choice xmlns:v="urn:schemas-microsoft-com:vml" Requires="v">
                <p:oleObj spid="_x0000_s9317" name="Equation" r:id="rId3" imgW="2501640" imgH="1562040" progId="Equation.DSMT4">
                  <p:embed/>
                </p:oleObj>
              </mc:Choice>
              <mc:Fallback>
                <p:oleObj name="Equation" r:id="rId3" imgW="2501640" imgH="1562040" progId="Equation.DSMT4">
                  <p:embed/>
                  <p:pic>
                    <p:nvPicPr>
                      <p:cNvPr id="0" name=""/>
                      <p:cNvPicPr>
                        <a:picLocks noChangeAspect="1" noChangeArrowheads="1"/>
                      </p:cNvPicPr>
                      <p:nvPr/>
                    </p:nvPicPr>
                    <p:blipFill>
                      <a:blip r:embed="rId4"/>
                      <a:srcRect/>
                      <a:stretch>
                        <a:fillRect/>
                      </a:stretch>
                    </p:blipFill>
                    <p:spPr bwMode="auto">
                      <a:xfrm>
                        <a:off x="1447800" y="3962400"/>
                        <a:ext cx="2501900" cy="15621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 name="Content Placeholder 2"/>
          <p:cNvSpPr txBox="1">
            <a:spLocks/>
          </p:cNvSpPr>
          <p:nvPr/>
        </p:nvSpPr>
        <p:spPr>
          <a:xfrm>
            <a:off x="990600" y="2895600"/>
            <a:ext cx="2971800" cy="685800"/>
          </a:xfrm>
          <a:prstGeom prst="rect">
            <a:avLst/>
          </a:prstGeom>
          <a:solidFill>
            <a:schemeClr val="bg1"/>
          </a:solidFill>
        </p:spPr>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b="1" dirty="0">
                <a:solidFill>
                  <a:srgbClr val="C00000"/>
                </a:solidFill>
              </a:rPr>
              <a:t>The v-t and a-t graphs:</a:t>
            </a:r>
          </a:p>
        </p:txBody>
      </p:sp>
      <p:pic>
        <p:nvPicPr>
          <p:cNvPr id="10" name="Picture 20" descr="D:\Courses\ENGR220\HibbelerV12\Hibbeler_Dynamics_CH12_JPG\fig12_08a.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22056"/>
          <a:stretch/>
        </p:blipFill>
        <p:spPr bwMode="auto">
          <a:xfrm>
            <a:off x="4648199" y="685799"/>
            <a:ext cx="3962401" cy="373578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D:\Courses\ENGR220\HibbelerV12\Hibbeler_Dynamics_CH12_JPG\fig12_08b.jpg"/>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4454" b="28741"/>
          <a:stretch/>
        </p:blipFill>
        <p:spPr bwMode="auto">
          <a:xfrm>
            <a:off x="4648201" y="4481897"/>
            <a:ext cx="3428999" cy="20774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5107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Relationship Between s-t, v-t, and a-t Graphs</a:t>
            </a:r>
          </a:p>
        </p:txBody>
      </p:sp>
      <p:sp>
        <p:nvSpPr>
          <p:cNvPr id="3" name="Content Placeholder 2"/>
          <p:cNvSpPr>
            <a:spLocks noGrp="1"/>
          </p:cNvSpPr>
          <p:nvPr>
            <p:ph idx="1"/>
          </p:nvPr>
        </p:nvSpPr>
        <p:spPr>
          <a:xfrm>
            <a:off x="333374" y="838200"/>
            <a:ext cx="8124826" cy="1295400"/>
          </a:xfrm>
          <a:solidFill>
            <a:schemeClr val="bg1"/>
          </a:solidFill>
        </p:spPr>
        <p:txBody>
          <a:bodyPr anchor="ctr">
            <a:normAutofit fontScale="92500" lnSpcReduction="10000"/>
          </a:bodyPr>
          <a:lstStyle/>
          <a:p>
            <a:pPr marL="0" indent="0">
              <a:buNone/>
            </a:pPr>
            <a:r>
              <a:rPr lang="en-US" sz="2000" dirty="0"/>
              <a:t>How about the other way? What if you have a plot of acceleration as a function of time? How to you get to velocity? Or position? </a:t>
            </a:r>
          </a:p>
          <a:p>
            <a:pPr marL="0" indent="0">
              <a:buNone/>
            </a:pPr>
            <a:endParaRPr lang="en-US" sz="2000" dirty="0"/>
          </a:p>
          <a:p>
            <a:pPr marL="0" indent="0">
              <a:buNone/>
            </a:pPr>
            <a:r>
              <a:rPr lang="en-US" sz="2000" dirty="0"/>
              <a:t>You know that:</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4" name="Content Placeholder 2">
            <a:extLst>
              <a:ext uri="{FF2B5EF4-FFF2-40B4-BE49-F238E27FC236}">
                <a16:creationId xmlns:a16="http://schemas.microsoft.com/office/drawing/2014/main" id="{4EF49365-3A14-4E05-8B8C-F56E951F1EB1}"/>
              </a:ext>
            </a:extLst>
          </p:cNvPr>
          <p:cNvSpPr txBox="1">
            <a:spLocks/>
          </p:cNvSpPr>
          <p:nvPr/>
        </p:nvSpPr>
        <p:spPr>
          <a:xfrm>
            <a:off x="333374" y="4119199"/>
            <a:ext cx="8124826" cy="833802"/>
          </a:xfrm>
          <a:prstGeom prst="rect">
            <a:avLst/>
          </a:prstGeom>
          <a:solidFill>
            <a:schemeClr val="bg1"/>
          </a:solidFill>
        </p:spPr>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a:t>In theory, if I gave you a plot of acceleration vs. time, and some grid paper, you could probably draw me a pretty accurate velocity vs. time plot. </a:t>
            </a:r>
          </a:p>
        </p:txBody>
      </p:sp>
      <p:graphicFrame>
        <p:nvGraphicFramePr>
          <p:cNvPr id="9" name="Object 8">
            <a:extLst>
              <a:ext uri="{FF2B5EF4-FFF2-40B4-BE49-F238E27FC236}">
                <a16:creationId xmlns:a16="http://schemas.microsoft.com/office/drawing/2014/main" id="{82A661C7-2FFC-4A8C-9879-2F7C71D2C711}"/>
              </a:ext>
            </a:extLst>
          </p:cNvPr>
          <p:cNvGraphicFramePr>
            <a:graphicFrameLocks noChangeAspect="1"/>
          </p:cNvGraphicFramePr>
          <p:nvPr>
            <p:extLst>
              <p:ext uri="{D42A27DB-BD31-4B8C-83A1-F6EECF244321}">
                <p14:modId xmlns:p14="http://schemas.microsoft.com/office/powerpoint/2010/main" val="1459639917"/>
              </p:ext>
            </p:extLst>
          </p:nvPr>
        </p:nvGraphicFramePr>
        <p:xfrm>
          <a:off x="1106487" y="2286000"/>
          <a:ext cx="2540000" cy="1384300"/>
        </p:xfrm>
        <a:graphic>
          <a:graphicData uri="http://schemas.openxmlformats.org/presentationml/2006/ole">
            <mc:AlternateContent xmlns:mc="http://schemas.openxmlformats.org/markup-compatibility/2006">
              <mc:Choice xmlns:v="urn:schemas-microsoft-com:vml" Requires="v">
                <p:oleObj spid="_x0000_s15370" name="Equation" r:id="rId3" imgW="2539800" imgH="1384200" progId="Equation.DSMT4">
                  <p:embed/>
                </p:oleObj>
              </mc:Choice>
              <mc:Fallback>
                <p:oleObj name="Equation" r:id="rId3" imgW="2539800" imgH="1384200" progId="Equation.DSMT4">
                  <p:embed/>
                  <p:pic>
                    <p:nvPicPr>
                      <p:cNvPr id="29" name="Object 28"/>
                      <p:cNvPicPr>
                        <a:picLocks noChangeAspect="1" noChangeArrowheads="1"/>
                      </p:cNvPicPr>
                      <p:nvPr/>
                    </p:nvPicPr>
                    <p:blipFill>
                      <a:blip r:embed="rId4"/>
                      <a:srcRect/>
                      <a:stretch>
                        <a:fillRect/>
                      </a:stretch>
                    </p:blipFill>
                    <p:spPr bwMode="auto">
                      <a:xfrm>
                        <a:off x="1106487" y="2286000"/>
                        <a:ext cx="2540000" cy="1384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Object 9">
            <a:extLst>
              <a:ext uri="{FF2B5EF4-FFF2-40B4-BE49-F238E27FC236}">
                <a16:creationId xmlns:a16="http://schemas.microsoft.com/office/drawing/2014/main" id="{0AB8DF2D-7215-4330-A515-7C74AF64B4BD}"/>
              </a:ext>
            </a:extLst>
          </p:cNvPr>
          <p:cNvGraphicFramePr>
            <a:graphicFrameLocks noChangeAspect="1"/>
          </p:cNvGraphicFramePr>
          <p:nvPr>
            <p:extLst>
              <p:ext uri="{D42A27DB-BD31-4B8C-83A1-F6EECF244321}">
                <p14:modId xmlns:p14="http://schemas.microsoft.com/office/powerpoint/2010/main" val="686835896"/>
              </p:ext>
            </p:extLst>
          </p:nvPr>
        </p:nvGraphicFramePr>
        <p:xfrm>
          <a:off x="4876800" y="2286000"/>
          <a:ext cx="2743200" cy="1384300"/>
        </p:xfrm>
        <a:graphic>
          <a:graphicData uri="http://schemas.openxmlformats.org/presentationml/2006/ole">
            <mc:AlternateContent xmlns:mc="http://schemas.openxmlformats.org/markup-compatibility/2006">
              <mc:Choice xmlns:v="urn:schemas-microsoft-com:vml" Requires="v">
                <p:oleObj spid="_x0000_s15371" name="Equation" r:id="rId5" imgW="2743200" imgH="1384200" progId="Equation.DSMT4">
                  <p:embed/>
                </p:oleObj>
              </mc:Choice>
              <mc:Fallback>
                <p:oleObj name="Equation" r:id="rId5" imgW="2743200" imgH="1384200" progId="Equation.DSMT4">
                  <p:embed/>
                  <p:pic>
                    <p:nvPicPr>
                      <p:cNvPr id="29" name="Object 28"/>
                      <p:cNvPicPr>
                        <a:picLocks noChangeAspect="1" noChangeArrowheads="1"/>
                      </p:cNvPicPr>
                      <p:nvPr/>
                    </p:nvPicPr>
                    <p:blipFill>
                      <a:blip r:embed="rId6"/>
                      <a:srcRect/>
                      <a:stretch>
                        <a:fillRect/>
                      </a:stretch>
                    </p:blipFill>
                    <p:spPr bwMode="auto">
                      <a:xfrm>
                        <a:off x="4876800" y="2286000"/>
                        <a:ext cx="2743200" cy="1384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4669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Rectilinear Kinematics: Erratic Motion</a:t>
            </a:r>
          </a:p>
        </p:txBody>
      </p:sp>
      <p:sp>
        <p:nvSpPr>
          <p:cNvPr id="3" name="Content Placeholder 2"/>
          <p:cNvSpPr>
            <a:spLocks noGrp="1"/>
          </p:cNvSpPr>
          <p:nvPr>
            <p:ph idx="1"/>
          </p:nvPr>
        </p:nvSpPr>
        <p:spPr>
          <a:xfrm>
            <a:off x="333374" y="838200"/>
            <a:ext cx="3933826" cy="1905000"/>
          </a:xfrm>
          <a:solidFill>
            <a:schemeClr val="bg1"/>
          </a:solidFill>
        </p:spPr>
        <p:txBody>
          <a:bodyPr anchor="ctr">
            <a:normAutofit/>
          </a:bodyPr>
          <a:lstStyle/>
          <a:p>
            <a:pPr marL="0" indent="0">
              <a:buNone/>
            </a:pPr>
            <a:r>
              <a:rPr lang="en-US" sz="2000" dirty="0"/>
              <a:t>In many cases the position, velocity, and acceleration of a particle cannot be described by a continuous mathematical function along its entire path.</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a:t>12.3</a:t>
            </a:r>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graphicFrame>
        <p:nvGraphicFramePr>
          <p:cNvPr id="29" name="Object 28"/>
          <p:cNvGraphicFramePr>
            <a:graphicFrameLocks noChangeAspect="1"/>
          </p:cNvGraphicFramePr>
          <p:nvPr>
            <p:extLst>
              <p:ext uri="{D42A27DB-BD31-4B8C-83A1-F6EECF244321}">
                <p14:modId xmlns:p14="http://schemas.microsoft.com/office/powerpoint/2010/main" val="1827814731"/>
              </p:ext>
            </p:extLst>
          </p:nvPr>
        </p:nvGraphicFramePr>
        <p:xfrm>
          <a:off x="1143000" y="3956050"/>
          <a:ext cx="2540000" cy="1384300"/>
        </p:xfrm>
        <a:graphic>
          <a:graphicData uri="http://schemas.openxmlformats.org/presentationml/2006/ole">
            <mc:AlternateContent xmlns:mc="http://schemas.openxmlformats.org/markup-compatibility/2006">
              <mc:Choice xmlns:v="urn:schemas-microsoft-com:vml" Requires="v">
                <p:oleObj spid="_x0000_s10343" name="Equation" r:id="rId3" imgW="2539800" imgH="1384200" progId="Equation.DSMT4">
                  <p:embed/>
                </p:oleObj>
              </mc:Choice>
              <mc:Fallback>
                <p:oleObj name="Equation" r:id="rId3" imgW="2539800" imgH="1384200" progId="Equation.DSMT4">
                  <p:embed/>
                  <p:pic>
                    <p:nvPicPr>
                      <p:cNvPr id="0" name=""/>
                      <p:cNvPicPr>
                        <a:picLocks noChangeAspect="1" noChangeArrowheads="1"/>
                      </p:cNvPicPr>
                      <p:nvPr/>
                    </p:nvPicPr>
                    <p:blipFill>
                      <a:blip r:embed="rId4"/>
                      <a:srcRect/>
                      <a:stretch>
                        <a:fillRect/>
                      </a:stretch>
                    </p:blipFill>
                    <p:spPr bwMode="auto">
                      <a:xfrm>
                        <a:off x="1143000" y="3956050"/>
                        <a:ext cx="2540000" cy="1384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 name="Content Placeholder 2"/>
          <p:cNvSpPr txBox="1">
            <a:spLocks/>
          </p:cNvSpPr>
          <p:nvPr/>
        </p:nvSpPr>
        <p:spPr>
          <a:xfrm>
            <a:off x="990600" y="2895600"/>
            <a:ext cx="2971800" cy="685800"/>
          </a:xfrm>
          <a:prstGeom prst="rect">
            <a:avLst/>
          </a:prstGeom>
          <a:solidFill>
            <a:schemeClr val="bg1"/>
          </a:solidFill>
        </p:spPr>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b="1" dirty="0">
                <a:solidFill>
                  <a:srgbClr val="C00000"/>
                </a:solidFill>
              </a:rPr>
              <a:t>The a-t and v-t graphs:</a:t>
            </a:r>
          </a:p>
        </p:txBody>
      </p:sp>
      <p:pic>
        <p:nvPicPr>
          <p:cNvPr id="10243" name="Picture 3" descr="D:\Courses\ENGR220\HibbelerV12\Hibbeler_Dynamics_CH12_JPG\fig12_09.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13054"/>
          <a:stretch/>
        </p:blipFill>
        <p:spPr bwMode="auto">
          <a:xfrm>
            <a:off x="5029200" y="838200"/>
            <a:ext cx="3127375" cy="5603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5237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Rectilinear Kinematics: Erratic Motion</a:t>
            </a:r>
          </a:p>
        </p:txBody>
      </p:sp>
      <p:sp>
        <p:nvSpPr>
          <p:cNvPr id="3" name="Content Placeholder 2"/>
          <p:cNvSpPr>
            <a:spLocks noGrp="1"/>
          </p:cNvSpPr>
          <p:nvPr>
            <p:ph idx="1"/>
          </p:nvPr>
        </p:nvSpPr>
        <p:spPr>
          <a:xfrm>
            <a:off x="333374" y="838200"/>
            <a:ext cx="3933826" cy="1905000"/>
          </a:xfrm>
          <a:solidFill>
            <a:schemeClr val="bg1"/>
          </a:solidFill>
        </p:spPr>
        <p:txBody>
          <a:bodyPr anchor="ctr">
            <a:normAutofit/>
          </a:bodyPr>
          <a:lstStyle/>
          <a:p>
            <a:pPr marL="0" indent="0">
              <a:buNone/>
            </a:pPr>
            <a:r>
              <a:rPr lang="en-US" sz="2000" dirty="0"/>
              <a:t>In many cases the position, velocity, and acceleration of a particle cannot be described by a continuous mathematical function along its entire path.</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a:t>12.3</a:t>
            </a:r>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graphicFrame>
        <p:nvGraphicFramePr>
          <p:cNvPr id="29" name="Object 28"/>
          <p:cNvGraphicFramePr>
            <a:graphicFrameLocks noChangeAspect="1"/>
          </p:cNvGraphicFramePr>
          <p:nvPr>
            <p:extLst>
              <p:ext uri="{D42A27DB-BD31-4B8C-83A1-F6EECF244321}">
                <p14:modId xmlns:p14="http://schemas.microsoft.com/office/powerpoint/2010/main" val="3439165176"/>
              </p:ext>
            </p:extLst>
          </p:nvPr>
        </p:nvGraphicFramePr>
        <p:xfrm>
          <a:off x="1041400" y="3956050"/>
          <a:ext cx="2743200" cy="1384300"/>
        </p:xfrm>
        <a:graphic>
          <a:graphicData uri="http://schemas.openxmlformats.org/presentationml/2006/ole">
            <mc:AlternateContent xmlns:mc="http://schemas.openxmlformats.org/markup-compatibility/2006">
              <mc:Choice xmlns:v="urn:schemas-microsoft-com:vml" Requires="v">
                <p:oleObj spid="_x0000_s11367" name="Equation" r:id="rId3" imgW="2743200" imgH="1384200" progId="Equation.DSMT4">
                  <p:embed/>
                </p:oleObj>
              </mc:Choice>
              <mc:Fallback>
                <p:oleObj name="Equation" r:id="rId3" imgW="2743200" imgH="1384200" progId="Equation.DSMT4">
                  <p:embed/>
                  <p:pic>
                    <p:nvPicPr>
                      <p:cNvPr id="0" name=""/>
                      <p:cNvPicPr>
                        <a:picLocks noChangeAspect="1" noChangeArrowheads="1"/>
                      </p:cNvPicPr>
                      <p:nvPr/>
                    </p:nvPicPr>
                    <p:blipFill>
                      <a:blip r:embed="rId4"/>
                      <a:srcRect/>
                      <a:stretch>
                        <a:fillRect/>
                      </a:stretch>
                    </p:blipFill>
                    <p:spPr bwMode="auto">
                      <a:xfrm>
                        <a:off x="1041400" y="3956050"/>
                        <a:ext cx="2743200" cy="1384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 name="Content Placeholder 2"/>
          <p:cNvSpPr txBox="1">
            <a:spLocks/>
          </p:cNvSpPr>
          <p:nvPr/>
        </p:nvSpPr>
        <p:spPr>
          <a:xfrm>
            <a:off x="990600" y="2895600"/>
            <a:ext cx="2971800" cy="685800"/>
          </a:xfrm>
          <a:prstGeom prst="rect">
            <a:avLst/>
          </a:prstGeom>
          <a:solidFill>
            <a:schemeClr val="bg1"/>
          </a:solidFill>
        </p:spPr>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b="1" dirty="0">
                <a:solidFill>
                  <a:srgbClr val="C00000"/>
                </a:solidFill>
              </a:rPr>
              <a:t>The v-t and s-t graphs:</a:t>
            </a:r>
          </a:p>
        </p:txBody>
      </p:sp>
      <p:pic>
        <p:nvPicPr>
          <p:cNvPr id="11267" name="Picture 3" descr="D:\Courses\ENGR220\HibbelerV12\Hibbeler_Dynamics_CH12_JPG\fig12_10.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13166"/>
          <a:stretch/>
        </p:blipFill>
        <p:spPr bwMode="auto">
          <a:xfrm>
            <a:off x="5260975" y="769938"/>
            <a:ext cx="2776538" cy="56118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2517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Relationship Between s-t, v-t, and a-t Graphs</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0B1BA6B4-A96C-4748-AC37-249436054762}"/>
              </a:ext>
            </a:extLst>
          </p:cNvPr>
          <p:cNvSpPr txBox="1">
            <a:spLocks/>
          </p:cNvSpPr>
          <p:nvPr/>
        </p:nvSpPr>
        <p:spPr>
          <a:xfrm>
            <a:off x="228600" y="1066800"/>
            <a:ext cx="8124826" cy="3048000"/>
          </a:xfrm>
          <a:prstGeom prst="rect">
            <a:avLst/>
          </a:prstGeom>
          <a:solidFill>
            <a:schemeClr val="bg1"/>
          </a:solidFill>
        </p:spPr>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a:t>Group Discussion:</a:t>
            </a:r>
          </a:p>
          <a:p>
            <a:pPr marL="0" indent="0">
              <a:buFont typeface="Arial" pitchFamily="34" charset="0"/>
              <a:buNone/>
            </a:pPr>
            <a:r>
              <a:rPr lang="en-US" sz="2000" dirty="0"/>
              <a:t>With those around you see if you can come to some agreement on the following </a:t>
            </a:r>
            <a:r>
              <a:rPr lang="en-US" sz="2000" dirty="0" err="1"/>
              <a:t>scenerio</a:t>
            </a:r>
            <a:r>
              <a:rPr lang="en-US" sz="2000" dirty="0"/>
              <a:t>:</a:t>
            </a:r>
          </a:p>
          <a:p>
            <a:pPr marL="0" indent="0">
              <a:buFont typeface="Arial" pitchFamily="34" charset="0"/>
              <a:buNone/>
            </a:pPr>
            <a:r>
              <a:rPr lang="en-US" sz="2000" dirty="0"/>
              <a:t>Suppose you wanted to know the position, velocity, and acceleration of an object as a function of time. You have a device that will record data (time stamped), but you can only choose one sensor. You can record position, velocity, or acceleration. What sensor would you choose, and why?</a:t>
            </a:r>
          </a:p>
        </p:txBody>
      </p:sp>
    </p:spTree>
    <p:extLst>
      <p:ext uri="{BB962C8B-B14F-4D97-AF65-F5344CB8AC3E}">
        <p14:creationId xmlns:p14="http://schemas.microsoft.com/office/powerpoint/2010/main" val="3173232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In-Class Practice Problem 1</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E4A8F03E-D6BD-47F9-ADCC-4387285FB89A}"/>
              </a:ext>
            </a:extLst>
          </p:cNvPr>
          <p:cNvPicPr>
            <a:picLocks noChangeAspect="1"/>
          </p:cNvPicPr>
          <p:nvPr/>
        </p:nvPicPr>
        <p:blipFill>
          <a:blip r:embed="rId2"/>
          <a:stretch>
            <a:fillRect/>
          </a:stretch>
        </p:blipFill>
        <p:spPr>
          <a:xfrm>
            <a:off x="304800" y="990600"/>
            <a:ext cx="4486275" cy="1400175"/>
          </a:xfrm>
          <a:prstGeom prst="rect">
            <a:avLst/>
          </a:prstGeom>
        </p:spPr>
      </p:pic>
      <p:pic>
        <p:nvPicPr>
          <p:cNvPr id="5" name="Picture 4">
            <a:extLst>
              <a:ext uri="{FF2B5EF4-FFF2-40B4-BE49-F238E27FC236}">
                <a16:creationId xmlns:a16="http://schemas.microsoft.com/office/drawing/2014/main" id="{4BFC510E-3419-481E-83BC-06E5858928B5}"/>
              </a:ext>
            </a:extLst>
          </p:cNvPr>
          <p:cNvPicPr>
            <a:picLocks noChangeAspect="1"/>
          </p:cNvPicPr>
          <p:nvPr/>
        </p:nvPicPr>
        <p:blipFill>
          <a:blip r:embed="rId3"/>
          <a:stretch>
            <a:fillRect/>
          </a:stretch>
        </p:blipFill>
        <p:spPr>
          <a:xfrm>
            <a:off x="4791075" y="990600"/>
            <a:ext cx="4267200" cy="3038475"/>
          </a:xfrm>
          <a:prstGeom prst="rect">
            <a:avLst/>
          </a:prstGeom>
        </p:spPr>
      </p:pic>
      <p:sp>
        <p:nvSpPr>
          <p:cNvPr id="8" name="Content Placeholder 2">
            <a:extLst>
              <a:ext uri="{FF2B5EF4-FFF2-40B4-BE49-F238E27FC236}">
                <a16:creationId xmlns:a16="http://schemas.microsoft.com/office/drawing/2014/main" id="{EFE91359-9589-4B15-B415-E07A5EF7C6A1}"/>
              </a:ext>
            </a:extLst>
          </p:cNvPr>
          <p:cNvSpPr txBox="1">
            <a:spLocks/>
          </p:cNvSpPr>
          <p:nvPr/>
        </p:nvSpPr>
        <p:spPr>
          <a:xfrm>
            <a:off x="334108" y="2358536"/>
            <a:ext cx="4456967" cy="2823063"/>
          </a:xfrm>
          <a:prstGeom prst="rect">
            <a:avLst/>
          </a:prstGeom>
          <a:solidFill>
            <a:schemeClr val="bg1"/>
          </a:solidFill>
        </p:spPr>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a:t>What do you notice?</a:t>
            </a:r>
          </a:p>
          <a:p>
            <a:pPr marL="0" indent="0">
              <a:buFont typeface="Arial" pitchFamily="34" charset="0"/>
              <a:buNone/>
            </a:pPr>
            <a:r>
              <a:rPr lang="en-US" sz="2000" dirty="0"/>
              <a:t>Key words?</a:t>
            </a:r>
          </a:p>
          <a:p>
            <a:pPr marL="0" indent="0">
              <a:buFont typeface="Arial" pitchFamily="34" charset="0"/>
              <a:buNone/>
            </a:pPr>
            <a:r>
              <a:rPr lang="en-US" sz="2000" dirty="0"/>
              <a:t>How to you approach the problem?</a:t>
            </a:r>
          </a:p>
          <a:p>
            <a:pPr marL="0" indent="0">
              <a:buFont typeface="Arial" pitchFamily="34" charset="0"/>
              <a:buNone/>
            </a:pPr>
            <a:r>
              <a:rPr lang="en-US" sz="2000" dirty="0"/>
              <a:t>What do you predict about the answer? </a:t>
            </a:r>
          </a:p>
          <a:p>
            <a:pPr marL="0" indent="0">
              <a:buFont typeface="Arial" pitchFamily="34" charset="0"/>
              <a:buNone/>
            </a:pPr>
            <a:r>
              <a:rPr lang="en-US" sz="2000" dirty="0"/>
              <a:t>What are the units for velocity and acceleration going to be?</a:t>
            </a:r>
          </a:p>
        </p:txBody>
      </p:sp>
    </p:spTree>
    <p:extLst>
      <p:ext uri="{BB962C8B-B14F-4D97-AF65-F5344CB8AC3E}">
        <p14:creationId xmlns:p14="http://schemas.microsoft.com/office/powerpoint/2010/main" val="1258494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rgbClr val="C00000"/>
          </a:solidFill>
          <a:tailEnd type="stealth" w="lg" len="lg"/>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otalTime>1519</TotalTime>
  <Words>934</Words>
  <Application>Microsoft Office PowerPoint</Application>
  <PresentationFormat>On-screen Show (4:3)</PresentationFormat>
  <Paragraphs>85</Paragraphs>
  <Slides>20</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5" baseType="lpstr">
      <vt:lpstr>Arial</vt:lpstr>
      <vt:lpstr>Calibri</vt:lpstr>
      <vt:lpstr>Cambria Math</vt:lpstr>
      <vt:lpstr>Office Theme</vt:lpstr>
      <vt:lpstr>Equation</vt:lpstr>
      <vt:lpstr>Relationship Between s-t, v-t, and a-t Graphs</vt:lpstr>
      <vt:lpstr>Relationship Between s-t, v-t, and a-t Graphs</vt:lpstr>
      <vt:lpstr>Rectilinear Kinematics: Erratic Motion</vt:lpstr>
      <vt:lpstr>Rectilinear Kinematics: Erratic Motion</vt:lpstr>
      <vt:lpstr>Relationship Between s-t, v-t, and a-t Graphs</vt:lpstr>
      <vt:lpstr>Rectilinear Kinematics: Erratic Motion</vt:lpstr>
      <vt:lpstr>Rectilinear Kinematics: Erratic Motion</vt:lpstr>
      <vt:lpstr>Relationship Between s-t, v-t, and a-t Graphs</vt:lpstr>
      <vt:lpstr>In-Class Practice Problem 1</vt:lpstr>
      <vt:lpstr>In-Class Practice Problem 1</vt:lpstr>
      <vt:lpstr>In-Class Practice Problem 1</vt:lpstr>
      <vt:lpstr>In-Class Practice Problem 2</vt:lpstr>
      <vt:lpstr>In-Class Practice Problem 2</vt:lpstr>
      <vt:lpstr>In-Class Practice Problem 2</vt:lpstr>
      <vt:lpstr>In-Class Practice Problem 3</vt:lpstr>
      <vt:lpstr>In-Class Practice Problem 3</vt:lpstr>
      <vt:lpstr>In-Class Practice Problem 3</vt:lpstr>
      <vt:lpstr>In-Class Practice Problem 3</vt:lpstr>
      <vt:lpstr>In-Class Practice Problem 3</vt:lpstr>
      <vt:lpstr>In-Class Practice Problem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 Wolbrecht</dc:creator>
  <cp:lastModifiedBy>Cordon, Dan (dcordon@uidaho.edu)</cp:lastModifiedBy>
  <cp:revision>156</cp:revision>
  <dcterms:created xsi:type="dcterms:W3CDTF">2012-06-25T20:35:01Z</dcterms:created>
  <dcterms:modified xsi:type="dcterms:W3CDTF">2022-01-19T00:52:43Z</dcterms:modified>
</cp:coreProperties>
</file>