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90" r:id="rId3"/>
    <p:sldId id="291" r:id="rId4"/>
    <p:sldId id="292" r:id="rId5"/>
    <p:sldId id="293" r:id="rId6"/>
    <p:sldId id="294" r:id="rId7"/>
    <p:sldId id="295" r:id="rId8"/>
    <p:sldId id="277" r:id="rId9"/>
    <p:sldId id="280" r:id="rId10"/>
    <p:sldId id="298" r:id="rId11"/>
    <p:sldId id="297" r:id="rId12"/>
    <p:sldId id="282" r:id="rId13"/>
    <p:sldId id="299" r:id="rId14"/>
    <p:sldId id="300" r:id="rId15"/>
    <p:sldId id="285" r:id="rId16"/>
    <p:sldId id="301" r:id="rId17"/>
    <p:sldId id="30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9" d="100"/>
          <a:sy n="109" d="100"/>
        </p:scale>
        <p:origin x="2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06637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144459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311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2620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427971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94288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91372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42900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99615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49772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5C1C36-EB36-42CF-A074-B66E1B8F5CEE}" type="datetimeFigureOut">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176589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C1C36-EB36-42CF-A074-B66E1B8F5CEE}" type="datetimeFigureOut">
              <a:rPr lang="en-US" smtClean="0"/>
              <a:t>1/25/2022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596E8-B3D7-4B9A-88CD-372C7B06E689}" type="slidenum">
              <a:rPr lang="en-US" smtClean="0"/>
              <a:t>‹#›</a:t>
            </a:fld>
            <a:endParaRPr lang="en-US" dirty="0"/>
          </a:p>
        </p:txBody>
      </p:sp>
    </p:spTree>
    <p:extLst>
      <p:ext uri="{BB962C8B-B14F-4D97-AF65-F5344CB8AC3E}">
        <p14:creationId xmlns:p14="http://schemas.microsoft.com/office/powerpoint/2010/main" val="898863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2.png"/><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Problem 12-79</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04800" y="914400"/>
            <a:ext cx="8001000" cy="2057395"/>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So, this problem kicked your butt? Clearly you aren’t alone. Even with a few tips, this one proved to be a little rough for most of you. I think the reason is that there wasn’t an existing equation that made this problem work. You need to make the calculus work for you. There are two approaches to this problem, and I think we should explore both of them. </a:t>
            </a:r>
          </a:p>
        </p:txBody>
      </p:sp>
      <p:pic>
        <p:nvPicPr>
          <p:cNvPr id="3" name="Picture 2">
            <a:extLst>
              <a:ext uri="{FF2B5EF4-FFF2-40B4-BE49-F238E27FC236}">
                <a16:creationId xmlns:a16="http://schemas.microsoft.com/office/drawing/2014/main" id="{5A1E401E-942F-4E07-BF56-E88B689900DB}"/>
              </a:ext>
            </a:extLst>
          </p:cNvPr>
          <p:cNvPicPr>
            <a:picLocks noChangeAspect="1"/>
          </p:cNvPicPr>
          <p:nvPr/>
        </p:nvPicPr>
        <p:blipFill>
          <a:blip r:embed="rId2"/>
          <a:stretch>
            <a:fillRect/>
          </a:stretch>
        </p:blipFill>
        <p:spPr>
          <a:xfrm>
            <a:off x="457200" y="2819400"/>
            <a:ext cx="4600575" cy="1562100"/>
          </a:xfrm>
          <a:prstGeom prst="rect">
            <a:avLst/>
          </a:prstGeom>
        </p:spPr>
      </p:pic>
      <p:pic>
        <p:nvPicPr>
          <p:cNvPr id="5" name="Picture 4">
            <a:extLst>
              <a:ext uri="{FF2B5EF4-FFF2-40B4-BE49-F238E27FC236}">
                <a16:creationId xmlns:a16="http://schemas.microsoft.com/office/drawing/2014/main" id="{C4255404-D3BC-40E6-A8BA-B84175F92FDE}"/>
              </a:ext>
            </a:extLst>
          </p:cNvPr>
          <p:cNvPicPr>
            <a:picLocks noChangeAspect="1"/>
          </p:cNvPicPr>
          <p:nvPr/>
        </p:nvPicPr>
        <p:blipFill>
          <a:blip r:embed="rId3"/>
          <a:stretch>
            <a:fillRect/>
          </a:stretch>
        </p:blipFill>
        <p:spPr>
          <a:xfrm>
            <a:off x="5220937" y="2951018"/>
            <a:ext cx="3465863" cy="3305521"/>
          </a:xfrm>
          <a:prstGeom prst="rect">
            <a:avLst/>
          </a:prstGeom>
        </p:spPr>
      </p:pic>
    </p:spTree>
    <p:extLst>
      <p:ext uri="{BB962C8B-B14F-4D97-AF65-F5344CB8AC3E}">
        <p14:creationId xmlns:p14="http://schemas.microsoft.com/office/powerpoint/2010/main" val="1563911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C0276C90-605D-48A8-A6FC-6554F3152B49}"/>
              </a:ext>
            </a:extLst>
          </p:cNvPr>
          <p:cNvPicPr>
            <a:picLocks noChangeAspect="1"/>
          </p:cNvPicPr>
          <p:nvPr/>
        </p:nvPicPr>
        <p:blipFill>
          <a:blip r:embed="rId2"/>
          <a:stretch>
            <a:fillRect/>
          </a:stretch>
        </p:blipFill>
        <p:spPr>
          <a:xfrm>
            <a:off x="334108" y="803030"/>
            <a:ext cx="4542692" cy="1391017"/>
          </a:xfrm>
          <a:prstGeom prst="rect">
            <a:avLst/>
          </a:prstGeom>
        </p:spPr>
      </p:pic>
      <p:pic>
        <p:nvPicPr>
          <p:cNvPr id="7" name="Picture 6">
            <a:extLst>
              <a:ext uri="{FF2B5EF4-FFF2-40B4-BE49-F238E27FC236}">
                <a16:creationId xmlns:a16="http://schemas.microsoft.com/office/drawing/2014/main" id="{B39424E0-ABB0-45DF-81F0-CAEDBE46251A}"/>
              </a:ext>
            </a:extLst>
          </p:cNvPr>
          <p:cNvPicPr>
            <a:picLocks noChangeAspect="1"/>
          </p:cNvPicPr>
          <p:nvPr/>
        </p:nvPicPr>
        <p:blipFill>
          <a:blip r:embed="rId3"/>
          <a:stretch>
            <a:fillRect/>
          </a:stretch>
        </p:blipFill>
        <p:spPr>
          <a:xfrm>
            <a:off x="5425588" y="914400"/>
            <a:ext cx="3384304" cy="2133583"/>
          </a:xfrm>
          <a:prstGeom prst="rect">
            <a:avLst/>
          </a:prstGeom>
        </p:spPr>
      </p:pic>
      <p:pic>
        <p:nvPicPr>
          <p:cNvPr id="8" name="Picture 7">
            <a:extLst>
              <a:ext uri="{FF2B5EF4-FFF2-40B4-BE49-F238E27FC236}">
                <a16:creationId xmlns:a16="http://schemas.microsoft.com/office/drawing/2014/main" id="{481A8275-E4AB-4137-9587-FABA0F38988A}"/>
              </a:ext>
            </a:extLst>
          </p:cNvPr>
          <p:cNvPicPr>
            <a:picLocks noChangeAspect="1"/>
          </p:cNvPicPr>
          <p:nvPr/>
        </p:nvPicPr>
        <p:blipFill>
          <a:blip r:embed="rId4"/>
          <a:stretch>
            <a:fillRect/>
          </a:stretch>
        </p:blipFill>
        <p:spPr>
          <a:xfrm>
            <a:off x="1066800" y="2895599"/>
            <a:ext cx="7217016" cy="2895581"/>
          </a:xfrm>
          <a:prstGeom prst="rect">
            <a:avLst/>
          </a:prstGeom>
        </p:spPr>
      </p:pic>
    </p:spTree>
    <p:extLst>
      <p:ext uri="{BB962C8B-B14F-4D97-AF65-F5344CB8AC3E}">
        <p14:creationId xmlns:p14="http://schemas.microsoft.com/office/powerpoint/2010/main" val="2720702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C0276C90-605D-48A8-A6FC-6554F3152B49}"/>
              </a:ext>
            </a:extLst>
          </p:cNvPr>
          <p:cNvPicPr>
            <a:picLocks noChangeAspect="1"/>
          </p:cNvPicPr>
          <p:nvPr/>
        </p:nvPicPr>
        <p:blipFill>
          <a:blip r:embed="rId2"/>
          <a:stretch>
            <a:fillRect/>
          </a:stretch>
        </p:blipFill>
        <p:spPr>
          <a:xfrm>
            <a:off x="334108" y="803030"/>
            <a:ext cx="4542692" cy="1391017"/>
          </a:xfrm>
          <a:prstGeom prst="rect">
            <a:avLst/>
          </a:prstGeom>
        </p:spPr>
      </p:pic>
      <p:pic>
        <p:nvPicPr>
          <p:cNvPr id="7" name="Picture 6">
            <a:extLst>
              <a:ext uri="{FF2B5EF4-FFF2-40B4-BE49-F238E27FC236}">
                <a16:creationId xmlns:a16="http://schemas.microsoft.com/office/drawing/2014/main" id="{B39424E0-ABB0-45DF-81F0-CAEDBE46251A}"/>
              </a:ext>
            </a:extLst>
          </p:cNvPr>
          <p:cNvPicPr>
            <a:picLocks noChangeAspect="1"/>
          </p:cNvPicPr>
          <p:nvPr/>
        </p:nvPicPr>
        <p:blipFill>
          <a:blip r:embed="rId3"/>
          <a:stretch>
            <a:fillRect/>
          </a:stretch>
        </p:blipFill>
        <p:spPr>
          <a:xfrm>
            <a:off x="5425588" y="914400"/>
            <a:ext cx="3384304" cy="2133583"/>
          </a:xfrm>
          <a:prstGeom prst="rect">
            <a:avLst/>
          </a:prstGeom>
        </p:spPr>
      </p:pic>
      <p:pic>
        <p:nvPicPr>
          <p:cNvPr id="9" name="Picture 8">
            <a:extLst>
              <a:ext uri="{FF2B5EF4-FFF2-40B4-BE49-F238E27FC236}">
                <a16:creationId xmlns:a16="http://schemas.microsoft.com/office/drawing/2014/main" id="{55BB7401-E3F5-47F0-A31A-B072D9F82731}"/>
              </a:ext>
            </a:extLst>
          </p:cNvPr>
          <p:cNvPicPr>
            <a:picLocks noChangeAspect="1"/>
          </p:cNvPicPr>
          <p:nvPr/>
        </p:nvPicPr>
        <p:blipFill>
          <a:blip r:embed="rId4"/>
          <a:stretch>
            <a:fillRect/>
          </a:stretch>
        </p:blipFill>
        <p:spPr>
          <a:xfrm>
            <a:off x="809953" y="2992588"/>
            <a:ext cx="7524093" cy="2971794"/>
          </a:xfrm>
          <a:prstGeom prst="rect">
            <a:avLst/>
          </a:prstGeom>
        </p:spPr>
      </p:pic>
    </p:spTree>
    <p:extLst>
      <p:ext uri="{BB962C8B-B14F-4D97-AF65-F5344CB8AC3E}">
        <p14:creationId xmlns:p14="http://schemas.microsoft.com/office/powerpoint/2010/main" val="1542788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4108" y="2358536"/>
            <a:ext cx="7590692" cy="4651863"/>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What do you notice about this problem?</a:t>
            </a:r>
          </a:p>
          <a:p>
            <a:pPr marL="0" indent="0">
              <a:buFont typeface="Arial" pitchFamily="34" charset="0"/>
              <a:buNone/>
            </a:pPr>
            <a:r>
              <a:rPr lang="en-US" sz="2000" dirty="0"/>
              <a:t>Key words?</a:t>
            </a:r>
          </a:p>
          <a:p>
            <a:pPr marL="0" indent="0">
              <a:buFont typeface="Arial" pitchFamily="34" charset="0"/>
              <a:buNone/>
            </a:pPr>
            <a:r>
              <a:rPr lang="en-US" sz="2000" dirty="0"/>
              <a:t>How to you approach the problem?</a:t>
            </a:r>
          </a:p>
          <a:p>
            <a:pPr marL="0" indent="0">
              <a:buFont typeface="Arial" pitchFamily="34" charset="0"/>
              <a:buNone/>
            </a:pPr>
            <a:r>
              <a:rPr lang="en-US" sz="2000" dirty="0"/>
              <a:t>Since a isn’t pointing at the radius of curvature, what does this say about the speed of the plane?</a:t>
            </a:r>
          </a:p>
          <a:p>
            <a:pPr marL="0" indent="0">
              <a:buFont typeface="Arial" pitchFamily="34" charset="0"/>
              <a:buNone/>
            </a:pPr>
            <a:r>
              <a:rPr lang="en-US" sz="2000" dirty="0"/>
              <a:t>What do you do with the acceleration vector?</a:t>
            </a:r>
          </a:p>
          <a:p>
            <a:pPr marL="0" indent="0">
              <a:buFont typeface="Arial" pitchFamily="34" charset="0"/>
              <a:buNone/>
            </a:pPr>
            <a:r>
              <a:rPr lang="en-US" sz="2000" dirty="0"/>
              <a:t>What equation(s) will you use?</a:t>
            </a:r>
          </a:p>
        </p:txBody>
      </p:sp>
      <p:pic>
        <p:nvPicPr>
          <p:cNvPr id="3" name="Picture 2">
            <a:extLst>
              <a:ext uri="{FF2B5EF4-FFF2-40B4-BE49-F238E27FC236}">
                <a16:creationId xmlns:a16="http://schemas.microsoft.com/office/drawing/2014/main" id="{B8F01B6F-96F9-46EB-A354-B5C54C9A57DE}"/>
              </a:ext>
            </a:extLst>
          </p:cNvPr>
          <p:cNvPicPr>
            <a:picLocks noChangeAspect="1"/>
          </p:cNvPicPr>
          <p:nvPr/>
        </p:nvPicPr>
        <p:blipFill>
          <a:blip r:embed="rId2"/>
          <a:stretch>
            <a:fillRect/>
          </a:stretch>
        </p:blipFill>
        <p:spPr>
          <a:xfrm>
            <a:off x="334108" y="859388"/>
            <a:ext cx="4922701" cy="1499138"/>
          </a:xfrm>
          <a:prstGeom prst="rect">
            <a:avLst/>
          </a:prstGeom>
        </p:spPr>
      </p:pic>
      <p:pic>
        <p:nvPicPr>
          <p:cNvPr id="9" name="Picture 8">
            <a:extLst>
              <a:ext uri="{FF2B5EF4-FFF2-40B4-BE49-F238E27FC236}">
                <a16:creationId xmlns:a16="http://schemas.microsoft.com/office/drawing/2014/main" id="{4EC82F8C-9274-4548-B56D-271F17599659}"/>
              </a:ext>
            </a:extLst>
          </p:cNvPr>
          <p:cNvPicPr>
            <a:picLocks noChangeAspect="1"/>
          </p:cNvPicPr>
          <p:nvPr/>
        </p:nvPicPr>
        <p:blipFill>
          <a:blip r:embed="rId3"/>
          <a:stretch>
            <a:fillRect/>
          </a:stretch>
        </p:blipFill>
        <p:spPr>
          <a:xfrm>
            <a:off x="5486400" y="1142999"/>
            <a:ext cx="3113170" cy="3428999"/>
          </a:xfrm>
          <a:prstGeom prst="rect">
            <a:avLst/>
          </a:prstGeom>
        </p:spPr>
      </p:pic>
    </p:spTree>
    <p:extLst>
      <p:ext uri="{BB962C8B-B14F-4D97-AF65-F5344CB8AC3E}">
        <p14:creationId xmlns:p14="http://schemas.microsoft.com/office/powerpoint/2010/main" val="354985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B8F01B6F-96F9-46EB-A354-B5C54C9A57DE}"/>
              </a:ext>
            </a:extLst>
          </p:cNvPr>
          <p:cNvPicPr>
            <a:picLocks noChangeAspect="1"/>
          </p:cNvPicPr>
          <p:nvPr/>
        </p:nvPicPr>
        <p:blipFill>
          <a:blip r:embed="rId2"/>
          <a:stretch>
            <a:fillRect/>
          </a:stretch>
        </p:blipFill>
        <p:spPr>
          <a:xfrm>
            <a:off x="334108" y="859388"/>
            <a:ext cx="4922701" cy="1499138"/>
          </a:xfrm>
          <a:prstGeom prst="rect">
            <a:avLst/>
          </a:prstGeom>
        </p:spPr>
      </p:pic>
      <p:pic>
        <p:nvPicPr>
          <p:cNvPr id="9" name="Picture 8">
            <a:extLst>
              <a:ext uri="{FF2B5EF4-FFF2-40B4-BE49-F238E27FC236}">
                <a16:creationId xmlns:a16="http://schemas.microsoft.com/office/drawing/2014/main" id="{4EC82F8C-9274-4548-B56D-271F17599659}"/>
              </a:ext>
            </a:extLst>
          </p:cNvPr>
          <p:cNvPicPr>
            <a:picLocks noChangeAspect="1"/>
          </p:cNvPicPr>
          <p:nvPr/>
        </p:nvPicPr>
        <p:blipFill>
          <a:blip r:embed="rId3"/>
          <a:stretch>
            <a:fillRect/>
          </a:stretch>
        </p:blipFill>
        <p:spPr>
          <a:xfrm>
            <a:off x="5486400" y="1142999"/>
            <a:ext cx="3113170" cy="3428999"/>
          </a:xfrm>
          <a:prstGeom prst="rect">
            <a:avLst/>
          </a:prstGeom>
        </p:spPr>
      </p:pic>
      <p:pic>
        <p:nvPicPr>
          <p:cNvPr id="5" name="Picture 4">
            <a:extLst>
              <a:ext uri="{FF2B5EF4-FFF2-40B4-BE49-F238E27FC236}">
                <a16:creationId xmlns:a16="http://schemas.microsoft.com/office/drawing/2014/main" id="{82815D01-A396-414C-8EBE-A3A3DA4701AA}"/>
              </a:ext>
            </a:extLst>
          </p:cNvPr>
          <p:cNvPicPr>
            <a:picLocks noChangeAspect="1"/>
          </p:cNvPicPr>
          <p:nvPr/>
        </p:nvPicPr>
        <p:blipFill>
          <a:blip r:embed="rId4"/>
          <a:stretch>
            <a:fillRect/>
          </a:stretch>
        </p:blipFill>
        <p:spPr>
          <a:xfrm>
            <a:off x="1700083" y="3124200"/>
            <a:ext cx="2190750" cy="3257550"/>
          </a:xfrm>
          <a:prstGeom prst="rect">
            <a:avLst/>
          </a:prstGeom>
        </p:spPr>
      </p:pic>
      <p:pic>
        <p:nvPicPr>
          <p:cNvPr id="7" name="Picture 6">
            <a:extLst>
              <a:ext uri="{FF2B5EF4-FFF2-40B4-BE49-F238E27FC236}">
                <a16:creationId xmlns:a16="http://schemas.microsoft.com/office/drawing/2014/main" id="{C8ACA0CC-ECF7-4222-89AD-2E44AD936627}"/>
              </a:ext>
            </a:extLst>
          </p:cNvPr>
          <p:cNvPicPr>
            <a:picLocks noChangeAspect="1"/>
          </p:cNvPicPr>
          <p:nvPr/>
        </p:nvPicPr>
        <p:blipFill>
          <a:blip r:embed="rId4"/>
          <a:stretch>
            <a:fillRect/>
          </a:stretch>
        </p:blipFill>
        <p:spPr>
          <a:xfrm>
            <a:off x="1852483" y="3276600"/>
            <a:ext cx="2190750" cy="3257550"/>
          </a:xfrm>
          <a:prstGeom prst="rect">
            <a:avLst/>
          </a:prstGeom>
        </p:spPr>
      </p:pic>
    </p:spTree>
    <p:extLst>
      <p:ext uri="{BB962C8B-B14F-4D97-AF65-F5344CB8AC3E}">
        <p14:creationId xmlns:p14="http://schemas.microsoft.com/office/powerpoint/2010/main" val="4283252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B8F01B6F-96F9-46EB-A354-B5C54C9A57DE}"/>
              </a:ext>
            </a:extLst>
          </p:cNvPr>
          <p:cNvPicPr>
            <a:picLocks noChangeAspect="1"/>
          </p:cNvPicPr>
          <p:nvPr/>
        </p:nvPicPr>
        <p:blipFill>
          <a:blip r:embed="rId2"/>
          <a:stretch>
            <a:fillRect/>
          </a:stretch>
        </p:blipFill>
        <p:spPr>
          <a:xfrm>
            <a:off x="334108" y="859388"/>
            <a:ext cx="4922701" cy="1499138"/>
          </a:xfrm>
          <a:prstGeom prst="rect">
            <a:avLst/>
          </a:prstGeom>
        </p:spPr>
      </p:pic>
      <p:pic>
        <p:nvPicPr>
          <p:cNvPr id="9" name="Picture 8">
            <a:extLst>
              <a:ext uri="{FF2B5EF4-FFF2-40B4-BE49-F238E27FC236}">
                <a16:creationId xmlns:a16="http://schemas.microsoft.com/office/drawing/2014/main" id="{4EC82F8C-9274-4548-B56D-271F17599659}"/>
              </a:ext>
            </a:extLst>
          </p:cNvPr>
          <p:cNvPicPr>
            <a:picLocks noChangeAspect="1"/>
          </p:cNvPicPr>
          <p:nvPr/>
        </p:nvPicPr>
        <p:blipFill>
          <a:blip r:embed="rId3"/>
          <a:stretch>
            <a:fillRect/>
          </a:stretch>
        </p:blipFill>
        <p:spPr>
          <a:xfrm>
            <a:off x="6219731" y="663475"/>
            <a:ext cx="2579770" cy="2841486"/>
          </a:xfrm>
          <a:prstGeom prst="rect">
            <a:avLst/>
          </a:prstGeom>
        </p:spPr>
      </p:pic>
      <p:pic>
        <p:nvPicPr>
          <p:cNvPr id="8" name="Picture 7">
            <a:extLst>
              <a:ext uri="{FF2B5EF4-FFF2-40B4-BE49-F238E27FC236}">
                <a16:creationId xmlns:a16="http://schemas.microsoft.com/office/drawing/2014/main" id="{09BEC85E-B12F-4E09-B6A2-1E5E06975535}"/>
              </a:ext>
            </a:extLst>
          </p:cNvPr>
          <p:cNvPicPr>
            <a:picLocks noChangeAspect="1"/>
          </p:cNvPicPr>
          <p:nvPr/>
        </p:nvPicPr>
        <p:blipFill>
          <a:blip r:embed="rId4"/>
          <a:stretch>
            <a:fillRect/>
          </a:stretch>
        </p:blipFill>
        <p:spPr>
          <a:xfrm>
            <a:off x="737435" y="3133726"/>
            <a:ext cx="7279950" cy="2962262"/>
          </a:xfrm>
          <a:prstGeom prst="rect">
            <a:avLst/>
          </a:prstGeom>
        </p:spPr>
      </p:pic>
    </p:spTree>
    <p:extLst>
      <p:ext uri="{BB962C8B-B14F-4D97-AF65-F5344CB8AC3E}">
        <p14:creationId xmlns:p14="http://schemas.microsoft.com/office/powerpoint/2010/main" val="3466638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64F3F440-718B-4AEF-84D7-B0DC8F8A5286}"/>
              </a:ext>
            </a:extLst>
          </p:cNvPr>
          <p:cNvPicPr>
            <a:picLocks noChangeAspect="1"/>
          </p:cNvPicPr>
          <p:nvPr/>
        </p:nvPicPr>
        <p:blipFill>
          <a:blip r:embed="rId2"/>
          <a:stretch>
            <a:fillRect/>
          </a:stretch>
        </p:blipFill>
        <p:spPr>
          <a:xfrm>
            <a:off x="304799" y="845115"/>
            <a:ext cx="5175889" cy="1517071"/>
          </a:xfrm>
          <a:prstGeom prst="rect">
            <a:avLst/>
          </a:prstGeom>
        </p:spPr>
      </p:pic>
      <p:sp>
        <p:nvSpPr>
          <p:cNvPr id="10" name="Content Placeholder 2">
            <a:extLst>
              <a:ext uri="{FF2B5EF4-FFF2-40B4-BE49-F238E27FC236}">
                <a16:creationId xmlns:a16="http://schemas.microsoft.com/office/drawing/2014/main" id="{05DCE411-060F-40E3-A750-CBCDD6A0235F}"/>
              </a:ext>
            </a:extLst>
          </p:cNvPr>
          <p:cNvSpPr txBox="1">
            <a:spLocks/>
          </p:cNvSpPr>
          <p:nvPr/>
        </p:nvSpPr>
        <p:spPr>
          <a:xfrm>
            <a:off x="334108" y="2358536"/>
            <a:ext cx="6371492" cy="3470744"/>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What do you notice about this problem?</a:t>
            </a:r>
          </a:p>
          <a:p>
            <a:pPr marL="0" indent="0">
              <a:buFont typeface="Arial" pitchFamily="34" charset="0"/>
              <a:buNone/>
            </a:pPr>
            <a:r>
              <a:rPr lang="en-US" sz="2000" dirty="0"/>
              <a:t>Key words?</a:t>
            </a:r>
          </a:p>
          <a:p>
            <a:pPr marL="0" indent="0">
              <a:buFont typeface="Arial" pitchFamily="34" charset="0"/>
              <a:buNone/>
            </a:pPr>
            <a:r>
              <a:rPr lang="en-US" sz="2000" dirty="0"/>
              <a:t>What information do you know?</a:t>
            </a:r>
          </a:p>
          <a:p>
            <a:pPr marL="0" indent="0">
              <a:buFont typeface="Arial" pitchFamily="34" charset="0"/>
              <a:buNone/>
            </a:pPr>
            <a:r>
              <a:rPr lang="en-US" sz="2000" dirty="0"/>
              <a:t>What are you trying to find?</a:t>
            </a:r>
          </a:p>
          <a:p>
            <a:pPr marL="0" indent="0">
              <a:buFont typeface="Arial" pitchFamily="34" charset="0"/>
              <a:buNone/>
            </a:pPr>
            <a:r>
              <a:rPr lang="en-US" sz="2000" dirty="0"/>
              <a:t>There is no time in this problem at all </a:t>
            </a:r>
            <a:r>
              <a:rPr lang="en-US" sz="2000" dirty="0">
                <a:sym typeface="Wingdings" panose="05000000000000000000" pitchFamily="2" charset="2"/>
              </a:rPr>
              <a:t></a:t>
            </a:r>
          </a:p>
          <a:p>
            <a:pPr marL="0" indent="0">
              <a:buFont typeface="Arial" pitchFamily="34" charset="0"/>
              <a:buNone/>
            </a:pPr>
            <a:r>
              <a:rPr lang="en-US" sz="2000" dirty="0">
                <a:sym typeface="Wingdings" panose="05000000000000000000" pitchFamily="2" charset="2"/>
              </a:rPr>
              <a:t>Note: s in –(0.05 s) is </a:t>
            </a:r>
            <a:r>
              <a:rPr lang="en-US" sz="2000" i="1" u="sng" dirty="0">
                <a:sym typeface="Wingdings" panose="05000000000000000000" pitchFamily="2" charset="2"/>
              </a:rPr>
              <a:t>not </a:t>
            </a:r>
            <a:r>
              <a:rPr lang="en-US" sz="2000" dirty="0">
                <a:sym typeface="Wingdings" panose="05000000000000000000" pitchFamily="2" charset="2"/>
              </a:rPr>
              <a:t>seconds. It is path length </a:t>
            </a:r>
            <a:endParaRPr lang="en-US" sz="2000" dirty="0"/>
          </a:p>
          <a:p>
            <a:pPr marL="0" indent="0">
              <a:buFont typeface="Arial" pitchFamily="34" charset="0"/>
              <a:buNone/>
            </a:pPr>
            <a:r>
              <a:rPr lang="en-US" sz="2000" dirty="0"/>
              <a:t>How to you approach the problem?</a:t>
            </a:r>
          </a:p>
          <a:p>
            <a:pPr marL="0" indent="0">
              <a:buFont typeface="Arial" pitchFamily="34" charset="0"/>
              <a:buNone/>
            </a:pPr>
            <a:r>
              <a:rPr lang="en-US" sz="2000" dirty="0"/>
              <a:t>What equation(s) will you use?</a:t>
            </a:r>
          </a:p>
        </p:txBody>
      </p:sp>
      <p:pic>
        <p:nvPicPr>
          <p:cNvPr id="8" name="Picture 7">
            <a:extLst>
              <a:ext uri="{FF2B5EF4-FFF2-40B4-BE49-F238E27FC236}">
                <a16:creationId xmlns:a16="http://schemas.microsoft.com/office/drawing/2014/main" id="{F08FE315-7FEC-4A9C-B486-E353891AE7C4}"/>
              </a:ext>
            </a:extLst>
          </p:cNvPr>
          <p:cNvPicPr>
            <a:picLocks noChangeAspect="1"/>
          </p:cNvPicPr>
          <p:nvPr/>
        </p:nvPicPr>
        <p:blipFill>
          <a:blip r:embed="rId3"/>
          <a:stretch>
            <a:fillRect/>
          </a:stretch>
        </p:blipFill>
        <p:spPr>
          <a:xfrm>
            <a:off x="5508397" y="1028714"/>
            <a:ext cx="3315738" cy="2400282"/>
          </a:xfrm>
          <a:prstGeom prst="rect">
            <a:avLst/>
          </a:prstGeom>
        </p:spPr>
      </p:pic>
    </p:spTree>
    <p:extLst>
      <p:ext uri="{BB962C8B-B14F-4D97-AF65-F5344CB8AC3E}">
        <p14:creationId xmlns:p14="http://schemas.microsoft.com/office/powerpoint/2010/main" val="352198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64F3F440-718B-4AEF-84D7-B0DC8F8A5286}"/>
              </a:ext>
            </a:extLst>
          </p:cNvPr>
          <p:cNvPicPr>
            <a:picLocks noChangeAspect="1"/>
          </p:cNvPicPr>
          <p:nvPr/>
        </p:nvPicPr>
        <p:blipFill>
          <a:blip r:embed="rId2"/>
          <a:stretch>
            <a:fillRect/>
          </a:stretch>
        </p:blipFill>
        <p:spPr>
          <a:xfrm>
            <a:off x="304799" y="845115"/>
            <a:ext cx="5175889" cy="1517071"/>
          </a:xfrm>
          <a:prstGeom prst="rect">
            <a:avLst/>
          </a:prstGeom>
        </p:spPr>
      </p:pic>
      <p:pic>
        <p:nvPicPr>
          <p:cNvPr id="8" name="Picture 7">
            <a:extLst>
              <a:ext uri="{FF2B5EF4-FFF2-40B4-BE49-F238E27FC236}">
                <a16:creationId xmlns:a16="http://schemas.microsoft.com/office/drawing/2014/main" id="{F08FE315-7FEC-4A9C-B486-E353891AE7C4}"/>
              </a:ext>
            </a:extLst>
          </p:cNvPr>
          <p:cNvPicPr>
            <a:picLocks noChangeAspect="1"/>
          </p:cNvPicPr>
          <p:nvPr/>
        </p:nvPicPr>
        <p:blipFill>
          <a:blip r:embed="rId3"/>
          <a:stretch>
            <a:fillRect/>
          </a:stretch>
        </p:blipFill>
        <p:spPr>
          <a:xfrm>
            <a:off x="6248400" y="852041"/>
            <a:ext cx="2492603" cy="1804410"/>
          </a:xfrm>
          <a:prstGeom prst="rect">
            <a:avLst/>
          </a:prstGeom>
        </p:spPr>
      </p:pic>
      <p:pic>
        <p:nvPicPr>
          <p:cNvPr id="3" name="Picture 2">
            <a:extLst>
              <a:ext uri="{FF2B5EF4-FFF2-40B4-BE49-F238E27FC236}">
                <a16:creationId xmlns:a16="http://schemas.microsoft.com/office/drawing/2014/main" id="{A8EE65BA-3AB7-408A-8371-DEFD9B860219}"/>
              </a:ext>
            </a:extLst>
          </p:cNvPr>
          <p:cNvPicPr>
            <a:picLocks noChangeAspect="1"/>
          </p:cNvPicPr>
          <p:nvPr/>
        </p:nvPicPr>
        <p:blipFill>
          <a:blip r:embed="rId4"/>
          <a:stretch>
            <a:fillRect/>
          </a:stretch>
        </p:blipFill>
        <p:spPr>
          <a:xfrm>
            <a:off x="685800" y="2597700"/>
            <a:ext cx="6892453" cy="3803100"/>
          </a:xfrm>
          <a:prstGeom prst="rect">
            <a:avLst/>
          </a:prstGeom>
        </p:spPr>
      </p:pic>
      <p:sp>
        <p:nvSpPr>
          <p:cNvPr id="5" name="Oval 4">
            <a:extLst>
              <a:ext uri="{FF2B5EF4-FFF2-40B4-BE49-F238E27FC236}">
                <a16:creationId xmlns:a16="http://schemas.microsoft.com/office/drawing/2014/main" id="{5A9C163D-EA3B-4A81-8D06-BED5B8704720}"/>
              </a:ext>
            </a:extLst>
          </p:cNvPr>
          <p:cNvSpPr/>
          <p:nvPr/>
        </p:nvSpPr>
        <p:spPr>
          <a:xfrm>
            <a:off x="533400" y="5334000"/>
            <a:ext cx="3733800" cy="609600"/>
          </a:xfrm>
          <a:prstGeom prst="ellipse">
            <a:avLst/>
          </a:prstGeom>
          <a:noFill/>
          <a:ln>
            <a:solidFill>
              <a:srgbClr val="C0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89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64F3F440-718B-4AEF-84D7-B0DC8F8A5286}"/>
              </a:ext>
            </a:extLst>
          </p:cNvPr>
          <p:cNvPicPr>
            <a:picLocks noChangeAspect="1"/>
          </p:cNvPicPr>
          <p:nvPr/>
        </p:nvPicPr>
        <p:blipFill>
          <a:blip r:embed="rId2"/>
          <a:stretch>
            <a:fillRect/>
          </a:stretch>
        </p:blipFill>
        <p:spPr>
          <a:xfrm>
            <a:off x="304799" y="845115"/>
            <a:ext cx="5175889" cy="1517071"/>
          </a:xfrm>
          <a:prstGeom prst="rect">
            <a:avLst/>
          </a:prstGeom>
        </p:spPr>
      </p:pic>
      <p:pic>
        <p:nvPicPr>
          <p:cNvPr id="9" name="Picture 8">
            <a:extLst>
              <a:ext uri="{FF2B5EF4-FFF2-40B4-BE49-F238E27FC236}">
                <a16:creationId xmlns:a16="http://schemas.microsoft.com/office/drawing/2014/main" id="{C7B2FACF-203B-44C2-B198-5831FE5D7828}"/>
              </a:ext>
            </a:extLst>
          </p:cNvPr>
          <p:cNvPicPr>
            <a:picLocks noChangeAspect="1"/>
          </p:cNvPicPr>
          <p:nvPr/>
        </p:nvPicPr>
        <p:blipFill>
          <a:blip r:embed="rId3"/>
          <a:stretch>
            <a:fillRect/>
          </a:stretch>
        </p:blipFill>
        <p:spPr>
          <a:xfrm>
            <a:off x="457200" y="3200400"/>
            <a:ext cx="6695395" cy="3352793"/>
          </a:xfrm>
          <a:prstGeom prst="rect">
            <a:avLst/>
          </a:prstGeom>
        </p:spPr>
      </p:pic>
      <p:pic>
        <p:nvPicPr>
          <p:cNvPr id="10" name="Picture 9">
            <a:extLst>
              <a:ext uri="{FF2B5EF4-FFF2-40B4-BE49-F238E27FC236}">
                <a16:creationId xmlns:a16="http://schemas.microsoft.com/office/drawing/2014/main" id="{7CD17789-1F60-477A-B982-7E37E0BEF00A}"/>
              </a:ext>
            </a:extLst>
          </p:cNvPr>
          <p:cNvPicPr>
            <a:picLocks noChangeAspect="1"/>
          </p:cNvPicPr>
          <p:nvPr/>
        </p:nvPicPr>
        <p:blipFill>
          <a:blip r:embed="rId4"/>
          <a:stretch>
            <a:fillRect/>
          </a:stretch>
        </p:blipFill>
        <p:spPr>
          <a:xfrm>
            <a:off x="6314210" y="646676"/>
            <a:ext cx="2552700" cy="4019550"/>
          </a:xfrm>
          <a:prstGeom prst="rect">
            <a:avLst/>
          </a:prstGeom>
        </p:spPr>
      </p:pic>
    </p:spTree>
    <p:extLst>
      <p:ext uri="{BB962C8B-B14F-4D97-AF65-F5344CB8AC3E}">
        <p14:creationId xmlns:p14="http://schemas.microsoft.com/office/powerpoint/2010/main" val="1797538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Problem 12-79 – </a:t>
            </a:r>
            <a:r>
              <a:rPr lang="en-US" sz="2000" b="1" u="sng" dirty="0"/>
              <a:t>Solution Path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A1E401E-942F-4E07-BF56-E88B689900DB}"/>
              </a:ext>
            </a:extLst>
          </p:cNvPr>
          <p:cNvPicPr>
            <a:picLocks noChangeAspect="1"/>
          </p:cNvPicPr>
          <p:nvPr/>
        </p:nvPicPr>
        <p:blipFill>
          <a:blip r:embed="rId2"/>
          <a:stretch>
            <a:fillRect/>
          </a:stretch>
        </p:blipFill>
        <p:spPr>
          <a:xfrm>
            <a:off x="381000" y="999258"/>
            <a:ext cx="4600575" cy="1562100"/>
          </a:xfrm>
          <a:prstGeom prst="rect">
            <a:avLst/>
          </a:prstGeom>
        </p:spPr>
      </p:pic>
      <p:pic>
        <p:nvPicPr>
          <p:cNvPr id="5" name="Picture 4">
            <a:extLst>
              <a:ext uri="{FF2B5EF4-FFF2-40B4-BE49-F238E27FC236}">
                <a16:creationId xmlns:a16="http://schemas.microsoft.com/office/drawing/2014/main" id="{C4255404-D3BC-40E6-A8BA-B84175F92FDE}"/>
              </a:ext>
            </a:extLst>
          </p:cNvPr>
          <p:cNvPicPr>
            <a:picLocks noChangeAspect="1"/>
          </p:cNvPicPr>
          <p:nvPr/>
        </p:nvPicPr>
        <p:blipFill>
          <a:blip r:embed="rId3"/>
          <a:stretch>
            <a:fillRect/>
          </a:stretch>
        </p:blipFill>
        <p:spPr>
          <a:xfrm>
            <a:off x="6393511" y="838200"/>
            <a:ext cx="2178989" cy="2078182"/>
          </a:xfrm>
          <a:prstGeom prst="rect">
            <a:avLst/>
          </a:prstGeom>
        </p:spPr>
      </p:pic>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0F55278F-90C2-4F74-B67A-4C6662C2771B}"/>
                  </a:ext>
                </a:extLst>
              </p:cNvPr>
              <p:cNvSpPr txBox="1">
                <a:spLocks/>
              </p:cNvSpPr>
              <p:nvPr/>
            </p:nvSpPr>
            <p:spPr>
              <a:xfrm>
                <a:off x="228600" y="2985650"/>
                <a:ext cx="8001000" cy="3567541"/>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You have position relationship for y as a function of x. But you don’t have a relationship for y(t) or x(t). But you do have a relationship for </a:t>
                </a:r>
                <a:r>
                  <a:rPr lang="en-US" sz="2000" dirty="0" err="1"/>
                  <a:t>v</a:t>
                </a:r>
                <a:r>
                  <a:rPr lang="en-US" sz="2000" baseline="-25000" dirty="0" err="1"/>
                  <a:t>x</a:t>
                </a:r>
                <a:r>
                  <a:rPr lang="en-US" sz="2000" dirty="0"/>
                  <a:t>(t). You know that:</a:t>
                </a:r>
              </a:p>
              <a:p>
                <a:pPr marL="0" indent="0">
                  <a:buNone/>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𝑣</m:t>
                        </m:r>
                      </m:e>
                      <m:sub>
                        <m:r>
                          <a:rPr lang="en-US" sz="2000" b="0" i="1" smtClean="0">
                            <a:latin typeface="Cambria Math" panose="02040503050406030204" pitchFamily="18" charset="0"/>
                          </a:rPr>
                          <m:t>𝑥</m:t>
                        </m:r>
                      </m:sub>
                    </m:sSub>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𝑑𝑥</m:t>
                        </m:r>
                      </m:num>
                      <m:den>
                        <m:r>
                          <a:rPr lang="en-US" sz="2000" b="0" i="1" smtClean="0">
                            <a:latin typeface="Cambria Math" panose="02040503050406030204" pitchFamily="18" charset="0"/>
                          </a:rPr>
                          <m:t>𝑑𝑡</m:t>
                        </m:r>
                      </m:den>
                    </m:f>
                  </m:oMath>
                </a14:m>
                <a:r>
                  <a:rPr lang="en-US" sz="2000" dirty="0"/>
                  <a:t>  and you also know that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𝑣</m:t>
                        </m:r>
                      </m:e>
                      <m:sub>
                        <m:r>
                          <a:rPr lang="en-US" sz="2000" i="1">
                            <a:latin typeface="Cambria Math" panose="02040503050406030204" pitchFamily="18" charset="0"/>
                          </a:rPr>
                          <m:t>𝑥</m:t>
                        </m:r>
                      </m:sub>
                    </m:sSub>
                    <m:r>
                      <a:rPr lang="en-US" sz="2000" i="1">
                        <a:latin typeface="Cambria Math" panose="02040503050406030204" pitchFamily="18" charset="0"/>
                      </a:rPr>
                      <m:t>=</m:t>
                    </m:r>
                    <m:r>
                      <a:rPr lang="en-US" sz="2000" b="0" i="1" smtClean="0">
                        <a:latin typeface="Cambria Math" panose="02040503050406030204" pitchFamily="18" charset="0"/>
                      </a:rPr>
                      <m:t>5</m:t>
                    </m:r>
                    <m:r>
                      <a:rPr lang="en-US" sz="2000" b="0" i="1" smtClean="0">
                        <a:latin typeface="Cambria Math" panose="02040503050406030204" pitchFamily="18" charset="0"/>
                      </a:rPr>
                      <m:t>𝑡</m:t>
                    </m:r>
                  </m:oMath>
                </a14:m>
                <a:endParaRPr lang="en-US" sz="2000" dirty="0"/>
              </a:p>
              <a:p>
                <a:pPr marL="0" indent="0">
                  <a:buNone/>
                </a:pPr>
                <a:r>
                  <a:rPr lang="en-US" sz="2000" dirty="0"/>
                  <a:t>Rearrange the above to get:</a:t>
                </a:r>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𝑑𝑥</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𝑣</m:t>
                          </m:r>
                        </m:e>
                        <m:sub>
                          <m:r>
                            <a:rPr lang="en-US" sz="2000" b="0" i="1" smtClean="0">
                              <a:latin typeface="Cambria Math" panose="02040503050406030204" pitchFamily="18" charset="0"/>
                            </a:rPr>
                            <m:t>𝑥</m:t>
                          </m:r>
                        </m:sub>
                      </m:sSub>
                      <m:r>
                        <a:rPr lang="en-US" sz="2000" b="0" i="1" smtClean="0">
                          <a:latin typeface="Cambria Math" panose="02040503050406030204" pitchFamily="18" charset="0"/>
                        </a:rPr>
                        <m:t> </m:t>
                      </m:r>
                      <m:r>
                        <a:rPr lang="en-US" sz="2000" b="0" i="1" smtClean="0">
                          <a:latin typeface="Cambria Math" panose="02040503050406030204" pitchFamily="18" charset="0"/>
                        </a:rPr>
                        <m:t>𝑑𝑡</m:t>
                      </m:r>
                    </m:oMath>
                  </m:oMathPara>
                </a14:m>
                <a:endParaRPr lang="en-US" sz="2000" dirty="0"/>
              </a:p>
              <a:p>
                <a:pPr marL="0" indent="0">
                  <a:buNone/>
                </a:pPr>
                <a:r>
                  <a:rPr lang="en-US" sz="2000" dirty="0"/>
                  <a:t>We can integrate both sides to get: </a:t>
                </a:r>
                <a14:m>
                  <m:oMath xmlns:m="http://schemas.openxmlformats.org/officeDocument/2006/math">
                    <m:nary>
                      <m:naryPr>
                        <m:ctrlPr>
                          <a:rPr lang="en-US" sz="2000" i="1" smtClean="0">
                            <a:latin typeface="Cambria Math" panose="02040503050406030204" pitchFamily="18" charset="0"/>
                          </a:rPr>
                        </m:ctrlPr>
                      </m:naryPr>
                      <m:sub>
                        <m:r>
                          <m:rPr>
                            <m:brk m:alnAt="23"/>
                          </m:rPr>
                          <a:rPr lang="en-US" sz="2000" b="0" i="1" smtClean="0">
                            <a:latin typeface="Cambria Math" panose="02040503050406030204" pitchFamily="18" charset="0"/>
                          </a:rPr>
                          <m:t>0</m:t>
                        </m:r>
                      </m:sub>
                      <m:sup>
                        <m:r>
                          <a:rPr lang="en-US" sz="2000" b="0" i="1" smtClean="0">
                            <a:latin typeface="Cambria Math" panose="02040503050406030204" pitchFamily="18" charset="0"/>
                          </a:rPr>
                          <m:t>𝑥</m:t>
                        </m:r>
                      </m:sup>
                      <m:e>
                        <m:r>
                          <a:rPr lang="en-US" sz="2000" b="0" i="1" smtClean="0">
                            <a:latin typeface="Cambria Math" panose="02040503050406030204" pitchFamily="18" charset="0"/>
                          </a:rPr>
                          <m:t>𝑑𝑥</m:t>
                        </m:r>
                        <m:r>
                          <a:rPr lang="en-US" sz="2000" b="0" i="1" smtClean="0">
                            <a:latin typeface="Cambria Math" panose="02040503050406030204" pitchFamily="18" charset="0"/>
                          </a:rPr>
                          <m:t>=</m:t>
                        </m:r>
                        <m:nary>
                          <m:naryPr>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0</m:t>
                            </m:r>
                          </m:sub>
                          <m:sup>
                            <m:r>
                              <a:rPr lang="en-US" sz="2000" b="0" i="1" smtClean="0">
                                <a:latin typeface="Cambria Math" panose="02040503050406030204" pitchFamily="18" charset="0"/>
                              </a:rPr>
                              <m:t>𝑡</m:t>
                            </m:r>
                          </m:sup>
                          <m:e>
                            <m:r>
                              <a:rPr lang="en-US" sz="2000" b="0" i="1" smtClean="0">
                                <a:latin typeface="Cambria Math" panose="02040503050406030204" pitchFamily="18" charset="0"/>
                              </a:rPr>
                              <m:t>5</m:t>
                            </m:r>
                            <m:r>
                              <a:rPr lang="en-US" sz="2000" b="0" i="1" smtClean="0">
                                <a:latin typeface="Cambria Math" panose="02040503050406030204" pitchFamily="18" charset="0"/>
                              </a:rPr>
                              <m:t>𝑡</m:t>
                            </m:r>
                            <m:r>
                              <a:rPr lang="en-US" sz="2000" b="0" i="1" smtClean="0">
                                <a:latin typeface="Cambria Math" panose="02040503050406030204" pitchFamily="18" charset="0"/>
                              </a:rPr>
                              <m:t> </m:t>
                            </m:r>
                            <m:r>
                              <a:rPr lang="en-US" sz="2000" b="0" i="1" smtClean="0">
                                <a:latin typeface="Cambria Math" panose="02040503050406030204" pitchFamily="18" charset="0"/>
                              </a:rPr>
                              <m:t>𝑑𝑡</m:t>
                            </m:r>
                          </m:e>
                        </m:nary>
                      </m:e>
                    </m:nary>
                  </m:oMath>
                </a14:m>
                <a:endParaRPr lang="en-US" sz="2000" dirty="0"/>
              </a:p>
              <a:p>
                <a:pPr marL="0" indent="0">
                  <a:buNone/>
                </a:pPr>
                <a:r>
                  <a:rPr lang="en-US" sz="2000" dirty="0"/>
                  <a:t>Which becomes: </a:t>
                </a:r>
                <a14:m>
                  <m:oMath xmlns:m="http://schemas.openxmlformats.org/officeDocument/2006/math">
                    <m:r>
                      <a:rPr lang="en-US" sz="2000" b="0" i="1" smtClean="0">
                        <a:latin typeface="Cambria Math" panose="02040503050406030204" pitchFamily="18" charset="0"/>
                      </a:rPr>
                      <m:t>𝑥</m:t>
                    </m:r>
                    <m:r>
                      <a:rPr lang="en-US" sz="2000" b="0" i="1" smtClean="0">
                        <a:latin typeface="Cambria Math" panose="02040503050406030204" pitchFamily="18" charset="0"/>
                      </a:rPr>
                      <m:t>=2.50</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𝑡</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r>
                      <a:rPr lang="en-US" sz="2000" b="0" i="1" smtClean="0">
                        <a:latin typeface="Cambria Math" panose="02040503050406030204" pitchFamily="18" charset="0"/>
                      </a:rPr>
                      <m:t>𝑓𝑡</m:t>
                    </m:r>
                    <m:r>
                      <a:rPr lang="en-US" sz="2000" b="0" i="1" smtClean="0">
                        <a:latin typeface="Cambria Math" panose="02040503050406030204" pitchFamily="18" charset="0"/>
                      </a:rPr>
                      <m:t>]</m:t>
                    </m:r>
                  </m:oMath>
                </a14:m>
                <a:endParaRPr lang="en-US" sz="2000" dirty="0"/>
              </a:p>
            </p:txBody>
          </p:sp>
        </mc:Choice>
        <mc:Fallback xmlns="">
          <p:sp>
            <p:nvSpPr>
              <p:cNvPr id="7" name="Content Placeholder 2">
                <a:extLst>
                  <a:ext uri="{FF2B5EF4-FFF2-40B4-BE49-F238E27FC236}">
                    <a16:creationId xmlns:a16="http://schemas.microsoft.com/office/drawing/2014/main" id="{0F55278F-90C2-4F74-B67A-4C6662C2771B}"/>
                  </a:ext>
                </a:extLst>
              </p:cNvPr>
              <p:cNvSpPr txBox="1">
                <a:spLocks noRot="1" noChangeAspect="1" noMove="1" noResize="1" noEditPoints="1" noAdjustHandles="1" noChangeArrowheads="1" noChangeShapeType="1" noTextEdit="1"/>
              </p:cNvSpPr>
              <p:nvPr/>
            </p:nvSpPr>
            <p:spPr>
              <a:xfrm>
                <a:off x="228600" y="2985650"/>
                <a:ext cx="8001000" cy="3567541"/>
              </a:xfrm>
              <a:prstGeom prst="rect">
                <a:avLst/>
              </a:prstGeom>
              <a:blipFill>
                <a:blip r:embed="rId4"/>
                <a:stretch>
                  <a:fillRect l="-838" t="-1026"/>
                </a:stretch>
              </a:blipFill>
            </p:spPr>
            <p:txBody>
              <a:bodyPr/>
              <a:lstStyle/>
              <a:p>
                <a:r>
                  <a:rPr lang="en-US">
                    <a:noFill/>
                  </a:rPr>
                  <a:t> </a:t>
                </a:r>
              </a:p>
            </p:txBody>
          </p:sp>
        </mc:Fallback>
      </mc:AlternateContent>
    </p:spTree>
    <p:extLst>
      <p:ext uri="{BB962C8B-B14F-4D97-AF65-F5344CB8AC3E}">
        <p14:creationId xmlns:p14="http://schemas.microsoft.com/office/powerpoint/2010/main" val="116818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Problem 12-79 – </a:t>
            </a:r>
            <a:r>
              <a:rPr lang="en-US" sz="2000" b="1" u="sng" dirty="0"/>
              <a:t>Solution Path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0F55278F-90C2-4F74-B67A-4C6662C2771B}"/>
                  </a:ext>
                </a:extLst>
              </p:cNvPr>
              <p:cNvSpPr txBox="1">
                <a:spLocks/>
              </p:cNvSpPr>
              <p:nvPr/>
            </p:nvSpPr>
            <p:spPr>
              <a:xfrm>
                <a:off x="228600" y="609600"/>
                <a:ext cx="8001000" cy="5562599"/>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000" dirty="0"/>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𝑥</m:t>
                      </m:r>
                      <m:r>
                        <a:rPr lang="en-US" sz="2000" b="0" i="1" smtClean="0">
                          <a:latin typeface="Cambria Math" panose="02040503050406030204" pitchFamily="18" charset="0"/>
                        </a:rPr>
                        <m:t>=2.50</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𝑡</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 [</m:t>
                      </m:r>
                      <m:r>
                        <a:rPr lang="en-US" sz="2000" b="0" i="1" smtClean="0">
                          <a:latin typeface="Cambria Math" panose="02040503050406030204" pitchFamily="18" charset="0"/>
                        </a:rPr>
                        <m:t>𝑓𝑡</m:t>
                      </m:r>
                      <m:r>
                        <a:rPr lang="en-US" sz="2000" b="0" i="1" smtClean="0">
                          <a:latin typeface="Cambria Math" panose="02040503050406030204" pitchFamily="18" charset="0"/>
                        </a:rPr>
                        <m:t>]</m:t>
                      </m:r>
                    </m:oMath>
                  </m:oMathPara>
                </a14:m>
                <a:endParaRPr lang="en-US" sz="2000" dirty="0"/>
              </a:p>
              <a:p>
                <a:pPr marL="0" indent="0">
                  <a:buNone/>
                </a:pPr>
                <a:r>
                  <a:rPr lang="en-US" sz="2000" dirty="0"/>
                  <a:t>Most of you got this far. The trouble became what to do next. </a:t>
                </a:r>
              </a:p>
              <a:p>
                <a:pPr marL="0" indent="0">
                  <a:buNone/>
                </a:pPr>
                <a:r>
                  <a:rPr lang="en-US" sz="2000" dirty="0"/>
                  <a:t>Option 1 is to use substitution to get y(t). Then take derivatives to get </a:t>
                </a:r>
                <a:r>
                  <a:rPr lang="en-US" sz="2000" dirty="0" err="1"/>
                  <a:t>v</a:t>
                </a:r>
                <a:r>
                  <a:rPr lang="en-US" sz="2000" baseline="-25000" dirty="0" err="1"/>
                  <a:t>y</a:t>
                </a:r>
                <a:r>
                  <a:rPr lang="en-US" sz="2000" dirty="0"/>
                  <a:t> a</a:t>
                </a:r>
                <a:r>
                  <a:rPr lang="en-US" sz="2000" baseline="-25000" dirty="0"/>
                  <a:t>y</a:t>
                </a:r>
                <a:r>
                  <a:rPr lang="en-US" sz="2000" dirty="0"/>
                  <a:t> and a</a:t>
                </a:r>
                <a:r>
                  <a:rPr lang="en-US" sz="2000" baseline="-25000" dirty="0"/>
                  <a:t>x</a:t>
                </a:r>
                <a:r>
                  <a:rPr lang="en-US" sz="2000" dirty="0"/>
                  <a:t>.   </a:t>
                </a:r>
              </a:p>
              <a:p>
                <a:pPr marL="0" indent="0">
                  <a:buNone/>
                </a:pPr>
                <a14:m>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=0.5</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𝑥</m:t>
                        </m:r>
                      </m:e>
                      <m:sup>
                        <m:r>
                          <a:rPr lang="en-US" sz="2000" b="0" i="1" smtClean="0">
                            <a:latin typeface="Cambria Math" panose="02040503050406030204" pitchFamily="18" charset="0"/>
                          </a:rPr>
                          <m:t>2</m:t>
                        </m:r>
                      </m:sup>
                    </m:sSup>
                  </m:oMath>
                </a14:m>
                <a:r>
                  <a:rPr lang="en-US" sz="2000" dirty="0"/>
                  <a:t> so by substitution, </a:t>
                </a:r>
                <a14:m>
                  <m:oMath xmlns:m="http://schemas.openxmlformats.org/officeDocument/2006/math">
                    <m:r>
                      <a:rPr lang="en-US" sz="2000" i="1">
                        <a:latin typeface="Cambria Math" panose="02040503050406030204" pitchFamily="18" charset="0"/>
                      </a:rPr>
                      <m:t>𝑦</m:t>
                    </m:r>
                    <m:r>
                      <a:rPr lang="en-US" sz="2000" i="1">
                        <a:latin typeface="Cambria Math" panose="02040503050406030204" pitchFamily="18" charset="0"/>
                      </a:rPr>
                      <m:t>=0.5</m:t>
                    </m:r>
                    <m:sSup>
                      <m:sSupPr>
                        <m:ctrlPr>
                          <a:rPr lang="en-US" sz="2000" i="1">
                            <a:latin typeface="Cambria Math" panose="02040503050406030204" pitchFamily="18" charset="0"/>
                          </a:rPr>
                        </m:ctrlPr>
                      </m:sSupPr>
                      <m:e>
                        <m:r>
                          <a:rPr lang="en-US" sz="2000" b="0" i="1" smtClean="0">
                            <a:latin typeface="Cambria Math" panose="02040503050406030204" pitchFamily="18" charset="0"/>
                          </a:rPr>
                          <m:t>∗(</m:t>
                        </m:r>
                        <m:r>
                          <a:rPr lang="en-US" sz="2000" i="1">
                            <a:latin typeface="Cambria Math" panose="02040503050406030204" pitchFamily="18" charset="0"/>
                          </a:rPr>
                          <m:t>2.50</m:t>
                        </m:r>
                        <m:sSup>
                          <m:sSupPr>
                            <m:ctrlPr>
                              <a:rPr lang="en-US" sz="2000" i="1">
                                <a:latin typeface="Cambria Math" panose="02040503050406030204" pitchFamily="18" charset="0"/>
                              </a:rPr>
                            </m:ctrlPr>
                          </m:sSupPr>
                          <m:e>
                            <m:r>
                              <a:rPr lang="en-US" sz="2000" i="1">
                                <a:latin typeface="Cambria Math" panose="02040503050406030204" pitchFamily="18" charset="0"/>
                              </a:rPr>
                              <m:t>𝑡</m:t>
                            </m:r>
                          </m:e>
                          <m:sup>
                            <m:r>
                              <a:rPr lang="en-US" sz="2000" i="1">
                                <a:latin typeface="Cambria Math" panose="02040503050406030204" pitchFamily="18" charset="0"/>
                              </a:rPr>
                              <m:t>2</m:t>
                            </m:r>
                          </m:sup>
                        </m:sSup>
                        <m:r>
                          <a:rPr lang="en-US" sz="2000" b="0" i="1" smtClean="0">
                            <a:latin typeface="Cambria Math" panose="02040503050406030204" pitchFamily="18" charset="0"/>
                          </a:rPr>
                          <m:t>)</m:t>
                        </m:r>
                      </m:e>
                      <m:sup>
                        <m:r>
                          <a:rPr lang="en-US" sz="2000" b="0" i="1" smtClean="0">
                            <a:latin typeface="Cambria Math" panose="02040503050406030204" pitchFamily="18" charset="0"/>
                          </a:rPr>
                          <m:t>2</m:t>
                        </m:r>
                      </m:sup>
                    </m:sSup>
                  </m:oMath>
                </a14:m>
                <a:r>
                  <a:rPr lang="en-US" sz="2000" dirty="0"/>
                  <a:t>, which is</a:t>
                </a:r>
              </a:p>
              <a:p>
                <a:pPr marL="0" indent="0">
                  <a:buNone/>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y</m:t>
                      </m:r>
                      <m:r>
                        <a:rPr lang="en-US" sz="2000" b="0" i="0" smtClean="0">
                          <a:latin typeface="Cambria Math" panose="02040503050406030204" pitchFamily="18" charset="0"/>
                        </a:rPr>
                        <m:t>=</m:t>
                      </m:r>
                      <m:r>
                        <a:rPr lang="en-US" sz="2000" b="0" i="1" smtClean="0">
                          <a:latin typeface="Cambria Math" panose="02040503050406030204" pitchFamily="18" charset="0"/>
                        </a:rPr>
                        <m:t>3.125</m:t>
                      </m:r>
                      <m:sSup>
                        <m:sSupPr>
                          <m:ctrlPr>
                            <a:rPr lang="en-US" sz="2000" i="1">
                              <a:latin typeface="Cambria Math" panose="02040503050406030204" pitchFamily="18" charset="0"/>
                            </a:rPr>
                          </m:ctrlPr>
                        </m:sSupPr>
                        <m:e>
                          <m:r>
                            <a:rPr lang="en-US" sz="2000" i="1">
                              <a:latin typeface="Cambria Math" panose="02040503050406030204" pitchFamily="18" charset="0"/>
                            </a:rPr>
                            <m:t>𝑡</m:t>
                          </m:r>
                        </m:e>
                        <m:sup>
                          <m:r>
                            <a:rPr lang="en-US" sz="2000" b="0" i="1" smtClean="0">
                              <a:latin typeface="Cambria Math" panose="02040503050406030204" pitchFamily="18" charset="0"/>
                            </a:rPr>
                            <m:t>4</m:t>
                          </m:r>
                        </m:sup>
                      </m:sSup>
                      <m:r>
                        <a:rPr lang="en-US" sz="2000" b="0" i="1" smtClean="0">
                          <a:latin typeface="Cambria Math" panose="02040503050406030204" pitchFamily="18" charset="0"/>
                        </a:rPr>
                        <m:t> [</m:t>
                      </m:r>
                      <m:r>
                        <a:rPr lang="en-US" sz="2000" b="0" i="1" smtClean="0">
                          <a:latin typeface="Cambria Math" panose="02040503050406030204" pitchFamily="18" charset="0"/>
                        </a:rPr>
                        <m:t>𝑓𝑡</m:t>
                      </m:r>
                      <m:r>
                        <a:rPr lang="en-US" sz="2000" b="0" i="1" smtClean="0">
                          <a:latin typeface="Cambria Math" panose="02040503050406030204" pitchFamily="18" charset="0"/>
                        </a:rPr>
                        <m:t>]</m:t>
                      </m:r>
                    </m:oMath>
                  </m:oMathPara>
                </a14:m>
                <a:endParaRPr lang="en-US" sz="2000" dirty="0"/>
              </a:p>
              <a:p>
                <a:pPr marL="0" indent="0">
                  <a:buNone/>
                </a:pPr>
                <a:r>
                  <a:rPr lang="en-US" sz="2000" dirty="0"/>
                  <a:t>Now you have x(t) and y(t). </a:t>
                </a:r>
              </a:p>
              <a:p>
                <a:pPr marL="0" indent="0">
                  <a:buNone/>
                </a:pPr>
                <a:endParaRPr lang="en-US" sz="2000" dirty="0"/>
              </a:p>
              <a:p>
                <a:pPr marL="0" indent="0">
                  <a:buNone/>
                </a:pPr>
                <a:r>
                  <a:rPr lang="en-US" sz="2000" dirty="0"/>
                  <a:t>To find the distance from the origin at t = 1 sec:</a:t>
                </a:r>
              </a:p>
              <a:p>
                <a:pPr marL="0" indent="0">
                  <a:buNone/>
                </a:pPr>
                <a14:m>
                  <m:oMath xmlns:m="http://schemas.openxmlformats.org/officeDocument/2006/math">
                    <m:r>
                      <a:rPr lang="en-US" sz="2000" b="0" i="1" smtClean="0">
                        <a:latin typeface="Cambria Math" panose="02040503050406030204" pitchFamily="18" charset="0"/>
                      </a:rPr>
                      <m:t>𝑥</m:t>
                    </m:r>
                    <m:r>
                      <a:rPr lang="en-US" sz="2000" b="0" i="1" smtClean="0">
                        <a:latin typeface="Cambria Math" panose="02040503050406030204" pitchFamily="18" charset="0"/>
                      </a:rPr>
                      <m:t>=2.50</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(1)</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 </m:t>
                    </m:r>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𝑓𝑡</m:t>
                        </m:r>
                      </m:e>
                    </m:d>
                  </m:oMath>
                </a14:m>
                <a:r>
                  <a:rPr lang="en-US" sz="2000" dirty="0"/>
                  <a:t>, so x</a:t>
                </a:r>
                <a:r>
                  <a:rPr lang="en-US" sz="2000" baseline="-25000" dirty="0"/>
                  <a:t>(1 sec) </a:t>
                </a:r>
                <a:r>
                  <a:rPr lang="en-US" sz="2000" dirty="0"/>
                  <a:t>= 2.5 ft</a:t>
                </a:r>
              </a:p>
              <a:p>
                <a:pPr marL="0" indent="0">
                  <a:buNone/>
                </a:pPr>
                <a14:m>
                  <m:oMath xmlns:m="http://schemas.openxmlformats.org/officeDocument/2006/math">
                    <m:r>
                      <m:rPr>
                        <m:sty m:val="p"/>
                      </m:rPr>
                      <a:rPr lang="en-US" sz="2000" b="0" i="0" smtClean="0">
                        <a:latin typeface="Cambria Math" panose="02040503050406030204" pitchFamily="18" charset="0"/>
                      </a:rPr>
                      <m:t>y</m:t>
                    </m:r>
                    <m:r>
                      <a:rPr lang="en-US" sz="2000" b="0" i="0" smtClean="0">
                        <a:latin typeface="Cambria Math" panose="02040503050406030204" pitchFamily="18" charset="0"/>
                      </a:rPr>
                      <m:t>=</m:t>
                    </m:r>
                    <m:r>
                      <a:rPr lang="en-US" sz="2000" b="0" i="1" smtClean="0">
                        <a:latin typeface="Cambria Math" panose="02040503050406030204" pitchFamily="18" charset="0"/>
                      </a:rPr>
                      <m:t>3.125</m:t>
                    </m:r>
                    <m:sSup>
                      <m:sSupPr>
                        <m:ctrlPr>
                          <a:rPr lang="en-US" sz="2000" i="1">
                            <a:latin typeface="Cambria Math" panose="02040503050406030204" pitchFamily="18" charset="0"/>
                          </a:rPr>
                        </m:ctrlPr>
                      </m:sSupPr>
                      <m:e>
                        <m:r>
                          <a:rPr lang="en-US" sz="2000" b="0" i="1" smtClean="0">
                            <a:latin typeface="Cambria Math" panose="02040503050406030204" pitchFamily="18" charset="0"/>
                          </a:rPr>
                          <m:t>(1)</m:t>
                        </m:r>
                      </m:e>
                      <m:sup>
                        <m:r>
                          <a:rPr lang="en-US" sz="2000" b="0" i="1" smtClean="0">
                            <a:latin typeface="Cambria Math" panose="02040503050406030204" pitchFamily="18" charset="0"/>
                          </a:rPr>
                          <m:t>4</m:t>
                        </m:r>
                      </m:sup>
                    </m:sSup>
                    <m:r>
                      <a:rPr lang="en-US" sz="2000" b="0" i="1" smtClean="0">
                        <a:latin typeface="Cambria Math" panose="02040503050406030204" pitchFamily="18" charset="0"/>
                      </a:rPr>
                      <m:t> [</m:t>
                    </m:r>
                    <m:r>
                      <a:rPr lang="en-US" sz="2000" b="0" i="1" smtClean="0">
                        <a:latin typeface="Cambria Math" panose="02040503050406030204" pitchFamily="18" charset="0"/>
                      </a:rPr>
                      <m:t>𝑓𝑡</m:t>
                    </m:r>
                    <m:r>
                      <a:rPr lang="en-US" sz="2000" b="0" i="1" smtClean="0">
                        <a:latin typeface="Cambria Math" panose="02040503050406030204" pitchFamily="18" charset="0"/>
                      </a:rPr>
                      <m:t>]</m:t>
                    </m:r>
                  </m:oMath>
                </a14:m>
                <a:r>
                  <a:rPr lang="en-US" sz="2000" dirty="0"/>
                  <a:t>, so y</a:t>
                </a:r>
                <a:r>
                  <a:rPr lang="en-US" sz="2000" baseline="-25000" dirty="0"/>
                  <a:t>(1 sec)</a:t>
                </a:r>
                <a:r>
                  <a:rPr lang="en-US" sz="2000" baseline="30000" dirty="0"/>
                  <a:t> =</a:t>
                </a:r>
                <a:r>
                  <a:rPr lang="en-US" sz="2000" dirty="0"/>
                  <a:t> 3.125 ft</a:t>
                </a:r>
              </a:p>
              <a:p>
                <a:pPr marL="0" indent="0">
                  <a:buNone/>
                </a:pPr>
                <a:endParaRPr lang="en-US" sz="2000" dirty="0"/>
              </a:p>
              <a:p>
                <a:pPr marL="0" indent="0">
                  <a:buNone/>
                </a:pPr>
                <a:r>
                  <a:rPr lang="en-US" sz="2000" dirty="0"/>
                  <a:t>Distance from the origin: </a:t>
                </a:r>
                <a14:m>
                  <m:oMath xmlns:m="http://schemas.openxmlformats.org/officeDocument/2006/math">
                    <m:r>
                      <a:rPr lang="en-US" sz="2000" b="0" i="1" smtClean="0">
                        <a:latin typeface="Cambria Math" panose="02040503050406030204" pitchFamily="18" charset="0"/>
                      </a:rPr>
                      <m:t>𝑑</m:t>
                    </m:r>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2.5</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3.125</m:t>
                            </m:r>
                          </m:e>
                          <m:sup>
                            <m:r>
                              <a:rPr lang="en-US" sz="2000" b="0" i="1" smtClean="0">
                                <a:latin typeface="Cambria Math" panose="02040503050406030204" pitchFamily="18" charset="0"/>
                              </a:rPr>
                              <m:t>2</m:t>
                            </m:r>
                          </m:sup>
                        </m:sSup>
                      </m:e>
                    </m:rad>
                    <m:r>
                      <a:rPr lang="en-US" sz="2000" b="0" i="1" smtClean="0">
                        <a:latin typeface="Cambria Math" panose="02040503050406030204" pitchFamily="18" charset="0"/>
                      </a:rPr>
                      <m:t>=4.0 </m:t>
                    </m:r>
                    <m:r>
                      <a:rPr lang="en-US" sz="2000" b="0" i="1" smtClean="0">
                        <a:latin typeface="Cambria Math" panose="02040503050406030204" pitchFamily="18" charset="0"/>
                      </a:rPr>
                      <m:t>𝑓𝑡</m:t>
                    </m:r>
                  </m:oMath>
                </a14:m>
                <a:endParaRPr lang="en-US" sz="2000" dirty="0"/>
              </a:p>
              <a:p>
                <a:pPr marL="0" indent="0">
                  <a:buNone/>
                </a:pPr>
                <a:endParaRPr lang="en-US" sz="2000" dirty="0"/>
              </a:p>
              <a:p>
                <a:pPr marL="0" indent="0">
                  <a:buNone/>
                </a:pPr>
                <a:endParaRPr lang="en-US" sz="2000" dirty="0"/>
              </a:p>
            </p:txBody>
          </p:sp>
        </mc:Choice>
        <mc:Fallback xmlns="">
          <p:sp>
            <p:nvSpPr>
              <p:cNvPr id="7" name="Content Placeholder 2">
                <a:extLst>
                  <a:ext uri="{FF2B5EF4-FFF2-40B4-BE49-F238E27FC236}">
                    <a16:creationId xmlns:a16="http://schemas.microsoft.com/office/drawing/2014/main" id="{0F55278F-90C2-4F74-B67A-4C6662C2771B}"/>
                  </a:ext>
                </a:extLst>
              </p:cNvPr>
              <p:cNvSpPr txBox="1">
                <a:spLocks noRot="1" noChangeAspect="1" noMove="1" noResize="1" noEditPoints="1" noAdjustHandles="1" noChangeArrowheads="1" noChangeShapeType="1" noTextEdit="1"/>
              </p:cNvSpPr>
              <p:nvPr/>
            </p:nvSpPr>
            <p:spPr>
              <a:xfrm>
                <a:off x="228600" y="609600"/>
                <a:ext cx="8001000" cy="5562599"/>
              </a:xfrm>
              <a:prstGeom prst="rect">
                <a:avLst/>
              </a:prstGeom>
              <a:blipFill>
                <a:blip r:embed="rId2"/>
                <a:stretch>
                  <a:fillRect l="-838"/>
                </a:stretch>
              </a:blipFill>
            </p:spPr>
            <p:txBody>
              <a:bodyPr/>
              <a:lstStyle/>
              <a:p>
                <a:r>
                  <a:rPr lang="en-US">
                    <a:noFill/>
                  </a:rPr>
                  <a:t> </a:t>
                </a:r>
              </a:p>
            </p:txBody>
          </p:sp>
        </mc:Fallback>
      </mc:AlternateContent>
    </p:spTree>
    <p:extLst>
      <p:ext uri="{BB962C8B-B14F-4D97-AF65-F5344CB8AC3E}">
        <p14:creationId xmlns:p14="http://schemas.microsoft.com/office/powerpoint/2010/main" val="7596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Problem 12-79 – </a:t>
            </a:r>
            <a:r>
              <a:rPr lang="en-US" sz="2000" b="1" u="sng" dirty="0"/>
              <a:t>Solution Path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0F55278F-90C2-4F74-B67A-4C6662C2771B}"/>
                  </a:ext>
                </a:extLst>
              </p:cNvPr>
              <p:cNvSpPr txBox="1">
                <a:spLocks/>
              </p:cNvSpPr>
              <p:nvPr/>
            </p:nvSpPr>
            <p:spPr>
              <a:xfrm>
                <a:off x="228600" y="609600"/>
                <a:ext cx="8001000" cy="5562599"/>
              </a:xfrm>
              <a:prstGeom prst="rect">
                <a:avLst/>
              </a:prstGeom>
              <a:solidFill>
                <a:schemeClr val="bg1"/>
              </a:solidFill>
            </p:spPr>
            <p:txBody>
              <a:bodyPr vert="horz" lIns="91440" tIns="45720" rIns="91440" bIns="45720" rtlCol="0" anchor="t" anchorCtr="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000" dirty="0"/>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𝑥</m:t>
                      </m:r>
                      <m:r>
                        <a:rPr lang="en-US" sz="2000" b="0" i="1" smtClean="0">
                          <a:latin typeface="Cambria Math" panose="02040503050406030204" pitchFamily="18" charset="0"/>
                        </a:rPr>
                        <m:t>=2.50</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𝑡</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 [</m:t>
                      </m:r>
                      <m:r>
                        <a:rPr lang="en-US" sz="2000" b="0" i="1" smtClean="0">
                          <a:latin typeface="Cambria Math" panose="02040503050406030204" pitchFamily="18" charset="0"/>
                        </a:rPr>
                        <m:t>𝑓𝑡</m:t>
                      </m:r>
                      <m:r>
                        <a:rPr lang="en-US" sz="2000" b="0" i="1" smtClean="0">
                          <a:latin typeface="Cambria Math" panose="02040503050406030204" pitchFamily="18" charset="0"/>
                        </a:rPr>
                        <m:t>]</m:t>
                      </m:r>
                    </m:oMath>
                  </m:oMathPara>
                </a14:m>
                <a:endParaRPr lang="en-US" sz="2000" dirty="0"/>
              </a:p>
              <a:p>
                <a:pPr marL="0" indent="0">
                  <a:buNone/>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y</m:t>
                      </m:r>
                      <m:r>
                        <a:rPr lang="en-US" sz="2000" b="0" i="0" smtClean="0">
                          <a:latin typeface="Cambria Math" panose="02040503050406030204" pitchFamily="18" charset="0"/>
                        </a:rPr>
                        <m:t>=</m:t>
                      </m:r>
                      <m:r>
                        <a:rPr lang="en-US" sz="2000" b="0" i="1" smtClean="0">
                          <a:latin typeface="Cambria Math" panose="02040503050406030204" pitchFamily="18" charset="0"/>
                        </a:rPr>
                        <m:t>3.125</m:t>
                      </m:r>
                      <m:sSup>
                        <m:sSupPr>
                          <m:ctrlPr>
                            <a:rPr lang="en-US" sz="2000" i="1">
                              <a:latin typeface="Cambria Math" panose="02040503050406030204" pitchFamily="18" charset="0"/>
                            </a:rPr>
                          </m:ctrlPr>
                        </m:sSupPr>
                        <m:e>
                          <m:r>
                            <a:rPr lang="en-US" sz="2000" i="1">
                              <a:latin typeface="Cambria Math" panose="02040503050406030204" pitchFamily="18" charset="0"/>
                            </a:rPr>
                            <m:t>𝑡</m:t>
                          </m:r>
                        </m:e>
                        <m:sup>
                          <m:r>
                            <a:rPr lang="en-US" sz="2000" b="0" i="1" smtClean="0">
                              <a:latin typeface="Cambria Math" panose="02040503050406030204" pitchFamily="18" charset="0"/>
                            </a:rPr>
                            <m:t>4</m:t>
                          </m:r>
                        </m:sup>
                      </m:sSup>
                      <m:r>
                        <a:rPr lang="en-US" sz="2000" b="0" i="1" smtClean="0">
                          <a:latin typeface="Cambria Math" panose="02040503050406030204" pitchFamily="18" charset="0"/>
                        </a:rPr>
                        <m:t> [</m:t>
                      </m:r>
                      <m:r>
                        <a:rPr lang="en-US" sz="2000" b="0" i="1" smtClean="0">
                          <a:latin typeface="Cambria Math" panose="02040503050406030204" pitchFamily="18" charset="0"/>
                        </a:rPr>
                        <m:t>𝑓𝑡</m:t>
                      </m:r>
                      <m:r>
                        <a:rPr lang="en-US" sz="2000" b="0" i="1" smtClean="0">
                          <a:latin typeface="Cambria Math" panose="02040503050406030204" pitchFamily="18" charset="0"/>
                        </a:rPr>
                        <m:t>]</m:t>
                      </m:r>
                    </m:oMath>
                  </m:oMathPara>
                </a14:m>
                <a:endParaRPr lang="en-US" sz="2000" dirty="0"/>
              </a:p>
              <a:p>
                <a:pPr marL="0" indent="0">
                  <a:buNone/>
                </a:pPr>
                <a:r>
                  <a:rPr lang="en-US" sz="2000" dirty="0"/>
                  <a:t>Now, to find acceleration we need to find </a:t>
                </a:r>
                <a:r>
                  <a:rPr lang="en-US" sz="2000" dirty="0" err="1"/>
                  <a:t>v</a:t>
                </a:r>
                <a:r>
                  <a:rPr lang="en-US" sz="2000" baseline="-25000" dirty="0" err="1"/>
                  <a:t>x</a:t>
                </a:r>
                <a:r>
                  <a:rPr lang="en-US" sz="2000" dirty="0"/>
                  <a:t>(t), </a:t>
                </a:r>
                <a:r>
                  <a:rPr lang="en-US" sz="2000" dirty="0" err="1"/>
                  <a:t>v</a:t>
                </a:r>
                <a:r>
                  <a:rPr lang="en-US" sz="2000" baseline="-25000" dirty="0" err="1"/>
                  <a:t>y</a:t>
                </a:r>
                <a:r>
                  <a:rPr lang="en-US" sz="2000" dirty="0"/>
                  <a:t>(t), a</a:t>
                </a:r>
                <a:r>
                  <a:rPr lang="en-US" sz="2000" baseline="-25000" dirty="0"/>
                  <a:t>x</a:t>
                </a:r>
                <a:r>
                  <a:rPr lang="en-US" sz="2000" dirty="0"/>
                  <a:t>(t), and a</a:t>
                </a:r>
                <a:r>
                  <a:rPr lang="en-US" sz="2000" baseline="-25000" dirty="0"/>
                  <a:t>y</a:t>
                </a:r>
                <a:r>
                  <a:rPr lang="en-US" sz="2000" dirty="0"/>
                  <a:t>(t) </a:t>
                </a:r>
              </a:p>
              <a:p>
                <a:pPr marL="0" indent="0">
                  <a:buNone/>
                </a:pPr>
                <a:r>
                  <a:rPr lang="en-US" sz="2000" dirty="0"/>
                  <a:t> </a:t>
                </a:r>
                <a14:m>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𝑣</m:t>
                        </m:r>
                      </m:e>
                      <m:sub>
                        <m:r>
                          <a:rPr lang="en-US" sz="2000" i="1">
                            <a:latin typeface="Cambria Math" panose="02040503050406030204" pitchFamily="18" charset="0"/>
                          </a:rPr>
                          <m:t>𝑥</m:t>
                        </m:r>
                      </m:sub>
                    </m:sSub>
                    <m:r>
                      <a:rPr lang="en-US" sz="2000" i="1">
                        <a:latin typeface="Cambria Math" panose="02040503050406030204" pitchFamily="18" charset="0"/>
                      </a:rPr>
                      <m:t>=</m:t>
                    </m:r>
                    <m:r>
                      <a:rPr lang="en-US" sz="2000" b="0" i="1" smtClean="0">
                        <a:latin typeface="Cambria Math" panose="02040503050406030204" pitchFamily="18" charset="0"/>
                      </a:rPr>
                      <m:t>5</m:t>
                    </m:r>
                    <m:r>
                      <a:rPr lang="en-US" sz="2000" b="0" i="1" smtClean="0">
                        <a:latin typeface="Cambria Math" panose="02040503050406030204" pitchFamily="18" charset="0"/>
                      </a:rPr>
                      <m:t>𝑡</m:t>
                    </m:r>
                  </m:oMath>
                </a14:m>
                <a:r>
                  <a:rPr lang="en-US" sz="2000" dirty="0"/>
                  <a:t>     </a:t>
                </a:r>
                <a:r>
                  <a:rPr lang="en-US" sz="2000" dirty="0">
                    <a:sym typeface="Wingdings" panose="05000000000000000000" pitchFamily="2" charset="2"/>
                  </a:rPr>
                  <a:t> given in the problem</a:t>
                </a:r>
                <a:endParaRPr lang="en-US" sz="2000" dirty="0"/>
              </a:p>
              <a:p>
                <a:pPr marL="0" indent="0">
                  <a:buNone/>
                </a:pPr>
                <a14:m>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𝑣</m:t>
                        </m:r>
                      </m:e>
                      <m:sub>
                        <m:r>
                          <a:rPr lang="en-US" sz="2000" b="0" i="1" smtClean="0">
                            <a:latin typeface="Cambria Math" panose="02040503050406030204" pitchFamily="18" charset="0"/>
                          </a:rPr>
                          <m:t>𝑦</m:t>
                        </m:r>
                      </m:sub>
                    </m:sSub>
                    <m:r>
                      <a:rPr lang="en-US" sz="2000" i="1">
                        <a:latin typeface="Cambria Math" panose="02040503050406030204" pitchFamily="18" charset="0"/>
                      </a:rPr>
                      <m:t>=</m:t>
                    </m:r>
                    <m:f>
                      <m:fPr>
                        <m:ctrlPr>
                          <a:rPr lang="en-US" sz="2000" i="1" smtClean="0">
                            <a:latin typeface="Cambria Math" panose="02040503050406030204" pitchFamily="18" charset="0"/>
                          </a:rPr>
                        </m:ctrlPr>
                      </m:fPr>
                      <m:num>
                        <m:r>
                          <a:rPr lang="en-US" sz="2000" b="0" i="1" smtClean="0">
                            <a:latin typeface="Cambria Math" panose="02040503050406030204" pitchFamily="18" charset="0"/>
                          </a:rPr>
                          <m:t>𝑑𝑦</m:t>
                        </m:r>
                      </m:num>
                      <m:den>
                        <m:r>
                          <a:rPr lang="en-US" sz="2000" b="0" i="1" smtClean="0">
                            <a:latin typeface="Cambria Math" panose="02040503050406030204" pitchFamily="18" charset="0"/>
                          </a:rPr>
                          <m:t>𝑑𝑡</m:t>
                        </m:r>
                      </m:den>
                    </m:f>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4</m:t>
                        </m:r>
                      </m:e>
                    </m:d>
                    <m:r>
                      <a:rPr lang="en-US" sz="2000" b="0" i="1" smtClean="0">
                        <a:latin typeface="Cambria Math" panose="02040503050406030204" pitchFamily="18" charset="0"/>
                      </a:rPr>
                      <m:t>3.125</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𝑡</m:t>
                        </m:r>
                      </m:e>
                      <m:sup>
                        <m:r>
                          <a:rPr lang="en-US" sz="2000" b="0" i="1" smtClean="0">
                            <a:latin typeface="Cambria Math" panose="02040503050406030204" pitchFamily="18" charset="0"/>
                          </a:rPr>
                          <m:t>3</m:t>
                        </m:r>
                      </m:sup>
                    </m:sSup>
                  </m:oMath>
                </a14:m>
                <a:r>
                  <a:rPr lang="en-US" sz="2000" dirty="0"/>
                  <a:t>, or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𝑣</m:t>
                        </m:r>
                      </m:e>
                      <m:sub>
                        <m:r>
                          <a:rPr lang="en-US" sz="2000" i="1">
                            <a:latin typeface="Cambria Math" panose="02040503050406030204" pitchFamily="18" charset="0"/>
                          </a:rPr>
                          <m:t>𝑦</m:t>
                        </m:r>
                      </m:sub>
                    </m:sSub>
                    <m:r>
                      <a:rPr lang="en-US" sz="2000" i="1">
                        <a:latin typeface="Cambria Math" panose="02040503050406030204" pitchFamily="18" charset="0"/>
                      </a:rPr>
                      <m:t>=</m:t>
                    </m:r>
                    <m:r>
                      <a:rPr lang="en-US" sz="2000" b="0" i="1" smtClean="0">
                        <a:latin typeface="Cambria Math" panose="02040503050406030204" pitchFamily="18" charset="0"/>
                      </a:rPr>
                      <m:t>12.5</m:t>
                    </m:r>
                    <m:sSup>
                      <m:sSupPr>
                        <m:ctrlPr>
                          <a:rPr lang="en-US" sz="2000" i="1">
                            <a:latin typeface="Cambria Math" panose="02040503050406030204" pitchFamily="18" charset="0"/>
                          </a:rPr>
                        </m:ctrlPr>
                      </m:sSupPr>
                      <m:e>
                        <m:r>
                          <a:rPr lang="en-US" sz="2000" i="1">
                            <a:latin typeface="Cambria Math" panose="02040503050406030204" pitchFamily="18" charset="0"/>
                          </a:rPr>
                          <m:t>𝑡</m:t>
                        </m:r>
                      </m:e>
                      <m:sup>
                        <m:r>
                          <a:rPr lang="en-US" sz="2000" i="1">
                            <a:latin typeface="Cambria Math" panose="02040503050406030204" pitchFamily="18" charset="0"/>
                          </a:rPr>
                          <m:t>3</m:t>
                        </m:r>
                      </m:sup>
                    </m:sSup>
                  </m:oMath>
                </a14:m>
                <a:endParaRPr lang="en-US" sz="2000" dirty="0"/>
              </a:p>
              <a:p>
                <a:pPr marL="0" indent="0">
                  <a:buNone/>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𝑎</m:t>
                        </m:r>
                      </m:e>
                      <m:sub>
                        <m:r>
                          <a:rPr lang="en-US" sz="2000" i="1">
                            <a:latin typeface="Cambria Math" panose="02040503050406030204" pitchFamily="18" charset="0"/>
                          </a:rPr>
                          <m:t>𝑥</m:t>
                        </m:r>
                      </m:sub>
                    </m:sSub>
                    <m:r>
                      <a:rPr lang="en-US" sz="2000" i="1">
                        <a:latin typeface="Cambria Math" panose="02040503050406030204" pitchFamily="18" charset="0"/>
                      </a:rPr>
                      <m:t>=</m:t>
                    </m:r>
                    <m:f>
                      <m:fPr>
                        <m:ctrlPr>
                          <a:rPr lang="en-US" sz="2000" i="1" smtClean="0">
                            <a:latin typeface="Cambria Math" panose="02040503050406030204" pitchFamily="18" charset="0"/>
                          </a:rPr>
                        </m:ctrlPr>
                      </m:fPr>
                      <m:num>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𝑑𝑣</m:t>
                            </m:r>
                          </m:e>
                          <m:sub>
                            <m:r>
                              <a:rPr lang="en-US" sz="2000" b="0" i="1" smtClean="0">
                                <a:latin typeface="Cambria Math" panose="02040503050406030204" pitchFamily="18" charset="0"/>
                              </a:rPr>
                              <m:t>𝑥</m:t>
                            </m:r>
                          </m:sub>
                        </m:sSub>
                      </m:num>
                      <m:den>
                        <m:r>
                          <a:rPr lang="en-US" sz="2000" b="0" i="1" smtClean="0">
                            <a:latin typeface="Cambria Math" panose="02040503050406030204" pitchFamily="18" charset="0"/>
                          </a:rPr>
                          <m:t>𝑑𝑡</m:t>
                        </m:r>
                      </m:den>
                    </m:f>
                    <m:r>
                      <a:rPr lang="en-US" sz="2000" b="0" i="1" smtClean="0">
                        <a:latin typeface="Cambria Math" panose="02040503050406030204" pitchFamily="18" charset="0"/>
                      </a:rPr>
                      <m:t>=5 [</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𝑓𝑡</m:t>
                        </m:r>
                      </m:num>
                      <m:den>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𝑠</m:t>
                            </m:r>
                          </m:e>
                          <m:sup>
                            <m:r>
                              <a:rPr lang="en-US" sz="2000" b="0" i="1" smtClean="0">
                                <a:latin typeface="Cambria Math" panose="02040503050406030204" pitchFamily="18" charset="0"/>
                              </a:rPr>
                              <m:t>2</m:t>
                            </m:r>
                          </m:sup>
                        </m:sSup>
                      </m:den>
                    </m:f>
                    <m:r>
                      <a:rPr lang="en-US" sz="2000" b="0" i="1" smtClean="0">
                        <a:latin typeface="Cambria Math" panose="02040503050406030204" pitchFamily="18" charset="0"/>
                      </a:rPr>
                      <m:t>]</m:t>
                    </m:r>
                  </m:oMath>
                </a14:m>
                <a:r>
                  <a:rPr lang="en-US" sz="2000" dirty="0"/>
                  <a:t> </a:t>
                </a:r>
              </a:p>
              <a:p>
                <a:pPr marL="0" indent="0">
                  <a:buNone/>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𝑎</m:t>
                        </m:r>
                      </m:e>
                      <m:sub>
                        <m:r>
                          <a:rPr lang="en-US" sz="2000" b="0" i="1" smtClean="0">
                            <a:latin typeface="Cambria Math" panose="02040503050406030204" pitchFamily="18" charset="0"/>
                          </a:rPr>
                          <m:t>𝑦</m:t>
                        </m:r>
                      </m:sub>
                    </m:sSub>
                    <m:r>
                      <a:rPr lang="en-US" sz="2000" i="1">
                        <a:latin typeface="Cambria Math" panose="02040503050406030204" pitchFamily="18" charset="0"/>
                      </a:rPr>
                      <m:t>=</m:t>
                    </m:r>
                    <m:f>
                      <m:fPr>
                        <m:ctrlPr>
                          <a:rPr lang="en-US" sz="2000" i="1" smtClean="0">
                            <a:latin typeface="Cambria Math" panose="02040503050406030204" pitchFamily="18" charset="0"/>
                          </a:rPr>
                        </m:ctrlPr>
                      </m:fPr>
                      <m:num>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𝑑𝑣</m:t>
                            </m:r>
                          </m:e>
                          <m:sub>
                            <m:r>
                              <a:rPr lang="en-US" sz="2000" b="0" i="1" smtClean="0">
                                <a:latin typeface="Cambria Math" panose="02040503050406030204" pitchFamily="18" charset="0"/>
                              </a:rPr>
                              <m:t>𝑦</m:t>
                            </m:r>
                          </m:sub>
                        </m:sSub>
                      </m:num>
                      <m:den>
                        <m:r>
                          <a:rPr lang="en-US" sz="2000" b="0" i="1" smtClean="0">
                            <a:latin typeface="Cambria Math" panose="02040503050406030204" pitchFamily="18" charset="0"/>
                          </a:rPr>
                          <m:t>𝑑𝑡</m:t>
                        </m:r>
                      </m:den>
                    </m:f>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3</m:t>
                        </m:r>
                      </m:e>
                    </m:d>
                    <m:r>
                      <a:rPr lang="en-US" sz="2000" b="0" i="1" smtClean="0">
                        <a:latin typeface="Cambria Math" panose="02040503050406030204" pitchFamily="18" charset="0"/>
                      </a:rPr>
                      <m:t>12.5</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𝑡</m:t>
                        </m:r>
                      </m:e>
                      <m:sup>
                        <m:r>
                          <a:rPr lang="en-US" sz="2000" b="0" i="1" smtClean="0">
                            <a:latin typeface="Cambria Math" panose="02040503050406030204" pitchFamily="18" charset="0"/>
                          </a:rPr>
                          <m:t>2</m:t>
                        </m:r>
                      </m:sup>
                    </m:sSup>
                  </m:oMath>
                </a14:m>
                <a:r>
                  <a:rPr lang="en-US" sz="2000" dirty="0"/>
                  <a:t>, or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i="1">
                            <a:latin typeface="Cambria Math" panose="02040503050406030204" pitchFamily="18" charset="0"/>
                          </a:rPr>
                          <m:t>𝑦</m:t>
                        </m:r>
                      </m:sub>
                    </m:sSub>
                    <m:r>
                      <a:rPr lang="en-US" sz="2000" i="1">
                        <a:latin typeface="Cambria Math" panose="02040503050406030204" pitchFamily="18" charset="0"/>
                      </a:rPr>
                      <m:t>=</m:t>
                    </m:r>
                    <m:r>
                      <a:rPr lang="en-US" sz="2000" b="0" i="1" smtClean="0">
                        <a:latin typeface="Cambria Math" panose="02040503050406030204" pitchFamily="18" charset="0"/>
                      </a:rPr>
                      <m:t>37</m:t>
                    </m:r>
                    <m:r>
                      <a:rPr lang="en-US" sz="2000" i="1">
                        <a:latin typeface="Cambria Math" panose="02040503050406030204" pitchFamily="18" charset="0"/>
                      </a:rPr>
                      <m:t>.5</m:t>
                    </m:r>
                    <m:sSup>
                      <m:sSupPr>
                        <m:ctrlPr>
                          <a:rPr lang="en-US" sz="2000" i="1">
                            <a:latin typeface="Cambria Math" panose="02040503050406030204" pitchFamily="18" charset="0"/>
                          </a:rPr>
                        </m:ctrlPr>
                      </m:sSupPr>
                      <m:e>
                        <m:r>
                          <a:rPr lang="en-US" sz="2000" i="1">
                            <a:latin typeface="Cambria Math" panose="02040503050406030204" pitchFamily="18" charset="0"/>
                          </a:rPr>
                          <m:t>𝑡</m:t>
                        </m:r>
                      </m:e>
                      <m:sup>
                        <m:r>
                          <a:rPr lang="en-US" sz="2000" i="1">
                            <a:latin typeface="Cambria Math" panose="02040503050406030204" pitchFamily="18" charset="0"/>
                          </a:rPr>
                          <m:t>2</m:t>
                        </m:r>
                      </m:sup>
                    </m:sSup>
                  </m:oMath>
                </a14:m>
                <a:endParaRPr lang="en-US" sz="2000" dirty="0"/>
              </a:p>
              <a:p>
                <a:pPr marL="0" indent="0">
                  <a:buNone/>
                </a:pPr>
                <a:endParaRPr lang="en-US" sz="2000" dirty="0"/>
              </a:p>
              <a:p>
                <a:pPr marL="0" indent="0">
                  <a:buNone/>
                </a:pPr>
                <a:r>
                  <a:rPr lang="en-US" sz="2000" dirty="0"/>
                  <a:t>To find the magnitude of acceleration at t = 1 sec:</a:t>
                </a:r>
              </a:p>
              <a:p>
                <a:pPr marL="0" indent="0">
                  <a:buNone/>
                </a:pP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i="1">
                            <a:latin typeface="Cambria Math" panose="02040503050406030204" pitchFamily="18" charset="0"/>
                          </a:rPr>
                          <m:t>𝑥</m:t>
                        </m:r>
                      </m:sub>
                    </m:sSub>
                    <m:r>
                      <a:rPr lang="en-US" sz="2000" i="1">
                        <a:latin typeface="Cambria Math" panose="02040503050406030204" pitchFamily="18" charset="0"/>
                      </a:rPr>
                      <m:t>=5 </m:t>
                    </m:r>
                    <m:d>
                      <m:dPr>
                        <m:begChr m:val="["/>
                        <m:endChr m:val="]"/>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𝑓𝑡</m:t>
                            </m:r>
                          </m:num>
                          <m:den>
                            <m:sSup>
                              <m:sSupPr>
                                <m:ctrlPr>
                                  <a:rPr lang="en-US" sz="2000" i="1">
                                    <a:latin typeface="Cambria Math" panose="02040503050406030204" pitchFamily="18" charset="0"/>
                                  </a:rPr>
                                </m:ctrlPr>
                              </m:sSupPr>
                              <m:e>
                                <m:r>
                                  <a:rPr lang="en-US" sz="2000" i="1">
                                    <a:latin typeface="Cambria Math" panose="02040503050406030204" pitchFamily="18" charset="0"/>
                                  </a:rPr>
                                  <m:t>𝑠</m:t>
                                </m:r>
                              </m:e>
                              <m:sup>
                                <m:r>
                                  <a:rPr lang="en-US" sz="2000" i="1">
                                    <a:latin typeface="Cambria Math" panose="02040503050406030204" pitchFamily="18" charset="0"/>
                                  </a:rPr>
                                  <m:t>2</m:t>
                                </m:r>
                              </m:sup>
                            </m:sSup>
                          </m:den>
                        </m:f>
                      </m:e>
                    </m:d>
                  </m:oMath>
                </a14:m>
                <a:r>
                  <a:rPr lang="en-US" sz="2000" i="1" dirty="0">
                    <a:latin typeface="Cambria Math" panose="02040503050406030204" pitchFamily="18" charset="0"/>
                  </a:rPr>
                  <a:t> </a:t>
                </a:r>
              </a:p>
              <a:p>
                <a:pPr marL="0" indent="0">
                  <a:buNone/>
                </a:pP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i="1">
                            <a:latin typeface="Cambria Math" panose="02040503050406030204" pitchFamily="18" charset="0"/>
                          </a:rPr>
                          <m:t>𝑦</m:t>
                        </m:r>
                      </m:sub>
                    </m:sSub>
                    <m:r>
                      <a:rPr lang="en-US" sz="2000" i="1">
                        <a:latin typeface="Cambria Math" panose="02040503050406030204" pitchFamily="18" charset="0"/>
                      </a:rPr>
                      <m:t>=37.5</m:t>
                    </m:r>
                    <m:sSup>
                      <m:sSupPr>
                        <m:ctrlPr>
                          <a:rPr lang="en-US" sz="2000" i="1">
                            <a:latin typeface="Cambria Math" panose="02040503050406030204" pitchFamily="18" charset="0"/>
                          </a:rPr>
                        </m:ctrlPr>
                      </m:sSupPr>
                      <m:e>
                        <m:r>
                          <a:rPr lang="en-US" sz="2000" b="0" i="1" smtClean="0">
                            <a:latin typeface="Cambria Math" panose="02040503050406030204" pitchFamily="18" charset="0"/>
                          </a:rPr>
                          <m:t>(1)</m:t>
                        </m:r>
                      </m:e>
                      <m:sup>
                        <m:r>
                          <a:rPr lang="en-US" sz="2000" i="1">
                            <a:latin typeface="Cambria Math" panose="02040503050406030204" pitchFamily="18" charset="0"/>
                          </a:rPr>
                          <m:t>2</m:t>
                        </m:r>
                      </m:sup>
                    </m:sSup>
                    <m:r>
                      <a:rPr lang="en-US" sz="2000" b="0" i="1" smtClean="0">
                        <a:latin typeface="Cambria Math" panose="02040503050406030204" pitchFamily="18" charset="0"/>
                      </a:rPr>
                      <m:t> =37.5</m:t>
                    </m:r>
                    <m:r>
                      <a:rPr lang="en-US" sz="2000" i="1">
                        <a:latin typeface="Cambria Math" panose="02040503050406030204" pitchFamily="18" charset="0"/>
                      </a:rPr>
                      <m:t> </m:t>
                    </m:r>
                    <m:d>
                      <m:dPr>
                        <m:begChr m:val="["/>
                        <m:endChr m:val="]"/>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𝑓𝑡</m:t>
                            </m:r>
                          </m:num>
                          <m:den>
                            <m:sSup>
                              <m:sSupPr>
                                <m:ctrlPr>
                                  <a:rPr lang="en-US" sz="2000" i="1">
                                    <a:latin typeface="Cambria Math" panose="02040503050406030204" pitchFamily="18" charset="0"/>
                                  </a:rPr>
                                </m:ctrlPr>
                              </m:sSupPr>
                              <m:e>
                                <m:r>
                                  <a:rPr lang="en-US" sz="2000" i="1">
                                    <a:latin typeface="Cambria Math" panose="02040503050406030204" pitchFamily="18" charset="0"/>
                                  </a:rPr>
                                  <m:t>𝑠</m:t>
                                </m:r>
                              </m:e>
                              <m:sup>
                                <m:r>
                                  <a:rPr lang="en-US" sz="2000" i="1">
                                    <a:latin typeface="Cambria Math" panose="02040503050406030204" pitchFamily="18" charset="0"/>
                                  </a:rPr>
                                  <m:t>2</m:t>
                                </m:r>
                              </m:sup>
                            </m:sSup>
                          </m:den>
                        </m:f>
                      </m:e>
                    </m:d>
                  </m:oMath>
                </a14:m>
                <a:r>
                  <a:rPr lang="en-US" sz="2000" dirty="0"/>
                  <a:t> </a:t>
                </a:r>
              </a:p>
              <a:p>
                <a:pPr marL="0" indent="0">
                  <a:buNone/>
                </a:pPr>
                <a:endParaRPr lang="en-US" sz="2000" dirty="0"/>
              </a:p>
              <a:p>
                <a:pPr marL="0" indent="0">
                  <a:buNone/>
                </a:pPr>
                <a:r>
                  <a:rPr lang="en-US" sz="2000" dirty="0"/>
                  <a:t>Magnitude of acceleration: </a:t>
                </a:r>
                <a14:m>
                  <m:oMath xmlns:m="http://schemas.openxmlformats.org/officeDocument/2006/math">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𝑎</m:t>
                        </m:r>
                      </m:e>
                    </m:d>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5</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37.5</m:t>
                            </m:r>
                          </m:e>
                          <m:sup>
                            <m:r>
                              <a:rPr lang="en-US" sz="2000" b="0" i="1" smtClean="0">
                                <a:latin typeface="Cambria Math" panose="02040503050406030204" pitchFamily="18" charset="0"/>
                              </a:rPr>
                              <m:t>2</m:t>
                            </m:r>
                          </m:sup>
                        </m:sSup>
                      </m:e>
                    </m:rad>
                    <m:r>
                      <a:rPr lang="en-US" sz="2000" b="0" i="1" smtClean="0">
                        <a:latin typeface="Cambria Math" panose="02040503050406030204" pitchFamily="18" charset="0"/>
                      </a:rPr>
                      <m:t>=</m:t>
                    </m:r>
                    <m:r>
                      <a:rPr lang="en-US" sz="2000" i="1">
                        <a:latin typeface="Cambria Math" panose="02040503050406030204" pitchFamily="18" charset="0"/>
                      </a:rPr>
                      <m:t>37.</m:t>
                    </m:r>
                    <m:r>
                      <a:rPr lang="en-US" sz="2000" b="0" i="1" smtClean="0">
                        <a:latin typeface="Cambria Math" panose="02040503050406030204" pitchFamily="18" charset="0"/>
                      </a:rPr>
                      <m:t>8</m:t>
                    </m:r>
                    <m:r>
                      <a:rPr lang="en-US" sz="2000" i="1">
                        <a:latin typeface="Cambria Math" panose="02040503050406030204" pitchFamily="18" charset="0"/>
                      </a:rPr>
                      <m:t> </m:t>
                    </m:r>
                    <m:d>
                      <m:dPr>
                        <m:begChr m:val="["/>
                        <m:endChr m:val="]"/>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𝑓𝑡</m:t>
                            </m:r>
                          </m:num>
                          <m:den>
                            <m:sSup>
                              <m:sSupPr>
                                <m:ctrlPr>
                                  <a:rPr lang="en-US" sz="2000" i="1">
                                    <a:latin typeface="Cambria Math" panose="02040503050406030204" pitchFamily="18" charset="0"/>
                                  </a:rPr>
                                </m:ctrlPr>
                              </m:sSupPr>
                              <m:e>
                                <m:r>
                                  <a:rPr lang="en-US" sz="2000" i="1">
                                    <a:latin typeface="Cambria Math" panose="02040503050406030204" pitchFamily="18" charset="0"/>
                                  </a:rPr>
                                  <m:t>𝑠</m:t>
                                </m:r>
                              </m:e>
                              <m:sup>
                                <m:r>
                                  <a:rPr lang="en-US" sz="2000" i="1">
                                    <a:latin typeface="Cambria Math" panose="02040503050406030204" pitchFamily="18" charset="0"/>
                                  </a:rPr>
                                  <m:t>2</m:t>
                                </m:r>
                              </m:sup>
                            </m:sSup>
                          </m:den>
                        </m:f>
                      </m:e>
                    </m:d>
                  </m:oMath>
                </a14:m>
                <a:endParaRPr lang="en-US" sz="2000" dirty="0"/>
              </a:p>
              <a:p>
                <a:pPr marL="0" indent="0">
                  <a:buNone/>
                </a:pPr>
                <a:endParaRPr lang="en-US" sz="2000" dirty="0"/>
              </a:p>
              <a:p>
                <a:pPr marL="0" indent="0">
                  <a:buNone/>
                </a:pPr>
                <a:endParaRPr lang="en-US" sz="2000" dirty="0"/>
              </a:p>
            </p:txBody>
          </p:sp>
        </mc:Choice>
        <mc:Fallback xmlns="">
          <p:sp>
            <p:nvSpPr>
              <p:cNvPr id="7" name="Content Placeholder 2">
                <a:extLst>
                  <a:ext uri="{FF2B5EF4-FFF2-40B4-BE49-F238E27FC236}">
                    <a16:creationId xmlns:a16="http://schemas.microsoft.com/office/drawing/2014/main" id="{0F55278F-90C2-4F74-B67A-4C6662C2771B}"/>
                  </a:ext>
                </a:extLst>
              </p:cNvPr>
              <p:cNvSpPr txBox="1">
                <a:spLocks noRot="1" noChangeAspect="1" noMove="1" noResize="1" noEditPoints="1" noAdjustHandles="1" noChangeArrowheads="1" noChangeShapeType="1" noTextEdit="1"/>
              </p:cNvSpPr>
              <p:nvPr/>
            </p:nvSpPr>
            <p:spPr>
              <a:xfrm>
                <a:off x="228600" y="609600"/>
                <a:ext cx="8001000" cy="5562599"/>
              </a:xfrm>
              <a:prstGeom prst="rect">
                <a:avLst/>
              </a:prstGeom>
              <a:blipFill>
                <a:blip r:embed="rId2"/>
                <a:stretch>
                  <a:fillRect l="-762"/>
                </a:stretch>
              </a:blipFill>
            </p:spPr>
            <p:txBody>
              <a:bodyPr/>
              <a:lstStyle/>
              <a:p>
                <a:r>
                  <a:rPr lang="en-US">
                    <a:noFill/>
                  </a:rPr>
                  <a:t> </a:t>
                </a:r>
              </a:p>
            </p:txBody>
          </p:sp>
        </mc:Fallback>
      </mc:AlternateContent>
    </p:spTree>
    <p:extLst>
      <p:ext uri="{BB962C8B-B14F-4D97-AF65-F5344CB8AC3E}">
        <p14:creationId xmlns:p14="http://schemas.microsoft.com/office/powerpoint/2010/main" val="153513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76"/>
            <a:ext cx="8001000" cy="609600"/>
          </a:xfrm>
          <a:solidFill>
            <a:schemeClr val="bg1"/>
          </a:solidFill>
        </p:spPr>
        <p:txBody>
          <a:bodyPr>
            <a:noAutofit/>
          </a:bodyPr>
          <a:lstStyle/>
          <a:p>
            <a:pPr marL="182880" algn="l"/>
            <a:r>
              <a:rPr lang="en-US" sz="2000" dirty="0"/>
              <a:t>Problem 12-79 – </a:t>
            </a:r>
            <a:r>
              <a:rPr lang="en-US" sz="2000" b="1" u="sng" dirty="0">
                <a:solidFill>
                  <a:srgbClr val="C00000"/>
                </a:solidFill>
              </a:rPr>
              <a:t>Solution Path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04800" y="914400"/>
                <a:ext cx="8001000" cy="5105397"/>
              </a:xfrm>
              <a:prstGeom prst="rect">
                <a:avLst/>
              </a:prstGeom>
              <a:solidFill>
                <a:schemeClr val="bg1"/>
              </a:solidFill>
            </p:spPr>
            <p:txBody>
              <a:bodyPr vert="horz" lIns="91440" tIns="45720" rIns="91440" bIns="45720" rtlCol="0" anchor="t" anchorCtr="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What about the posted solution? I can’t even follow what they did!</a:t>
                </a:r>
              </a:p>
              <a:p>
                <a:pPr marL="0" indent="0">
                  <a:buNone/>
                </a:pPr>
                <a:endParaRPr lang="en-US" sz="2000" dirty="0"/>
              </a:p>
              <a:p>
                <a:pPr marL="0" indent="0">
                  <a:buNone/>
                </a:pPr>
                <a:r>
                  <a:rPr lang="en-US" sz="2000" dirty="0"/>
                  <a:t>You may remember from calculus classes: </a:t>
                </a:r>
              </a:p>
              <a:p>
                <a:pPr marL="0" indent="0">
                  <a:buNone/>
                </a:pPr>
                <a:r>
                  <a:rPr lang="en-US" sz="2000" dirty="0"/>
                  <a:t>If a = f(b), and b = f(c), then the derivative of a must use the chain rule</a:t>
                </a:r>
              </a:p>
              <a:p>
                <a:pPr marL="0" indent="0">
                  <a:buNone/>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r>
                            <a:rPr lang="en-US" sz="2000" b="0" i="1" smtClean="0">
                              <a:latin typeface="Cambria Math" panose="02040503050406030204" pitchFamily="18" charset="0"/>
                            </a:rPr>
                            <m:t>𝑑𝑎</m:t>
                          </m:r>
                        </m:num>
                        <m:den>
                          <m:r>
                            <a:rPr lang="en-US" sz="2000" b="0" i="1" smtClean="0">
                              <a:latin typeface="Cambria Math" panose="02040503050406030204" pitchFamily="18" charset="0"/>
                            </a:rPr>
                            <m:t>𝑑𝑐</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𝑑𝑎</m:t>
                          </m:r>
                        </m:num>
                        <m:den>
                          <m:r>
                            <a:rPr lang="en-US" sz="2000" b="0" i="1" smtClean="0">
                              <a:latin typeface="Cambria Math" panose="02040503050406030204" pitchFamily="18" charset="0"/>
                            </a:rPr>
                            <m:t>𝑑𝑏</m:t>
                          </m:r>
                        </m:den>
                      </m:f>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𝑑𝑏</m:t>
                          </m:r>
                        </m:num>
                        <m:den>
                          <m:r>
                            <a:rPr lang="en-US" sz="2000" b="0" i="1" smtClean="0">
                              <a:latin typeface="Cambria Math" panose="02040503050406030204" pitchFamily="18" charset="0"/>
                            </a:rPr>
                            <m:t>𝑑𝑐</m:t>
                          </m:r>
                        </m:den>
                      </m:f>
                    </m:oMath>
                  </m:oMathPara>
                </a14:m>
                <a:endParaRPr lang="en-US" sz="2000" dirty="0"/>
              </a:p>
              <a:p>
                <a:pPr marL="0" indent="0">
                  <a:buNone/>
                </a:pPr>
                <a:endParaRPr lang="en-US" sz="2000" dirty="0"/>
              </a:p>
              <a:p>
                <a:pPr marL="0" indent="0">
                  <a:buNone/>
                </a:pPr>
                <a:r>
                  <a:rPr lang="en-US" sz="2000" dirty="0"/>
                  <a:t>In this specific case you have:</a:t>
                </a:r>
              </a:p>
              <a:p>
                <a:pPr marL="0" indent="0">
                  <a:buNone/>
                </a:pPr>
                <a:r>
                  <a:rPr lang="en-US" sz="2000" dirty="0"/>
                  <a:t> y = f(x), and x = f(t). To get the time derivative of y </a:t>
                </a:r>
                <a:r>
                  <a:rPr lang="en-US" sz="2000" dirty="0">
                    <a:sym typeface="Wingdings" panose="05000000000000000000" pitchFamily="2" charset="2"/>
                  </a:rPr>
                  <a:t> </a:t>
                </a:r>
                <a:r>
                  <a:rPr lang="en-US" sz="2000" dirty="0"/>
                  <a:t>use the chain rule</a:t>
                </a:r>
              </a:p>
              <a:p>
                <a:pPr marL="0" indent="0">
                  <a:buNone/>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r>
                            <a:rPr lang="en-US" sz="2000" b="0" i="1" smtClean="0">
                              <a:latin typeface="Cambria Math" panose="02040503050406030204" pitchFamily="18" charset="0"/>
                            </a:rPr>
                            <m:t>𝑑𝑦</m:t>
                          </m:r>
                        </m:num>
                        <m:den>
                          <m:r>
                            <a:rPr lang="en-US" sz="2000" b="0" i="1" smtClean="0">
                              <a:latin typeface="Cambria Math" panose="02040503050406030204" pitchFamily="18" charset="0"/>
                            </a:rPr>
                            <m:t>𝑑𝑡</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𝑑𝑦</m:t>
                          </m:r>
                        </m:num>
                        <m:den>
                          <m:r>
                            <a:rPr lang="en-US" sz="2000" b="0" i="1" smtClean="0">
                              <a:latin typeface="Cambria Math" panose="02040503050406030204" pitchFamily="18" charset="0"/>
                            </a:rPr>
                            <m:t>𝑑𝑥</m:t>
                          </m:r>
                        </m:den>
                      </m:f>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𝑑𝑥</m:t>
                          </m:r>
                        </m:num>
                        <m:den>
                          <m:r>
                            <a:rPr lang="en-US" sz="2000" b="0" i="1" smtClean="0">
                              <a:latin typeface="Cambria Math" panose="02040503050406030204" pitchFamily="18" charset="0"/>
                            </a:rPr>
                            <m:t>𝑑𝑡</m:t>
                          </m:r>
                        </m:den>
                      </m:f>
                    </m:oMath>
                  </m:oMathPara>
                </a14:m>
                <a:endParaRPr lang="en-US" sz="2000" dirty="0"/>
              </a:p>
              <a:p>
                <a:pPr marL="0" indent="0">
                  <a:buNone/>
                </a:pPr>
                <a:endParaRPr lang="en-US" sz="2000" dirty="0"/>
              </a:p>
              <a:p>
                <a:pPr marL="0" indent="0">
                  <a:buNone/>
                </a:pPr>
                <a:r>
                  <a:rPr lang="en-US" sz="2000" dirty="0"/>
                  <a:t>Further, to get the second time derivative of y you get</a:t>
                </a:r>
              </a:p>
              <a:p>
                <a:pPr marL="0" indent="0">
                  <a:buNone/>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𝑑</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𝑦</m:t>
                          </m:r>
                        </m:num>
                        <m:den>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𝑑𝑡</m:t>
                              </m:r>
                            </m:e>
                            <m:sup>
                              <m:r>
                                <a:rPr lang="en-US" sz="2000" b="0" i="1" smtClean="0">
                                  <a:latin typeface="Cambria Math" panose="02040503050406030204" pitchFamily="18" charset="0"/>
                                </a:rPr>
                                <m:t>2</m:t>
                              </m:r>
                            </m:sup>
                          </m:sSup>
                        </m:den>
                      </m:f>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𝑑</m:t>
                                  </m:r>
                                </m:e>
                                <m:sup>
                                  <m:r>
                                    <a:rPr lang="en-US" sz="2000" i="1">
                                      <a:latin typeface="Cambria Math" panose="02040503050406030204" pitchFamily="18" charset="0"/>
                                    </a:rPr>
                                    <m:t>2</m:t>
                                  </m:r>
                                </m:sup>
                              </m:sSup>
                              <m:r>
                                <a:rPr lang="en-US" sz="2000" i="1">
                                  <a:latin typeface="Cambria Math" panose="02040503050406030204" pitchFamily="18" charset="0"/>
                                </a:rPr>
                                <m:t>𝑦</m:t>
                              </m:r>
                            </m:num>
                            <m:den>
                              <m:sSup>
                                <m:sSupPr>
                                  <m:ctrlPr>
                                    <a:rPr lang="en-US" sz="2000" i="1">
                                      <a:latin typeface="Cambria Math" panose="02040503050406030204" pitchFamily="18" charset="0"/>
                                    </a:rPr>
                                  </m:ctrlPr>
                                </m:sSupPr>
                                <m:e>
                                  <m:r>
                                    <a:rPr lang="en-US" sz="2000" i="1">
                                      <a:latin typeface="Cambria Math" panose="02040503050406030204" pitchFamily="18" charset="0"/>
                                    </a:rPr>
                                    <m:t>𝑑</m:t>
                                  </m:r>
                                  <m:r>
                                    <a:rPr lang="en-US" sz="2000" b="0" i="1" smtClean="0">
                                      <a:latin typeface="Cambria Math" panose="02040503050406030204" pitchFamily="18" charset="0"/>
                                    </a:rPr>
                                    <m:t>𝑥</m:t>
                                  </m:r>
                                </m:e>
                                <m:sup>
                                  <m:r>
                                    <a:rPr lang="en-US" sz="2000" i="1">
                                      <a:latin typeface="Cambria Math" panose="02040503050406030204" pitchFamily="18" charset="0"/>
                                    </a:rPr>
                                    <m:t>2</m:t>
                                  </m:r>
                                </m:sup>
                              </m:sSup>
                            </m:den>
                          </m:f>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𝑑𝑥</m:t>
                                  </m:r>
                                </m:num>
                                <m:den>
                                  <m:r>
                                    <a:rPr lang="en-US" sz="2000" i="1">
                                      <a:latin typeface="Cambria Math" panose="02040503050406030204" pitchFamily="18" charset="0"/>
                                    </a:rPr>
                                    <m:t>𝑑𝑡</m:t>
                                  </m:r>
                                </m:den>
                              </m:f>
                            </m:e>
                          </m:d>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𝑑𝑦</m:t>
                          </m:r>
                        </m:num>
                        <m:den>
                          <m:r>
                            <a:rPr lang="en-US" sz="2000" i="1">
                              <a:latin typeface="Cambria Math" panose="02040503050406030204" pitchFamily="18" charset="0"/>
                            </a:rPr>
                            <m:t>𝑑𝑥</m:t>
                          </m:r>
                        </m:den>
                      </m:f>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𝑑</m:t>
                              </m:r>
                            </m:e>
                            <m:sup>
                              <m:r>
                                <a:rPr lang="en-US" sz="2000" i="1">
                                  <a:latin typeface="Cambria Math" panose="02040503050406030204" pitchFamily="18" charset="0"/>
                                </a:rPr>
                                <m:t>2</m:t>
                              </m:r>
                            </m:sup>
                          </m:sSup>
                          <m:r>
                            <a:rPr lang="en-US" sz="2000" b="0" i="1" smtClean="0">
                              <a:latin typeface="Cambria Math" panose="02040503050406030204" pitchFamily="18" charset="0"/>
                            </a:rPr>
                            <m:t>𝑥</m:t>
                          </m:r>
                        </m:num>
                        <m:den>
                          <m:sSup>
                            <m:sSupPr>
                              <m:ctrlPr>
                                <a:rPr lang="en-US" sz="2000" i="1">
                                  <a:latin typeface="Cambria Math" panose="02040503050406030204" pitchFamily="18" charset="0"/>
                                </a:rPr>
                              </m:ctrlPr>
                            </m:sSupPr>
                            <m:e>
                              <m:r>
                                <a:rPr lang="en-US" sz="2000" i="1">
                                  <a:latin typeface="Cambria Math" panose="02040503050406030204" pitchFamily="18" charset="0"/>
                                </a:rPr>
                                <m:t>𝑑𝑡</m:t>
                              </m:r>
                            </m:e>
                            <m:sup>
                              <m:r>
                                <a:rPr lang="en-US" sz="2000" i="1">
                                  <a:latin typeface="Cambria Math" panose="02040503050406030204" pitchFamily="18" charset="0"/>
                                </a:rPr>
                                <m:t>2</m:t>
                              </m:r>
                            </m:sup>
                          </m:sSup>
                        </m:den>
                      </m:f>
                    </m:oMath>
                  </m:oMathPara>
                </a14:m>
                <a:endParaRPr lang="en-US" sz="2000" dirty="0"/>
              </a:p>
            </p:txBody>
          </p:sp>
        </mc:Choice>
        <mc:Fallback xmlns="">
          <p:sp>
            <p:nvSpPr>
              <p:cNvPr id="8" name="Content Placeholder 2">
                <a:extLst>
                  <a:ext uri="{FF2B5EF4-FFF2-40B4-BE49-F238E27FC236}">
                    <a16:creationId xmlns:a16="http://schemas.microsoft.com/office/drawing/2014/main" id="{EFE91359-9589-4B15-B415-E07A5EF7C6A1}"/>
                  </a:ext>
                </a:extLst>
              </p:cNvPr>
              <p:cNvSpPr txBox="1">
                <a:spLocks noRot="1" noChangeAspect="1" noMove="1" noResize="1" noEditPoints="1" noAdjustHandles="1" noChangeArrowheads="1" noChangeShapeType="1" noTextEdit="1"/>
              </p:cNvSpPr>
              <p:nvPr/>
            </p:nvSpPr>
            <p:spPr>
              <a:xfrm>
                <a:off x="304800" y="914400"/>
                <a:ext cx="8001000" cy="5105397"/>
              </a:xfrm>
              <a:prstGeom prst="rect">
                <a:avLst/>
              </a:prstGeom>
              <a:blipFill>
                <a:blip r:embed="rId2"/>
                <a:stretch>
                  <a:fillRect l="-762" t="-1195"/>
                </a:stretch>
              </a:blipFill>
            </p:spPr>
            <p:txBody>
              <a:bodyPr/>
              <a:lstStyle/>
              <a:p>
                <a:r>
                  <a:rPr lang="en-US">
                    <a:noFill/>
                  </a:rPr>
                  <a:t> </a:t>
                </a:r>
              </a:p>
            </p:txBody>
          </p:sp>
        </mc:Fallback>
      </mc:AlternateContent>
    </p:spTree>
    <p:extLst>
      <p:ext uri="{BB962C8B-B14F-4D97-AF65-F5344CB8AC3E}">
        <p14:creationId xmlns:p14="http://schemas.microsoft.com/office/powerpoint/2010/main" val="505596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Problem 12-79 – </a:t>
            </a:r>
            <a:r>
              <a:rPr lang="en-US" sz="2000" b="1" u="sng" dirty="0">
                <a:solidFill>
                  <a:srgbClr val="C00000"/>
                </a:solidFill>
              </a:rPr>
              <a:t>Solution Path 2</a:t>
            </a:r>
            <a:endParaRPr lang="en-US" sz="2000" dirty="0"/>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04800" y="914400"/>
                <a:ext cx="8001000" cy="5105397"/>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𝑑</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𝑦</m:t>
                          </m:r>
                        </m:num>
                        <m:den>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𝑑𝑡</m:t>
                              </m:r>
                            </m:e>
                            <m:sup>
                              <m:r>
                                <a:rPr lang="en-US" sz="2000" b="0" i="1" smtClean="0">
                                  <a:latin typeface="Cambria Math" panose="02040503050406030204" pitchFamily="18" charset="0"/>
                                </a:rPr>
                                <m:t>2</m:t>
                              </m:r>
                            </m:sup>
                          </m:sSup>
                        </m:den>
                      </m:f>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𝑑</m:t>
                                  </m:r>
                                </m:e>
                                <m:sup>
                                  <m:r>
                                    <a:rPr lang="en-US" sz="2000" i="1">
                                      <a:latin typeface="Cambria Math" panose="02040503050406030204" pitchFamily="18" charset="0"/>
                                    </a:rPr>
                                    <m:t>2</m:t>
                                  </m:r>
                                </m:sup>
                              </m:sSup>
                              <m:r>
                                <a:rPr lang="en-US" sz="2000" i="1">
                                  <a:latin typeface="Cambria Math" panose="02040503050406030204" pitchFamily="18" charset="0"/>
                                </a:rPr>
                                <m:t>𝑦</m:t>
                              </m:r>
                            </m:num>
                            <m:den>
                              <m:sSup>
                                <m:sSupPr>
                                  <m:ctrlPr>
                                    <a:rPr lang="en-US" sz="2000" i="1">
                                      <a:latin typeface="Cambria Math" panose="02040503050406030204" pitchFamily="18" charset="0"/>
                                    </a:rPr>
                                  </m:ctrlPr>
                                </m:sSupPr>
                                <m:e>
                                  <m:r>
                                    <a:rPr lang="en-US" sz="2000" i="1">
                                      <a:latin typeface="Cambria Math" panose="02040503050406030204" pitchFamily="18" charset="0"/>
                                    </a:rPr>
                                    <m:t>𝑑</m:t>
                                  </m:r>
                                  <m:r>
                                    <a:rPr lang="en-US" sz="2000" b="0" i="1" smtClean="0">
                                      <a:latin typeface="Cambria Math" panose="02040503050406030204" pitchFamily="18" charset="0"/>
                                    </a:rPr>
                                    <m:t>𝑥</m:t>
                                  </m:r>
                                </m:e>
                                <m:sup>
                                  <m:r>
                                    <a:rPr lang="en-US" sz="2000" i="1">
                                      <a:latin typeface="Cambria Math" panose="02040503050406030204" pitchFamily="18" charset="0"/>
                                    </a:rPr>
                                    <m:t>2</m:t>
                                  </m:r>
                                </m:sup>
                              </m:sSup>
                            </m:den>
                          </m:f>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𝑑𝑥</m:t>
                                  </m:r>
                                </m:num>
                                <m:den>
                                  <m:r>
                                    <a:rPr lang="en-US" sz="2000" i="1">
                                      <a:latin typeface="Cambria Math" panose="02040503050406030204" pitchFamily="18" charset="0"/>
                                    </a:rPr>
                                    <m:t>𝑑𝑡</m:t>
                                  </m:r>
                                </m:den>
                              </m:f>
                            </m:e>
                          </m:d>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𝑑𝑦</m:t>
                          </m:r>
                        </m:num>
                        <m:den>
                          <m:r>
                            <a:rPr lang="en-US" sz="2000" i="1">
                              <a:latin typeface="Cambria Math" panose="02040503050406030204" pitchFamily="18" charset="0"/>
                            </a:rPr>
                            <m:t>𝑑𝑥</m:t>
                          </m:r>
                        </m:den>
                      </m:f>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𝑑</m:t>
                              </m:r>
                            </m:e>
                            <m:sup>
                              <m:r>
                                <a:rPr lang="en-US" sz="2000" i="1">
                                  <a:latin typeface="Cambria Math" panose="02040503050406030204" pitchFamily="18" charset="0"/>
                                </a:rPr>
                                <m:t>2</m:t>
                              </m:r>
                            </m:sup>
                          </m:sSup>
                          <m:r>
                            <a:rPr lang="en-US" sz="2000" b="0" i="1" smtClean="0">
                              <a:latin typeface="Cambria Math" panose="02040503050406030204" pitchFamily="18" charset="0"/>
                            </a:rPr>
                            <m:t>𝑥</m:t>
                          </m:r>
                        </m:num>
                        <m:den>
                          <m:sSup>
                            <m:sSupPr>
                              <m:ctrlPr>
                                <a:rPr lang="en-US" sz="2000" i="1">
                                  <a:latin typeface="Cambria Math" panose="02040503050406030204" pitchFamily="18" charset="0"/>
                                </a:rPr>
                              </m:ctrlPr>
                            </m:sSupPr>
                            <m:e>
                              <m:r>
                                <a:rPr lang="en-US" sz="2000" i="1">
                                  <a:latin typeface="Cambria Math" panose="02040503050406030204" pitchFamily="18" charset="0"/>
                                </a:rPr>
                                <m:t>𝑑𝑡</m:t>
                              </m:r>
                            </m:e>
                            <m:sup>
                              <m:r>
                                <a:rPr lang="en-US" sz="2000" i="1">
                                  <a:latin typeface="Cambria Math" panose="02040503050406030204" pitchFamily="18" charset="0"/>
                                </a:rPr>
                                <m:t>2</m:t>
                              </m:r>
                            </m:sup>
                          </m:sSup>
                        </m:den>
                      </m:f>
                    </m:oMath>
                  </m:oMathPara>
                </a14:m>
                <a:endParaRPr lang="en-US" sz="2000" dirty="0"/>
              </a:p>
              <a:p>
                <a:pPr marL="0" indent="0">
                  <a:buNone/>
                </a:pPr>
                <a:r>
                  <a:rPr lang="en-US" sz="2000" dirty="0"/>
                  <a:t>Remember that </a:t>
                </a:r>
                <a14:m>
                  <m:oMath xmlns:m="http://schemas.openxmlformats.org/officeDocument/2006/math">
                    <m:r>
                      <a:rPr lang="en-US" sz="2000" i="1">
                        <a:latin typeface="Cambria Math" panose="02040503050406030204" pitchFamily="18" charset="0"/>
                      </a:rPr>
                      <m:t>𝑦</m:t>
                    </m:r>
                    <m:r>
                      <a:rPr lang="en-US" sz="2000" i="1">
                        <a:latin typeface="Cambria Math" panose="02040503050406030204" pitchFamily="18" charset="0"/>
                      </a:rPr>
                      <m:t>=0.5</m:t>
                    </m:r>
                    <m:sSup>
                      <m:sSupPr>
                        <m:ctrlPr>
                          <a:rPr lang="en-US" sz="2000" i="1">
                            <a:latin typeface="Cambria Math" panose="02040503050406030204" pitchFamily="18" charset="0"/>
                          </a:rPr>
                        </m:ctrlPr>
                      </m:sSupPr>
                      <m:e>
                        <m:r>
                          <a:rPr lang="en-US" sz="2000" i="1">
                            <a:latin typeface="Cambria Math" panose="02040503050406030204" pitchFamily="18" charset="0"/>
                          </a:rPr>
                          <m:t>𝑥</m:t>
                        </m:r>
                      </m:e>
                      <m:sup>
                        <m:r>
                          <a:rPr lang="en-US" sz="2000" i="1">
                            <a:latin typeface="Cambria Math" panose="02040503050406030204" pitchFamily="18" charset="0"/>
                          </a:rPr>
                          <m:t>2</m:t>
                        </m:r>
                      </m:sup>
                    </m:sSup>
                  </m:oMath>
                </a14:m>
                <a:endParaRPr lang="en-US" sz="2000" dirty="0"/>
              </a:p>
              <a:p>
                <a:pPr marL="0" indent="0">
                  <a:buNone/>
                </a:pPr>
                <a14:m>
                  <m:oMathPara xmlns:m="http://schemas.openxmlformats.org/officeDocument/2006/math">
                    <m:oMathParaPr>
                      <m:jc m:val="centerGroup"/>
                    </m:oMathParaPr>
                    <m:oMath xmlns:m="http://schemas.openxmlformats.org/officeDocument/2006/math">
                      <m:f>
                        <m:fPr>
                          <m:ctrlPr>
                            <a:rPr lang="en-US" sz="2000" i="1">
                              <a:latin typeface="Cambria Math" panose="02040503050406030204" pitchFamily="18" charset="0"/>
                            </a:rPr>
                          </m:ctrlPr>
                        </m:fPr>
                        <m:num>
                          <m:r>
                            <a:rPr lang="en-US" sz="2000" i="1">
                              <a:latin typeface="Cambria Math" panose="02040503050406030204" pitchFamily="18" charset="0"/>
                            </a:rPr>
                            <m:t>𝑑𝑦</m:t>
                          </m:r>
                        </m:num>
                        <m:den>
                          <m:r>
                            <a:rPr lang="en-US" sz="2000" i="1">
                              <a:latin typeface="Cambria Math" panose="02040503050406030204" pitchFamily="18" charset="0"/>
                            </a:rPr>
                            <m:t>𝑑𝑥</m:t>
                          </m:r>
                        </m:den>
                      </m:f>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2</m:t>
                          </m:r>
                        </m:e>
                      </m:d>
                      <m:r>
                        <a:rPr lang="en-US" sz="2000" b="0" i="1" smtClean="0">
                          <a:latin typeface="Cambria Math" panose="02040503050406030204" pitchFamily="18" charset="0"/>
                        </a:rPr>
                        <m:t>0.5</m:t>
                      </m:r>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0" i="1" smtClean="0">
                          <a:latin typeface="Cambria Math" panose="02040503050406030204" pitchFamily="18" charset="0"/>
                        </a:rPr>
                        <m:t>𝑥</m:t>
                      </m:r>
                    </m:oMath>
                  </m:oMathPara>
                </a14:m>
                <a:endParaRPr lang="en-US" sz="2000" b="0" dirty="0"/>
              </a:p>
              <a:p>
                <a:pPr marL="0" indent="0">
                  <a:buNone/>
                </a:pPr>
                <a14:m>
                  <m:oMathPara xmlns:m="http://schemas.openxmlformats.org/officeDocument/2006/math">
                    <m:oMathParaPr>
                      <m:jc m:val="centerGroup"/>
                    </m:oMathParaPr>
                    <m:oMath xmlns:m="http://schemas.openxmlformats.org/officeDocument/2006/math">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𝑑</m:t>
                              </m:r>
                            </m:e>
                            <m:sup>
                              <m:r>
                                <a:rPr lang="en-US" sz="2000" i="1">
                                  <a:latin typeface="Cambria Math" panose="02040503050406030204" pitchFamily="18" charset="0"/>
                                </a:rPr>
                                <m:t>2</m:t>
                              </m:r>
                            </m:sup>
                          </m:sSup>
                          <m:r>
                            <a:rPr lang="en-US" sz="2000" i="1">
                              <a:latin typeface="Cambria Math" panose="02040503050406030204" pitchFamily="18" charset="0"/>
                            </a:rPr>
                            <m:t>𝑦</m:t>
                          </m:r>
                        </m:num>
                        <m:den>
                          <m:sSup>
                            <m:sSupPr>
                              <m:ctrlPr>
                                <a:rPr lang="en-US" sz="2000" i="1">
                                  <a:latin typeface="Cambria Math" panose="02040503050406030204" pitchFamily="18" charset="0"/>
                                </a:rPr>
                              </m:ctrlPr>
                            </m:sSupPr>
                            <m:e>
                              <m:r>
                                <a:rPr lang="en-US" sz="2000" i="1">
                                  <a:latin typeface="Cambria Math" panose="02040503050406030204" pitchFamily="18" charset="0"/>
                                </a:rPr>
                                <m:t>𝑑𝑥</m:t>
                              </m:r>
                            </m:e>
                            <m:sup>
                              <m:r>
                                <a:rPr lang="en-US" sz="2000" i="1">
                                  <a:latin typeface="Cambria Math" panose="02040503050406030204" pitchFamily="18" charset="0"/>
                                </a:rPr>
                                <m:t>2</m:t>
                              </m:r>
                            </m:sup>
                          </m:sSup>
                        </m:den>
                      </m:f>
                      <m:r>
                        <a:rPr lang="en-US" sz="2000" b="0" i="1" smtClean="0">
                          <a:latin typeface="Cambria Math" panose="02040503050406030204" pitchFamily="18" charset="0"/>
                        </a:rPr>
                        <m:t>=1</m:t>
                      </m:r>
                    </m:oMath>
                  </m:oMathPara>
                </a14:m>
                <a:endParaRPr lang="en-US" sz="2000" dirty="0"/>
              </a:p>
              <a:p>
                <a:pPr marL="0" indent="0">
                  <a:buNone/>
                </a:pPr>
                <a:endParaRPr lang="en-US" sz="2000" dirty="0"/>
              </a:p>
              <a:p>
                <a:pPr marL="0" indent="0">
                  <a:buNone/>
                </a:pPr>
                <a:r>
                  <a:rPr lang="en-US" sz="2000" dirty="0"/>
                  <a:t>So the top equation becomes</a:t>
                </a:r>
              </a:p>
              <a:p>
                <a:pPr marL="0" indent="0">
                  <a:buNone/>
                </a:pPr>
                <a14:m>
                  <m:oMathPara xmlns:m="http://schemas.openxmlformats.org/officeDocument/2006/math">
                    <m:oMathParaPr>
                      <m:jc m:val="centerGroup"/>
                    </m:oMathParaPr>
                    <m:oMath xmlns:m="http://schemas.openxmlformats.org/officeDocument/2006/math">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𝑑</m:t>
                              </m:r>
                            </m:e>
                            <m:sup>
                              <m:r>
                                <a:rPr lang="en-US" sz="2000" i="1">
                                  <a:latin typeface="Cambria Math" panose="02040503050406030204" pitchFamily="18" charset="0"/>
                                </a:rPr>
                                <m:t>2</m:t>
                              </m:r>
                            </m:sup>
                          </m:sSup>
                          <m:r>
                            <a:rPr lang="en-US" sz="2000" i="1">
                              <a:latin typeface="Cambria Math" panose="02040503050406030204" pitchFamily="18" charset="0"/>
                            </a:rPr>
                            <m:t>𝑦</m:t>
                          </m:r>
                        </m:num>
                        <m:den>
                          <m:sSup>
                            <m:sSupPr>
                              <m:ctrlPr>
                                <a:rPr lang="en-US" sz="2000" i="1">
                                  <a:latin typeface="Cambria Math" panose="02040503050406030204" pitchFamily="18" charset="0"/>
                                </a:rPr>
                              </m:ctrlPr>
                            </m:sSupPr>
                            <m:e>
                              <m:r>
                                <a:rPr lang="en-US" sz="2000" i="1">
                                  <a:latin typeface="Cambria Math" panose="02040503050406030204" pitchFamily="18" charset="0"/>
                                </a:rPr>
                                <m:t>𝑑𝑡</m:t>
                              </m:r>
                            </m:e>
                            <m:sup>
                              <m:r>
                                <a:rPr lang="en-US" sz="2000" i="1">
                                  <a:latin typeface="Cambria Math" panose="02040503050406030204" pitchFamily="18" charset="0"/>
                                </a:rPr>
                                <m:t>2</m:t>
                              </m:r>
                            </m:sup>
                          </m:sSup>
                        </m:den>
                      </m:f>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b="0" i="1" smtClean="0">
                              <a:latin typeface="Cambria Math" panose="02040503050406030204" pitchFamily="18" charset="0"/>
                            </a:rPr>
                            <m:t>(1)</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𝑑𝑥</m:t>
                                  </m:r>
                                </m:num>
                                <m:den>
                                  <m:r>
                                    <a:rPr lang="en-US" sz="2000" i="1">
                                      <a:latin typeface="Cambria Math" panose="02040503050406030204" pitchFamily="18" charset="0"/>
                                    </a:rPr>
                                    <m:t>𝑑𝑡</m:t>
                                  </m:r>
                                </m:den>
                              </m:f>
                            </m:e>
                          </m:d>
                        </m:e>
                        <m:sup>
                          <m:r>
                            <a:rPr lang="en-US" sz="2000" i="1">
                              <a:latin typeface="Cambria Math" panose="02040503050406030204" pitchFamily="18" charset="0"/>
                            </a:rPr>
                            <m:t>2</m:t>
                          </m:r>
                        </m:sup>
                      </m:sSup>
                      <m:r>
                        <a:rPr lang="en-US" sz="2000" i="1">
                          <a:latin typeface="Cambria Math" panose="02040503050406030204" pitchFamily="18" charset="0"/>
                        </a:rPr>
                        <m:t>+</m:t>
                      </m:r>
                      <m:r>
                        <a:rPr lang="en-US" sz="2000" b="0" i="1" smtClean="0">
                          <a:latin typeface="Cambria Math" panose="02040503050406030204" pitchFamily="18" charset="0"/>
                        </a:rPr>
                        <m:t>𝑥</m:t>
                      </m:r>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𝑑</m:t>
                              </m:r>
                            </m:e>
                            <m:sup>
                              <m:r>
                                <a:rPr lang="en-US" sz="2000" i="1">
                                  <a:latin typeface="Cambria Math" panose="02040503050406030204" pitchFamily="18" charset="0"/>
                                </a:rPr>
                                <m:t>2</m:t>
                              </m:r>
                            </m:sup>
                          </m:sSup>
                          <m:r>
                            <a:rPr lang="en-US" sz="2000" i="1">
                              <a:latin typeface="Cambria Math" panose="02040503050406030204" pitchFamily="18" charset="0"/>
                            </a:rPr>
                            <m:t>𝑥</m:t>
                          </m:r>
                        </m:num>
                        <m:den>
                          <m:sSup>
                            <m:sSupPr>
                              <m:ctrlPr>
                                <a:rPr lang="en-US" sz="2000" i="1">
                                  <a:latin typeface="Cambria Math" panose="02040503050406030204" pitchFamily="18" charset="0"/>
                                </a:rPr>
                              </m:ctrlPr>
                            </m:sSupPr>
                            <m:e>
                              <m:r>
                                <a:rPr lang="en-US" sz="2000" i="1">
                                  <a:latin typeface="Cambria Math" panose="02040503050406030204" pitchFamily="18" charset="0"/>
                                </a:rPr>
                                <m:t>𝑑𝑡</m:t>
                              </m:r>
                            </m:e>
                            <m:sup>
                              <m:r>
                                <a:rPr lang="en-US" sz="2000" i="1">
                                  <a:latin typeface="Cambria Math" panose="02040503050406030204" pitchFamily="18" charset="0"/>
                                </a:rPr>
                                <m:t>2</m:t>
                              </m:r>
                            </m:sup>
                          </m:sSup>
                        </m:den>
                      </m:f>
                    </m:oMath>
                  </m:oMathPara>
                </a14:m>
                <a:endParaRPr lang="en-US" sz="2000" dirty="0"/>
              </a:p>
              <a:p>
                <a:pPr marL="0" indent="0">
                  <a:buNone/>
                </a:pPr>
                <a:endParaRPr lang="en-US" sz="2000" dirty="0"/>
              </a:p>
              <a:p>
                <a:pPr marL="0" indent="0">
                  <a:buNone/>
                </a:pPr>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𝑦</m:t>
                          </m:r>
                        </m:e>
                      </m:acc>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r>
                        <a:rPr lang="en-US" sz="2000" b="0" i="1" smtClean="0">
                          <a:latin typeface="Cambria Math" panose="02040503050406030204" pitchFamily="18" charset="0"/>
                        </a:rPr>
                        <m:t>𝑥</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oMath>
                  </m:oMathPara>
                </a14:m>
                <a:endParaRPr lang="en-US" sz="2000" dirty="0"/>
              </a:p>
            </p:txBody>
          </p:sp>
        </mc:Choice>
        <mc:Fallback xmlns="">
          <p:sp>
            <p:nvSpPr>
              <p:cNvPr id="8" name="Content Placeholder 2">
                <a:extLst>
                  <a:ext uri="{FF2B5EF4-FFF2-40B4-BE49-F238E27FC236}">
                    <a16:creationId xmlns:a16="http://schemas.microsoft.com/office/drawing/2014/main" id="{EFE91359-9589-4B15-B415-E07A5EF7C6A1}"/>
                  </a:ext>
                </a:extLst>
              </p:cNvPr>
              <p:cNvSpPr txBox="1">
                <a:spLocks noRot="1" noChangeAspect="1" noMove="1" noResize="1" noEditPoints="1" noAdjustHandles="1" noChangeArrowheads="1" noChangeShapeType="1" noTextEdit="1"/>
              </p:cNvSpPr>
              <p:nvPr/>
            </p:nvSpPr>
            <p:spPr>
              <a:xfrm>
                <a:off x="304800" y="914400"/>
                <a:ext cx="8001000" cy="5105397"/>
              </a:xfrm>
              <a:prstGeom prst="rect">
                <a:avLst/>
              </a:prstGeom>
              <a:blipFill>
                <a:blip r:embed="rId2"/>
                <a:stretch>
                  <a:fillRect l="-762"/>
                </a:stretch>
              </a:blipFill>
            </p:spPr>
            <p:txBody>
              <a:bodyPr/>
              <a:lstStyle/>
              <a:p>
                <a:r>
                  <a:rPr lang="en-US">
                    <a:noFill/>
                  </a:rPr>
                  <a:t> </a:t>
                </a:r>
              </a:p>
            </p:txBody>
          </p:sp>
        </mc:Fallback>
      </mc:AlternateContent>
    </p:spTree>
    <p:extLst>
      <p:ext uri="{BB962C8B-B14F-4D97-AF65-F5344CB8AC3E}">
        <p14:creationId xmlns:p14="http://schemas.microsoft.com/office/powerpoint/2010/main" val="2388672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Problem 12-79 – </a:t>
            </a:r>
            <a:r>
              <a:rPr lang="en-US" sz="2000" b="1" u="sng" dirty="0">
                <a:solidFill>
                  <a:srgbClr val="C00000"/>
                </a:solidFill>
              </a:rPr>
              <a:t>Solution Path 2</a:t>
            </a:r>
            <a:endParaRPr lang="en-US" sz="2000" dirty="0"/>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04800" y="876301"/>
                <a:ext cx="8001000" cy="5448298"/>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Starting with: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𝑦</m:t>
                        </m:r>
                      </m:e>
                    </m:acc>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r>
                      <a:rPr lang="en-US" sz="2000" b="0" i="1" smtClean="0">
                        <a:latin typeface="Cambria Math" panose="02040503050406030204" pitchFamily="18" charset="0"/>
                      </a:rPr>
                      <m:t>𝑥</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oMath>
                </a14:m>
                <a:endParaRPr lang="en-US" sz="2000" dirty="0"/>
              </a:p>
              <a:p>
                <a:pPr marL="0" indent="0">
                  <a:buNone/>
                </a:pPr>
                <a:endParaRPr lang="en-US" sz="2000" dirty="0"/>
              </a:p>
              <a:p>
                <a:pPr marL="0" indent="0">
                  <a:buNone/>
                </a:pPr>
                <a:r>
                  <a:rPr lang="en-US" sz="2000" dirty="0"/>
                  <a:t>But remembering that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𝑎</m:t>
                        </m:r>
                      </m:e>
                      <m:sub>
                        <m:r>
                          <a:rPr lang="en-US" sz="2000" b="0" i="1" smtClean="0">
                            <a:latin typeface="Cambria Math" panose="02040503050406030204" pitchFamily="18" charset="0"/>
                          </a:rPr>
                          <m:t>𝑦</m:t>
                        </m:r>
                      </m:sub>
                    </m:sSub>
                    <m:r>
                      <a:rPr lang="en-US" sz="2000" b="0" i="0" smtClean="0">
                        <a:latin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𝑦</m:t>
                        </m:r>
                      </m:e>
                    </m:acc>
                    <m:r>
                      <a:rPr lang="en-US" sz="2000" b="0" i="0" smtClean="0">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b="0" i="1" smtClean="0">
                            <a:latin typeface="Cambria Math" panose="02040503050406030204" pitchFamily="18" charset="0"/>
                          </a:rPr>
                          <m:t>𝑥</m:t>
                        </m:r>
                      </m:sub>
                    </m:sSub>
                    <m:r>
                      <a:rPr lang="en-US" sz="2000">
                        <a:latin typeface="Cambria Math" panose="02040503050406030204" pitchFamily="18" charset="0"/>
                      </a:rPr>
                      <m:t>=</m:t>
                    </m:r>
                    <m:acc>
                      <m:accPr>
                        <m:chr m:val="̈"/>
                        <m:ctrlPr>
                          <a:rPr lang="en-US" sz="2000" i="1">
                            <a:latin typeface="Cambria Math" panose="02040503050406030204" pitchFamily="18" charset="0"/>
                          </a:rPr>
                        </m:ctrlPr>
                      </m:accPr>
                      <m:e>
                        <m:r>
                          <a:rPr lang="en-US" sz="2000" b="0" i="1" smtClean="0">
                            <a:latin typeface="Cambria Math" panose="02040503050406030204" pitchFamily="18" charset="0"/>
                          </a:rPr>
                          <m:t>𝑥</m:t>
                        </m:r>
                      </m:e>
                    </m:acc>
                    <m:r>
                      <a:rPr lang="en-US" sz="2000" b="0" i="1" smtClean="0">
                        <a:latin typeface="Cambria Math" panose="02040503050406030204" pitchFamily="18" charset="0"/>
                      </a:rPr>
                      <m:t>, </m:t>
                    </m:r>
                    <m:r>
                      <a:rPr lang="en-US" sz="2000" b="0" i="1" smtClean="0">
                        <a:latin typeface="Cambria Math" panose="02040503050406030204" pitchFamily="18" charset="0"/>
                      </a:rPr>
                      <m:t>𝑎𝑛𝑑</m:t>
                    </m:r>
                    <m:sSub>
                      <m:sSubPr>
                        <m:ctrlPr>
                          <a:rPr lang="en-US" sz="2000" i="1">
                            <a:latin typeface="Cambria Math" panose="02040503050406030204" pitchFamily="18" charset="0"/>
                          </a:rPr>
                        </m:ctrlPr>
                      </m:sSubPr>
                      <m:e>
                        <m:r>
                          <a:rPr lang="en-US" sz="2000" b="0" i="1" smtClean="0">
                            <a:latin typeface="Cambria Math" panose="02040503050406030204" pitchFamily="18" charset="0"/>
                          </a:rPr>
                          <m:t> </m:t>
                        </m:r>
                        <m:r>
                          <a:rPr lang="en-US" sz="2000" b="0" i="1" smtClean="0">
                            <a:latin typeface="Cambria Math" panose="02040503050406030204" pitchFamily="18" charset="0"/>
                          </a:rPr>
                          <m:t>𝑣</m:t>
                        </m:r>
                      </m:e>
                      <m:sub>
                        <m:r>
                          <a:rPr lang="en-US" sz="2000" i="1">
                            <a:latin typeface="Cambria Math" panose="02040503050406030204" pitchFamily="18" charset="0"/>
                          </a:rPr>
                          <m:t>𝑥</m:t>
                        </m:r>
                      </m:sub>
                    </m:sSub>
                    <m:r>
                      <a:rPr lang="en-US" sz="2000">
                        <a:latin typeface="Cambria Math" panose="02040503050406030204" pitchFamily="18" charset="0"/>
                      </a:rPr>
                      <m:t>=</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oMath>
                </a14:m>
                <a:endParaRPr lang="en-US" sz="2000" dirty="0"/>
              </a:p>
              <a:p>
                <a:pPr marL="0" indent="0">
                  <a:buNone/>
                </a:pPr>
                <a:endParaRPr lang="en-US" sz="2000" dirty="0"/>
              </a:p>
              <a:p>
                <a:pPr marL="0" indent="0">
                  <a:buNone/>
                </a:pPr>
                <a:r>
                  <a:rPr lang="en-US" sz="2000" dirty="0"/>
                  <a:t>You get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i="1">
                            <a:latin typeface="Cambria Math" panose="02040503050406030204" pitchFamily="18" charset="0"/>
                          </a:rPr>
                          <m:t>𝑦</m:t>
                        </m:r>
                      </m:sub>
                    </m:sSub>
                    <m:r>
                      <a:rPr lang="en-US" sz="2000" i="1">
                        <a:latin typeface="Cambria Math" panose="02040503050406030204" pitchFamily="18" charset="0"/>
                      </a:rPr>
                      <m:t>=</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a:rPr lang="en-US" sz="2000" i="1">
                                <a:latin typeface="Cambria Math" panose="02040503050406030204" pitchFamily="18" charset="0"/>
                              </a:rPr>
                              <m:t> </m:t>
                            </m:r>
                            <m:r>
                              <a:rPr lang="en-US" sz="2000" i="1">
                                <a:latin typeface="Cambria Math" panose="02040503050406030204" pitchFamily="18" charset="0"/>
                              </a:rPr>
                              <m:t>𝑣</m:t>
                            </m:r>
                          </m:e>
                          <m:sub>
                            <m:r>
                              <a:rPr lang="en-US" sz="2000" i="1">
                                <a:latin typeface="Cambria Math" panose="02040503050406030204" pitchFamily="18" charset="0"/>
                              </a:rPr>
                              <m:t>𝑥</m:t>
                            </m:r>
                          </m:sub>
                        </m:sSub>
                      </m:e>
                      <m:sup>
                        <m:r>
                          <a:rPr lang="en-US" sz="2000" i="1">
                            <a:latin typeface="Cambria Math" panose="02040503050406030204" pitchFamily="18" charset="0"/>
                          </a:rPr>
                          <m:t>2</m:t>
                        </m:r>
                      </m:sup>
                    </m:sSup>
                    <m:r>
                      <a:rPr lang="en-US" sz="2000" i="1">
                        <a:latin typeface="Cambria Math" panose="02040503050406030204" pitchFamily="18" charset="0"/>
                      </a:rPr>
                      <m:t>+</m:t>
                    </m:r>
                    <m:r>
                      <a:rPr lang="en-US" sz="2000" i="1">
                        <a:latin typeface="Cambria Math" panose="02040503050406030204" pitchFamily="18" charset="0"/>
                      </a:rPr>
                      <m:t>𝑥</m:t>
                    </m:r>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i="1">
                            <a:latin typeface="Cambria Math" panose="02040503050406030204" pitchFamily="18" charset="0"/>
                          </a:rPr>
                          <m:t>𝑥</m:t>
                        </m:r>
                      </m:sub>
                    </m:sSub>
                  </m:oMath>
                </a14:m>
                <a:endParaRPr lang="en-US" sz="2000" dirty="0"/>
              </a:p>
              <a:p>
                <a:pPr marL="0" indent="0">
                  <a:buNone/>
                </a:pPr>
                <a:endParaRPr lang="en-US" sz="2000" dirty="0"/>
              </a:p>
              <a:p>
                <a:pPr marL="0" indent="0">
                  <a:buNone/>
                </a:pPr>
                <a:r>
                  <a:rPr lang="en-US" sz="2000" dirty="0"/>
                  <a:t>Substitute in values from when t = 1 second</a:t>
                </a:r>
              </a:p>
              <a:p>
                <a:pPr marL="0" indent="0">
                  <a:buNone/>
                </a:pPr>
                <a:r>
                  <a:rPr lang="en-US" sz="2000" dirty="0"/>
                  <a:t>	</a:t>
                </a:r>
                <a14:m>
                  <m:oMath xmlns:m="http://schemas.openxmlformats.org/officeDocument/2006/math">
                    <m:r>
                      <a:rPr lang="en-US" sz="2000" i="1">
                        <a:latin typeface="Cambria Math" panose="02040503050406030204" pitchFamily="18" charset="0"/>
                      </a:rPr>
                      <m:t>𝑥</m:t>
                    </m:r>
                    <m:r>
                      <a:rPr lang="en-US" sz="2000" i="1">
                        <a:latin typeface="Cambria Math" panose="02040503050406030204" pitchFamily="18" charset="0"/>
                      </a:rPr>
                      <m:t>=2.50</m:t>
                    </m:r>
                    <m:sSup>
                      <m:sSupPr>
                        <m:ctrlPr>
                          <a:rPr lang="en-US" sz="2000" i="1">
                            <a:latin typeface="Cambria Math" panose="02040503050406030204" pitchFamily="18" charset="0"/>
                          </a:rPr>
                        </m:ctrlPr>
                      </m:sSupPr>
                      <m:e>
                        <m:r>
                          <a:rPr lang="en-US" sz="2000" b="0" i="1" smtClean="0">
                            <a:latin typeface="Cambria Math" panose="02040503050406030204" pitchFamily="18" charset="0"/>
                          </a:rPr>
                          <m:t>(1)</m:t>
                        </m:r>
                      </m:e>
                      <m:sup>
                        <m:r>
                          <a:rPr lang="en-US" sz="2000" i="1">
                            <a:latin typeface="Cambria Math" panose="02040503050406030204" pitchFamily="18" charset="0"/>
                          </a:rPr>
                          <m:t>2</m:t>
                        </m:r>
                      </m:sup>
                    </m:sSup>
                    <m:r>
                      <a:rPr lang="en-US" sz="2000" b="0" i="1" smtClean="0">
                        <a:latin typeface="Cambria Math" panose="02040503050406030204" pitchFamily="18" charset="0"/>
                      </a:rPr>
                      <m:t>=2.50 </m:t>
                    </m:r>
                    <m:r>
                      <a:rPr lang="en-US" sz="2000" i="1">
                        <a:latin typeface="Cambria Math" panose="02040503050406030204" pitchFamily="18" charset="0"/>
                      </a:rPr>
                      <m:t>𝑓𝑡</m:t>
                    </m:r>
                  </m:oMath>
                </a14:m>
                <a:endParaRPr lang="en-US" sz="2000" dirty="0"/>
              </a:p>
              <a:p>
                <a:pPr marL="0" indent="0">
                  <a:buNone/>
                </a:pPr>
                <a:r>
                  <a:rPr lang="en-US" sz="200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𝑣</m:t>
                        </m:r>
                      </m:e>
                      <m:sub>
                        <m:r>
                          <a:rPr lang="en-US" sz="2000" i="1">
                            <a:latin typeface="Cambria Math" panose="02040503050406030204" pitchFamily="18" charset="0"/>
                          </a:rPr>
                          <m:t>𝑥</m:t>
                        </m:r>
                      </m:sub>
                    </m:sSub>
                    <m:r>
                      <a:rPr lang="en-US" sz="2000" i="1">
                        <a:latin typeface="Cambria Math" panose="02040503050406030204" pitchFamily="18" charset="0"/>
                      </a:rPr>
                      <m:t>=5</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1</m:t>
                        </m:r>
                      </m:e>
                    </m:d>
                    <m:r>
                      <a:rPr lang="en-US" sz="2000" b="0" i="1" smtClean="0">
                        <a:latin typeface="Cambria Math" panose="02040503050406030204" pitchFamily="18" charset="0"/>
                      </a:rPr>
                      <m:t>=5 </m:t>
                    </m:r>
                    <m:r>
                      <a:rPr lang="en-US" sz="2000" b="0" i="1" smtClean="0">
                        <a:latin typeface="Cambria Math" panose="02040503050406030204" pitchFamily="18" charset="0"/>
                      </a:rPr>
                      <m:t>𝑓𝑡</m:t>
                    </m:r>
                    <m:r>
                      <a:rPr lang="en-US" sz="2000" b="0" i="1" smtClean="0">
                        <a:latin typeface="Cambria Math" panose="02040503050406030204" pitchFamily="18" charset="0"/>
                      </a:rPr>
                      <m:t>/</m:t>
                    </m:r>
                    <m:r>
                      <a:rPr lang="en-US" sz="2000" b="0" i="1" smtClean="0">
                        <a:latin typeface="Cambria Math" panose="02040503050406030204" pitchFamily="18" charset="0"/>
                      </a:rPr>
                      <m:t>𝑠𝑒𝑐</m:t>
                    </m:r>
                  </m:oMath>
                </a14:m>
                <a:endParaRPr lang="en-US" sz="2000" b="0" i="1" dirty="0">
                  <a:latin typeface="Cambria Math" panose="02040503050406030204" pitchFamily="18" charset="0"/>
                </a:endParaRPr>
              </a:p>
              <a:p>
                <a:pPr marL="0" indent="0">
                  <a:buNone/>
                </a:pPr>
                <a:r>
                  <a:rPr lang="en-US" sz="200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i="1">
                            <a:latin typeface="Cambria Math" panose="02040503050406030204" pitchFamily="18" charset="0"/>
                          </a:rPr>
                          <m:t>𝑥</m:t>
                        </m:r>
                      </m:sub>
                    </m:sSub>
                    <m:r>
                      <a:rPr lang="en-US" sz="2000" i="1">
                        <a:latin typeface="Cambria Math" panose="02040503050406030204" pitchFamily="18" charset="0"/>
                      </a:rPr>
                      <m:t>=5 [</m:t>
                    </m:r>
                    <m:f>
                      <m:fPr>
                        <m:ctrlPr>
                          <a:rPr lang="en-US" sz="2000" i="1">
                            <a:latin typeface="Cambria Math" panose="02040503050406030204" pitchFamily="18" charset="0"/>
                          </a:rPr>
                        </m:ctrlPr>
                      </m:fPr>
                      <m:num>
                        <m:r>
                          <a:rPr lang="en-US" sz="2000" i="1">
                            <a:latin typeface="Cambria Math" panose="02040503050406030204" pitchFamily="18" charset="0"/>
                          </a:rPr>
                          <m:t>𝑓𝑡</m:t>
                        </m:r>
                      </m:num>
                      <m:den>
                        <m:sSup>
                          <m:sSupPr>
                            <m:ctrlPr>
                              <a:rPr lang="en-US" sz="2000" i="1">
                                <a:latin typeface="Cambria Math" panose="02040503050406030204" pitchFamily="18" charset="0"/>
                              </a:rPr>
                            </m:ctrlPr>
                          </m:sSupPr>
                          <m:e>
                            <m:r>
                              <a:rPr lang="en-US" sz="2000" i="1">
                                <a:latin typeface="Cambria Math" panose="02040503050406030204" pitchFamily="18" charset="0"/>
                              </a:rPr>
                              <m:t>𝑠</m:t>
                            </m:r>
                          </m:e>
                          <m:sup>
                            <m:r>
                              <a:rPr lang="en-US" sz="2000" i="1">
                                <a:latin typeface="Cambria Math" panose="02040503050406030204" pitchFamily="18" charset="0"/>
                              </a:rPr>
                              <m:t>2</m:t>
                            </m:r>
                          </m:sup>
                        </m:sSup>
                      </m:den>
                    </m:f>
                    <m:r>
                      <a:rPr lang="en-US" sz="2000" i="1">
                        <a:latin typeface="Cambria Math" panose="02040503050406030204" pitchFamily="18" charset="0"/>
                      </a:rPr>
                      <m:t>]</m:t>
                    </m:r>
                  </m:oMath>
                </a14:m>
                <a:r>
                  <a:rPr lang="en-US" sz="2000" dirty="0"/>
                  <a:t> </a:t>
                </a:r>
              </a:p>
              <a:p>
                <a:pPr marL="0" indent="0">
                  <a:buNone/>
                </a:pPr>
                <a:r>
                  <a:rPr lang="en-US" sz="2000" dirty="0"/>
                  <a:t>So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i="1">
                            <a:latin typeface="Cambria Math" panose="02040503050406030204" pitchFamily="18" charset="0"/>
                          </a:rPr>
                          <m:t>𝑦</m:t>
                        </m:r>
                      </m:sub>
                    </m:sSub>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b="0" i="1" smtClean="0">
                            <a:latin typeface="Cambria Math" panose="02040503050406030204" pitchFamily="18" charset="0"/>
                          </a:rPr>
                          <m:t>(5⁡)</m:t>
                        </m:r>
                      </m:e>
                      <m:sup>
                        <m:r>
                          <a:rPr lang="en-US" sz="2000" i="1">
                            <a:latin typeface="Cambria Math" panose="02040503050406030204" pitchFamily="18" charset="0"/>
                          </a:rPr>
                          <m:t>2</m:t>
                        </m:r>
                      </m:sup>
                    </m:sSup>
                    <m:r>
                      <a:rPr lang="en-US" sz="2000" i="1">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2.5</m:t>
                        </m:r>
                      </m:e>
                    </m:d>
                    <m:d>
                      <m:dPr>
                        <m:ctrlPr>
                          <a:rPr lang="en-US" sz="2000" b="0" i="1" smtClean="0">
                            <a:latin typeface="Cambria Math" panose="02040503050406030204" pitchFamily="18" charset="0"/>
                          </a:rPr>
                        </m:ctrlPr>
                      </m:dPr>
                      <m:e>
                        <m:r>
                          <a:rPr lang="en-US" sz="2000" b="0" i="1" smtClean="0">
                            <a:latin typeface="Cambria Math" panose="02040503050406030204" pitchFamily="18" charset="0"/>
                          </a:rPr>
                          <m:t>5</m:t>
                        </m:r>
                      </m:e>
                    </m:d>
                    <m:r>
                      <a:rPr lang="en-US" sz="2000" b="0" i="1" smtClean="0">
                        <a:latin typeface="Cambria Math" panose="02040503050406030204" pitchFamily="18" charset="0"/>
                      </a:rPr>
                      <m:t>=37.5 </m:t>
                    </m:r>
                    <m:d>
                      <m:dPr>
                        <m:begChr m:val="["/>
                        <m:endChr m:val="]"/>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𝑓𝑡</m:t>
                            </m:r>
                          </m:num>
                          <m:den>
                            <m:sSup>
                              <m:sSupPr>
                                <m:ctrlPr>
                                  <a:rPr lang="en-US" sz="2000" i="1">
                                    <a:latin typeface="Cambria Math" panose="02040503050406030204" pitchFamily="18" charset="0"/>
                                  </a:rPr>
                                </m:ctrlPr>
                              </m:sSupPr>
                              <m:e>
                                <m:r>
                                  <a:rPr lang="en-US" sz="2000" i="1">
                                    <a:latin typeface="Cambria Math" panose="02040503050406030204" pitchFamily="18" charset="0"/>
                                  </a:rPr>
                                  <m:t>𝑠</m:t>
                                </m:r>
                              </m:e>
                              <m:sup>
                                <m:r>
                                  <a:rPr lang="en-US" sz="2000" i="1">
                                    <a:latin typeface="Cambria Math" panose="02040503050406030204" pitchFamily="18" charset="0"/>
                                  </a:rPr>
                                  <m:t>2</m:t>
                                </m:r>
                              </m:sup>
                            </m:sSup>
                          </m:den>
                        </m:f>
                      </m:e>
                    </m:d>
                  </m:oMath>
                </a14:m>
                <a:endParaRPr lang="en-US" sz="2000" dirty="0"/>
              </a:p>
              <a:p>
                <a:pPr marL="0" indent="0">
                  <a:buNone/>
                </a:pPr>
                <a:endParaRPr lang="en-US" sz="2000" dirty="0"/>
              </a:p>
              <a:p>
                <a:pPr marL="0" indent="0">
                  <a:buNone/>
                </a:pPr>
                <a:r>
                  <a:rPr lang="en-US" sz="2000" dirty="0"/>
                  <a:t>Magnitude of acceleration: </a:t>
                </a:r>
                <a14:m>
                  <m:oMath xmlns:m="http://schemas.openxmlformats.org/officeDocument/2006/math">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𝑎</m:t>
                        </m:r>
                      </m:e>
                    </m:d>
                    <m:r>
                      <a:rPr lang="en-US" sz="2000" i="1">
                        <a:latin typeface="Cambria Math" panose="02040503050406030204" pitchFamily="18" charset="0"/>
                      </a:rPr>
                      <m:t>=</m:t>
                    </m:r>
                    <m:rad>
                      <m:radPr>
                        <m:degHide m:val="on"/>
                        <m:ctrlPr>
                          <a:rPr lang="en-US" sz="2000" i="1">
                            <a:latin typeface="Cambria Math" panose="02040503050406030204" pitchFamily="18" charset="0"/>
                          </a:rPr>
                        </m:ctrlPr>
                      </m:radPr>
                      <m:deg/>
                      <m:e>
                        <m:sSup>
                          <m:sSupPr>
                            <m:ctrlPr>
                              <a:rPr lang="en-US" sz="2000" i="1">
                                <a:latin typeface="Cambria Math" panose="02040503050406030204" pitchFamily="18" charset="0"/>
                              </a:rPr>
                            </m:ctrlPr>
                          </m:sSupPr>
                          <m:e>
                            <m:r>
                              <a:rPr lang="en-US" sz="2000" i="1">
                                <a:latin typeface="Cambria Math" panose="02040503050406030204" pitchFamily="18" charset="0"/>
                              </a:rPr>
                              <m:t>5</m:t>
                            </m:r>
                          </m:e>
                          <m:sup>
                            <m:r>
                              <a:rPr lang="en-US" sz="2000" i="1">
                                <a:latin typeface="Cambria Math" panose="02040503050406030204" pitchFamily="18" charset="0"/>
                              </a:rPr>
                              <m:t>2</m:t>
                            </m:r>
                          </m:sup>
                        </m:sSup>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37.5</m:t>
                            </m:r>
                          </m:e>
                          <m:sup>
                            <m:r>
                              <a:rPr lang="en-US" sz="2000" i="1">
                                <a:latin typeface="Cambria Math" panose="02040503050406030204" pitchFamily="18" charset="0"/>
                              </a:rPr>
                              <m:t>2</m:t>
                            </m:r>
                          </m:sup>
                        </m:sSup>
                      </m:e>
                    </m:rad>
                    <m:r>
                      <a:rPr lang="en-US" sz="2000" i="1">
                        <a:latin typeface="Cambria Math" panose="02040503050406030204" pitchFamily="18" charset="0"/>
                      </a:rPr>
                      <m:t>=37.8 </m:t>
                    </m:r>
                    <m:d>
                      <m:dPr>
                        <m:begChr m:val="["/>
                        <m:endChr m:val="]"/>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𝑓𝑡</m:t>
                            </m:r>
                          </m:num>
                          <m:den>
                            <m:sSup>
                              <m:sSupPr>
                                <m:ctrlPr>
                                  <a:rPr lang="en-US" sz="2000" i="1">
                                    <a:latin typeface="Cambria Math" panose="02040503050406030204" pitchFamily="18" charset="0"/>
                                  </a:rPr>
                                </m:ctrlPr>
                              </m:sSupPr>
                              <m:e>
                                <m:r>
                                  <a:rPr lang="en-US" sz="2000" i="1">
                                    <a:latin typeface="Cambria Math" panose="02040503050406030204" pitchFamily="18" charset="0"/>
                                  </a:rPr>
                                  <m:t>𝑠</m:t>
                                </m:r>
                              </m:e>
                              <m:sup>
                                <m:r>
                                  <a:rPr lang="en-US" sz="2000" i="1">
                                    <a:latin typeface="Cambria Math" panose="02040503050406030204" pitchFamily="18" charset="0"/>
                                  </a:rPr>
                                  <m:t>2</m:t>
                                </m:r>
                              </m:sup>
                            </m:sSup>
                          </m:den>
                        </m:f>
                      </m:e>
                    </m:d>
                  </m:oMath>
                </a14:m>
                <a:endParaRPr lang="en-US" sz="2000" dirty="0"/>
              </a:p>
            </p:txBody>
          </p:sp>
        </mc:Choice>
        <mc:Fallback xmlns="">
          <p:sp>
            <p:nvSpPr>
              <p:cNvPr id="8" name="Content Placeholder 2">
                <a:extLst>
                  <a:ext uri="{FF2B5EF4-FFF2-40B4-BE49-F238E27FC236}">
                    <a16:creationId xmlns:a16="http://schemas.microsoft.com/office/drawing/2014/main" id="{EFE91359-9589-4B15-B415-E07A5EF7C6A1}"/>
                  </a:ext>
                </a:extLst>
              </p:cNvPr>
              <p:cNvSpPr txBox="1">
                <a:spLocks noRot="1" noChangeAspect="1" noMove="1" noResize="1" noEditPoints="1" noAdjustHandles="1" noChangeArrowheads="1" noChangeShapeType="1" noTextEdit="1"/>
              </p:cNvSpPr>
              <p:nvPr/>
            </p:nvSpPr>
            <p:spPr>
              <a:xfrm>
                <a:off x="304800" y="876301"/>
                <a:ext cx="8001000" cy="5448298"/>
              </a:xfrm>
              <a:prstGeom prst="rect">
                <a:avLst/>
              </a:prstGeom>
              <a:blipFill>
                <a:blip r:embed="rId2"/>
                <a:stretch>
                  <a:fillRect l="-762" t="-672"/>
                </a:stretch>
              </a:blipFill>
            </p:spPr>
            <p:txBody>
              <a:bodyPr/>
              <a:lstStyle/>
              <a:p>
                <a:r>
                  <a:rPr lang="en-US">
                    <a:noFill/>
                  </a:rPr>
                  <a:t> </a:t>
                </a:r>
              </a:p>
            </p:txBody>
          </p:sp>
        </mc:Fallback>
      </mc:AlternateContent>
    </p:spTree>
    <p:extLst>
      <p:ext uri="{BB962C8B-B14F-4D97-AF65-F5344CB8AC3E}">
        <p14:creationId xmlns:p14="http://schemas.microsoft.com/office/powerpoint/2010/main" val="357413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Curvilinear Motion:  Normal and Tangential Components</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12.7</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7" name="Object 6"/>
          <p:cNvGraphicFramePr>
            <a:graphicFrameLocks noChangeAspect="1"/>
          </p:cNvGraphicFramePr>
          <p:nvPr>
            <p:extLst>
              <p:ext uri="{D42A27DB-BD31-4B8C-83A1-F6EECF244321}">
                <p14:modId xmlns:p14="http://schemas.microsoft.com/office/powerpoint/2010/main" val="2297133562"/>
              </p:ext>
            </p:extLst>
          </p:nvPr>
        </p:nvGraphicFramePr>
        <p:xfrm>
          <a:off x="2318327" y="1322531"/>
          <a:ext cx="2247900" cy="406400"/>
        </p:xfrm>
        <a:graphic>
          <a:graphicData uri="http://schemas.openxmlformats.org/presentationml/2006/ole">
            <mc:AlternateContent xmlns:mc="http://schemas.openxmlformats.org/markup-compatibility/2006">
              <mc:Choice xmlns:v="urn:schemas-microsoft-com:vml" Requires="v">
                <p:oleObj spid="_x0000_s20789" name="Equation" r:id="rId3" imgW="2247840" imgH="406080" progId="Equation.DSMT4">
                  <p:embed/>
                </p:oleObj>
              </mc:Choice>
              <mc:Fallback>
                <p:oleObj name="Equation" r:id="rId3" imgW="2247840" imgH="406080" progId="Equation.DSMT4">
                  <p:embed/>
                  <p:pic>
                    <p:nvPicPr>
                      <p:cNvPr id="0" name=""/>
                      <p:cNvPicPr>
                        <a:picLocks noChangeAspect="1" noChangeArrowheads="1"/>
                      </p:cNvPicPr>
                      <p:nvPr/>
                    </p:nvPicPr>
                    <p:blipFill>
                      <a:blip r:embed="rId4"/>
                      <a:srcRect/>
                      <a:stretch>
                        <a:fillRect/>
                      </a:stretch>
                    </p:blipFill>
                    <p:spPr bwMode="auto">
                      <a:xfrm>
                        <a:off x="2318327" y="1322531"/>
                        <a:ext cx="2247900" cy="40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97109637"/>
              </p:ext>
            </p:extLst>
          </p:nvPr>
        </p:nvGraphicFramePr>
        <p:xfrm>
          <a:off x="2324677" y="1792431"/>
          <a:ext cx="2247900" cy="368300"/>
        </p:xfrm>
        <a:graphic>
          <a:graphicData uri="http://schemas.openxmlformats.org/presentationml/2006/ole">
            <mc:AlternateContent xmlns:mc="http://schemas.openxmlformats.org/markup-compatibility/2006">
              <mc:Choice xmlns:v="urn:schemas-microsoft-com:vml" Requires="v">
                <p:oleObj spid="_x0000_s20790" name="Equation" r:id="rId5" imgW="2247840" imgH="368280" progId="Equation.DSMT4">
                  <p:embed/>
                </p:oleObj>
              </mc:Choice>
              <mc:Fallback>
                <p:oleObj name="Equation" r:id="rId5" imgW="2247840" imgH="368280" progId="Equation.DSMT4">
                  <p:embed/>
                  <p:pic>
                    <p:nvPicPr>
                      <p:cNvPr id="0" name="Object 6"/>
                      <p:cNvPicPr>
                        <a:picLocks noChangeAspect="1" noChangeArrowheads="1"/>
                      </p:cNvPicPr>
                      <p:nvPr/>
                    </p:nvPicPr>
                    <p:blipFill>
                      <a:blip r:embed="rId6"/>
                      <a:srcRect/>
                      <a:stretch>
                        <a:fillRect/>
                      </a:stretch>
                    </p:blipFill>
                    <p:spPr bwMode="auto">
                      <a:xfrm>
                        <a:off x="2324677" y="1792431"/>
                        <a:ext cx="224790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Content Placeholder 2"/>
          <p:cNvSpPr txBox="1">
            <a:spLocks/>
          </p:cNvSpPr>
          <p:nvPr/>
        </p:nvSpPr>
        <p:spPr>
          <a:xfrm>
            <a:off x="438150" y="1327150"/>
            <a:ext cx="12954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Velocity:</a:t>
            </a:r>
          </a:p>
        </p:txBody>
      </p:sp>
      <p:graphicFrame>
        <p:nvGraphicFramePr>
          <p:cNvPr id="3" name="Object 2">
            <a:extLst>
              <a:ext uri="{FF2B5EF4-FFF2-40B4-BE49-F238E27FC236}">
                <a16:creationId xmlns:a16="http://schemas.microsoft.com/office/drawing/2014/main" id="{244B45AC-4C39-4FA4-8B7B-C3497B5FC641}"/>
              </a:ext>
            </a:extLst>
          </p:cNvPr>
          <p:cNvGraphicFramePr>
            <a:graphicFrameLocks noChangeAspect="1"/>
          </p:cNvGraphicFramePr>
          <p:nvPr>
            <p:extLst>
              <p:ext uri="{D42A27DB-BD31-4B8C-83A1-F6EECF244321}">
                <p14:modId xmlns:p14="http://schemas.microsoft.com/office/powerpoint/2010/main" val="177345145"/>
              </p:ext>
            </p:extLst>
          </p:nvPr>
        </p:nvGraphicFramePr>
        <p:xfrm>
          <a:off x="2317750" y="2974108"/>
          <a:ext cx="3048000" cy="406400"/>
        </p:xfrm>
        <a:graphic>
          <a:graphicData uri="http://schemas.openxmlformats.org/presentationml/2006/ole">
            <mc:AlternateContent xmlns:mc="http://schemas.openxmlformats.org/markup-compatibility/2006">
              <mc:Choice xmlns:v="urn:schemas-microsoft-com:vml" Requires="v">
                <p:oleObj spid="_x0000_s20791" name="Equation" r:id="rId7" imgW="3047760" imgH="406080" progId="Equation.DSMT4">
                  <p:embed/>
                </p:oleObj>
              </mc:Choice>
              <mc:Fallback>
                <p:oleObj name="Equation" r:id="rId7" imgW="3047760" imgH="406080" progId="Equation.DSMT4">
                  <p:embed/>
                  <p:pic>
                    <p:nvPicPr>
                      <p:cNvPr id="7" name="Object 6"/>
                      <p:cNvPicPr>
                        <a:picLocks noChangeAspect="1" noChangeArrowheads="1"/>
                      </p:cNvPicPr>
                      <p:nvPr/>
                    </p:nvPicPr>
                    <p:blipFill>
                      <a:blip r:embed="rId8"/>
                      <a:srcRect/>
                      <a:stretch>
                        <a:fillRect/>
                      </a:stretch>
                    </p:blipFill>
                    <p:spPr bwMode="auto">
                      <a:xfrm>
                        <a:off x="2317750" y="2974108"/>
                        <a:ext cx="3048000" cy="40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a:extLst>
              <a:ext uri="{FF2B5EF4-FFF2-40B4-BE49-F238E27FC236}">
                <a16:creationId xmlns:a16="http://schemas.microsoft.com/office/drawing/2014/main" id="{303BE59E-DEF5-45D7-B1E9-E862FC4093D4}"/>
              </a:ext>
            </a:extLst>
          </p:cNvPr>
          <p:cNvGraphicFramePr>
            <a:graphicFrameLocks noChangeAspect="1"/>
          </p:cNvGraphicFramePr>
          <p:nvPr>
            <p:extLst>
              <p:ext uri="{D42A27DB-BD31-4B8C-83A1-F6EECF244321}">
                <p14:modId xmlns:p14="http://schemas.microsoft.com/office/powerpoint/2010/main" val="1925998403"/>
              </p:ext>
            </p:extLst>
          </p:nvPr>
        </p:nvGraphicFramePr>
        <p:xfrm>
          <a:off x="2317750" y="3502889"/>
          <a:ext cx="2235200" cy="1193800"/>
        </p:xfrm>
        <a:graphic>
          <a:graphicData uri="http://schemas.openxmlformats.org/presentationml/2006/ole">
            <mc:AlternateContent xmlns:mc="http://schemas.openxmlformats.org/markup-compatibility/2006">
              <mc:Choice xmlns:v="urn:schemas-microsoft-com:vml" Requires="v">
                <p:oleObj spid="_x0000_s20792" name="Equation" r:id="rId9" imgW="2234880" imgH="1193760" progId="Equation.DSMT4">
                  <p:embed/>
                </p:oleObj>
              </mc:Choice>
              <mc:Fallback>
                <p:oleObj name="Equation" r:id="rId9" imgW="2234880" imgH="1193760" progId="Equation.DSMT4">
                  <p:embed/>
                  <p:pic>
                    <p:nvPicPr>
                      <p:cNvPr id="5" name="Object 4"/>
                      <p:cNvPicPr>
                        <a:picLocks noChangeAspect="1" noChangeArrowheads="1"/>
                      </p:cNvPicPr>
                      <p:nvPr/>
                    </p:nvPicPr>
                    <p:blipFill>
                      <a:blip r:embed="rId10"/>
                      <a:srcRect/>
                      <a:stretch>
                        <a:fillRect/>
                      </a:stretch>
                    </p:blipFill>
                    <p:spPr bwMode="auto">
                      <a:xfrm>
                        <a:off x="2317750" y="3502889"/>
                        <a:ext cx="2235200" cy="1193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a:extLst>
              <a:ext uri="{FF2B5EF4-FFF2-40B4-BE49-F238E27FC236}">
                <a16:creationId xmlns:a16="http://schemas.microsoft.com/office/drawing/2014/main" id="{BFC753BF-BAE8-4A9E-B4B1-91577F1E095D}"/>
              </a:ext>
            </a:extLst>
          </p:cNvPr>
          <p:cNvGraphicFramePr>
            <a:graphicFrameLocks noChangeAspect="1"/>
          </p:cNvGraphicFramePr>
          <p:nvPr>
            <p:extLst>
              <p:ext uri="{D42A27DB-BD31-4B8C-83A1-F6EECF244321}">
                <p14:modId xmlns:p14="http://schemas.microsoft.com/office/powerpoint/2010/main" val="2742823776"/>
              </p:ext>
            </p:extLst>
          </p:nvPr>
        </p:nvGraphicFramePr>
        <p:xfrm>
          <a:off x="3505200" y="4931639"/>
          <a:ext cx="1244600" cy="381000"/>
        </p:xfrm>
        <a:graphic>
          <a:graphicData uri="http://schemas.openxmlformats.org/presentationml/2006/ole">
            <mc:AlternateContent xmlns:mc="http://schemas.openxmlformats.org/markup-compatibility/2006">
              <mc:Choice xmlns:v="urn:schemas-microsoft-com:vml" Requires="v">
                <p:oleObj spid="_x0000_s20793" name="Equation" r:id="rId11" imgW="1244520" imgH="380880" progId="Equation.DSMT4">
                  <p:embed/>
                </p:oleObj>
              </mc:Choice>
              <mc:Fallback>
                <p:oleObj name="Equation" r:id="rId11" imgW="1244520" imgH="380880" progId="Equation.DSMT4">
                  <p:embed/>
                  <p:pic>
                    <p:nvPicPr>
                      <p:cNvPr id="28" name="Object 27"/>
                      <p:cNvPicPr>
                        <a:picLocks noChangeAspect="1" noChangeArrowheads="1"/>
                      </p:cNvPicPr>
                      <p:nvPr/>
                    </p:nvPicPr>
                    <p:blipFill>
                      <a:blip r:embed="rId12"/>
                      <a:srcRect/>
                      <a:stretch>
                        <a:fillRect/>
                      </a:stretch>
                    </p:blipFill>
                    <p:spPr bwMode="auto">
                      <a:xfrm>
                        <a:off x="3505200" y="4931639"/>
                        <a:ext cx="12446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Content Placeholder 2">
            <a:extLst>
              <a:ext uri="{FF2B5EF4-FFF2-40B4-BE49-F238E27FC236}">
                <a16:creationId xmlns:a16="http://schemas.microsoft.com/office/drawing/2014/main" id="{B490B4C8-FA45-4A15-9FFB-7C9DD209B628}"/>
              </a:ext>
            </a:extLst>
          </p:cNvPr>
          <p:cNvSpPr txBox="1">
            <a:spLocks/>
          </p:cNvSpPr>
          <p:nvPr/>
        </p:nvSpPr>
        <p:spPr>
          <a:xfrm>
            <a:off x="2146300" y="4912589"/>
            <a:ext cx="1295400" cy="369332"/>
          </a:xfrm>
          <a:prstGeom prst="rect">
            <a:avLst/>
          </a:prstGeom>
          <a:solidFill>
            <a:schemeClr val="bg1"/>
          </a:solidFill>
        </p:spPr>
        <p:txBody>
          <a:bodyPr vert="horz" wrap="square" lIns="91440" tIns="45720" rIns="91440" bIns="45720" rtlCol="0" anchor="ctr" anchorCtr="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spcBef>
                <a:spcPts val="0"/>
              </a:spcBef>
              <a:buFont typeface="Arial" pitchFamily="34" charset="0"/>
              <a:buNone/>
            </a:pPr>
            <a:r>
              <a:rPr lang="en-US" sz="1800" i="1" dirty="0">
                <a:solidFill>
                  <a:srgbClr val="C00000"/>
                </a:solidFill>
              </a:rPr>
              <a:t>magnitude:</a:t>
            </a:r>
          </a:p>
        </p:txBody>
      </p:sp>
      <p:sp>
        <p:nvSpPr>
          <p:cNvPr id="13" name="Content Placeholder 2">
            <a:extLst>
              <a:ext uri="{FF2B5EF4-FFF2-40B4-BE49-F238E27FC236}">
                <a16:creationId xmlns:a16="http://schemas.microsoft.com/office/drawing/2014/main" id="{90747713-E774-4B89-9E90-423171569D06}"/>
              </a:ext>
            </a:extLst>
          </p:cNvPr>
          <p:cNvSpPr txBox="1">
            <a:spLocks/>
          </p:cNvSpPr>
          <p:nvPr/>
        </p:nvSpPr>
        <p:spPr>
          <a:xfrm>
            <a:off x="209550" y="3643167"/>
            <a:ext cx="17526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Acceleration:</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DAD9CA7-030C-4DE9-B321-A2F3751E389B}"/>
                  </a:ext>
                </a:extLst>
              </p:cNvPr>
              <p:cNvSpPr txBox="1"/>
              <p:nvPr/>
            </p:nvSpPr>
            <p:spPr>
              <a:xfrm>
                <a:off x="6019800" y="3697948"/>
                <a:ext cx="2362200" cy="80368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panose="02040503050406030204" pitchFamily="18" charset="0"/>
                        </a:rPr>
                        <m:t>𝒂</m:t>
                      </m:r>
                      <m:r>
                        <a:rPr lang="en-US" sz="2400" b="0" i="1" smtClean="0">
                          <a:latin typeface="Cambria Math" panose="02040503050406030204" pitchFamily="18" charset="0"/>
                        </a:rPr>
                        <m:t>=</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𝑣</m:t>
                          </m:r>
                        </m:e>
                      </m:acc>
                      <m:sSub>
                        <m:sSubPr>
                          <m:ctrlPr>
                            <a:rPr lang="en-US" sz="2400" b="0" i="1" smtClean="0">
                              <a:latin typeface="Cambria Math" panose="02040503050406030204" pitchFamily="18" charset="0"/>
                            </a:rPr>
                          </m:ctrlPr>
                        </m:sSubPr>
                        <m:e>
                          <m:r>
                            <a:rPr lang="en-US" sz="2400" b="1" i="1" smtClean="0">
                              <a:latin typeface="Cambria Math" panose="02040503050406030204" pitchFamily="18" charset="0"/>
                            </a:rPr>
                            <m:t>𝒖</m:t>
                          </m:r>
                        </m:e>
                        <m:sub>
                          <m:r>
                            <a:rPr lang="en-US" sz="2400" b="0" i="1" smtClean="0">
                              <a:latin typeface="Cambria Math" panose="02040503050406030204" pitchFamily="18" charset="0"/>
                            </a:rPr>
                            <m:t>𝑡</m:t>
                          </m:r>
                        </m:sub>
                      </m:sSub>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𝑣</m:t>
                              </m:r>
                            </m:e>
                            <m:sup>
                              <m:r>
                                <a:rPr lang="en-US" sz="2400" b="0" i="1" smtClean="0">
                                  <a:latin typeface="Cambria Math" panose="02040503050406030204" pitchFamily="18" charset="0"/>
                                </a:rPr>
                                <m:t>2</m:t>
                              </m:r>
                            </m:sup>
                          </m:sSup>
                        </m:num>
                        <m:den>
                          <m:r>
                            <a:rPr lang="en-US" sz="2400" b="0" i="1" smtClean="0">
                              <a:latin typeface="Cambria Math" panose="02040503050406030204" pitchFamily="18" charset="0"/>
                            </a:rPr>
                            <m:t>𝜌</m:t>
                          </m:r>
                        </m:den>
                      </m:f>
                      <m:sSub>
                        <m:sSubPr>
                          <m:ctrlPr>
                            <a:rPr lang="en-US" sz="2400" b="0" i="1" smtClean="0">
                              <a:latin typeface="Cambria Math" panose="02040503050406030204" pitchFamily="18" charset="0"/>
                            </a:rPr>
                          </m:ctrlPr>
                        </m:sSubPr>
                        <m:e>
                          <m:r>
                            <a:rPr lang="en-US" sz="2400" b="1" i="1" smtClean="0">
                              <a:latin typeface="Cambria Math" panose="02040503050406030204" pitchFamily="18" charset="0"/>
                            </a:rPr>
                            <m:t>𝒖</m:t>
                          </m:r>
                        </m:e>
                        <m:sub>
                          <m:r>
                            <a:rPr lang="en-US" sz="2400" b="0" i="1" smtClean="0">
                              <a:latin typeface="Cambria Math" panose="02040503050406030204" pitchFamily="18" charset="0"/>
                            </a:rPr>
                            <m:t>𝑛</m:t>
                          </m:r>
                        </m:sub>
                      </m:sSub>
                    </m:oMath>
                  </m:oMathPara>
                </a14:m>
                <a:endParaRPr lang="en-US" sz="2400" dirty="0"/>
              </a:p>
            </p:txBody>
          </p:sp>
        </mc:Choice>
        <mc:Fallback xmlns="">
          <p:sp>
            <p:nvSpPr>
              <p:cNvPr id="14" name="TextBox 13">
                <a:extLst>
                  <a:ext uri="{FF2B5EF4-FFF2-40B4-BE49-F238E27FC236}">
                    <a16:creationId xmlns:a16="http://schemas.microsoft.com/office/drawing/2014/main" id="{0DAD9CA7-030C-4DE9-B321-A2F3751E389B}"/>
                  </a:ext>
                </a:extLst>
              </p:cNvPr>
              <p:cNvSpPr txBox="1">
                <a:spLocks noRot="1" noChangeAspect="1" noMove="1" noResize="1" noEditPoints="1" noAdjustHandles="1" noChangeArrowheads="1" noChangeShapeType="1" noTextEdit="1"/>
              </p:cNvSpPr>
              <p:nvPr/>
            </p:nvSpPr>
            <p:spPr>
              <a:xfrm>
                <a:off x="6019800" y="3697948"/>
                <a:ext cx="2362200" cy="803682"/>
              </a:xfrm>
              <a:prstGeom prst="rect">
                <a:avLst/>
              </a:prstGeom>
              <a:blipFill>
                <a:blip r:embed="rId1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21635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4108" y="2358536"/>
            <a:ext cx="4999892" cy="2823063"/>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What do you notice about this problem?</a:t>
            </a:r>
          </a:p>
          <a:p>
            <a:pPr marL="0" indent="0">
              <a:buFont typeface="Arial" pitchFamily="34" charset="0"/>
              <a:buNone/>
            </a:pPr>
            <a:r>
              <a:rPr lang="en-US" sz="2000" dirty="0"/>
              <a:t>Key words?</a:t>
            </a:r>
          </a:p>
          <a:p>
            <a:pPr marL="0" indent="0">
              <a:buFont typeface="Arial" pitchFamily="34" charset="0"/>
              <a:buNone/>
            </a:pPr>
            <a:r>
              <a:rPr lang="en-US" sz="2000" dirty="0"/>
              <a:t>What information do you know?</a:t>
            </a:r>
          </a:p>
          <a:p>
            <a:pPr marL="0" indent="0">
              <a:buFont typeface="Arial" pitchFamily="34" charset="0"/>
              <a:buNone/>
            </a:pPr>
            <a:r>
              <a:rPr lang="en-US" sz="2000" dirty="0"/>
              <a:t>What are you trying to find?</a:t>
            </a:r>
          </a:p>
          <a:p>
            <a:pPr marL="0" indent="0">
              <a:buFont typeface="Arial" pitchFamily="34" charset="0"/>
              <a:buNone/>
            </a:pPr>
            <a:r>
              <a:rPr lang="en-US" sz="2000" dirty="0"/>
              <a:t>How to you approach the problem?</a:t>
            </a:r>
          </a:p>
          <a:p>
            <a:pPr marL="0" indent="0">
              <a:buFont typeface="Arial" pitchFamily="34" charset="0"/>
              <a:buNone/>
            </a:pPr>
            <a:r>
              <a:rPr lang="en-US" sz="2000" dirty="0"/>
              <a:t>What equation(s) will you use?</a:t>
            </a:r>
          </a:p>
        </p:txBody>
      </p:sp>
      <p:pic>
        <p:nvPicPr>
          <p:cNvPr id="5" name="Picture 4">
            <a:extLst>
              <a:ext uri="{FF2B5EF4-FFF2-40B4-BE49-F238E27FC236}">
                <a16:creationId xmlns:a16="http://schemas.microsoft.com/office/drawing/2014/main" id="{C0276C90-605D-48A8-A6FC-6554F3152B49}"/>
              </a:ext>
            </a:extLst>
          </p:cNvPr>
          <p:cNvPicPr>
            <a:picLocks noChangeAspect="1"/>
          </p:cNvPicPr>
          <p:nvPr/>
        </p:nvPicPr>
        <p:blipFill>
          <a:blip r:embed="rId2"/>
          <a:stretch>
            <a:fillRect/>
          </a:stretch>
        </p:blipFill>
        <p:spPr>
          <a:xfrm>
            <a:off x="334108" y="803030"/>
            <a:ext cx="5340654" cy="1635361"/>
          </a:xfrm>
          <a:prstGeom prst="rect">
            <a:avLst/>
          </a:prstGeom>
        </p:spPr>
      </p:pic>
      <p:pic>
        <p:nvPicPr>
          <p:cNvPr id="7" name="Picture 6">
            <a:extLst>
              <a:ext uri="{FF2B5EF4-FFF2-40B4-BE49-F238E27FC236}">
                <a16:creationId xmlns:a16="http://schemas.microsoft.com/office/drawing/2014/main" id="{B39424E0-ABB0-45DF-81F0-CAEDBE46251A}"/>
              </a:ext>
            </a:extLst>
          </p:cNvPr>
          <p:cNvPicPr>
            <a:picLocks noChangeAspect="1"/>
          </p:cNvPicPr>
          <p:nvPr/>
        </p:nvPicPr>
        <p:blipFill>
          <a:blip r:embed="rId3"/>
          <a:stretch>
            <a:fillRect/>
          </a:stretch>
        </p:blipFill>
        <p:spPr>
          <a:xfrm>
            <a:off x="5425588" y="2133600"/>
            <a:ext cx="3384304" cy="2133583"/>
          </a:xfrm>
          <a:prstGeom prst="rect">
            <a:avLst/>
          </a:prstGeom>
        </p:spPr>
      </p:pic>
    </p:spTree>
    <p:extLst>
      <p:ext uri="{BB962C8B-B14F-4D97-AF65-F5344CB8AC3E}">
        <p14:creationId xmlns:p14="http://schemas.microsoft.com/office/powerpoint/2010/main" val="125849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C00000"/>
          </a:solidFill>
          <a:tailEnd type="stealth" w="lg" len="lg"/>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1607</TotalTime>
  <Words>910</Words>
  <Application>Microsoft Office PowerPoint</Application>
  <PresentationFormat>On-screen Show (4:3)</PresentationFormat>
  <Paragraphs>110</Paragraphs>
  <Slides>17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Cambria Math</vt:lpstr>
      <vt:lpstr>Office Theme</vt:lpstr>
      <vt:lpstr>Equation</vt:lpstr>
      <vt:lpstr>Problem 12-79</vt:lpstr>
      <vt:lpstr>Problem 12-79 – Solution Path 1</vt:lpstr>
      <vt:lpstr>Problem 12-79 – Solution Path 1</vt:lpstr>
      <vt:lpstr>Problem 12-79 – Solution Path 1</vt:lpstr>
      <vt:lpstr>Problem 12-79 – Solution Path 2</vt:lpstr>
      <vt:lpstr>Problem 12-79 – Solution Path 2</vt:lpstr>
      <vt:lpstr>Problem 12-79 – Solution Path 2</vt:lpstr>
      <vt:lpstr>Curvilinear Motion:  Normal and Tangential Components</vt:lpstr>
      <vt:lpstr>In-Class Practice Problem 1</vt:lpstr>
      <vt:lpstr>In-Class Practice Problem 1</vt:lpstr>
      <vt:lpstr>In-Class Practice Problem 1</vt:lpstr>
      <vt:lpstr>In-Class Practice Problem 2</vt:lpstr>
      <vt:lpstr>In-Class Practice Problem 2</vt:lpstr>
      <vt:lpstr>In-Class Practice Problem 2</vt:lpstr>
      <vt:lpstr>In-Class Practice Problem 3</vt:lpstr>
      <vt:lpstr>In-Class Practice Problem 3</vt:lpstr>
      <vt:lpstr>In-Class Practice Problem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Wolbrecht</dc:creator>
  <cp:lastModifiedBy>Dan Cordon</cp:lastModifiedBy>
  <cp:revision>168</cp:revision>
  <dcterms:created xsi:type="dcterms:W3CDTF">2012-06-25T20:35:01Z</dcterms:created>
  <dcterms:modified xsi:type="dcterms:W3CDTF">2022-01-26T00:30:06Z</dcterms:modified>
</cp:coreProperties>
</file>