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0" r:id="rId4"/>
    <p:sldId id="281" r:id="rId5"/>
    <p:sldId id="282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6" autoAdjust="0"/>
    <p:restoredTop sz="94660"/>
  </p:normalViewPr>
  <p:slideViewPr>
    <p:cSldViewPr>
      <p:cViewPr varScale="1">
        <p:scale>
          <a:sx n="91" d="100"/>
          <a:sy n="91" d="100"/>
        </p:scale>
        <p:origin x="90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2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1C36-EB36-42CF-A074-B66E1B8F5CEE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image" Target="../media/image7.wmf"/><Relationship Id="rId3" Type="http://schemas.openxmlformats.org/officeDocument/2006/relationships/image" Target="../media/image8.jpe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3" Type="http://schemas.openxmlformats.org/officeDocument/2006/relationships/image" Target="../media/image15.jpe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2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Cylindrical Coordinate System (r-</a:t>
            </a:r>
            <a:r>
              <a:rPr lang="en-US" sz="2000" dirty="0">
                <a:sym typeface="Symbol" panose="05050102010706020507" pitchFamily="18" charset="2"/>
              </a:rPr>
              <a:t></a:t>
            </a:r>
            <a:r>
              <a:rPr lang="en-US" sz="2000" dirty="0"/>
              <a:t>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914400"/>
            <a:ext cx="8001000" cy="51053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Yay! Another coordinate system! You’ve played with this one in calculus classes already. Now we are going to use this system to describe curvilinear motion. </a:t>
            </a:r>
          </a:p>
          <a:p>
            <a:pPr marL="0" indent="0">
              <a:buNone/>
            </a:pPr>
            <a:r>
              <a:rPr lang="en-US" sz="2000" dirty="0"/>
              <a:t>At first glance the r-</a:t>
            </a:r>
            <a:r>
              <a:rPr lang="en-US" sz="2000" dirty="0">
                <a:sym typeface="Symbol" panose="05050102010706020507" pitchFamily="18" charset="2"/>
              </a:rPr>
              <a:t> coordinate system (polar) may seem similar to the n-t system. This is somewhat true, in that the unit vectors *do* change orientation. However, in this coordinate system the origin is fixed. Rather than describe the particle location using x and y we are going to describe it using r and . </a:t>
            </a:r>
          </a:p>
          <a:p>
            <a:r>
              <a:rPr lang="en-US" sz="2000" dirty="0">
                <a:sym typeface="Symbol" panose="05050102010706020507" pitchFamily="18" charset="2"/>
              </a:rPr>
              <a:t>In 2D we call </a:t>
            </a:r>
            <a:r>
              <a:rPr lang="en-US" sz="2000" dirty="0"/>
              <a:t>r-</a:t>
            </a:r>
            <a:r>
              <a:rPr lang="en-US" sz="2000" dirty="0">
                <a:sym typeface="Symbol" panose="05050102010706020507" pitchFamily="18" charset="2"/>
              </a:rPr>
              <a:t> coordinate system “Polar Coordinates”. </a:t>
            </a:r>
          </a:p>
          <a:p>
            <a:r>
              <a:rPr lang="en-US" sz="2000" dirty="0">
                <a:sym typeface="Symbol" panose="05050102010706020507" pitchFamily="18" charset="2"/>
              </a:rPr>
              <a:t>In 3D we call </a:t>
            </a:r>
            <a:r>
              <a:rPr lang="en-US" sz="2000" dirty="0"/>
              <a:t>r-</a:t>
            </a:r>
            <a:r>
              <a:rPr lang="en-US" sz="2000" dirty="0">
                <a:sym typeface="Symbol" panose="05050102010706020507" pitchFamily="18" charset="2"/>
              </a:rPr>
              <a:t>-z coordinate system “Cylindrical Coordinates”.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Pop Quiz?:</a:t>
            </a:r>
          </a:p>
          <a:p>
            <a:r>
              <a:rPr lang="en-US" sz="2000" dirty="0"/>
              <a:t>Are Polar and Cylindrical coordinate systems </a:t>
            </a:r>
          </a:p>
          <a:p>
            <a:pPr lvl="1"/>
            <a:r>
              <a:rPr lang="en-US" sz="1600" dirty="0"/>
              <a:t>Eulerian viewpoints</a:t>
            </a:r>
          </a:p>
          <a:p>
            <a:pPr lvl="1"/>
            <a:r>
              <a:rPr lang="en-US" sz="1600" dirty="0" err="1"/>
              <a:t>Lagrangian</a:t>
            </a:r>
            <a:r>
              <a:rPr lang="en-US" sz="1600" dirty="0"/>
              <a:t> viewpoints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84D8C4-C3BE-47C5-862C-B56AC9913905}"/>
              </a:ext>
            </a:extLst>
          </p:cNvPr>
          <p:cNvSpPr/>
          <p:nvPr/>
        </p:nvSpPr>
        <p:spPr>
          <a:xfrm>
            <a:off x="2971800" y="530900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1600" dirty="0"/>
              <a:t>Observations from a fixed coordinate system</a:t>
            </a:r>
          </a:p>
          <a:p>
            <a:pPr lvl="1"/>
            <a:r>
              <a:rPr lang="en-US" sz="1600" dirty="0"/>
              <a:t>Observations from a moving coordinate system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868F137-9FC2-4A22-BBFD-2E0049887069}"/>
              </a:ext>
            </a:extLst>
          </p:cNvPr>
          <p:cNvSpPr/>
          <p:nvPr/>
        </p:nvSpPr>
        <p:spPr>
          <a:xfrm>
            <a:off x="533400" y="5309001"/>
            <a:ext cx="2743200" cy="329799"/>
          </a:xfrm>
          <a:prstGeom prst="ellipse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00D6148-F072-4ECE-85CF-62DB70E10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07" y="963457"/>
            <a:ext cx="4704945" cy="13950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E2C3B3-85D5-42B4-981D-4610FCD58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514599"/>
            <a:ext cx="4330696" cy="2971797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E76C35-74F1-4982-ACC2-F9BBB7216C06}"/>
              </a:ext>
            </a:extLst>
          </p:cNvPr>
          <p:cNvSpPr txBox="1">
            <a:spLocks/>
          </p:cNvSpPr>
          <p:nvPr/>
        </p:nvSpPr>
        <p:spPr>
          <a:xfrm>
            <a:off x="228600" y="5410200"/>
            <a:ext cx="7696200" cy="129906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>
                <a:sym typeface="Wingdings" panose="05000000000000000000" pitchFamily="2" charset="2"/>
              </a:rPr>
              <a:t>Solution doesn’t even include the plot  Typical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ym typeface="Wingdings" panose="05000000000000000000" pitchFamily="2" charset="2"/>
              </a:rPr>
              <a:t>Graduate students responsible for most solution manuals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>
                <a:sym typeface="Wingdings" panose="05000000000000000000" pitchFamily="2" charset="2"/>
              </a:rPr>
              <a:t>Ain’t</a:t>
            </a:r>
            <a:r>
              <a:rPr lang="en-US" sz="2000" dirty="0">
                <a:sym typeface="Wingdings" panose="05000000000000000000" pitchFamily="2" charset="2"/>
              </a:rPr>
              <a:t> nobody got time </a:t>
            </a:r>
            <a:r>
              <a:rPr lang="en-US" sz="2000" dirty="0" err="1">
                <a:sym typeface="Wingdings" panose="05000000000000000000" pitchFamily="2" charset="2"/>
              </a:rPr>
              <a:t>fo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dat</a:t>
            </a:r>
            <a:r>
              <a:rPr lang="en-US" sz="2000" dirty="0">
                <a:sym typeface="Wingdings" panose="05000000000000000000" pitchFamily="2" charset="2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7122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00D6148-F072-4ECE-85CF-62DB70E10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07" y="963457"/>
            <a:ext cx="4704945" cy="13950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BFE76C35-74F1-4982-ACC2-F9BBB7216C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400" y="2358528"/>
                <a:ext cx="4343400" cy="297547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000" dirty="0">
                    <a:sym typeface="Wingdings" panose="05000000000000000000" pitchFamily="2" charset="2"/>
                  </a:rPr>
                  <a:t>Can do this via substitution</a:t>
                </a:r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𝜃</m:t>
                      </m:r>
                    </m:oMath>
                  </m:oMathPara>
                </a14:m>
                <a:endParaRPr lang="en-US" sz="2000" dirty="0">
                  <a:sym typeface="Wingdings" panose="05000000000000000000" pitchFamily="2" charset="2"/>
                </a:endParaRPr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000" b="0" dirty="0">
                  <a:sym typeface="Wingdings" panose="05000000000000000000" pitchFamily="2" charset="2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ym typeface="Wingdings" panose="05000000000000000000" pitchFamily="2" charset="2"/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en-US" sz="2000" dirty="0">
                    <a:sym typeface="Wingdings" panose="05000000000000000000" pitchFamily="2" charset="2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2000" dirty="0">
                    <a:sym typeface="Symbol" panose="05050102010706020507" pitchFamily="18" charset="2"/>
                  </a:rPr>
                  <a:t>, r = _____</a:t>
                </a:r>
              </a:p>
              <a:p>
                <a:pPr marL="0" indent="0">
                  <a:buNone/>
                </a:pPr>
                <a:r>
                  <a:rPr lang="en-US" sz="2000" dirty="0">
                    <a:sym typeface="Wingdings" panose="05000000000000000000" pitchFamily="2" charset="2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sym typeface="Symbol" panose="05050102010706020507" pitchFamily="18" charset="2"/>
                  </a:rPr>
                  <a:t>, r = _____</a:t>
                </a:r>
              </a:p>
              <a:p>
                <a:pPr marL="0" indent="0">
                  <a:buNone/>
                </a:pPr>
                <a:r>
                  <a:rPr lang="en-US" sz="2000" dirty="0">
                    <a:sym typeface="Wingdings" panose="05000000000000000000" pitchFamily="2" charset="2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sym typeface="Symbol" panose="05050102010706020507" pitchFamily="18" charset="2"/>
                  </a:rPr>
                  <a:t>, r = _____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BFE76C35-74F1-4982-ACC2-F9BBB7216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358528"/>
                <a:ext cx="4343400" cy="2975472"/>
              </a:xfrm>
              <a:prstGeom prst="rect">
                <a:avLst/>
              </a:prstGeom>
              <a:blipFill>
                <a:blip r:embed="rId3"/>
                <a:stretch>
                  <a:fillRect l="-1403" t="-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05D8EDAF-4083-422A-AFE3-9C95692A88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2158511"/>
            <a:ext cx="4876801" cy="46632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0EC0DC-C8F3-43A1-ADA6-6F257E61F1E0}"/>
              </a:ext>
            </a:extLst>
          </p:cNvPr>
          <p:cNvSpPr txBox="1"/>
          <p:nvPr/>
        </p:nvSpPr>
        <p:spPr>
          <a:xfrm>
            <a:off x="2136530" y="4614090"/>
            <a:ext cx="4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E8600B-4FFD-4F80-BDDF-AF7620202A88}"/>
              </a:ext>
            </a:extLst>
          </p:cNvPr>
          <p:cNvSpPr txBox="1"/>
          <p:nvPr/>
        </p:nvSpPr>
        <p:spPr>
          <a:xfrm>
            <a:off x="2136531" y="36762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EC0C2F-89E6-4322-BB5F-085DEEF9F037}"/>
              </a:ext>
            </a:extLst>
          </p:cNvPr>
          <p:cNvSpPr txBox="1"/>
          <p:nvPr/>
        </p:nvSpPr>
        <p:spPr>
          <a:xfrm>
            <a:off x="2136531" y="410745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7651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7731" y="2550848"/>
            <a:ext cx="4999892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Have you seen mechanisms like this?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Key words?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information do you know?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are you trying to find?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Why use polar coordinates for this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equation(s) will you use?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4D31B6-D6AD-4122-A015-F0557E6BC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31" y="858715"/>
            <a:ext cx="4003427" cy="14998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FDFB01-7454-4AA2-B4EB-D7DA28C34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990599"/>
            <a:ext cx="3653382" cy="297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04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44D31B6-D6AD-4122-A015-F0557E6BC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31" y="858715"/>
            <a:ext cx="4003427" cy="14998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815958-CC85-4AEC-9812-EAD933F25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971799"/>
            <a:ext cx="1524000" cy="18181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C03315-E18C-4AE2-86CE-77372CD36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2971799"/>
            <a:ext cx="3124200" cy="28793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FDFB01-7454-4AA2-B4EB-D7DA28C346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990599"/>
            <a:ext cx="3653382" cy="297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1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4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7731" y="2550848"/>
            <a:ext cx="4999892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What do you notice about this problem?</a:t>
            </a:r>
          </a:p>
          <a:p>
            <a:pPr marL="0" indent="0">
              <a:buNone/>
            </a:pPr>
            <a:r>
              <a:rPr lang="en-US" sz="2000" dirty="0"/>
              <a:t>Key words?</a:t>
            </a:r>
          </a:p>
          <a:p>
            <a:pPr marL="0" indent="0">
              <a:buNone/>
            </a:pPr>
            <a:r>
              <a:rPr lang="en-US" sz="2000" dirty="0"/>
              <a:t>What information do you know?</a:t>
            </a:r>
          </a:p>
          <a:p>
            <a:pPr marL="0" indent="0">
              <a:buNone/>
            </a:pPr>
            <a:r>
              <a:rPr lang="en-US" sz="2000" dirty="0"/>
              <a:t>What are you trying to find?</a:t>
            </a:r>
          </a:p>
          <a:p>
            <a:pPr marL="0" indent="0">
              <a:buNone/>
            </a:pPr>
            <a:r>
              <a:rPr lang="en-US" sz="2000" dirty="0"/>
              <a:t>Why use polar coordinates for this problem?</a:t>
            </a:r>
          </a:p>
          <a:p>
            <a:pPr marL="0" indent="0">
              <a:buNone/>
            </a:pPr>
            <a:r>
              <a:rPr lang="en-US" sz="2000" dirty="0"/>
              <a:t>What equation(s) will you use?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6A1F92-A912-4E9C-9F2D-DEF136B1D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80" y="914399"/>
            <a:ext cx="4334557" cy="1295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7E075F-3A9C-49FE-84C5-A21272F88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098" y="826822"/>
            <a:ext cx="3207720" cy="244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76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4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16A1F92-A912-4E9C-9F2D-DEF136B1D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80" y="914399"/>
            <a:ext cx="4334557" cy="1295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7E075F-3A9C-49FE-84C5-A21272F88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098" y="826822"/>
            <a:ext cx="3207720" cy="24497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4B1938-1BBD-40B7-9AB5-27FEEA4BB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360" y="2362200"/>
            <a:ext cx="1697640" cy="3019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E7AEF1-D644-4F38-85AD-ED9DF72D19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4778" y="2366977"/>
            <a:ext cx="1749056" cy="1595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FD6675-C1EA-4BAA-BF88-DC1616479A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6679" y="2366963"/>
            <a:ext cx="2123868" cy="289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726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4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16A1F92-A912-4E9C-9F2D-DEF136B1D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80" y="914399"/>
            <a:ext cx="4334557" cy="1295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7E075F-3A9C-49FE-84C5-A21272F88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098" y="826822"/>
            <a:ext cx="3207720" cy="244977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059D254-6406-4B58-906B-4D5B822CA28D}"/>
              </a:ext>
            </a:extLst>
          </p:cNvPr>
          <p:cNvSpPr txBox="1">
            <a:spLocks/>
          </p:cNvSpPr>
          <p:nvPr/>
        </p:nvSpPr>
        <p:spPr>
          <a:xfrm>
            <a:off x="334108" y="2358537"/>
            <a:ext cx="6066692" cy="15269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Let’s check part of our answer to the previous problem using n-t coordinates</a:t>
            </a:r>
          </a:p>
          <a:p>
            <a:r>
              <a:rPr lang="en-US" sz="2000" dirty="0"/>
              <a:t>Constant velocity of 20 m/s (what direction?)</a:t>
            </a:r>
          </a:p>
          <a:p>
            <a:r>
              <a:rPr lang="en-US" sz="2000" dirty="0"/>
              <a:t>Calculate normal acceleration (what direction)?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A80B50E-0855-4DA2-A9EC-7856940E65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830051"/>
              </p:ext>
            </p:extLst>
          </p:nvPr>
        </p:nvGraphicFramePr>
        <p:xfrm>
          <a:off x="1371600" y="4343400"/>
          <a:ext cx="2235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5" imgW="2234880" imgH="1193760" progId="Equation.DSMT4">
                  <p:embed/>
                </p:oleObj>
              </mc:Choice>
              <mc:Fallback>
                <p:oleObj name="Equation" r:id="rId5" imgW="2234880" imgH="11937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54B047F-F989-49E6-8E07-112F2FBCC1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2235200" cy="1193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8662EE-C01A-4331-A46B-DFEA503A9524}"/>
                  </a:ext>
                </a:extLst>
              </p:cNvPr>
              <p:cNvSpPr txBox="1"/>
              <p:nvPr/>
            </p:nvSpPr>
            <p:spPr>
              <a:xfrm>
                <a:off x="4304211" y="4419600"/>
                <a:ext cx="13977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8662EE-C01A-4331-A46B-DFEA503A9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211" y="4419600"/>
                <a:ext cx="1397754" cy="276999"/>
              </a:xfrm>
              <a:prstGeom prst="rect">
                <a:avLst/>
              </a:prstGeom>
              <a:blipFill>
                <a:blip r:embed="rId7"/>
                <a:stretch>
                  <a:fillRect t="-2222" r="-218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B59E68-F321-4FDB-B50B-934A0CFB266A}"/>
                  </a:ext>
                </a:extLst>
              </p:cNvPr>
              <p:cNvSpPr txBox="1"/>
              <p:nvPr/>
            </p:nvSpPr>
            <p:spPr>
              <a:xfrm>
                <a:off x="4304210" y="4973575"/>
                <a:ext cx="4265398" cy="728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20[</m:t>
                              </m:r>
                              <m:f>
                                <m:fPr>
                                  <m:type m:val="skw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 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 [</m:t>
                          </m:r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 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=6.67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B59E68-F321-4FDB-B50B-934A0CFB2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210" y="4973575"/>
                <a:ext cx="4265398" cy="7281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9A01BB1-884D-4825-8C88-B60B5E7DC38B}"/>
              </a:ext>
            </a:extLst>
          </p:cNvPr>
          <p:cNvSpPr txBox="1">
            <a:spLocks/>
          </p:cNvSpPr>
          <p:nvPr/>
        </p:nvSpPr>
        <p:spPr>
          <a:xfrm>
            <a:off x="1981200" y="5941768"/>
            <a:ext cx="6582508" cy="7281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In polar coordinates we got </a:t>
            </a:r>
            <a:r>
              <a:rPr lang="en-US" sz="2000" dirty="0" err="1"/>
              <a:t>a</a:t>
            </a:r>
            <a:r>
              <a:rPr lang="en-US" sz="2000" baseline="-25000" dirty="0" err="1"/>
              <a:t>r</a:t>
            </a:r>
            <a:r>
              <a:rPr lang="en-US" sz="2000" dirty="0"/>
              <a:t> = -6.67 m/s</a:t>
            </a:r>
            <a:r>
              <a:rPr lang="en-US" sz="2000" baseline="30000" dirty="0"/>
              <a:t>2</a:t>
            </a:r>
            <a:r>
              <a:rPr lang="en-US" sz="2000" dirty="0"/>
              <a:t>.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Why is this version positive?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F23DB57-509E-4990-BBA0-85F78D9CF5C9}"/>
              </a:ext>
            </a:extLst>
          </p:cNvPr>
          <p:cNvCxnSpPr>
            <a:cxnSpLocks/>
          </p:cNvCxnSpPr>
          <p:nvPr/>
        </p:nvCxnSpPr>
        <p:spPr>
          <a:xfrm flipH="1" flipV="1">
            <a:off x="7239000" y="1219200"/>
            <a:ext cx="476250" cy="71496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9B372A-8F9C-4727-9F2B-77A1DC905738}"/>
              </a:ext>
            </a:extLst>
          </p:cNvPr>
          <p:cNvCxnSpPr>
            <a:cxnSpLocks/>
          </p:cNvCxnSpPr>
          <p:nvPr/>
        </p:nvCxnSpPr>
        <p:spPr>
          <a:xfrm flipH="1">
            <a:off x="6934200" y="1991310"/>
            <a:ext cx="838200" cy="44709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5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Cylindrical Coordinate System (r-</a:t>
            </a:r>
            <a:r>
              <a:rPr lang="en-US" sz="2000" dirty="0">
                <a:sym typeface="Symbol" panose="05050102010706020507" pitchFamily="18" charset="2"/>
              </a:rPr>
              <a:t></a:t>
            </a:r>
            <a:r>
              <a:rPr lang="en-US" sz="2000" dirty="0"/>
              <a:t>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914400"/>
            <a:ext cx="8001000" cy="51053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So, when should you choose to use polar coordinates? </a:t>
            </a:r>
          </a:p>
          <a:p>
            <a:r>
              <a:rPr lang="en-US" sz="2000" dirty="0"/>
              <a:t>If you want to describe motion from a fixed position, x-y and r-</a:t>
            </a:r>
            <a:r>
              <a:rPr lang="en-US" sz="2000" dirty="0">
                <a:sym typeface="Symbol" panose="05050102010706020507" pitchFamily="18" charset="2"/>
              </a:rPr>
              <a:t> are both fine choices. </a:t>
            </a:r>
          </a:p>
          <a:p>
            <a:pPr lvl="1"/>
            <a:r>
              <a:rPr lang="en-US" sz="1600" dirty="0">
                <a:sym typeface="Symbol" panose="05050102010706020507" pitchFamily="18" charset="2"/>
              </a:rPr>
              <a:t>If the motion you are describing is rotating around a fixed point, then polar is a great choice.</a:t>
            </a:r>
          </a:p>
          <a:p>
            <a:pPr lvl="1"/>
            <a:r>
              <a:rPr lang="en-US" sz="1600" dirty="0">
                <a:sym typeface="Symbol" panose="05050102010706020507" pitchFamily="18" charset="2"/>
              </a:rPr>
              <a:t>If the motion is described in relation to a rotation (angle change) then polar is a necessary choice. </a:t>
            </a:r>
          </a:p>
          <a:p>
            <a:r>
              <a:rPr lang="en-US" sz="2000" dirty="0">
                <a:sym typeface="Symbol" panose="05050102010706020507" pitchFamily="18" charset="2"/>
              </a:rPr>
              <a:t>A vehicle going around a curve makes for an interesting argument</a:t>
            </a:r>
          </a:p>
          <a:p>
            <a:pPr lvl="1"/>
            <a:r>
              <a:rPr lang="en-US" sz="1600" dirty="0">
                <a:sym typeface="Symbol" panose="05050102010706020507" pitchFamily="18" charset="2"/>
              </a:rPr>
              <a:t>You know almost all of 12.7 practice problems are </a:t>
            </a:r>
            <a:r>
              <a:rPr lang="en-US" sz="1600" dirty="0" err="1">
                <a:sym typeface="Symbol" panose="05050102010706020507" pitchFamily="18" charset="2"/>
              </a:rPr>
              <a:t>Lagrangian</a:t>
            </a:r>
            <a:r>
              <a:rPr lang="en-US" sz="1600" dirty="0">
                <a:sym typeface="Symbol" panose="05050102010706020507" pitchFamily="18" charset="2"/>
              </a:rPr>
              <a:t> vehicle problems. </a:t>
            </a:r>
          </a:p>
          <a:p>
            <a:pPr lvl="1"/>
            <a:r>
              <a:rPr lang="en-US" sz="1600" dirty="0">
                <a:sym typeface="Symbol" panose="05050102010706020507" pitchFamily="18" charset="2"/>
              </a:rPr>
              <a:t>But if you were standing at the radius of curvature you would probably choose polar coordinates to describe the motion, velocity, and acceleration. </a:t>
            </a:r>
          </a:p>
          <a:p>
            <a:r>
              <a:rPr lang="en-US" sz="2000" dirty="0">
                <a:sym typeface="Symbol" panose="05050102010706020507" pitchFamily="18" charset="2"/>
              </a:rPr>
              <a:t>How about a vehicle racing down a drag strip?</a:t>
            </a:r>
          </a:p>
          <a:p>
            <a:pPr lvl="1"/>
            <a:r>
              <a:rPr lang="en-US" sz="1600" dirty="0" err="1">
                <a:sym typeface="Symbol" panose="05050102010706020507" pitchFamily="18" charset="2"/>
              </a:rPr>
              <a:t>Lagrangian</a:t>
            </a:r>
            <a:r>
              <a:rPr lang="en-US" sz="1600" dirty="0">
                <a:sym typeface="Symbol" panose="05050102010706020507" pitchFamily="18" charset="2"/>
              </a:rPr>
              <a:t> n-t analysis is pretty simple (v and a in just the tangential direction)</a:t>
            </a:r>
            <a:br>
              <a:rPr lang="en-US" sz="1600" dirty="0">
                <a:sym typeface="Symbol" panose="05050102010706020507" pitchFamily="18" charset="2"/>
              </a:rPr>
            </a:br>
            <a:r>
              <a:rPr lang="en-US" sz="1600" b="1" i="1" dirty="0">
                <a:sym typeface="Symbol" panose="05050102010706020507" pitchFamily="18" charset="2"/>
              </a:rPr>
              <a:t>Driver Perspective</a:t>
            </a:r>
          </a:p>
          <a:p>
            <a:pPr lvl="1"/>
            <a:r>
              <a:rPr lang="en-US" sz="1600" dirty="0">
                <a:sym typeface="Symbol" panose="05050102010706020507" pitchFamily="18" charset="2"/>
              </a:rPr>
              <a:t>Eulerian x-y analysis is pretty simple (v and a in just one direction)</a:t>
            </a:r>
            <a:br>
              <a:rPr lang="en-US" sz="1600" dirty="0">
                <a:sym typeface="Symbol" panose="05050102010706020507" pitchFamily="18" charset="2"/>
              </a:rPr>
            </a:br>
            <a:r>
              <a:rPr lang="en-US" sz="1600" b="1" i="1" dirty="0">
                <a:sym typeface="Symbol" panose="05050102010706020507" pitchFamily="18" charset="2"/>
              </a:rPr>
              <a:t>Pit Crew observer on track behind vehicle</a:t>
            </a:r>
          </a:p>
          <a:p>
            <a:pPr lvl="1"/>
            <a:r>
              <a:rPr lang="en-US" sz="1600" dirty="0" err="1">
                <a:sym typeface="Symbol" panose="05050102010706020507" pitchFamily="18" charset="2"/>
              </a:rPr>
              <a:t>Eularian</a:t>
            </a:r>
            <a:r>
              <a:rPr lang="en-US" sz="1600" dirty="0">
                <a:sym typeface="Symbol" panose="05050102010706020507" pitchFamily="18" charset="2"/>
              </a:rPr>
              <a:t> r- analysis is less simple (v and a change in both r and )</a:t>
            </a:r>
            <a:br>
              <a:rPr lang="en-US" sz="1600" dirty="0">
                <a:sym typeface="Symbol" panose="05050102010706020507" pitchFamily="18" charset="2"/>
              </a:rPr>
            </a:br>
            <a:r>
              <a:rPr lang="en-US" sz="1600" b="1" i="1" dirty="0">
                <a:sym typeface="Symbol" panose="05050102010706020507" pitchFamily="18" charset="2"/>
              </a:rPr>
              <a:t>Spectator in the stands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18541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D:\Courses\ENGR220\HibbelerV12\Hibbeler_Dynamics_CH12_JPG\fig12_30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765"/>
          <a:stretch/>
        </p:blipFill>
        <p:spPr bwMode="auto">
          <a:xfrm>
            <a:off x="4419600" y="681443"/>
            <a:ext cx="4633114" cy="292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Curvilinear Motion:  Cylindrical Components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12.8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76200" y="762000"/>
            <a:ext cx="31242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Polar Coordinates: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09600" y="55626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velocity magnitude: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562850"/>
              </p:ext>
            </p:extLst>
          </p:nvPr>
        </p:nvGraphicFramePr>
        <p:xfrm>
          <a:off x="1981200" y="1905000"/>
          <a:ext cx="685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6" name="Equation" r:id="rId4" imgW="685800" imgH="304560" progId="Equation.DSMT4">
                  <p:embed/>
                </p:oleObj>
              </mc:Choice>
              <mc:Fallback>
                <p:oleObj name="Equation" r:id="rId4" imgW="6858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05000"/>
                        <a:ext cx="6858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76200" y="1676400"/>
            <a:ext cx="12954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Position: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462154"/>
              </p:ext>
            </p:extLst>
          </p:nvPr>
        </p:nvGraphicFramePr>
        <p:xfrm>
          <a:off x="2432050" y="838200"/>
          <a:ext cx="2781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7" name="Equation" r:id="rId6" imgW="2781000" imgH="609480" progId="Equation.DSMT4">
                  <p:embed/>
                </p:oleObj>
              </mc:Choice>
              <mc:Fallback>
                <p:oleObj name="Equation" r:id="rId6" imgW="27810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838200"/>
                        <a:ext cx="27813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76200" y="2438400"/>
            <a:ext cx="12954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Velocity: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117191"/>
              </p:ext>
            </p:extLst>
          </p:nvPr>
        </p:nvGraphicFramePr>
        <p:xfrm>
          <a:off x="1752600" y="2743200"/>
          <a:ext cx="1562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8" name="Equation" r:id="rId8" imgW="1562040" imgH="304560" progId="Equation.DSMT4">
                  <p:embed/>
                </p:oleObj>
              </mc:Choice>
              <mc:Fallback>
                <p:oleObj name="Equation" r:id="rId8" imgW="156204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43200"/>
                        <a:ext cx="15621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462237"/>
              </p:ext>
            </p:extLst>
          </p:nvPr>
        </p:nvGraphicFramePr>
        <p:xfrm>
          <a:off x="381000" y="3810000"/>
          <a:ext cx="3187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9" name="Equation" r:id="rId10" imgW="3187440" imgH="406080" progId="Equation.DSMT4">
                  <p:embed/>
                </p:oleObj>
              </mc:Choice>
              <mc:Fallback>
                <p:oleObj name="Equation" r:id="rId10" imgW="318744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0"/>
                        <a:ext cx="3187700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378862"/>
              </p:ext>
            </p:extLst>
          </p:nvPr>
        </p:nvGraphicFramePr>
        <p:xfrm>
          <a:off x="762000" y="4419600"/>
          <a:ext cx="2184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0" name="Equation" r:id="rId12" imgW="2184120" imgH="761760" progId="Equation.DSMT4">
                  <p:embed/>
                </p:oleObj>
              </mc:Choice>
              <mc:Fallback>
                <p:oleObj name="Equation" r:id="rId12" imgW="2184120" imgH="761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19600"/>
                        <a:ext cx="2184400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365444"/>
              </p:ext>
            </p:extLst>
          </p:nvPr>
        </p:nvGraphicFramePr>
        <p:xfrm>
          <a:off x="876300" y="5943600"/>
          <a:ext cx="1676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1" name="Equation" r:id="rId14" imgW="1676160" imgH="419040" progId="Equation.DSMT4">
                  <p:embed/>
                </p:oleObj>
              </mc:Choice>
              <mc:Fallback>
                <p:oleObj name="Equation" r:id="rId14" imgW="1676160" imgH="4190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5943600"/>
                        <a:ext cx="1676400" cy="419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79" name="Picture 27" descr="D:\Courses\ENGR220\HibbelerV12\Hibbeler_Dynamics_CH12_JPG\fig12_30c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9"/>
          <a:stretch/>
        </p:blipFill>
        <p:spPr bwMode="auto">
          <a:xfrm>
            <a:off x="4572000" y="3566397"/>
            <a:ext cx="4390851" cy="321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480868"/>
              </p:ext>
            </p:extLst>
          </p:nvPr>
        </p:nvGraphicFramePr>
        <p:xfrm>
          <a:off x="609600" y="3200400"/>
          <a:ext cx="3175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2" name="Equation" r:id="rId17" imgW="3174840" imgH="342720" progId="Equation.DSMT4">
                  <p:embed/>
                </p:oleObj>
              </mc:Choice>
              <mc:Fallback>
                <p:oleObj name="Equation" r:id="rId17" imgW="317484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3175000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827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8" name="Picture 16" descr="D:\Courses\ENGR220\HibbelerV12\Hibbeler_Dynamics_CH12_JPG\fig12_30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2" b="32844"/>
          <a:stretch/>
        </p:blipFill>
        <p:spPr bwMode="auto">
          <a:xfrm>
            <a:off x="3581400" y="2767394"/>
            <a:ext cx="5461108" cy="408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Curvilinear Motion:  Cylindrical Components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12.8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76200" y="762000"/>
            <a:ext cx="31242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Polar Coordinates: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415127"/>
              </p:ext>
            </p:extLst>
          </p:nvPr>
        </p:nvGraphicFramePr>
        <p:xfrm>
          <a:off x="2432050" y="838200"/>
          <a:ext cx="2781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4" name="Equation" r:id="rId4" imgW="2781000" imgH="609480" progId="Equation.DSMT4">
                  <p:embed/>
                </p:oleObj>
              </mc:Choice>
              <mc:Fallback>
                <p:oleObj name="Equation" r:id="rId4" imgW="27810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838200"/>
                        <a:ext cx="27813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5486400"/>
            <a:ext cx="26289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Acceleration magnitude: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52400" y="1676400"/>
            <a:ext cx="16764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Acceleration: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353857"/>
              </p:ext>
            </p:extLst>
          </p:nvPr>
        </p:nvGraphicFramePr>
        <p:xfrm>
          <a:off x="2057400" y="1524000"/>
          <a:ext cx="3657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5" name="Equation" r:id="rId6" imgW="3657600" imgH="939600" progId="Equation.DSMT4">
                  <p:embed/>
                </p:oleObj>
              </mc:Choice>
              <mc:Fallback>
                <p:oleObj name="Equation" r:id="rId6" imgW="365760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3657600" cy="939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450361"/>
              </p:ext>
            </p:extLst>
          </p:nvPr>
        </p:nvGraphicFramePr>
        <p:xfrm>
          <a:off x="457200" y="3479800"/>
          <a:ext cx="289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6" name="Equation" r:id="rId8" imgW="2895480" imgH="406080" progId="Equation.DSMT4">
                  <p:embed/>
                </p:oleObj>
              </mc:Choice>
              <mc:Fallback>
                <p:oleObj name="Equation" r:id="rId8" imgW="2895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79800"/>
                        <a:ext cx="2895600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819663"/>
              </p:ext>
            </p:extLst>
          </p:nvPr>
        </p:nvGraphicFramePr>
        <p:xfrm>
          <a:off x="539750" y="4140200"/>
          <a:ext cx="2781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7" name="Equation" r:id="rId10" imgW="2781000" imgH="812520" progId="Equation.DSMT4">
                  <p:embed/>
                </p:oleObj>
              </mc:Choice>
              <mc:Fallback>
                <p:oleObj name="Equation" r:id="rId10" imgW="27810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140200"/>
                        <a:ext cx="2781300" cy="81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755897"/>
              </p:ext>
            </p:extLst>
          </p:nvPr>
        </p:nvGraphicFramePr>
        <p:xfrm>
          <a:off x="381000" y="6019800"/>
          <a:ext cx="2819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8" name="Equation" r:id="rId12" imgW="2819160" imgH="419040" progId="Equation.DSMT4">
                  <p:embed/>
                </p:oleObj>
              </mc:Choice>
              <mc:Fallback>
                <p:oleObj name="Equation" r:id="rId12" imgW="2819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019800"/>
                        <a:ext cx="2819400" cy="419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714153"/>
              </p:ext>
            </p:extLst>
          </p:nvPr>
        </p:nvGraphicFramePr>
        <p:xfrm>
          <a:off x="1219200" y="2590800"/>
          <a:ext cx="6019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9" name="Equation" r:id="rId14" imgW="6019560" imgH="355320" progId="Equation.DSMT4">
                  <p:embed/>
                </p:oleObj>
              </mc:Choice>
              <mc:Fallback>
                <p:oleObj name="Equation" r:id="rId14" imgW="6019560" imgH="35532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90800"/>
                        <a:ext cx="6019800" cy="355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Curvilinear Motion:  Cylindrical Components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10475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12.8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76200" y="901700"/>
            <a:ext cx="31242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Cylindrical Coordinates 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85975"/>
              </p:ext>
            </p:extLst>
          </p:nvPr>
        </p:nvGraphicFramePr>
        <p:xfrm>
          <a:off x="3352800" y="901700"/>
          <a:ext cx="28829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5" name="Equation" r:id="rId3" imgW="2882880" imgH="927000" progId="Equation.DSMT4">
                  <p:embed/>
                </p:oleObj>
              </mc:Choice>
              <mc:Fallback>
                <p:oleObj name="Equation" r:id="rId3" imgW="288288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901700"/>
                        <a:ext cx="2882900" cy="927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ontent Placeholder 2"/>
          <p:cNvSpPr txBox="1">
            <a:spLocks/>
          </p:cNvSpPr>
          <p:nvPr/>
        </p:nvSpPr>
        <p:spPr>
          <a:xfrm>
            <a:off x="228600" y="2286000"/>
            <a:ext cx="1676400" cy="1981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Position: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Velocity: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Acceleration: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411542"/>
              </p:ext>
            </p:extLst>
          </p:nvPr>
        </p:nvGraphicFramePr>
        <p:xfrm>
          <a:off x="304800" y="4495800"/>
          <a:ext cx="4864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6" name="Equation" r:id="rId5" imgW="4863960" imgH="457200" progId="Equation.DSMT4">
                  <p:embed/>
                </p:oleObj>
              </mc:Choice>
              <mc:Fallback>
                <p:oleObj name="Equation" r:id="rId5" imgW="4863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4864100" cy="457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8" name="Picture 8" descr="D:\Courses\ENGR220\HibbelerV12\Hibbeler_Dynamics_CH12_JPG\fig12_3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5"/>
          <a:stretch/>
        </p:blipFill>
        <p:spPr bwMode="auto">
          <a:xfrm>
            <a:off x="5410200" y="2514600"/>
            <a:ext cx="3483124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9336"/>
              </p:ext>
            </p:extLst>
          </p:nvPr>
        </p:nvGraphicFramePr>
        <p:xfrm>
          <a:off x="1790700" y="3060700"/>
          <a:ext cx="3390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7" name="Equation" r:id="rId8" imgW="3390840" imgH="444240" progId="Equation.DSMT4">
                  <p:embed/>
                </p:oleObj>
              </mc:Choice>
              <mc:Fallback>
                <p:oleObj name="Equation" r:id="rId8" imgW="3390840" imgH="444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060700"/>
                        <a:ext cx="3390900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888673"/>
              </p:ext>
            </p:extLst>
          </p:nvPr>
        </p:nvGraphicFramePr>
        <p:xfrm>
          <a:off x="1828800" y="2438400"/>
          <a:ext cx="1231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8" name="Equation" r:id="rId10" imgW="1231560" imgH="304560" progId="Equation.DSMT4">
                  <p:embed/>
                </p:oleObj>
              </mc:Choice>
              <mc:Fallback>
                <p:oleObj name="Equation" r:id="rId10" imgW="123156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438400"/>
                        <a:ext cx="12319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86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4108" y="2358536"/>
            <a:ext cx="8047892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What do you notice about this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Key words?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information do you know?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are you trying to find?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Why use polar coordinates for this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equation(s) will you use?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Is the car accelerating in the tangential direction? If so, how to you know?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7BD252-3D28-4C58-94CF-7856E5D62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08" y="831605"/>
            <a:ext cx="3978895" cy="15269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E3F140-81C0-4A65-B1B6-DCA0797A2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788010"/>
            <a:ext cx="3352800" cy="271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94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87BD252-3D28-4C58-94CF-7856E5D62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08" y="831605"/>
            <a:ext cx="3978895" cy="15269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E3F140-81C0-4A65-B1B6-DCA0797A2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788010"/>
            <a:ext cx="3352800" cy="2711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2DB6BC-82B6-4295-9268-91D38AE55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622" y="2358519"/>
            <a:ext cx="5588977" cy="383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9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E3F140-81C0-4A65-B1B6-DCA0797A2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788010"/>
            <a:ext cx="3352800" cy="27116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 (checking answer)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4108" y="2358537"/>
            <a:ext cx="6066692" cy="15269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Let’s check part of our answer to the previous problem using n-t coordinates</a:t>
            </a:r>
          </a:p>
          <a:p>
            <a:r>
              <a:rPr lang="en-US" sz="2000" dirty="0"/>
              <a:t>Assume constant velocity of 20 m/s (what direction?)</a:t>
            </a:r>
          </a:p>
          <a:p>
            <a:r>
              <a:rPr lang="en-US" sz="2000" dirty="0"/>
              <a:t>Calculate normal acceleration (what direction)?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7BD252-3D28-4C58-94CF-7856E5D62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108" y="831605"/>
            <a:ext cx="3978895" cy="1526915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54B047F-F989-49E6-8E07-112F2FBCC1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0424"/>
              </p:ext>
            </p:extLst>
          </p:nvPr>
        </p:nvGraphicFramePr>
        <p:xfrm>
          <a:off x="1371600" y="4343400"/>
          <a:ext cx="2235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5" imgW="2234880" imgH="1193760" progId="Equation.DSMT4">
                  <p:embed/>
                </p:oleObj>
              </mc:Choice>
              <mc:Fallback>
                <p:oleObj name="Equation" r:id="rId5" imgW="2234880" imgH="11937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2235200" cy="1193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68A9DC-F80F-4F62-972B-3A45A8139E10}"/>
                  </a:ext>
                </a:extLst>
              </p:cNvPr>
              <p:cNvSpPr txBox="1"/>
              <p:nvPr/>
            </p:nvSpPr>
            <p:spPr>
              <a:xfrm>
                <a:off x="4304211" y="4419600"/>
                <a:ext cx="161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68A9DC-F80F-4F62-972B-3A45A8139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211" y="4419600"/>
                <a:ext cx="1619289" cy="276999"/>
              </a:xfrm>
              <a:prstGeom prst="rect">
                <a:avLst/>
              </a:prstGeom>
              <a:blipFill>
                <a:blip r:embed="rId7"/>
                <a:stretch>
                  <a:fillRect l="-4511" t="-2222" r="-3008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97DE74-7832-48CE-9C97-496C30E91BC2}"/>
              </a:ext>
            </a:extLst>
          </p:cNvPr>
          <p:cNvCxnSpPr/>
          <p:nvPr/>
        </p:nvCxnSpPr>
        <p:spPr>
          <a:xfrm flipH="1" flipV="1">
            <a:off x="6781800" y="1143000"/>
            <a:ext cx="762000" cy="452062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65F12FC-22C1-4280-A4FA-66868CA59497}"/>
              </a:ext>
            </a:extLst>
          </p:cNvPr>
          <p:cNvCxnSpPr>
            <a:cxnSpLocks/>
          </p:cNvCxnSpPr>
          <p:nvPr/>
        </p:nvCxnSpPr>
        <p:spPr>
          <a:xfrm flipH="1">
            <a:off x="7067550" y="1652212"/>
            <a:ext cx="533400" cy="76713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D9CCEA4-3F85-40D2-A3EC-8438C141E61C}"/>
                  </a:ext>
                </a:extLst>
              </p:cNvPr>
              <p:cNvSpPr txBox="1"/>
              <p:nvPr/>
            </p:nvSpPr>
            <p:spPr>
              <a:xfrm>
                <a:off x="4304210" y="4973575"/>
                <a:ext cx="3960828" cy="728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20[</m:t>
                              </m:r>
                              <m:f>
                                <m:fPr>
                                  <m:type m:val="skw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200 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 [</m:t>
                          </m:r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200 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D9CCEA4-3F85-40D2-A3EC-8438C141E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210" y="4973575"/>
                <a:ext cx="3960828" cy="7281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43EA6AD-872D-4BDB-8617-862F73D7EB54}"/>
              </a:ext>
            </a:extLst>
          </p:cNvPr>
          <p:cNvSpPr txBox="1">
            <a:spLocks/>
          </p:cNvSpPr>
          <p:nvPr/>
        </p:nvSpPr>
        <p:spPr>
          <a:xfrm>
            <a:off x="1981200" y="5941768"/>
            <a:ext cx="6582508" cy="6132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In polar coordinates we got -2 m/s</a:t>
            </a:r>
            <a:r>
              <a:rPr lang="en-US" sz="2000" baseline="30000" dirty="0"/>
              <a:t>2</a:t>
            </a:r>
            <a:r>
              <a:rPr lang="en-US" sz="2000" dirty="0"/>
              <a:t>. Why is this version positive? </a:t>
            </a:r>
          </a:p>
        </p:txBody>
      </p:sp>
    </p:spTree>
    <p:extLst>
      <p:ext uri="{BB962C8B-B14F-4D97-AF65-F5344CB8AC3E}">
        <p14:creationId xmlns:p14="http://schemas.microsoft.com/office/powerpoint/2010/main" val="100118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4108" y="2358536"/>
            <a:ext cx="4999892" cy="28230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No picture? </a:t>
            </a:r>
            <a:r>
              <a:rPr lang="en-US" sz="2000" dirty="0">
                <a:sym typeface="Wingdings" panose="05000000000000000000" pitchFamily="2" charset="2"/>
              </a:rPr>
              <a:t>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You want *me* to draw the picture? </a:t>
            </a:r>
            <a:r>
              <a:rPr lang="en-US" sz="2000" dirty="0">
                <a:sym typeface="Wingdings" panose="05000000000000000000" pitchFamily="2" charset="2"/>
              </a:rPr>
              <a:t>  </a:t>
            </a:r>
            <a:endParaRPr lang="en-US" sz="2000" dirty="0"/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do you notice about this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Key words?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information do you know?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are you trying to find?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Why use polar coordinates for this problem?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equation(s) will you use?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0D6148-F072-4ECE-85CF-62DB70E10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07" y="963457"/>
            <a:ext cx="4704945" cy="139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95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840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Equation</vt:lpstr>
      <vt:lpstr>Cylindrical Coordinate System (r-)</vt:lpstr>
      <vt:lpstr>Cylindrical Coordinate System (r-)</vt:lpstr>
      <vt:lpstr>Curvilinear Motion:  Cylindrical Components</vt:lpstr>
      <vt:lpstr>Curvilinear Motion:  Cylindrical Components</vt:lpstr>
      <vt:lpstr>Curvilinear Motion:  Cylindrical Components</vt:lpstr>
      <vt:lpstr>In-Class Practice Problem 1</vt:lpstr>
      <vt:lpstr>In-Class Practice Problem 1</vt:lpstr>
      <vt:lpstr>In-Class Practice Problem 1 (checking answer)</vt:lpstr>
      <vt:lpstr>In-Class Practice Problem 2</vt:lpstr>
      <vt:lpstr>In-Class Practice Problem 2</vt:lpstr>
      <vt:lpstr>In-Class Practice Problem 2</vt:lpstr>
      <vt:lpstr>In-Class Practice Problem 3</vt:lpstr>
      <vt:lpstr>In-Class Practice Problem 3</vt:lpstr>
      <vt:lpstr>In-Class Practice Problem 4</vt:lpstr>
      <vt:lpstr>In-Class Practice Problem 4</vt:lpstr>
      <vt:lpstr>In-Class Practice Problem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Wolbrecht</dc:creator>
  <cp:lastModifiedBy>Dan Cordon</cp:lastModifiedBy>
  <cp:revision>156</cp:revision>
  <dcterms:created xsi:type="dcterms:W3CDTF">2012-06-25T20:35:01Z</dcterms:created>
  <dcterms:modified xsi:type="dcterms:W3CDTF">2022-01-28T16:06:31Z</dcterms:modified>
</cp:coreProperties>
</file>