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0" r:id="rId3"/>
    <p:sldId id="291" r:id="rId4"/>
    <p:sldId id="292" r:id="rId5"/>
    <p:sldId id="293" r:id="rId6"/>
    <p:sldId id="294" r:id="rId7"/>
    <p:sldId id="295" r:id="rId8"/>
    <p:sldId id="29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6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99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jpe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youtube.com/watch?v=ntygfUZFxu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youtube.com/watch?v=T8FOc9RSAU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09" name="Picture 165" descr="D:\Courses\ENGR220\HibbelerV12\Hibbeler_Dynamics_CH13_JPG\fig13_1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57"/>
          <a:stretch/>
        </p:blipFill>
        <p:spPr bwMode="auto">
          <a:xfrm>
            <a:off x="4495800" y="1600200"/>
            <a:ext cx="4473306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Equation of Motion: Normal and Tangential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7239000" cy="381000"/>
          </a:xfrm>
          <a:solidFill>
            <a:schemeClr val="bg1"/>
          </a:solidFill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Equations of Motion: Normal and Tangential Coordinates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219200"/>
            <a:ext cx="89916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Equations of motion may be written in terms of normal, tangential, and </a:t>
            </a:r>
            <a:r>
              <a:rPr lang="en-US" sz="1800" dirty="0" err="1"/>
              <a:t>binormal</a:t>
            </a:r>
            <a:r>
              <a:rPr lang="en-US" sz="1800" dirty="0"/>
              <a:t> directions.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800" dirty="0"/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In terms of components: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3276600"/>
            <a:ext cx="28956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In terms of scalar equations: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1752600"/>
          <a:ext cx="1003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Equation" r:id="rId4" imgW="1002960" imgH="380880" progId="Equation.DSMT4">
                  <p:embed/>
                </p:oleObj>
              </mc:Choice>
              <mc:Fallback>
                <p:oleObj name="Equation" r:id="rId4" imgW="1002960" imgH="3808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752600"/>
                        <a:ext cx="10033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209800"/>
          <a:ext cx="3898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6" imgW="3898800" imgH="380880" progId="Equation.DSMT4">
                  <p:embed/>
                </p:oleObj>
              </mc:Choice>
              <mc:Fallback>
                <p:oleObj name="Equation" r:id="rId6" imgW="3898800" imgH="380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38989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35000" y="3810000"/>
          <a:ext cx="1320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8" imgW="1320480" imgH="1218960" progId="Equation.DSMT4">
                  <p:embed/>
                </p:oleObj>
              </mc:Choice>
              <mc:Fallback>
                <p:oleObj name="Equation" r:id="rId8" imgW="1320480" imgH="12189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3810000"/>
                        <a:ext cx="1320800" cy="1219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81200" y="4267200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10" imgW="1066680" imgH="304560" progId="Equation.DSMT4">
                  <p:embed/>
                </p:oleObj>
              </mc:Choice>
              <mc:Fallback>
                <p:oleObj name="Equation" r:id="rId10" imgW="1066680" imgH="3045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267200"/>
                        <a:ext cx="10668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86000" y="5562600"/>
          <a:ext cx="444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12" imgW="444240" imgH="190440" progId="Equation.DSMT4">
                  <p:embed/>
                </p:oleObj>
              </mc:Choice>
              <mc:Fallback>
                <p:oleObj name="Equation" r:id="rId12" imgW="444240" imgH="1904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562600"/>
                        <a:ext cx="444500" cy="190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667000" y="4876800"/>
          <a:ext cx="16383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14" imgW="1638000" imgH="1574640" progId="Equation.DSMT4">
                  <p:embed/>
                </p:oleObj>
              </mc:Choice>
              <mc:Fallback>
                <p:oleObj name="Equation" r:id="rId14" imgW="1638000" imgH="15746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1638300" cy="157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67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3200400"/>
            <a:ext cx="4613766" cy="25469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Wait….is this a TNB problem?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Confirm the coordinate system as drawn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FBD of a passenger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6A21A2-F72C-426B-8D8D-DB9C91BC8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38200"/>
            <a:ext cx="4317024" cy="16521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576E44-EAEB-4A9F-BCAD-EE910132B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990600"/>
            <a:ext cx="38290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9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16A21A2-F72C-426B-8D8D-DB9C91BC8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38200"/>
            <a:ext cx="4317024" cy="16521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576E44-EAEB-4A9F-BCAD-EE910132B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990600"/>
            <a:ext cx="3829050" cy="2695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51D6FB-8B5A-4DFD-869B-948BCB6ACD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819400"/>
            <a:ext cx="388620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50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16A21A2-F72C-426B-8D8D-DB9C91BC8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38200"/>
            <a:ext cx="4317024" cy="16521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576E44-EAEB-4A9F-BCAD-EE910132B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393" y="657453"/>
            <a:ext cx="2860431" cy="20136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811900-33C1-42FD-BA85-F5BCB7098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718993"/>
            <a:ext cx="4486275" cy="37741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222855-A88B-4872-8F08-117279EF1E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675" y="2748300"/>
            <a:ext cx="3886200" cy="359092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8FE985-C090-41B3-922B-410D48A29134}"/>
              </a:ext>
            </a:extLst>
          </p:cNvPr>
          <p:cNvCxnSpPr/>
          <p:nvPr/>
        </p:nvCxnSpPr>
        <p:spPr>
          <a:xfrm>
            <a:off x="152400" y="4800600"/>
            <a:ext cx="25146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422225-5E77-4AB0-A1BE-76AFE745862A}"/>
              </a:ext>
            </a:extLst>
          </p:cNvPr>
          <p:cNvCxnSpPr>
            <a:cxnSpLocks/>
          </p:cNvCxnSpPr>
          <p:nvPr/>
        </p:nvCxnSpPr>
        <p:spPr>
          <a:xfrm>
            <a:off x="4695093" y="4794738"/>
            <a:ext cx="3991707" cy="586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0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3200400"/>
            <a:ext cx="6298224" cy="25469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Wait….is this a TNB problem?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Awesome? Or Lame?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/>
              <a:t>Coilovers</a:t>
            </a:r>
            <a:r>
              <a:rPr lang="en-US" sz="2000" dirty="0"/>
              <a:t> don’t go between a-arms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  <a:hlinkClick r:id="rId2"/>
              </a:rPr>
              <a:t>https://www.youtube.com/watch?v=ntygfUZFxu8</a:t>
            </a:r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FBD of a passenger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E36CB1-A51A-4A44-9734-8790A9E75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761999"/>
            <a:ext cx="4642057" cy="19049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218E07-330B-4C67-A0D7-20A1F84FE3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5248" y="838200"/>
            <a:ext cx="31908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0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2E36CB1-A51A-4A44-9734-8790A9E75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761999"/>
            <a:ext cx="4642057" cy="19049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218E07-330B-4C67-A0D7-20A1F84FE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5248" y="838200"/>
            <a:ext cx="3190875" cy="26955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3ED0432-2CA7-4201-B6CC-000254F45F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3427" y="2819392"/>
            <a:ext cx="23907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05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2E36CB1-A51A-4A44-9734-8790A9E75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761999"/>
            <a:ext cx="4642057" cy="19049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218E07-330B-4C67-A0D7-20A1F84FE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753205"/>
            <a:ext cx="2255031" cy="19049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12708D-6513-4AE4-BB25-D4265C545C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819391"/>
            <a:ext cx="6477000" cy="358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06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263037" y="5257800"/>
            <a:ext cx="6298224" cy="14039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hlinkClick r:id="rId2"/>
              </a:rPr>
              <a:t>https://www.youtube.com/watch?v=T8FOc9RSAUU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3794" name="Picture 2" descr="Don't just ride the Gravitron, : funny">
            <a:extLst>
              <a:ext uri="{FF2B5EF4-FFF2-40B4-BE49-F238E27FC236}">
                <a16:creationId xmlns:a16="http://schemas.microsoft.com/office/drawing/2014/main" id="{1D1C9872-DC4F-4F2F-8ABA-B35C46006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469" y="787551"/>
            <a:ext cx="5723061" cy="429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11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140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Equation</vt:lpstr>
      <vt:lpstr>Equation of Motion: Normal and Tangential Coordinates</vt:lpstr>
      <vt:lpstr>In-Class Practice Problem 1</vt:lpstr>
      <vt:lpstr>In-Class Practice Problem 1</vt:lpstr>
      <vt:lpstr>In-Class Practice Problem 1</vt:lpstr>
      <vt:lpstr>In-Class Practice Problem 2</vt:lpstr>
      <vt:lpstr>In-Class Practice Problem 2</vt:lpstr>
      <vt:lpstr>In-Class Practice Problem 2</vt:lpstr>
      <vt:lpstr>In-Class Practice Problem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Wolbrecht</dc:creator>
  <cp:lastModifiedBy>Dan Cordon</cp:lastModifiedBy>
  <cp:revision>160</cp:revision>
  <dcterms:created xsi:type="dcterms:W3CDTF">2012-06-25T20:35:01Z</dcterms:created>
  <dcterms:modified xsi:type="dcterms:W3CDTF">2022-02-18T15:06:17Z</dcterms:modified>
</cp:coreProperties>
</file>