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30" r:id="rId2"/>
    <p:sldId id="260" r:id="rId3"/>
    <p:sldId id="266" r:id="rId4"/>
    <p:sldId id="335" r:id="rId5"/>
    <p:sldId id="264" r:id="rId6"/>
    <p:sldId id="282" r:id="rId7"/>
    <p:sldId id="281" r:id="rId8"/>
    <p:sldId id="279" r:id="rId9"/>
    <p:sldId id="296" r:id="rId10"/>
    <p:sldId id="274" r:id="rId11"/>
    <p:sldId id="275" r:id="rId12"/>
    <p:sldId id="336" r:id="rId13"/>
    <p:sldId id="291" r:id="rId14"/>
    <p:sldId id="292" r:id="rId15"/>
    <p:sldId id="262" r:id="rId16"/>
    <p:sldId id="280" r:id="rId17"/>
    <p:sldId id="293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/>
    <p:restoredTop sz="90819" autoAdjust="0"/>
  </p:normalViewPr>
  <p:slideViewPr>
    <p:cSldViewPr>
      <p:cViewPr varScale="1">
        <p:scale>
          <a:sx n="86" d="100"/>
          <a:sy n="86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93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ADBB9-1977-3EBE-4484-34C47B311C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A5355-9D8F-2B7E-43D4-030A3184C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63E8538-8064-44C8-BBE8-140F531C499B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771B5-DE39-7CF5-FF4D-123E685CD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126DA-62ED-5E5C-1318-36E884B02A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F21131-B59D-4E5D-824A-6A307651D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AAA927-4D25-64EB-AFBD-F17A6A2EA3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B495C-548C-A312-CA2A-96A39AA137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5831B62F-AF9B-42C4-BE3C-15DD9B130DA9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3BF4CE-FACF-1761-6FD1-FA1FCA767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85867D-7D00-7AA5-C801-29FD350DB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314E5-7434-A1D3-946E-1626AB1C14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ABF58-B958-4E5F-1F68-FC10B9249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5130A6-BC44-4300-A39E-6BAD0B332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76B2-8103-BB17-4D29-6D0F9327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97CFB82-52C8-432C-A04B-96F86E68526C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3460-9152-65CF-06A8-06039FF1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86FB-2470-2A0E-595C-94D0468A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3C9F97-6AA4-48A5-BDF8-925253248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0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DDB8-E587-7D44-0D3E-8306176E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0A310FA-9FE1-47E3-BD37-95632143B7FD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0264-5224-A01D-1FAA-B34BEF7C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D5365-79C8-2818-5B05-FB1520FF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6F0073-FC92-4951-93F2-47F3A9487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94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EBF4D-74F2-01B3-083A-F3C3A4B8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A1DB683-929E-411F-B4FD-710AF981B72F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FB65-DA5F-E7D3-36E9-895C949D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79E6D-58AA-E3C7-1E0B-4BB4A3A9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778A47-1C94-4179-991C-C5CF7606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7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C00D-0A2A-1343-717A-B7A74E7D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32A8285-7550-41BD-98E7-D13CC4BD5C23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F2633-955F-22AC-ABE1-83CBD732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8C4ED-28DC-16FA-2242-8ED5C35B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605F3A-DDD2-44F0-AED0-EABB00F8D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9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367D-F5A6-C82B-90B8-0FD00A73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5427E3F-F12F-499B-BC05-CF305C899C39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51D7-66B4-A05A-B6DF-14AAC8EA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D37C-B044-7974-626E-93D142CD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EC394D-A6CF-452D-A0F8-2CC0302F1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40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AF463-C292-EDEA-E201-F12F0D84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18FFA00-3F6E-47BC-B3A8-6028A19F003B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3A3B9-02B4-D0E1-DD53-D9DCFE2D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7B645-E645-A541-4688-51933A76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EBCC01-3651-4E3B-AE5D-58CF70FC5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D457-B1DF-7CBB-FEBF-02A46013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EACB5F0-0615-45A6-8665-FA7145F99F82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67DD2-D75A-98D9-1C65-3F0C268E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AEA064-6A05-CF8B-2971-6674269F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8EF35C-1240-42AE-8382-C07FDBD1D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17EFE-677F-B9AA-C1BB-09AEED38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4A9B6D7-16C1-4FDF-8AC6-926DD83FD7B2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9C73A-DD43-9136-CFD0-42AC26F6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B7FFC-0CAB-F532-22CB-37AA1B9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96F7A7-2C05-4FA0-9A5F-AD432E06A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9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022BA-4135-A219-7158-3F1CB958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BED959B-A8C9-417E-B1DE-408FC7229F19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B0E28-55B4-1641-4500-99048FA1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9745-888F-09ED-DD6F-546364FE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525DC4-1F15-44F8-9B0A-E210DA2B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2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DE6CE-4C89-3C18-9039-3DB8D5CF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4080795-84DB-4694-BECC-29A5B2B400BF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59C2D-A6BA-16D7-9D34-41C0BCD6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600D3-45AF-7F2B-525D-CEC77F7F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D15AD5-1467-4B01-B464-EBFAE2BC2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5EA37-EF8E-58B3-4B65-A476FFCF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5575AC8-4931-4660-B2D0-621F4AD8CC60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4FC5-D498-D4CA-CFA8-7FC7CE06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562B7-F6CA-D62A-51C6-FDA7673B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2D1A71-E823-49D7-A12C-4E402869A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6FF71-55A4-67E6-0B72-0672FF62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Mechanical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512E3-635A-CAD4-1817-57BE5508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12">
            <a:extLst>
              <a:ext uri="{FF2B5EF4-FFF2-40B4-BE49-F238E27FC236}">
                <a16:creationId xmlns:a16="http://schemas.microsoft.com/office/drawing/2014/main" id="{D7683F83-B8CA-1A5D-1398-38D0C6EA67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52400"/>
            <a:ext cx="9144000" cy="6705600"/>
            <a:chOff x="0" y="227955"/>
            <a:chExt cx="9238889" cy="69216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1E728A-FFBF-83E9-5741-70E5AC1F4130}"/>
                </a:ext>
              </a:extLst>
            </p:cNvPr>
            <p:cNvSpPr/>
            <p:nvPr userDrawn="1"/>
          </p:nvSpPr>
          <p:spPr>
            <a:xfrm>
              <a:off x="227764" y="227955"/>
              <a:ext cx="8685519" cy="639895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FB5034-54EC-5AB2-6067-044D05DB2E47}"/>
                </a:ext>
              </a:extLst>
            </p:cNvPr>
            <p:cNvSpPr/>
            <p:nvPr userDrawn="1"/>
          </p:nvSpPr>
          <p:spPr>
            <a:xfrm>
              <a:off x="0" y="6240185"/>
              <a:ext cx="376934" cy="117983"/>
            </a:xfrm>
            <a:prstGeom prst="rect">
              <a:avLst/>
            </a:prstGeom>
            <a:solidFill>
              <a:srgbClr val="A78D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31" name="Picture 8" descr="ui_logo_rgb.pdf">
              <a:extLst>
                <a:ext uri="{FF2B5EF4-FFF2-40B4-BE49-F238E27FC236}">
                  <a16:creationId xmlns:a16="http://schemas.microsoft.com/office/drawing/2014/main" id="{F23C144C-E5C0-0D0A-0B30-CD88D9608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66" y="6138684"/>
              <a:ext cx="1874242" cy="31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9" descr="engr_ppt.pdf">
              <a:extLst>
                <a:ext uri="{FF2B5EF4-FFF2-40B4-BE49-F238E27FC236}">
                  <a16:creationId xmlns:a16="http://schemas.microsoft.com/office/drawing/2014/main" id="{3481DFB6-5AA1-65DE-B575-BF9723B24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60" y="6198313"/>
              <a:ext cx="2933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1" descr="admin-gold-whiteCLIP.png">
              <a:extLst>
                <a:ext uri="{FF2B5EF4-FFF2-40B4-BE49-F238E27FC236}">
                  <a16:creationId xmlns:a16="http://schemas.microsoft.com/office/drawing/2014/main" id="{CD77F6A2-23C5-F3D0-C65C-B8EEB0644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342" y="5378209"/>
              <a:ext cx="1758547" cy="177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000" spc="-1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4E9D51-DC80-7CBC-4942-19EABE9B8F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ME 433</a:t>
            </a:r>
            <a:br>
              <a:rPr lang="en-US" dirty="0"/>
            </a:br>
            <a:r>
              <a:rPr lang="en-US" dirty="0"/>
              <a:t>Internal Combustion Engines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Subtitle 3">
            <a:extLst>
              <a:ext uri="{FF2B5EF4-FFF2-40B4-BE49-F238E27FC236}">
                <a16:creationId xmlns:a16="http://schemas.microsoft.com/office/drawing/2014/main" id="{77BC4226-4466-A85D-6602-9174C3A36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Professor: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Dr. Dan Cordon (AKA Dr. Dan)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8">
            <a:extLst>
              <a:ext uri="{FF2B5EF4-FFF2-40B4-BE49-F238E27FC236}">
                <a16:creationId xmlns:a16="http://schemas.microsoft.com/office/drawing/2014/main" id="{DE46B124-4A4D-BC62-4AC6-356F12B9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966788"/>
            <a:ext cx="43719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7FAE6C01-3BCE-97AC-2AD1-BDD09C19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17513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Basic Carburetor Design</a:t>
            </a:r>
            <a:r>
              <a:rPr lang="en-CA" altLang="en-US" sz="2800"/>
              <a:t> </a:t>
            </a:r>
            <a:endParaRPr lang="en-US" altLang="en-US" sz="2800"/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A430E162-F4E8-3F1D-DA13-D98644765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4443413"/>
            <a:ext cx="908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800"/>
              <a:t>Venturi</a:t>
            </a:r>
            <a:endParaRPr lang="en-US" altLang="en-US" sz="1800"/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73FE3F63-6873-6D81-4AD3-17F0FF0D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5426075"/>
            <a:ext cx="958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800"/>
              <a:t>Throttle</a:t>
            </a:r>
            <a:endParaRPr lang="en-US" altLang="en-US" sz="1800"/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9348C7E3-53E4-2479-F90B-E76B9C7C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062038"/>
            <a:ext cx="1009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800"/>
              <a:t>Air Flow</a:t>
            </a:r>
            <a:endParaRPr lang="en-US" altLang="en-US" sz="1800"/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133CA8AA-7B9D-717A-3A16-E60A3CB5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6332538"/>
            <a:ext cx="2114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800"/>
              <a:t>Mixture to manifold</a:t>
            </a:r>
            <a:endParaRPr lang="en-US" altLang="en-US" sz="1800"/>
          </a:p>
        </p:txBody>
      </p:sp>
      <p:sp>
        <p:nvSpPr>
          <p:cNvPr id="10248" name="Text Box 10">
            <a:extLst>
              <a:ext uri="{FF2B5EF4-FFF2-40B4-BE49-F238E27FC236}">
                <a16:creationId xmlns:a16="http://schemas.microsoft.com/office/drawing/2014/main" id="{DCFE9416-B767-AB31-BFA1-309E13D9A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5219700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800"/>
              <a:t>Fuel</a:t>
            </a:r>
            <a:endParaRPr lang="en-US" altLang="en-US" sz="180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3770FCE-4C26-8B84-66C7-EB654027F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>
            <a:extLst>
              <a:ext uri="{FF2B5EF4-FFF2-40B4-BE49-F238E27FC236}">
                <a16:creationId xmlns:a16="http://schemas.microsoft.com/office/drawing/2014/main" id="{E52C9DA8-5B31-7487-B883-5E0C6D96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53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Fuel Injection System</a:t>
            </a:r>
            <a:endParaRPr lang="en-US" altLang="en-US" sz="2800" b="1"/>
          </a:p>
        </p:txBody>
      </p:sp>
      <p:pic>
        <p:nvPicPr>
          <p:cNvPr id="11267" name="Picture 5" descr="f9">
            <a:extLst>
              <a:ext uri="{FF2B5EF4-FFF2-40B4-BE49-F238E27FC236}">
                <a16:creationId xmlns:a16="http://schemas.microsoft.com/office/drawing/2014/main" id="{29DD0981-45F5-BDBA-30C3-B4997985F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103313"/>
            <a:ext cx="671988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6">
            <a:extLst>
              <a:ext uri="{FF2B5EF4-FFF2-40B4-BE49-F238E27FC236}">
                <a16:creationId xmlns:a16="http://schemas.microsoft.com/office/drawing/2014/main" id="{37CD3EDD-745A-855F-C760-092B07701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2946400"/>
            <a:ext cx="417513" cy="168275"/>
          </a:xfrm>
          <a:prstGeom prst="leftArrow">
            <a:avLst>
              <a:gd name="adj1" fmla="val 50000"/>
              <a:gd name="adj2" fmla="val 62028"/>
            </a:avLst>
          </a:prstGeom>
          <a:solidFill>
            <a:srgbClr val="0099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Line 7">
            <a:extLst>
              <a:ext uri="{FF2B5EF4-FFF2-40B4-BE49-F238E27FC236}">
                <a16:creationId xmlns:a16="http://schemas.microsoft.com/office/drawing/2014/main" id="{C45C1EAF-D711-54CE-28C9-4FDE905579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3314700"/>
            <a:ext cx="190500" cy="165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">
            <a:extLst>
              <a:ext uri="{FF2B5EF4-FFF2-40B4-BE49-F238E27FC236}">
                <a16:creationId xmlns:a16="http://schemas.microsoft.com/office/drawing/2014/main" id="{8C66BD24-7574-F591-F0C1-7410612C50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5663" y="3306763"/>
            <a:ext cx="635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9">
            <a:extLst>
              <a:ext uri="{FF2B5EF4-FFF2-40B4-BE49-F238E27FC236}">
                <a16:creationId xmlns:a16="http://schemas.microsoft.com/office/drawing/2014/main" id="{B9D39F24-DB23-2B84-7C87-721F342A56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28825" y="3311525"/>
            <a:ext cx="15240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11">
            <a:extLst>
              <a:ext uri="{FF2B5EF4-FFF2-40B4-BE49-F238E27FC236}">
                <a16:creationId xmlns:a16="http://schemas.microsoft.com/office/drawing/2014/main" id="{B4D2AAB6-288F-6470-AFEE-F2D4103B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2881313"/>
            <a:ext cx="84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400" b="1"/>
              <a:t>Throttle</a:t>
            </a:r>
            <a:endParaRPr lang="en-US" altLang="en-US" sz="1400" b="1"/>
          </a:p>
        </p:txBody>
      </p:sp>
      <p:sp>
        <p:nvSpPr>
          <p:cNvPr id="11273" name="Line 13">
            <a:extLst>
              <a:ext uri="{FF2B5EF4-FFF2-40B4-BE49-F238E27FC236}">
                <a16:creationId xmlns:a16="http://schemas.microsoft.com/office/drawing/2014/main" id="{B7714764-54F7-9156-9CA4-6DC3823CAD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7200" y="4699000"/>
            <a:ext cx="4800600" cy="50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4">
            <a:extLst>
              <a:ext uri="{FF2B5EF4-FFF2-40B4-BE49-F238E27FC236}">
                <a16:creationId xmlns:a16="http://schemas.microsoft.com/office/drawing/2014/main" id="{4493D787-0FE4-A54E-88A8-BE08A98AD1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72400" y="1562100"/>
            <a:ext cx="38100" cy="31369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5">
            <a:extLst>
              <a:ext uri="{FF2B5EF4-FFF2-40B4-BE49-F238E27FC236}">
                <a16:creationId xmlns:a16="http://schemas.microsoft.com/office/drawing/2014/main" id="{287383DD-ACB5-9428-C37F-5D528452F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7500" y="1562100"/>
            <a:ext cx="2362200" cy="381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6">
            <a:extLst>
              <a:ext uri="{FF2B5EF4-FFF2-40B4-BE49-F238E27FC236}">
                <a16:creationId xmlns:a16="http://schemas.microsoft.com/office/drawing/2014/main" id="{96F0AE09-F654-CCB4-F994-3E871B30D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7063" y="1592263"/>
            <a:ext cx="1905000" cy="25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7">
            <a:extLst>
              <a:ext uri="{FF2B5EF4-FFF2-40B4-BE49-F238E27FC236}">
                <a16:creationId xmlns:a16="http://schemas.microsoft.com/office/drawing/2014/main" id="{6048BEC6-D4FC-E93D-B457-F80BF62C9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200" y="1612900"/>
            <a:ext cx="673100" cy="11303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8">
            <a:extLst>
              <a:ext uri="{FF2B5EF4-FFF2-40B4-BE49-F238E27FC236}">
                <a16:creationId xmlns:a16="http://schemas.microsoft.com/office/drawing/2014/main" id="{BAF75E4D-3957-6748-94F4-1A114632A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4500" y="4762500"/>
            <a:ext cx="0" cy="4445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25">
            <a:extLst>
              <a:ext uri="{FF2B5EF4-FFF2-40B4-BE49-F238E27FC236}">
                <a16:creationId xmlns:a16="http://schemas.microsoft.com/office/drawing/2014/main" id="{6FACAD52-3DE2-B5BF-28FB-61B74781B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219700"/>
            <a:ext cx="2159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6">
            <a:extLst>
              <a:ext uri="{FF2B5EF4-FFF2-40B4-BE49-F238E27FC236}">
                <a16:creationId xmlns:a16="http://schemas.microsoft.com/office/drawing/2014/main" id="{2199A5F8-CC69-9FAD-1EFF-66F4FB7DA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0" y="5207000"/>
            <a:ext cx="9652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7">
            <a:extLst>
              <a:ext uri="{FF2B5EF4-FFF2-40B4-BE49-F238E27FC236}">
                <a16:creationId xmlns:a16="http://schemas.microsoft.com/office/drawing/2014/main" id="{886BB666-2F1B-A8F3-6F6D-C535F590D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194300"/>
            <a:ext cx="9906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28">
            <a:extLst>
              <a:ext uri="{FF2B5EF4-FFF2-40B4-BE49-F238E27FC236}">
                <a16:creationId xmlns:a16="http://schemas.microsoft.com/office/drawing/2014/main" id="{086E9B5A-B687-BA41-9A25-CB1472F11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5006975"/>
            <a:ext cx="960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400" b="1"/>
              <a:t>Fuel tank</a:t>
            </a:r>
            <a:endParaRPr lang="en-US" altLang="en-US" sz="1400" b="1"/>
          </a:p>
        </p:txBody>
      </p:sp>
      <p:sp>
        <p:nvSpPr>
          <p:cNvPr id="11283" name="Line 29">
            <a:extLst>
              <a:ext uri="{FF2B5EF4-FFF2-40B4-BE49-F238E27FC236}">
                <a16:creationId xmlns:a16="http://schemas.microsoft.com/office/drawing/2014/main" id="{BD18AF0B-C632-7015-F2BA-6E066F074E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01900" y="1790700"/>
            <a:ext cx="52070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30">
            <a:extLst>
              <a:ext uri="{FF2B5EF4-FFF2-40B4-BE49-F238E27FC236}">
                <a16:creationId xmlns:a16="http://schemas.microsoft.com/office/drawing/2014/main" id="{E8FF5269-7614-8601-8307-1AA5BF05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243013"/>
            <a:ext cx="9921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400" b="1"/>
              <a:t>Air intake</a:t>
            </a:r>
          </a:p>
          <a:p>
            <a:pPr eaLnBrk="1" hangingPunct="1"/>
            <a:r>
              <a:rPr lang="en-CA" altLang="en-US" sz="1400" b="1"/>
              <a:t>manifold</a:t>
            </a:r>
            <a:endParaRPr lang="en-US" altLang="en-US" sz="1400" b="1"/>
          </a:p>
        </p:txBody>
      </p:sp>
      <p:sp>
        <p:nvSpPr>
          <p:cNvPr id="11285" name="Line 31">
            <a:extLst>
              <a:ext uri="{FF2B5EF4-FFF2-40B4-BE49-F238E27FC236}">
                <a16:creationId xmlns:a16="http://schemas.microsoft.com/office/drawing/2014/main" id="{B0E840C7-60E4-4103-82F9-68067CE21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5563" y="1617663"/>
            <a:ext cx="457200" cy="7620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32">
            <a:extLst>
              <a:ext uri="{FF2B5EF4-FFF2-40B4-BE49-F238E27FC236}">
                <a16:creationId xmlns:a16="http://schemas.microsoft.com/office/drawing/2014/main" id="{ACA1DA1E-F66B-1152-889F-FED9EB6F9C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0263" y="2913063"/>
            <a:ext cx="190500" cy="165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33">
            <a:extLst>
              <a:ext uri="{FF2B5EF4-FFF2-40B4-BE49-F238E27FC236}">
                <a16:creationId xmlns:a16="http://schemas.microsoft.com/office/drawing/2014/main" id="{6AE13F1F-BB5D-E6DD-5D17-035EB76C5A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4725" y="2943225"/>
            <a:ext cx="635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36">
            <a:extLst>
              <a:ext uri="{FF2B5EF4-FFF2-40B4-BE49-F238E27FC236}">
                <a16:creationId xmlns:a16="http://schemas.microsoft.com/office/drawing/2014/main" id="{84B0AA6A-0663-1138-02EE-793D7BF8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34049"/>
            <a:ext cx="774382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 dirty="0"/>
              <a:t>During start-up the components are cold so fuel evaporation is very slow, as a result</a:t>
            </a:r>
          </a:p>
          <a:p>
            <a:pPr eaLnBrk="1" hangingPunct="1"/>
            <a:r>
              <a:rPr lang="en-CA" altLang="en-US" sz="1600" dirty="0"/>
              <a:t>additional fuel is added through a second injecting valve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8EA3ED48-05F7-3449-79D0-05201BBF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06413"/>
            <a:ext cx="800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b="1"/>
              <a:t>Superchargers</a:t>
            </a:r>
            <a:r>
              <a:rPr lang="en-CA" altLang="en-US"/>
              <a:t> are compressors that are mechanically driven by the</a:t>
            </a:r>
            <a:br>
              <a:rPr lang="en-CA" altLang="en-US"/>
            </a:br>
            <a:r>
              <a:rPr lang="en-CA" altLang="en-US"/>
              <a:t>engine  crankshaft and thus represent a parasitic load.</a:t>
            </a:r>
            <a:endParaRPr lang="en-US" altLang="en-US"/>
          </a:p>
        </p:txBody>
      </p:sp>
      <p:pic>
        <p:nvPicPr>
          <p:cNvPr id="12291" name="Picture 6" descr="f17">
            <a:extLst>
              <a:ext uri="{FF2B5EF4-FFF2-40B4-BE49-F238E27FC236}">
                <a16:creationId xmlns:a16="http://schemas.microsoft.com/office/drawing/2014/main" id="{A83BDFA0-AEF0-1217-D6F8-7EE99AC96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044700"/>
            <a:ext cx="727075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>
            <a:extLst>
              <a:ext uri="{FF2B5EF4-FFF2-40B4-BE49-F238E27FC236}">
                <a16:creationId xmlns:a16="http://schemas.microsoft.com/office/drawing/2014/main" id="{4E63CA2F-366C-2E69-29C2-7B992333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4276725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 b="1"/>
              <a:t>Compressor</a:t>
            </a:r>
            <a:endParaRPr lang="en-US" altLang="en-US" sz="1600" b="1"/>
          </a:p>
        </p:txBody>
      </p:sp>
      <p:sp>
        <p:nvSpPr>
          <p:cNvPr id="12293" name="Text Box 8">
            <a:extLst>
              <a:ext uri="{FF2B5EF4-FFF2-40B4-BE49-F238E27FC236}">
                <a16:creationId xmlns:a16="http://schemas.microsoft.com/office/drawing/2014/main" id="{F9BAEA6B-3DCB-22A7-0514-D00B37D24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820988"/>
            <a:ext cx="566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 b="1"/>
              <a:t>P</a:t>
            </a:r>
            <a:r>
              <a:rPr lang="en-CA" altLang="en-US" sz="1600" b="1" baseline="-25000"/>
              <a:t>atm</a:t>
            </a:r>
            <a:endParaRPr lang="en-US" altLang="en-US" sz="1600" b="1" baseline="-25000"/>
          </a:p>
        </p:txBody>
      </p:sp>
      <p:sp>
        <p:nvSpPr>
          <p:cNvPr id="12294" name="Text Box 9">
            <a:extLst>
              <a:ext uri="{FF2B5EF4-FFF2-40B4-BE49-F238E27FC236}">
                <a16:creationId xmlns:a16="http://schemas.microsoft.com/office/drawing/2014/main" id="{E42CF1C7-BD24-B03B-24BF-58C20FC3F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3117850"/>
            <a:ext cx="1104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 b="1"/>
              <a:t>P</a:t>
            </a:r>
            <a:r>
              <a:rPr lang="en-CA" altLang="en-US" sz="1600" b="1" baseline="-25000"/>
              <a:t>int</a:t>
            </a:r>
            <a:r>
              <a:rPr lang="en-CA" altLang="en-US" sz="1600" b="1"/>
              <a:t> &gt; P</a:t>
            </a:r>
            <a:r>
              <a:rPr lang="en-CA" altLang="en-US" sz="1600" b="1" baseline="-25000"/>
              <a:t>atm</a:t>
            </a:r>
            <a:endParaRPr lang="en-US" altLang="en-US" sz="1600" b="1" baseline="-2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A9ADD390-CED9-5B4A-4834-F6B38DB1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93713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b="1"/>
              <a:t>Turbochargers</a:t>
            </a:r>
            <a:r>
              <a:rPr lang="en-CA" altLang="en-US"/>
              <a:t> couple a compressor with a turbine driven by the exhaust </a:t>
            </a:r>
          </a:p>
          <a:p>
            <a:pPr eaLnBrk="1" hangingPunct="1"/>
            <a:r>
              <a:rPr lang="en-CA" altLang="en-US"/>
              <a:t>gas.</a:t>
            </a:r>
            <a:r>
              <a:rPr lang="en-US" altLang="en-US"/>
              <a:t> </a:t>
            </a:r>
            <a:r>
              <a:rPr lang="en-CA" altLang="en-US"/>
              <a:t>The compressor pressure is proportional to the engine speed</a:t>
            </a:r>
            <a:endParaRPr lang="en-US" altLang="en-US"/>
          </a:p>
        </p:txBody>
      </p:sp>
      <p:pic>
        <p:nvPicPr>
          <p:cNvPr id="13315" name="Picture 5" descr="f18">
            <a:extLst>
              <a:ext uri="{FF2B5EF4-FFF2-40B4-BE49-F238E27FC236}">
                <a16:creationId xmlns:a16="http://schemas.microsoft.com/office/drawing/2014/main" id="{EEF92248-87F5-DDD6-0E01-9F737F40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282700"/>
            <a:ext cx="6357938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D6021A05-1ED1-7CE9-D4D1-1341DC89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366713"/>
            <a:ext cx="83439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The peak pressure in the exhaust system is only slightly greater than </a:t>
            </a:r>
          </a:p>
          <a:p>
            <a:pPr eaLnBrk="1" hangingPunct="1"/>
            <a:r>
              <a:rPr lang="en-CA" altLang="en-US"/>
              <a:t>atmospheric – small </a:t>
            </a:r>
            <a:r>
              <a:rPr lang="en-CA" altLang="en-US">
                <a:latin typeface="Symbol" panose="05050102010706020507" pitchFamily="18" charset="2"/>
              </a:rPr>
              <a:t>D</a:t>
            </a:r>
            <a:r>
              <a:rPr lang="en-CA" altLang="en-US"/>
              <a:t>P across turbine.</a:t>
            </a:r>
          </a:p>
          <a:p>
            <a:pPr eaLnBrk="1" hangingPunct="1"/>
            <a:endParaRPr lang="en-CA" altLang="en-US"/>
          </a:p>
          <a:p>
            <a:pPr eaLnBrk="1" hangingPunct="1"/>
            <a:r>
              <a:rPr lang="en-CA" altLang="en-US"/>
              <a:t>In order to produce enough power to run compressor the turbine speed </a:t>
            </a:r>
          </a:p>
          <a:p>
            <a:pPr eaLnBrk="1" hangingPunct="1"/>
            <a:r>
              <a:rPr lang="en-CA" altLang="en-US"/>
              <a:t>must be very fast  (100k-200k rev/min).  It takes time for the turbine to</a:t>
            </a:r>
            <a:br>
              <a:rPr lang="en-CA" altLang="en-US"/>
            </a:br>
            <a:r>
              <a:rPr lang="en-CA" altLang="en-US"/>
              <a:t>get up to speed so when the throttle is opened suddenly there is a delay</a:t>
            </a:r>
            <a:br>
              <a:rPr lang="en-CA" altLang="en-US"/>
            </a:br>
            <a:r>
              <a:rPr lang="en-CA" altLang="en-US"/>
              <a:t>in achieving peak power - </a:t>
            </a:r>
            <a:r>
              <a:rPr lang="en-CA" altLang="en-US" b="1"/>
              <a:t>Turbo lag.</a:t>
            </a:r>
            <a:endParaRPr lang="en-CA" altLang="en-US"/>
          </a:p>
          <a:p>
            <a:pPr eaLnBrk="1" hangingPunct="1"/>
            <a:endParaRPr lang="en-CA" altLang="en-US"/>
          </a:p>
          <a:p>
            <a:pPr eaLnBrk="1" hangingPunct="1"/>
            <a:r>
              <a:rPr lang="en-CA" altLang="en-US" b="1"/>
              <a:t>Waste gate valve</a:t>
            </a:r>
            <a:r>
              <a:rPr lang="en-CA" altLang="en-US"/>
              <a:t> controls the exhaust gas flow rate to the turbine.</a:t>
            </a:r>
          </a:p>
          <a:p>
            <a:pPr eaLnBrk="1" hangingPunct="1"/>
            <a:r>
              <a:rPr lang="en-CA" altLang="en-US"/>
              <a:t>It is controlled by the intake manifold pressure</a:t>
            </a:r>
            <a:endParaRPr lang="en-US" altLang="en-US"/>
          </a:p>
        </p:txBody>
      </p:sp>
      <p:pic>
        <p:nvPicPr>
          <p:cNvPr id="14339" name="Picture 6" descr="f20">
            <a:extLst>
              <a:ext uri="{FF2B5EF4-FFF2-40B4-BE49-F238E27FC236}">
                <a16:creationId xmlns:a16="http://schemas.microsoft.com/office/drawing/2014/main" id="{F525F03E-AC90-326A-60CF-6E25A65F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4198938"/>
            <a:ext cx="26765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7">
            <a:extLst>
              <a:ext uri="{FF2B5EF4-FFF2-40B4-BE49-F238E27FC236}">
                <a16:creationId xmlns:a16="http://schemas.microsoft.com/office/drawing/2014/main" id="{102C5831-2200-94F4-8C15-2D8916A1D43E}"/>
              </a:ext>
            </a:extLst>
          </p:cNvPr>
          <p:cNvSpPr>
            <a:spLocks noChangeArrowheads="1"/>
          </p:cNvSpPr>
          <p:nvPr/>
        </p:nvSpPr>
        <p:spPr bwMode="auto">
          <a:xfrm rot="-1008519">
            <a:off x="3024188" y="5888038"/>
            <a:ext cx="503237" cy="363537"/>
          </a:xfrm>
          <a:prstGeom prst="rightArrow">
            <a:avLst>
              <a:gd name="adj1" fmla="val 50000"/>
              <a:gd name="adj2" fmla="val 3460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AutoShape 8">
            <a:extLst>
              <a:ext uri="{FF2B5EF4-FFF2-40B4-BE49-F238E27FC236}">
                <a16:creationId xmlns:a16="http://schemas.microsoft.com/office/drawing/2014/main" id="{4F6EC655-AF99-D8B6-3D75-5285DC3F6E67}"/>
              </a:ext>
            </a:extLst>
          </p:cNvPr>
          <p:cNvSpPr>
            <a:spLocks noChangeArrowheads="1"/>
          </p:cNvSpPr>
          <p:nvPr/>
        </p:nvSpPr>
        <p:spPr bwMode="auto">
          <a:xfrm rot="-1008519">
            <a:off x="5570538" y="4991100"/>
            <a:ext cx="439737" cy="346075"/>
          </a:xfrm>
          <a:prstGeom prst="rightArrow">
            <a:avLst>
              <a:gd name="adj1" fmla="val 50000"/>
              <a:gd name="adj2" fmla="val 3176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9">
            <a:extLst>
              <a:ext uri="{FF2B5EF4-FFF2-40B4-BE49-F238E27FC236}">
                <a16:creationId xmlns:a16="http://schemas.microsoft.com/office/drawing/2014/main" id="{CAC897BF-38C5-7670-C3ED-DC776FDB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6116638"/>
            <a:ext cx="73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INTAKE</a:t>
            </a:r>
          </a:p>
          <a:p>
            <a:pPr eaLnBrk="1" hangingPunct="1"/>
            <a:r>
              <a:rPr lang="en-CA" altLang="en-US" sz="1200"/>
              <a:t>AIR</a:t>
            </a:r>
            <a:endParaRPr lang="en-US" altLang="en-US" sz="1200"/>
          </a:p>
        </p:txBody>
      </p:sp>
      <p:sp>
        <p:nvSpPr>
          <p:cNvPr id="14343" name="Text Box 10">
            <a:extLst>
              <a:ext uri="{FF2B5EF4-FFF2-40B4-BE49-F238E27FC236}">
                <a16:creationId xmlns:a16="http://schemas.microsoft.com/office/drawing/2014/main" id="{4D71782F-5A27-5DE0-FE07-FB79F1FA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4864100"/>
            <a:ext cx="903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EXHAUST</a:t>
            </a:r>
          </a:p>
          <a:p>
            <a:pPr eaLnBrk="1" hangingPunct="1"/>
            <a:r>
              <a:rPr lang="en-CA" altLang="en-US" sz="1200"/>
              <a:t>FLOW</a:t>
            </a:r>
            <a:endParaRPr lang="en-US" altLang="en-US" sz="1200"/>
          </a:p>
        </p:txBody>
      </p:sp>
      <p:sp>
        <p:nvSpPr>
          <p:cNvPr id="14344" name="AutoShape 11">
            <a:extLst>
              <a:ext uri="{FF2B5EF4-FFF2-40B4-BE49-F238E27FC236}">
                <a16:creationId xmlns:a16="http://schemas.microsoft.com/office/drawing/2014/main" id="{0E005BD7-FA38-53F1-5DCD-D8870DB74F86}"/>
              </a:ext>
            </a:extLst>
          </p:cNvPr>
          <p:cNvSpPr>
            <a:spLocks noChangeArrowheads="1"/>
          </p:cNvSpPr>
          <p:nvPr/>
        </p:nvSpPr>
        <p:spPr bwMode="auto">
          <a:xfrm rot="567291">
            <a:off x="3683000" y="4013200"/>
            <a:ext cx="342900" cy="368300"/>
          </a:xfrm>
          <a:prstGeom prst="upArrow">
            <a:avLst>
              <a:gd name="adj1" fmla="val 50000"/>
              <a:gd name="adj2" fmla="val 26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>
            <a:extLst>
              <a:ext uri="{FF2B5EF4-FFF2-40B4-BE49-F238E27FC236}">
                <a16:creationId xmlns:a16="http://schemas.microsoft.com/office/drawing/2014/main" id="{F8DB5463-CC15-F493-B9DB-7FEDB818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71773D-5B62-41FF-BD9C-D300A95A55DF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051" name="Text Box 70">
            <a:extLst>
              <a:ext uri="{FF2B5EF4-FFF2-40B4-BE49-F238E27FC236}">
                <a16:creationId xmlns:a16="http://schemas.microsoft.com/office/drawing/2014/main" id="{0976BFFE-7155-E710-3EF3-675CCBA2D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5232400"/>
            <a:ext cx="16795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Compression</a:t>
            </a:r>
          </a:p>
          <a:p>
            <a:pPr algn="ctr" eaLnBrk="1" hangingPunct="1"/>
            <a:r>
              <a:rPr lang="en-US" altLang="en-US" sz="1400" b="1"/>
              <a:t>Stroke</a:t>
            </a:r>
            <a:endParaRPr lang="en-US" altLang="en-US" sz="1800"/>
          </a:p>
        </p:txBody>
      </p:sp>
      <p:sp>
        <p:nvSpPr>
          <p:cNvPr id="2052" name="Text Box 71">
            <a:extLst>
              <a:ext uri="{FF2B5EF4-FFF2-40B4-BE49-F238E27FC236}">
                <a16:creationId xmlns:a16="http://schemas.microsoft.com/office/drawing/2014/main" id="{F988EF5F-FBB0-C5AD-D533-258E7FA6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5232400"/>
            <a:ext cx="914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Power</a:t>
            </a:r>
          </a:p>
          <a:p>
            <a:pPr algn="ctr" eaLnBrk="1" hangingPunct="1"/>
            <a:r>
              <a:rPr lang="en-US" altLang="en-US" sz="1400" b="1"/>
              <a:t>Stroke</a:t>
            </a:r>
            <a:endParaRPr lang="en-US" altLang="en-US" sz="1800"/>
          </a:p>
        </p:txBody>
      </p:sp>
      <p:sp>
        <p:nvSpPr>
          <p:cNvPr id="2053" name="Text Box 72">
            <a:extLst>
              <a:ext uri="{FF2B5EF4-FFF2-40B4-BE49-F238E27FC236}">
                <a16:creationId xmlns:a16="http://schemas.microsoft.com/office/drawing/2014/main" id="{ACCE2316-FAB5-1742-F35B-6BE7F0E83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5232400"/>
            <a:ext cx="91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Exhaust</a:t>
            </a:r>
          </a:p>
          <a:p>
            <a:pPr algn="ctr" eaLnBrk="1" hangingPunct="1"/>
            <a:r>
              <a:rPr lang="en-US" altLang="en-US" sz="1400" b="1"/>
              <a:t>Stroke</a:t>
            </a:r>
            <a:endParaRPr lang="en-US" altLang="en-US" sz="1800"/>
          </a:p>
        </p:txBody>
      </p:sp>
      <p:sp>
        <p:nvSpPr>
          <p:cNvPr id="2054" name="AutoShape 74">
            <a:extLst>
              <a:ext uri="{FF2B5EF4-FFF2-40B4-BE49-F238E27FC236}">
                <a16:creationId xmlns:a16="http://schemas.microsoft.com/office/drawing/2014/main" id="{326D925B-E7DA-331C-FEF5-3EFDDE74A41C}"/>
              </a:ext>
            </a:extLst>
          </p:cNvPr>
          <p:cNvSpPr>
            <a:spLocks noChangeArrowheads="1"/>
          </p:cNvSpPr>
          <p:nvPr/>
        </p:nvSpPr>
        <p:spPr bwMode="auto">
          <a:xfrm rot="11874598" flipH="1">
            <a:off x="6657975" y="4686300"/>
            <a:ext cx="219075" cy="511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AutoShape 75">
            <a:extLst>
              <a:ext uri="{FF2B5EF4-FFF2-40B4-BE49-F238E27FC236}">
                <a16:creationId xmlns:a16="http://schemas.microsoft.com/office/drawing/2014/main" id="{F90B822A-3456-5324-ABA9-598801E44996}"/>
              </a:ext>
            </a:extLst>
          </p:cNvPr>
          <p:cNvSpPr>
            <a:spLocks noChangeArrowheads="1"/>
          </p:cNvSpPr>
          <p:nvPr/>
        </p:nvSpPr>
        <p:spPr bwMode="auto">
          <a:xfrm rot="11874598" flipH="1">
            <a:off x="3663950" y="4686300"/>
            <a:ext cx="219075" cy="511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AutoShape 76">
            <a:extLst>
              <a:ext uri="{FF2B5EF4-FFF2-40B4-BE49-F238E27FC236}">
                <a16:creationId xmlns:a16="http://schemas.microsoft.com/office/drawing/2014/main" id="{6D215C90-DB3E-AEE3-BAC2-CBE500FBCF29}"/>
              </a:ext>
            </a:extLst>
          </p:cNvPr>
          <p:cNvSpPr>
            <a:spLocks noChangeArrowheads="1"/>
          </p:cNvSpPr>
          <p:nvPr/>
        </p:nvSpPr>
        <p:spPr bwMode="auto">
          <a:xfrm rot="9725402">
            <a:off x="5270500" y="4467225"/>
            <a:ext cx="219075" cy="511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AutoShape 77">
            <a:extLst>
              <a:ext uri="{FF2B5EF4-FFF2-40B4-BE49-F238E27FC236}">
                <a16:creationId xmlns:a16="http://schemas.microsoft.com/office/drawing/2014/main" id="{3E77EF54-379D-9212-EDF1-F759384EE00B}"/>
              </a:ext>
            </a:extLst>
          </p:cNvPr>
          <p:cNvSpPr>
            <a:spLocks noChangeArrowheads="1"/>
          </p:cNvSpPr>
          <p:nvPr/>
        </p:nvSpPr>
        <p:spPr bwMode="auto">
          <a:xfrm rot="9725402">
            <a:off x="2276475" y="4467225"/>
            <a:ext cx="219075" cy="511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Rectangle 78">
            <a:extLst>
              <a:ext uri="{FF2B5EF4-FFF2-40B4-BE49-F238E27FC236}">
                <a16:creationId xmlns:a16="http://schemas.microsoft.com/office/drawing/2014/main" id="{07A1A890-4179-A929-8A07-2F0A851DA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3990975"/>
            <a:ext cx="949325" cy="803275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Freeform 79">
            <a:extLst>
              <a:ext uri="{FF2B5EF4-FFF2-40B4-BE49-F238E27FC236}">
                <a16:creationId xmlns:a16="http://schemas.microsoft.com/office/drawing/2014/main" id="{4DC04D85-42F6-1004-57BF-A96BF361A778}"/>
              </a:ext>
            </a:extLst>
          </p:cNvPr>
          <p:cNvSpPr>
            <a:spLocks/>
          </p:cNvSpPr>
          <p:nvPr/>
        </p:nvSpPr>
        <p:spPr bwMode="auto">
          <a:xfrm>
            <a:off x="5060950" y="3987800"/>
            <a:ext cx="496888" cy="190500"/>
          </a:xfrm>
          <a:custGeom>
            <a:avLst/>
            <a:gdLst>
              <a:gd name="T0" fmla="*/ 0 w 783"/>
              <a:gd name="T1" fmla="*/ 0 h 300"/>
              <a:gd name="T2" fmla="*/ 2147483647 w 783"/>
              <a:gd name="T3" fmla="*/ 2147483647 h 300"/>
              <a:gd name="T4" fmla="*/ 2147483647 w 783"/>
              <a:gd name="T5" fmla="*/ 2147483647 h 300"/>
              <a:gd name="T6" fmla="*/ 2147483647 w 783"/>
              <a:gd name="T7" fmla="*/ 2147483647 h 300"/>
              <a:gd name="T8" fmla="*/ 2147483647 w 783"/>
              <a:gd name="T9" fmla="*/ 2147483647 h 300"/>
              <a:gd name="T10" fmla="*/ 2147483647 w 783"/>
              <a:gd name="T11" fmla="*/ 2147483647 h 300"/>
              <a:gd name="T12" fmla="*/ 2147483647 w 783"/>
              <a:gd name="T13" fmla="*/ 2147483647 h 300"/>
              <a:gd name="T14" fmla="*/ 2147483647 w 783"/>
              <a:gd name="T15" fmla="*/ 2147483647 h 300"/>
              <a:gd name="T16" fmla="*/ 2147483647 w 783"/>
              <a:gd name="T17" fmla="*/ 2147483647 h 300"/>
              <a:gd name="T18" fmla="*/ 2147483647 w 783"/>
              <a:gd name="T19" fmla="*/ 2147483647 h 300"/>
              <a:gd name="T20" fmla="*/ 2147483647 w 783"/>
              <a:gd name="T21" fmla="*/ 2147483647 h 3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83"/>
              <a:gd name="T34" fmla="*/ 0 h 300"/>
              <a:gd name="T35" fmla="*/ 783 w 783"/>
              <a:gd name="T36" fmla="*/ 300 h 3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83" h="300">
                <a:moveTo>
                  <a:pt x="0" y="0"/>
                </a:moveTo>
                <a:cubicBezTo>
                  <a:pt x="20" y="59"/>
                  <a:pt x="38" y="85"/>
                  <a:pt x="90" y="120"/>
                </a:cubicBezTo>
                <a:cubicBezTo>
                  <a:pt x="110" y="150"/>
                  <a:pt x="130" y="180"/>
                  <a:pt x="150" y="210"/>
                </a:cubicBezTo>
                <a:cubicBezTo>
                  <a:pt x="159" y="223"/>
                  <a:pt x="275" y="247"/>
                  <a:pt x="300" y="255"/>
                </a:cubicBezTo>
                <a:cubicBezTo>
                  <a:pt x="330" y="264"/>
                  <a:pt x="360" y="275"/>
                  <a:pt x="390" y="285"/>
                </a:cubicBezTo>
                <a:cubicBezTo>
                  <a:pt x="405" y="290"/>
                  <a:pt x="435" y="300"/>
                  <a:pt x="435" y="300"/>
                </a:cubicBezTo>
                <a:cubicBezTo>
                  <a:pt x="559" y="259"/>
                  <a:pt x="499" y="288"/>
                  <a:pt x="615" y="210"/>
                </a:cubicBezTo>
                <a:cubicBezTo>
                  <a:pt x="630" y="200"/>
                  <a:pt x="660" y="180"/>
                  <a:pt x="660" y="180"/>
                </a:cubicBezTo>
                <a:cubicBezTo>
                  <a:pt x="665" y="165"/>
                  <a:pt x="664" y="146"/>
                  <a:pt x="675" y="135"/>
                </a:cubicBezTo>
                <a:cubicBezTo>
                  <a:pt x="686" y="124"/>
                  <a:pt x="709" y="131"/>
                  <a:pt x="720" y="120"/>
                </a:cubicBezTo>
                <a:cubicBezTo>
                  <a:pt x="783" y="57"/>
                  <a:pt x="780" y="62"/>
                  <a:pt x="780" y="15"/>
                </a:cubicBezTo>
              </a:path>
            </a:pathLst>
          </a:custGeom>
          <a:solidFill>
            <a:schemeClr val="bg1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Rectangle 80">
            <a:extLst>
              <a:ext uri="{FF2B5EF4-FFF2-40B4-BE49-F238E27FC236}">
                <a16:creationId xmlns:a16="http://schemas.microsoft.com/office/drawing/2014/main" id="{7416F676-7041-0646-634D-2F5C87F04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4356100"/>
            <a:ext cx="949325" cy="219075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1" name="Line 81">
            <a:extLst>
              <a:ext uri="{FF2B5EF4-FFF2-40B4-BE49-F238E27FC236}">
                <a16:creationId xmlns:a16="http://schemas.microsoft.com/office/drawing/2014/main" id="{1861EB22-46E2-9C15-5DF1-279B1A8CC8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8325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82">
            <a:extLst>
              <a:ext uri="{FF2B5EF4-FFF2-40B4-BE49-F238E27FC236}">
                <a16:creationId xmlns:a16="http://schemas.microsoft.com/office/drawing/2014/main" id="{2DFDAD16-574B-520E-5ED5-8164738B30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7650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83">
            <a:extLst>
              <a:ext uri="{FF2B5EF4-FFF2-40B4-BE49-F238E27FC236}">
                <a16:creationId xmlns:a16="http://schemas.microsoft.com/office/drawing/2014/main" id="{9D12B9BB-091C-1C75-416B-05349B4AD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325" y="3990975"/>
            <a:ext cx="219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84">
            <a:extLst>
              <a:ext uri="{FF2B5EF4-FFF2-40B4-BE49-F238E27FC236}">
                <a16:creationId xmlns:a16="http://schemas.microsoft.com/office/drawing/2014/main" id="{1F886858-01E2-3602-6735-CC307714D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450" y="3990975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85">
            <a:extLst>
              <a:ext uri="{FF2B5EF4-FFF2-40B4-BE49-F238E27FC236}">
                <a16:creationId xmlns:a16="http://schemas.microsoft.com/office/drawing/2014/main" id="{7E69A30F-7592-3492-72F2-37F0D4DD7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4137025"/>
            <a:ext cx="29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86">
            <a:extLst>
              <a:ext uri="{FF2B5EF4-FFF2-40B4-BE49-F238E27FC236}">
                <a16:creationId xmlns:a16="http://schemas.microsoft.com/office/drawing/2014/main" id="{5A094891-2566-64E3-35E7-84415C9E1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0425" y="3917950"/>
            <a:ext cx="0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Freeform 87">
            <a:extLst>
              <a:ext uri="{FF2B5EF4-FFF2-40B4-BE49-F238E27FC236}">
                <a16:creationId xmlns:a16="http://schemas.microsoft.com/office/drawing/2014/main" id="{161E7493-8047-D88A-5385-94A5EB87376B}"/>
              </a:ext>
            </a:extLst>
          </p:cNvPr>
          <p:cNvSpPr>
            <a:spLocks/>
          </p:cNvSpPr>
          <p:nvPr/>
        </p:nvSpPr>
        <p:spPr bwMode="auto">
          <a:xfrm>
            <a:off x="2135188" y="3841750"/>
            <a:ext cx="214312" cy="371475"/>
          </a:xfrm>
          <a:custGeom>
            <a:avLst/>
            <a:gdLst>
              <a:gd name="T0" fmla="*/ 2147483647 w 438"/>
              <a:gd name="T1" fmla="*/ 0 h 585"/>
              <a:gd name="T2" fmla="*/ 2147483647 w 438"/>
              <a:gd name="T3" fmla="*/ 2147483647 h 585"/>
              <a:gd name="T4" fmla="*/ 2147483647 w 438"/>
              <a:gd name="T5" fmla="*/ 2147483647 h 585"/>
              <a:gd name="T6" fmla="*/ 2147483647 w 438"/>
              <a:gd name="T7" fmla="*/ 2147483647 h 585"/>
              <a:gd name="T8" fmla="*/ 2147483647 w 43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8"/>
              <a:gd name="T16" fmla="*/ 0 h 585"/>
              <a:gd name="T17" fmla="*/ 438 w 438"/>
              <a:gd name="T18" fmla="*/ 585 h 5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8" h="585">
                <a:moveTo>
                  <a:pt x="78" y="0"/>
                </a:moveTo>
                <a:cubicBezTo>
                  <a:pt x="90" y="277"/>
                  <a:pt x="0" y="341"/>
                  <a:pt x="198" y="390"/>
                </a:cubicBezTo>
                <a:cubicBezTo>
                  <a:pt x="213" y="400"/>
                  <a:pt x="226" y="415"/>
                  <a:pt x="243" y="420"/>
                </a:cubicBezTo>
                <a:cubicBezTo>
                  <a:pt x="277" y="430"/>
                  <a:pt x="318" y="416"/>
                  <a:pt x="348" y="435"/>
                </a:cubicBezTo>
                <a:cubicBezTo>
                  <a:pt x="422" y="482"/>
                  <a:pt x="390" y="537"/>
                  <a:pt x="438" y="585"/>
                </a:cubicBezTo>
              </a:path>
            </a:pathLst>
          </a:custGeom>
          <a:noFill/>
          <a:ln w="9525">
            <a:solidFill>
              <a:srgbClr val="0099FF"/>
            </a:solidFill>
            <a:prstDash val="dash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Freeform 88">
            <a:extLst>
              <a:ext uri="{FF2B5EF4-FFF2-40B4-BE49-F238E27FC236}">
                <a16:creationId xmlns:a16="http://schemas.microsoft.com/office/drawing/2014/main" id="{567968A5-31A3-5CE7-BEDA-A2DAADFE1623}"/>
              </a:ext>
            </a:extLst>
          </p:cNvPr>
          <p:cNvSpPr>
            <a:spLocks/>
          </p:cNvSpPr>
          <p:nvPr/>
        </p:nvSpPr>
        <p:spPr bwMode="auto">
          <a:xfrm flipH="1">
            <a:off x="1911350" y="3844925"/>
            <a:ext cx="204788" cy="371475"/>
          </a:xfrm>
          <a:custGeom>
            <a:avLst/>
            <a:gdLst>
              <a:gd name="T0" fmla="*/ 2147483647 w 438"/>
              <a:gd name="T1" fmla="*/ 0 h 585"/>
              <a:gd name="T2" fmla="*/ 2147483647 w 438"/>
              <a:gd name="T3" fmla="*/ 2147483647 h 585"/>
              <a:gd name="T4" fmla="*/ 2147483647 w 438"/>
              <a:gd name="T5" fmla="*/ 2147483647 h 585"/>
              <a:gd name="T6" fmla="*/ 2147483647 w 438"/>
              <a:gd name="T7" fmla="*/ 2147483647 h 585"/>
              <a:gd name="T8" fmla="*/ 2147483647 w 43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8"/>
              <a:gd name="T16" fmla="*/ 0 h 585"/>
              <a:gd name="T17" fmla="*/ 438 w 438"/>
              <a:gd name="T18" fmla="*/ 585 h 5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8" h="585">
                <a:moveTo>
                  <a:pt x="78" y="0"/>
                </a:moveTo>
                <a:cubicBezTo>
                  <a:pt x="90" y="277"/>
                  <a:pt x="0" y="341"/>
                  <a:pt x="198" y="390"/>
                </a:cubicBezTo>
                <a:cubicBezTo>
                  <a:pt x="213" y="400"/>
                  <a:pt x="226" y="415"/>
                  <a:pt x="243" y="420"/>
                </a:cubicBezTo>
                <a:cubicBezTo>
                  <a:pt x="277" y="430"/>
                  <a:pt x="318" y="416"/>
                  <a:pt x="348" y="435"/>
                </a:cubicBezTo>
                <a:cubicBezTo>
                  <a:pt x="422" y="482"/>
                  <a:pt x="390" y="537"/>
                  <a:pt x="438" y="585"/>
                </a:cubicBezTo>
              </a:path>
            </a:pathLst>
          </a:custGeom>
          <a:noFill/>
          <a:ln w="9525">
            <a:solidFill>
              <a:srgbClr val="0099FF"/>
            </a:solidFill>
            <a:prstDash val="dash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Arc 89">
            <a:extLst>
              <a:ext uri="{FF2B5EF4-FFF2-40B4-BE49-F238E27FC236}">
                <a16:creationId xmlns:a16="http://schemas.microsoft.com/office/drawing/2014/main" id="{69E7F7E8-46F2-0395-02A2-308AFEE8F43E}"/>
              </a:ext>
            </a:extLst>
          </p:cNvPr>
          <p:cNvSpPr>
            <a:spLocks/>
          </p:cNvSpPr>
          <p:nvPr/>
        </p:nvSpPr>
        <p:spPr bwMode="auto">
          <a:xfrm>
            <a:off x="1984375" y="3479800"/>
            <a:ext cx="292100" cy="511175"/>
          </a:xfrm>
          <a:custGeom>
            <a:avLst/>
            <a:gdLst>
              <a:gd name="T0" fmla="*/ 2147483647 w 21600"/>
              <a:gd name="T1" fmla="*/ 0 h 21388"/>
              <a:gd name="T2" fmla="*/ 2147483647 w 21600"/>
              <a:gd name="T3" fmla="*/ 2147483647 h 21388"/>
              <a:gd name="T4" fmla="*/ 0 w 21600"/>
              <a:gd name="T5" fmla="*/ 2147483647 h 21388"/>
              <a:gd name="T6" fmla="*/ 0 60000 65536"/>
              <a:gd name="T7" fmla="*/ 0 60000 65536"/>
              <a:gd name="T8" fmla="*/ 0 60000 65536"/>
              <a:gd name="T9" fmla="*/ 0 w 21600"/>
              <a:gd name="T10" fmla="*/ 0 h 21388"/>
              <a:gd name="T11" fmla="*/ 21600 w 21600"/>
              <a:gd name="T12" fmla="*/ 21388 h 21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88" fill="none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</a:path>
              <a:path w="21600" h="21388" stroke="0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  <a:lnTo>
                  <a:pt x="0" y="21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Arc 90">
            <a:extLst>
              <a:ext uri="{FF2B5EF4-FFF2-40B4-BE49-F238E27FC236}">
                <a16:creationId xmlns:a16="http://schemas.microsoft.com/office/drawing/2014/main" id="{A6577B2F-4FE3-F95F-C106-5F0BD4827C8F}"/>
              </a:ext>
            </a:extLst>
          </p:cNvPr>
          <p:cNvSpPr>
            <a:spLocks/>
          </p:cNvSpPr>
          <p:nvPr/>
        </p:nvSpPr>
        <p:spPr bwMode="auto">
          <a:xfrm>
            <a:off x="1546225" y="3479800"/>
            <a:ext cx="438150" cy="511175"/>
          </a:xfrm>
          <a:custGeom>
            <a:avLst/>
            <a:gdLst>
              <a:gd name="T0" fmla="*/ 2147483647 w 21600"/>
              <a:gd name="T1" fmla="*/ 0 h 21388"/>
              <a:gd name="T2" fmla="*/ 2147483647 w 21600"/>
              <a:gd name="T3" fmla="*/ 2147483647 h 21388"/>
              <a:gd name="T4" fmla="*/ 0 w 21600"/>
              <a:gd name="T5" fmla="*/ 2147483647 h 21388"/>
              <a:gd name="T6" fmla="*/ 0 60000 65536"/>
              <a:gd name="T7" fmla="*/ 0 60000 65536"/>
              <a:gd name="T8" fmla="*/ 0 60000 65536"/>
              <a:gd name="T9" fmla="*/ 0 w 21600"/>
              <a:gd name="T10" fmla="*/ 0 h 21388"/>
              <a:gd name="T11" fmla="*/ 21600 w 21600"/>
              <a:gd name="T12" fmla="*/ 21388 h 21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88" fill="none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</a:path>
              <a:path w="21600" h="21388" stroke="0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  <a:lnTo>
                  <a:pt x="0" y="21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Text Box 92">
            <a:extLst>
              <a:ext uri="{FF2B5EF4-FFF2-40B4-BE49-F238E27FC236}">
                <a16:creationId xmlns:a16="http://schemas.microsoft.com/office/drawing/2014/main" id="{11BF53CB-BB44-185B-8C7A-B654F0879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260725"/>
            <a:ext cx="657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A</a:t>
            </a:r>
          </a:p>
          <a:p>
            <a:pPr eaLnBrk="1" hangingPunct="1"/>
            <a:r>
              <a:rPr lang="en-US" altLang="en-US" sz="1200"/>
              <a:t>     I</a:t>
            </a:r>
          </a:p>
          <a:p>
            <a:pPr eaLnBrk="1" hangingPunct="1"/>
            <a:r>
              <a:rPr lang="en-US" altLang="en-US" sz="1200"/>
              <a:t>        R</a:t>
            </a:r>
            <a:endParaRPr lang="en-US" altLang="en-US" sz="1800"/>
          </a:p>
        </p:txBody>
      </p:sp>
      <p:sp>
        <p:nvSpPr>
          <p:cNvPr id="2072" name="Rectangle 93">
            <a:extLst>
              <a:ext uri="{FF2B5EF4-FFF2-40B4-BE49-F238E27FC236}">
                <a16:creationId xmlns:a16="http://schemas.microsoft.com/office/drawing/2014/main" id="{0D6B36E2-E482-8385-48DD-A8AC479F1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4356100"/>
            <a:ext cx="949325" cy="219075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3" name="Line 94">
            <a:extLst>
              <a:ext uri="{FF2B5EF4-FFF2-40B4-BE49-F238E27FC236}">
                <a16:creationId xmlns:a16="http://schemas.microsoft.com/office/drawing/2014/main" id="{3CF859E5-BB8D-659D-B61A-BB657FAA2D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2350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Line 95">
            <a:extLst>
              <a:ext uri="{FF2B5EF4-FFF2-40B4-BE49-F238E27FC236}">
                <a16:creationId xmlns:a16="http://schemas.microsoft.com/office/drawing/2014/main" id="{CE9E5F9E-F714-76F3-5B31-ADF99329FE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1675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Line 96">
            <a:extLst>
              <a:ext uri="{FF2B5EF4-FFF2-40B4-BE49-F238E27FC236}">
                <a16:creationId xmlns:a16="http://schemas.microsoft.com/office/drawing/2014/main" id="{DB849C8B-729E-BD7E-BF6F-7A9C3B4D2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2350" y="3990975"/>
            <a:ext cx="219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97">
            <a:extLst>
              <a:ext uri="{FF2B5EF4-FFF2-40B4-BE49-F238E27FC236}">
                <a16:creationId xmlns:a16="http://schemas.microsoft.com/office/drawing/2014/main" id="{0B903ADF-90FC-8835-A110-4788502EF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3990975"/>
            <a:ext cx="803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Rectangle 98">
            <a:extLst>
              <a:ext uri="{FF2B5EF4-FFF2-40B4-BE49-F238E27FC236}">
                <a16:creationId xmlns:a16="http://schemas.microsoft.com/office/drawing/2014/main" id="{6AACB010-8F60-A933-68EE-8665282AF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575175"/>
            <a:ext cx="949325" cy="219075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8" name="Line 99">
            <a:extLst>
              <a:ext uri="{FF2B5EF4-FFF2-40B4-BE49-F238E27FC236}">
                <a16:creationId xmlns:a16="http://schemas.microsoft.com/office/drawing/2014/main" id="{7EA487B5-5E9D-20C9-6F87-A51B03B763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850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100">
            <a:extLst>
              <a:ext uri="{FF2B5EF4-FFF2-40B4-BE49-F238E27FC236}">
                <a16:creationId xmlns:a16="http://schemas.microsoft.com/office/drawing/2014/main" id="{48196731-DD07-221D-7193-85AAE8CADA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1175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101">
            <a:extLst>
              <a:ext uri="{FF2B5EF4-FFF2-40B4-BE49-F238E27FC236}">
                <a16:creationId xmlns:a16="http://schemas.microsoft.com/office/drawing/2014/main" id="{7C3006B9-078B-BA94-D42B-7056D507D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3990975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Rectangle 102">
            <a:extLst>
              <a:ext uri="{FF2B5EF4-FFF2-40B4-BE49-F238E27FC236}">
                <a16:creationId xmlns:a16="http://schemas.microsoft.com/office/drawing/2014/main" id="{354F05B4-FE81-A685-8A25-B7A66CD0D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4613275"/>
            <a:ext cx="949325" cy="219075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2" name="Line 103">
            <a:extLst>
              <a:ext uri="{FF2B5EF4-FFF2-40B4-BE49-F238E27FC236}">
                <a16:creationId xmlns:a16="http://schemas.microsoft.com/office/drawing/2014/main" id="{0F64AD29-5D2A-E473-5CF4-6166C507F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5875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104">
            <a:extLst>
              <a:ext uri="{FF2B5EF4-FFF2-40B4-BE49-F238E27FC236}">
                <a16:creationId xmlns:a16="http://schemas.microsoft.com/office/drawing/2014/main" id="{9A013261-0592-8082-B949-2435AD46E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Line 105">
            <a:extLst>
              <a:ext uri="{FF2B5EF4-FFF2-40B4-BE49-F238E27FC236}">
                <a16:creationId xmlns:a16="http://schemas.microsoft.com/office/drawing/2014/main" id="{F3E2002A-DD00-F6A4-D640-18B934F3A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6125" y="3990975"/>
            <a:ext cx="219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Line 106">
            <a:extLst>
              <a:ext uri="{FF2B5EF4-FFF2-40B4-BE49-F238E27FC236}">
                <a16:creationId xmlns:a16="http://schemas.microsoft.com/office/drawing/2014/main" id="{2A6CD5F4-8DE2-C9E0-C4AA-F419E79710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5875" y="3990975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" name="Line 107">
            <a:extLst>
              <a:ext uri="{FF2B5EF4-FFF2-40B4-BE49-F238E27FC236}">
                <a16:creationId xmlns:a16="http://schemas.microsoft.com/office/drawing/2014/main" id="{AC07C040-AA18-31DD-7DEC-A52F064BC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4137025"/>
            <a:ext cx="29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" name="Line 108">
            <a:extLst>
              <a:ext uri="{FF2B5EF4-FFF2-40B4-BE49-F238E27FC236}">
                <a16:creationId xmlns:a16="http://schemas.microsoft.com/office/drawing/2014/main" id="{2FA9D44A-03C4-FD2D-7C86-BF0B294095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23100" y="3917950"/>
            <a:ext cx="0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" name="Freeform 109">
            <a:extLst>
              <a:ext uri="{FF2B5EF4-FFF2-40B4-BE49-F238E27FC236}">
                <a16:creationId xmlns:a16="http://schemas.microsoft.com/office/drawing/2014/main" id="{7ACBDE0D-53EE-2452-02B0-992979FEA902}"/>
              </a:ext>
            </a:extLst>
          </p:cNvPr>
          <p:cNvSpPr>
            <a:spLocks/>
          </p:cNvSpPr>
          <p:nvPr/>
        </p:nvSpPr>
        <p:spPr bwMode="auto">
          <a:xfrm flipH="1">
            <a:off x="6804025" y="3841750"/>
            <a:ext cx="214313" cy="371475"/>
          </a:xfrm>
          <a:custGeom>
            <a:avLst/>
            <a:gdLst>
              <a:gd name="T0" fmla="*/ 2147483647 w 438"/>
              <a:gd name="T1" fmla="*/ 0 h 585"/>
              <a:gd name="T2" fmla="*/ 2147483647 w 438"/>
              <a:gd name="T3" fmla="*/ 2147483647 h 585"/>
              <a:gd name="T4" fmla="*/ 2147483647 w 438"/>
              <a:gd name="T5" fmla="*/ 2147483647 h 585"/>
              <a:gd name="T6" fmla="*/ 2147483647 w 438"/>
              <a:gd name="T7" fmla="*/ 2147483647 h 585"/>
              <a:gd name="T8" fmla="*/ 2147483647 w 43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8"/>
              <a:gd name="T16" fmla="*/ 0 h 585"/>
              <a:gd name="T17" fmla="*/ 438 w 438"/>
              <a:gd name="T18" fmla="*/ 585 h 5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8" h="585">
                <a:moveTo>
                  <a:pt x="78" y="0"/>
                </a:moveTo>
                <a:cubicBezTo>
                  <a:pt x="90" y="277"/>
                  <a:pt x="0" y="341"/>
                  <a:pt x="198" y="390"/>
                </a:cubicBezTo>
                <a:cubicBezTo>
                  <a:pt x="213" y="400"/>
                  <a:pt x="226" y="415"/>
                  <a:pt x="243" y="420"/>
                </a:cubicBezTo>
                <a:cubicBezTo>
                  <a:pt x="277" y="430"/>
                  <a:pt x="318" y="416"/>
                  <a:pt x="348" y="435"/>
                </a:cubicBezTo>
                <a:cubicBezTo>
                  <a:pt x="422" y="482"/>
                  <a:pt x="390" y="537"/>
                  <a:pt x="438" y="585"/>
                </a:cubicBezTo>
              </a:path>
            </a:pathLst>
          </a:custGeom>
          <a:noFill/>
          <a:ln w="9525">
            <a:solidFill>
              <a:srgbClr val="FF3300"/>
            </a:solidFill>
            <a:prstDash val="dash"/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Freeform 110">
            <a:extLst>
              <a:ext uri="{FF2B5EF4-FFF2-40B4-BE49-F238E27FC236}">
                <a16:creationId xmlns:a16="http://schemas.microsoft.com/office/drawing/2014/main" id="{96AD46D3-945B-FA37-1C6A-C0697AA3C191}"/>
              </a:ext>
            </a:extLst>
          </p:cNvPr>
          <p:cNvSpPr>
            <a:spLocks/>
          </p:cNvSpPr>
          <p:nvPr/>
        </p:nvSpPr>
        <p:spPr bwMode="auto">
          <a:xfrm>
            <a:off x="7037388" y="3844925"/>
            <a:ext cx="204787" cy="371475"/>
          </a:xfrm>
          <a:custGeom>
            <a:avLst/>
            <a:gdLst>
              <a:gd name="T0" fmla="*/ 2147483647 w 438"/>
              <a:gd name="T1" fmla="*/ 0 h 585"/>
              <a:gd name="T2" fmla="*/ 2147483647 w 438"/>
              <a:gd name="T3" fmla="*/ 2147483647 h 585"/>
              <a:gd name="T4" fmla="*/ 2147483647 w 438"/>
              <a:gd name="T5" fmla="*/ 2147483647 h 585"/>
              <a:gd name="T6" fmla="*/ 2147483647 w 438"/>
              <a:gd name="T7" fmla="*/ 2147483647 h 585"/>
              <a:gd name="T8" fmla="*/ 2147483647 w 438"/>
              <a:gd name="T9" fmla="*/ 2147483647 h 5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8"/>
              <a:gd name="T16" fmla="*/ 0 h 585"/>
              <a:gd name="T17" fmla="*/ 438 w 438"/>
              <a:gd name="T18" fmla="*/ 585 h 5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8" h="585">
                <a:moveTo>
                  <a:pt x="78" y="0"/>
                </a:moveTo>
                <a:cubicBezTo>
                  <a:pt x="90" y="277"/>
                  <a:pt x="0" y="341"/>
                  <a:pt x="198" y="390"/>
                </a:cubicBezTo>
                <a:cubicBezTo>
                  <a:pt x="213" y="400"/>
                  <a:pt x="226" y="415"/>
                  <a:pt x="243" y="420"/>
                </a:cubicBezTo>
                <a:cubicBezTo>
                  <a:pt x="277" y="430"/>
                  <a:pt x="318" y="416"/>
                  <a:pt x="348" y="435"/>
                </a:cubicBezTo>
                <a:cubicBezTo>
                  <a:pt x="422" y="482"/>
                  <a:pt x="390" y="537"/>
                  <a:pt x="438" y="585"/>
                </a:cubicBezTo>
              </a:path>
            </a:pathLst>
          </a:custGeom>
          <a:noFill/>
          <a:ln w="9525">
            <a:solidFill>
              <a:srgbClr val="FF3300"/>
            </a:solidFill>
            <a:prstDash val="dash"/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Arc 111">
            <a:extLst>
              <a:ext uri="{FF2B5EF4-FFF2-40B4-BE49-F238E27FC236}">
                <a16:creationId xmlns:a16="http://schemas.microsoft.com/office/drawing/2014/main" id="{750EF7DA-264A-5495-7A40-07ABE76767ED}"/>
              </a:ext>
            </a:extLst>
          </p:cNvPr>
          <p:cNvSpPr>
            <a:spLocks/>
          </p:cNvSpPr>
          <p:nvPr/>
        </p:nvSpPr>
        <p:spPr bwMode="auto">
          <a:xfrm flipH="1">
            <a:off x="6877050" y="3479800"/>
            <a:ext cx="292100" cy="511175"/>
          </a:xfrm>
          <a:custGeom>
            <a:avLst/>
            <a:gdLst>
              <a:gd name="T0" fmla="*/ 2147483647 w 21600"/>
              <a:gd name="T1" fmla="*/ 0 h 21388"/>
              <a:gd name="T2" fmla="*/ 2147483647 w 21600"/>
              <a:gd name="T3" fmla="*/ 2147483647 h 21388"/>
              <a:gd name="T4" fmla="*/ 0 w 21600"/>
              <a:gd name="T5" fmla="*/ 2147483647 h 21388"/>
              <a:gd name="T6" fmla="*/ 0 60000 65536"/>
              <a:gd name="T7" fmla="*/ 0 60000 65536"/>
              <a:gd name="T8" fmla="*/ 0 60000 65536"/>
              <a:gd name="T9" fmla="*/ 0 w 21600"/>
              <a:gd name="T10" fmla="*/ 0 h 21388"/>
              <a:gd name="T11" fmla="*/ 21600 w 21600"/>
              <a:gd name="T12" fmla="*/ 21388 h 21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88" fill="none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</a:path>
              <a:path w="21600" h="21388" stroke="0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  <a:lnTo>
                  <a:pt x="0" y="21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Arc 112">
            <a:extLst>
              <a:ext uri="{FF2B5EF4-FFF2-40B4-BE49-F238E27FC236}">
                <a16:creationId xmlns:a16="http://schemas.microsoft.com/office/drawing/2014/main" id="{295FD21C-39A7-1C61-80A4-12FAA3136C0B}"/>
              </a:ext>
            </a:extLst>
          </p:cNvPr>
          <p:cNvSpPr>
            <a:spLocks/>
          </p:cNvSpPr>
          <p:nvPr/>
        </p:nvSpPr>
        <p:spPr bwMode="auto">
          <a:xfrm flipH="1">
            <a:off x="7169150" y="3479800"/>
            <a:ext cx="438150" cy="511175"/>
          </a:xfrm>
          <a:custGeom>
            <a:avLst/>
            <a:gdLst>
              <a:gd name="T0" fmla="*/ 2147483647 w 21600"/>
              <a:gd name="T1" fmla="*/ 0 h 21388"/>
              <a:gd name="T2" fmla="*/ 2147483647 w 21600"/>
              <a:gd name="T3" fmla="*/ 2147483647 h 21388"/>
              <a:gd name="T4" fmla="*/ 0 w 21600"/>
              <a:gd name="T5" fmla="*/ 2147483647 h 21388"/>
              <a:gd name="T6" fmla="*/ 0 60000 65536"/>
              <a:gd name="T7" fmla="*/ 0 60000 65536"/>
              <a:gd name="T8" fmla="*/ 0 60000 65536"/>
              <a:gd name="T9" fmla="*/ 0 w 21600"/>
              <a:gd name="T10" fmla="*/ 0 h 21388"/>
              <a:gd name="T11" fmla="*/ 21600 w 21600"/>
              <a:gd name="T12" fmla="*/ 21388 h 21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88" fill="none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</a:path>
              <a:path w="21600" h="21388" stroke="0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  <a:lnTo>
                  <a:pt x="0" y="21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AutoShape 114">
            <a:extLst>
              <a:ext uri="{FF2B5EF4-FFF2-40B4-BE49-F238E27FC236}">
                <a16:creationId xmlns:a16="http://schemas.microsoft.com/office/drawing/2014/main" id="{46A82A11-2C3A-F720-3211-E1F7CBF12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4210050"/>
            <a:ext cx="219075" cy="657225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3" name="AutoShape 115">
            <a:extLst>
              <a:ext uri="{FF2B5EF4-FFF2-40B4-BE49-F238E27FC236}">
                <a16:creationId xmlns:a16="http://schemas.microsoft.com/office/drawing/2014/main" id="{6886030E-8066-A874-C028-E52A3A78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4137025"/>
            <a:ext cx="219075" cy="657225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4" name="AutoShape 116">
            <a:extLst>
              <a:ext uri="{FF2B5EF4-FFF2-40B4-BE49-F238E27FC236}">
                <a16:creationId xmlns:a16="http://schemas.microsoft.com/office/drawing/2014/main" id="{7418F2D2-921D-661B-E849-7F1414197B5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21175" y="4356100"/>
            <a:ext cx="219075" cy="657225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5" name="AutoShape 117">
            <a:extLst>
              <a:ext uri="{FF2B5EF4-FFF2-40B4-BE49-F238E27FC236}">
                <a16:creationId xmlns:a16="http://schemas.microsoft.com/office/drawing/2014/main" id="{6555920C-5266-DAB5-E52E-F2CD8A71B6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15200" y="4429125"/>
            <a:ext cx="219075" cy="657225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6" name="Text Box 118">
            <a:extLst>
              <a:ext uri="{FF2B5EF4-FFF2-40B4-BE49-F238E27FC236}">
                <a16:creationId xmlns:a16="http://schemas.microsoft.com/office/drawing/2014/main" id="{5205F1CB-88FA-7BDD-E454-4AE154C23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4175125"/>
            <a:ext cx="1139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Combustion</a:t>
            </a:r>
          </a:p>
          <a:p>
            <a:pPr eaLnBrk="1" hangingPunct="1"/>
            <a:r>
              <a:rPr lang="en-US" altLang="en-US" sz="1200"/>
              <a:t>Products</a:t>
            </a:r>
            <a:endParaRPr lang="en-US" altLang="en-US" sz="1800"/>
          </a:p>
        </p:txBody>
      </p:sp>
      <p:sp>
        <p:nvSpPr>
          <p:cNvPr id="2097" name="AutoShape 119">
            <a:extLst>
              <a:ext uri="{FF2B5EF4-FFF2-40B4-BE49-F238E27FC236}">
                <a16:creationId xmlns:a16="http://schemas.microsoft.com/office/drawing/2014/main" id="{6702A880-107D-5B43-131B-166BC4C1C59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97475" y="3771900"/>
            <a:ext cx="219075" cy="219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Rectangle 120">
            <a:extLst>
              <a:ext uri="{FF2B5EF4-FFF2-40B4-BE49-F238E27FC236}">
                <a16:creationId xmlns:a16="http://schemas.microsoft.com/office/drawing/2014/main" id="{ACDB52F4-B6F8-DD25-AB46-66470A8EB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3625850"/>
            <a:ext cx="73025" cy="14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9" name="Line 121">
            <a:extLst>
              <a:ext uri="{FF2B5EF4-FFF2-40B4-BE49-F238E27FC236}">
                <a16:creationId xmlns:a16="http://schemas.microsoft.com/office/drawing/2014/main" id="{1F98AAEB-0001-69DE-FF3D-7CBBB0ECDD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8400" y="4000500"/>
            <a:ext cx="24765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Line 122">
            <a:extLst>
              <a:ext uri="{FF2B5EF4-FFF2-40B4-BE49-F238E27FC236}">
                <a16:creationId xmlns:a16="http://schemas.microsoft.com/office/drawing/2014/main" id="{65BC2551-53E8-6B88-3285-2F9A1D882A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3200" y="3959225"/>
            <a:ext cx="25400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1" name="Line 123">
            <a:extLst>
              <a:ext uri="{FF2B5EF4-FFF2-40B4-BE49-F238E27FC236}">
                <a16:creationId xmlns:a16="http://schemas.microsoft.com/office/drawing/2014/main" id="{D0B9D942-CBA8-ECE2-3B26-44B0F5976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6075" y="4025900"/>
            <a:ext cx="20955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2" name="Text Box 124">
            <a:extLst>
              <a:ext uri="{FF2B5EF4-FFF2-40B4-BE49-F238E27FC236}">
                <a16:creationId xmlns:a16="http://schemas.microsoft.com/office/drawing/2014/main" id="{37D38567-2DC2-3F43-C8EB-D0E890B6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5232400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Intake</a:t>
            </a:r>
          </a:p>
          <a:p>
            <a:pPr algn="ctr" eaLnBrk="1" hangingPunct="1"/>
            <a:r>
              <a:rPr lang="en-US" altLang="en-US" sz="1400" b="1"/>
              <a:t>Stroke</a:t>
            </a:r>
            <a:endParaRPr lang="en-US" altLang="en-US" sz="1800"/>
          </a:p>
        </p:txBody>
      </p:sp>
      <p:sp>
        <p:nvSpPr>
          <p:cNvPr id="2103" name="Oval 125">
            <a:extLst>
              <a:ext uri="{FF2B5EF4-FFF2-40B4-BE49-F238E27FC236}">
                <a16:creationId xmlns:a16="http://schemas.microsoft.com/office/drawing/2014/main" id="{1E3E144A-C345-8645-2543-7C8E5B05B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4467225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4" name="Oval 126">
            <a:extLst>
              <a:ext uri="{FF2B5EF4-FFF2-40B4-BE49-F238E27FC236}">
                <a16:creationId xmlns:a16="http://schemas.microsoft.com/office/drawing/2014/main" id="{84BA1DEF-9702-B63A-6502-2D0E8829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686300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5" name="Oval 127">
            <a:extLst>
              <a:ext uri="{FF2B5EF4-FFF2-40B4-BE49-F238E27FC236}">
                <a16:creationId xmlns:a16="http://schemas.microsoft.com/office/drawing/2014/main" id="{98087B26-7F32-D8B5-8F96-0B8B35E68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4467225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6" name="Oval 128">
            <a:extLst>
              <a:ext uri="{FF2B5EF4-FFF2-40B4-BE49-F238E27FC236}">
                <a16:creationId xmlns:a16="http://schemas.microsoft.com/office/drawing/2014/main" id="{2F8DE339-776B-750A-FAF0-569AFFA15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686300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7" name="Rectangle 129">
            <a:extLst>
              <a:ext uri="{FF2B5EF4-FFF2-40B4-BE49-F238E27FC236}">
                <a16:creationId xmlns:a16="http://schemas.microsoft.com/office/drawing/2014/main" id="{2917294A-A807-1B97-DBAC-10CED8A03EA3}"/>
              </a:ext>
            </a:extLst>
          </p:cNvPr>
          <p:cNvSpPr>
            <a:spLocks noChangeArrowheads="1"/>
          </p:cNvSpPr>
          <p:nvPr/>
        </p:nvSpPr>
        <p:spPr bwMode="auto">
          <a:xfrm rot="-1032526">
            <a:off x="2276475" y="4905375"/>
            <a:ext cx="43815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8" name="Rectangle 130">
            <a:extLst>
              <a:ext uri="{FF2B5EF4-FFF2-40B4-BE49-F238E27FC236}">
                <a16:creationId xmlns:a16="http://schemas.microsoft.com/office/drawing/2014/main" id="{106166D3-656E-D716-FC3C-360F5917A936}"/>
              </a:ext>
            </a:extLst>
          </p:cNvPr>
          <p:cNvSpPr>
            <a:spLocks noChangeArrowheads="1"/>
          </p:cNvSpPr>
          <p:nvPr/>
        </p:nvSpPr>
        <p:spPr bwMode="auto">
          <a:xfrm rot="-1032526">
            <a:off x="5270500" y="4905375"/>
            <a:ext cx="43815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9" name="Rectangle 131">
            <a:extLst>
              <a:ext uri="{FF2B5EF4-FFF2-40B4-BE49-F238E27FC236}">
                <a16:creationId xmlns:a16="http://schemas.microsoft.com/office/drawing/2014/main" id="{8EC7448D-394F-EF7E-1816-5FCACF3486FA}"/>
              </a:ext>
            </a:extLst>
          </p:cNvPr>
          <p:cNvSpPr>
            <a:spLocks noChangeArrowheads="1"/>
          </p:cNvSpPr>
          <p:nvPr/>
        </p:nvSpPr>
        <p:spPr bwMode="auto">
          <a:xfrm rot="753377">
            <a:off x="3444875" y="5124450"/>
            <a:ext cx="43815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0" name="Rectangle 132">
            <a:extLst>
              <a:ext uri="{FF2B5EF4-FFF2-40B4-BE49-F238E27FC236}">
                <a16:creationId xmlns:a16="http://schemas.microsoft.com/office/drawing/2014/main" id="{201C28BE-9DFF-B3DB-1D1E-868BD3DDDDE1}"/>
              </a:ext>
            </a:extLst>
          </p:cNvPr>
          <p:cNvSpPr>
            <a:spLocks noChangeArrowheads="1"/>
          </p:cNvSpPr>
          <p:nvPr/>
        </p:nvSpPr>
        <p:spPr bwMode="auto">
          <a:xfrm rot="753377">
            <a:off x="6438900" y="5124450"/>
            <a:ext cx="43815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1" name="Text Box 133">
            <a:extLst>
              <a:ext uri="{FF2B5EF4-FFF2-40B4-BE49-F238E27FC236}">
                <a16:creationId xmlns:a16="http://schemas.microsoft.com/office/drawing/2014/main" id="{DF812322-413F-A0C2-11C5-697F9AD0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4175125"/>
            <a:ext cx="657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    Air</a:t>
            </a:r>
            <a:endParaRPr lang="en-US" altLang="en-US" sz="1800"/>
          </a:p>
        </p:txBody>
      </p:sp>
      <p:sp>
        <p:nvSpPr>
          <p:cNvPr id="2112" name="Rectangle 134">
            <a:extLst>
              <a:ext uri="{FF2B5EF4-FFF2-40B4-BE49-F238E27FC236}">
                <a16:creationId xmlns:a16="http://schemas.microsoft.com/office/drawing/2014/main" id="{4EE745B2-BFDF-30FA-4D3A-ACB64F139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3517900"/>
            <a:ext cx="365125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3" name="Text Box 135">
            <a:extLst>
              <a:ext uri="{FF2B5EF4-FFF2-40B4-BE49-F238E27FC236}">
                <a16:creationId xmlns:a16="http://schemas.microsoft.com/office/drawing/2014/main" id="{167CC09B-4CAF-CADE-18C2-29A668CD0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3371850"/>
            <a:ext cx="1206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Fuel Injector</a:t>
            </a:r>
            <a:endParaRPr lang="en-US" altLang="en-US" sz="1800"/>
          </a:p>
        </p:txBody>
      </p:sp>
      <p:sp>
        <p:nvSpPr>
          <p:cNvPr id="2114" name="Arc 136">
            <a:extLst>
              <a:ext uri="{FF2B5EF4-FFF2-40B4-BE49-F238E27FC236}">
                <a16:creationId xmlns:a16="http://schemas.microsoft.com/office/drawing/2014/main" id="{1D50E6D6-6C74-70F3-0B9F-5D52E289D494}"/>
              </a:ext>
            </a:extLst>
          </p:cNvPr>
          <p:cNvSpPr>
            <a:spLocks/>
          </p:cNvSpPr>
          <p:nvPr/>
        </p:nvSpPr>
        <p:spPr bwMode="auto">
          <a:xfrm flipV="1">
            <a:off x="5086350" y="3959225"/>
            <a:ext cx="146050" cy="292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" name="Arc 137">
            <a:extLst>
              <a:ext uri="{FF2B5EF4-FFF2-40B4-BE49-F238E27FC236}">
                <a16:creationId xmlns:a16="http://schemas.microsoft.com/office/drawing/2014/main" id="{2822D6D0-77F9-AC4D-972A-E012B8F04143}"/>
              </a:ext>
            </a:extLst>
          </p:cNvPr>
          <p:cNvSpPr>
            <a:spLocks/>
          </p:cNvSpPr>
          <p:nvPr/>
        </p:nvSpPr>
        <p:spPr bwMode="auto">
          <a:xfrm flipH="1" flipV="1">
            <a:off x="5394325" y="3933825"/>
            <a:ext cx="146050" cy="292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Rectangle 138">
            <a:extLst>
              <a:ext uri="{FF2B5EF4-FFF2-40B4-BE49-F238E27FC236}">
                <a16:creationId xmlns:a16="http://schemas.microsoft.com/office/drawing/2014/main" id="{4E1E36DA-7FAB-D95B-FE85-9A158BAFC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612775"/>
            <a:ext cx="82565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cs typeface="Times New Roman" panose="02020603050405020304" pitchFamily="18" charset="0"/>
              </a:rPr>
              <a:t>Four Stroke Compression Ignition (CI) Engine</a:t>
            </a:r>
          </a:p>
          <a:p>
            <a:pPr algn="ctr" eaLnBrk="1" hangingPunct="1"/>
            <a:endParaRPr lang="en-US" altLang="en-US" b="1">
              <a:cs typeface="Times New Roman" panose="02020603050405020304" pitchFamily="18" charset="0"/>
            </a:endParaRPr>
          </a:p>
          <a:p>
            <a:pPr eaLnBrk="1" hangingPunct="1"/>
            <a:r>
              <a:rPr lang="en-CA" altLang="en-US"/>
              <a:t>Stroke 1:	</a:t>
            </a:r>
            <a:r>
              <a:rPr lang="en-US" altLang="en-US"/>
              <a:t>Air is introduced into cylinder through intake valve  </a:t>
            </a:r>
          </a:p>
          <a:p>
            <a:pPr eaLnBrk="1" hangingPunct="1"/>
            <a:r>
              <a:rPr lang="en-CA" altLang="en-US"/>
              <a:t>Stroke 2:	</a:t>
            </a:r>
            <a:r>
              <a:rPr lang="en-US" altLang="en-US"/>
              <a:t>Air is compressed</a:t>
            </a:r>
          </a:p>
          <a:p>
            <a:pPr eaLnBrk="1" hangingPunct="1"/>
            <a:r>
              <a:rPr lang="en-CA" altLang="en-US"/>
              <a:t>Stroke 3:	Combustion (roughly constant pressure) occurs and 		product gases expand doing work</a:t>
            </a:r>
          </a:p>
          <a:p>
            <a:pPr eaLnBrk="1" hangingPunct="1"/>
            <a:r>
              <a:rPr lang="en-CA" altLang="en-US"/>
              <a:t>Stroke 4:	Product gases pushed out of the cylinder through the 		exhaust valve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6876A74F-83BA-5E2C-FB38-BFACD4F6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B7FE4F-DB0E-49BA-B925-AC74CE8B37FE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pic>
        <p:nvPicPr>
          <p:cNvPr id="3075" name="Picture 4" descr="f10">
            <a:extLst>
              <a:ext uri="{FF2B5EF4-FFF2-40B4-BE49-F238E27FC236}">
                <a16:creationId xmlns:a16="http://schemas.microsoft.com/office/drawing/2014/main" id="{9D27F13F-3731-DB9A-14AA-58EA1F60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747713"/>
            <a:ext cx="48768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>
            <a:extLst>
              <a:ext uri="{FF2B5EF4-FFF2-40B4-BE49-F238E27FC236}">
                <a16:creationId xmlns:a16="http://schemas.microsoft.com/office/drawing/2014/main" id="{66C3B3F1-BA47-E265-116A-1890075C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2535238"/>
            <a:ext cx="26352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/>
              <a:t>SOI – start of injection </a:t>
            </a:r>
          </a:p>
          <a:p>
            <a:pPr eaLnBrk="1" hangingPunct="1"/>
            <a:r>
              <a:rPr lang="en-CA" altLang="en-US" sz="1600"/>
              <a:t>EOI – end of injection</a:t>
            </a:r>
          </a:p>
          <a:p>
            <a:pPr eaLnBrk="1" hangingPunct="1"/>
            <a:r>
              <a:rPr lang="en-CA" altLang="en-US" sz="1600"/>
              <a:t>SOC – start of combustion</a:t>
            </a:r>
          </a:p>
          <a:p>
            <a:pPr eaLnBrk="1" hangingPunct="1"/>
            <a:r>
              <a:rPr lang="en-CA" altLang="en-US" sz="1600"/>
              <a:t>EOC – end of combustion</a:t>
            </a:r>
            <a:endParaRPr lang="en-US" altLang="en-US" sz="1600"/>
          </a:p>
        </p:txBody>
      </p:sp>
      <p:sp>
        <p:nvSpPr>
          <p:cNvPr id="3077" name="Text Box 7">
            <a:extLst>
              <a:ext uri="{FF2B5EF4-FFF2-40B4-BE49-F238E27FC236}">
                <a16:creationId xmlns:a16="http://schemas.microsoft.com/office/drawing/2014/main" id="{45AFA66D-9C80-6FF1-A479-77C223049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21431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Four-Stroke CI Combustion</a:t>
            </a:r>
            <a:endParaRPr lang="en-US" altLang="en-US" sz="2800" b="1"/>
          </a:p>
        </p:txBody>
      </p:sp>
      <p:sp>
        <p:nvSpPr>
          <p:cNvPr id="3078" name="Text Box 8">
            <a:extLst>
              <a:ext uri="{FF2B5EF4-FFF2-40B4-BE49-F238E27FC236}">
                <a16:creationId xmlns:a16="http://schemas.microsoft.com/office/drawing/2014/main" id="{628C9C13-7A14-9BEC-64E2-F5ACED51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2776538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Fuel mass </a:t>
            </a:r>
          </a:p>
          <a:p>
            <a:pPr eaLnBrk="1" hangingPunct="1"/>
            <a:r>
              <a:rPr lang="en-CA" altLang="en-US" sz="1200"/>
              <a:t>flow rate</a:t>
            </a:r>
            <a:endParaRPr lang="en-US" altLang="en-US" sz="1200"/>
          </a:p>
        </p:txBody>
      </p:sp>
      <p:sp>
        <p:nvSpPr>
          <p:cNvPr id="3079" name="Text Box 9">
            <a:extLst>
              <a:ext uri="{FF2B5EF4-FFF2-40B4-BE49-F238E27FC236}">
                <a16:creationId xmlns:a16="http://schemas.microsoft.com/office/drawing/2014/main" id="{9B65AB16-141E-3F34-28F5-C5DCE2B7D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5613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Fuel mass </a:t>
            </a:r>
          </a:p>
          <a:p>
            <a:pPr eaLnBrk="1" hangingPunct="1"/>
            <a:r>
              <a:rPr lang="en-CA" altLang="en-US" sz="1200"/>
              <a:t>burn rate</a:t>
            </a:r>
            <a:endParaRPr lang="en-US" altLang="en-US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90181E2E-7CA5-7842-832F-4D0C15C0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D56344-4A95-42E7-B5EE-45B7613A6E6D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9BEA8B64-AB1E-D670-7094-C3EA2A402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366713"/>
            <a:ext cx="503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Diesel Fuel Injection System</a:t>
            </a:r>
            <a:endParaRPr lang="en-US" altLang="en-US" sz="2800" b="1"/>
          </a:p>
        </p:txBody>
      </p:sp>
      <p:pic>
        <p:nvPicPr>
          <p:cNvPr id="4100" name="Picture 6" descr="f19">
            <a:extLst>
              <a:ext uri="{FF2B5EF4-FFF2-40B4-BE49-F238E27FC236}">
                <a16:creationId xmlns:a16="http://schemas.microsoft.com/office/drawing/2014/main" id="{6B2F5817-DC31-ADD1-EF19-761ED9C8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833438"/>
            <a:ext cx="51308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9417598F-7977-AC15-6092-69F291B92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1443038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b="1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altLang="en-US" sz="1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1" name="Rectangle 79">
            <a:extLst>
              <a:ext uri="{FF2B5EF4-FFF2-40B4-BE49-F238E27FC236}">
                <a16:creationId xmlns:a16="http://schemas.microsoft.com/office/drawing/2014/main" id="{7851D8DA-5F94-DC4F-29AD-56FEACA41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8450"/>
            <a:ext cx="825658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         Four Stroke SI Engine</a:t>
            </a:r>
          </a:p>
          <a:p>
            <a:pPr algn="ctr" eaLnBrk="1" hangingPunct="1"/>
            <a:endParaRPr lang="en-US" altLang="en-US" b="1">
              <a:cs typeface="Times New Roman" panose="02020603050405020304" pitchFamily="18" charset="0"/>
            </a:endParaRPr>
          </a:p>
          <a:p>
            <a:pPr eaLnBrk="1" hangingPunct="1"/>
            <a:r>
              <a:rPr lang="en-CA" altLang="en-US"/>
              <a:t>Stroke 1:   </a:t>
            </a:r>
            <a:r>
              <a:rPr lang="en-US" altLang="en-US"/>
              <a:t>Fuel-air mixture introduced into cylinder</a:t>
            </a:r>
            <a:br>
              <a:rPr lang="en-US" altLang="en-US"/>
            </a:br>
            <a:r>
              <a:rPr lang="en-US" altLang="en-US"/>
              <a:t>                 through intake valve  </a:t>
            </a:r>
          </a:p>
          <a:p>
            <a:pPr eaLnBrk="1" hangingPunct="1"/>
            <a:r>
              <a:rPr lang="en-CA" altLang="en-US"/>
              <a:t>Stroke 2:   </a:t>
            </a:r>
            <a:r>
              <a:rPr lang="en-US" altLang="en-US"/>
              <a:t>Fuel-air mixture compressed</a:t>
            </a:r>
          </a:p>
          <a:p>
            <a:pPr eaLnBrk="1" hangingPunct="1"/>
            <a:r>
              <a:rPr lang="en-CA" altLang="en-US"/>
              <a:t>Stroke 3:   Combustion (~constant volume) occurs</a:t>
            </a:r>
            <a:br>
              <a:rPr lang="en-CA" altLang="en-US"/>
            </a:br>
            <a:r>
              <a:rPr lang="en-CA" altLang="en-US"/>
              <a:t>                  and product gases expand doing work</a:t>
            </a:r>
          </a:p>
          <a:p>
            <a:pPr eaLnBrk="1" hangingPunct="1"/>
            <a:r>
              <a:rPr lang="en-CA" altLang="en-US"/>
              <a:t>Stroke 4:    Product gases pushed out of the cylinder</a:t>
            </a:r>
            <a:br>
              <a:rPr lang="en-CA" altLang="en-US"/>
            </a:br>
            <a:r>
              <a:rPr lang="en-CA" altLang="en-US"/>
              <a:t>                  through the exhaust valve</a:t>
            </a:r>
            <a:endParaRPr lang="en-US" altLang="en-US"/>
          </a:p>
        </p:txBody>
      </p:sp>
      <p:sp>
        <p:nvSpPr>
          <p:cNvPr id="2052" name="Rectangle 92">
            <a:extLst>
              <a:ext uri="{FF2B5EF4-FFF2-40B4-BE49-F238E27FC236}">
                <a16:creationId xmlns:a16="http://schemas.microsoft.com/office/drawing/2014/main" id="{9C9B4E94-F628-A389-ED76-9CEA394A9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5275" y="2498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53" name="Group 163">
            <a:extLst>
              <a:ext uri="{FF2B5EF4-FFF2-40B4-BE49-F238E27FC236}">
                <a16:creationId xmlns:a16="http://schemas.microsoft.com/office/drawing/2014/main" id="{EB5A240B-C92A-A28D-62F7-23F07C0A48B1}"/>
              </a:ext>
            </a:extLst>
          </p:cNvPr>
          <p:cNvGrpSpPr>
            <a:grpSpLocks/>
          </p:cNvGrpSpPr>
          <p:nvPr/>
        </p:nvGrpSpPr>
        <p:grpSpPr bwMode="auto">
          <a:xfrm>
            <a:off x="1281113" y="3352800"/>
            <a:ext cx="6061075" cy="2651125"/>
            <a:chOff x="807" y="2112"/>
            <a:chExt cx="3818" cy="1670"/>
          </a:xfrm>
        </p:grpSpPr>
        <p:sp>
          <p:nvSpPr>
            <p:cNvPr id="2054" name="Text Box 148">
              <a:extLst>
                <a:ext uri="{FF2B5EF4-FFF2-40B4-BE49-F238E27FC236}">
                  <a16:creationId xmlns:a16="http://schemas.microsoft.com/office/drawing/2014/main" id="{AA12DB19-F3EB-F23E-FDDC-76F28E882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" y="3446"/>
              <a:ext cx="85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Compression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1800"/>
            </a:p>
          </p:txBody>
        </p:sp>
        <p:sp>
          <p:nvSpPr>
            <p:cNvPr id="2055" name="Text Box 149">
              <a:extLst>
                <a:ext uri="{FF2B5EF4-FFF2-40B4-BE49-F238E27FC236}">
                  <a16:creationId xmlns:a16="http://schemas.microsoft.com/office/drawing/2014/main" id="{9C796E27-E550-BDFA-B1A0-979CBA710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3422"/>
              <a:ext cx="5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Power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1800"/>
            </a:p>
          </p:txBody>
        </p:sp>
        <p:sp>
          <p:nvSpPr>
            <p:cNvPr id="2056" name="Text Box 150">
              <a:extLst>
                <a:ext uri="{FF2B5EF4-FFF2-40B4-BE49-F238E27FC236}">
                  <a16:creationId xmlns:a16="http://schemas.microsoft.com/office/drawing/2014/main" id="{8116D4A4-739A-B4F4-5AD7-B8910E3D1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5" y="3446"/>
              <a:ext cx="5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Exhaust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1800"/>
            </a:p>
          </p:txBody>
        </p:sp>
        <p:grpSp>
          <p:nvGrpSpPr>
            <p:cNvPr id="2057" name="Group 162">
              <a:extLst>
                <a:ext uri="{FF2B5EF4-FFF2-40B4-BE49-F238E27FC236}">
                  <a16:creationId xmlns:a16="http://schemas.microsoft.com/office/drawing/2014/main" id="{B31889C2-C186-ECB0-0502-A4E9CA46D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" y="2112"/>
              <a:ext cx="3818" cy="1656"/>
              <a:chOff x="839" y="1888"/>
              <a:chExt cx="3818" cy="1656"/>
            </a:xfrm>
          </p:grpSpPr>
          <p:sp>
            <p:nvSpPr>
              <p:cNvPr id="2058" name="AutoShape 94">
                <a:extLst>
                  <a:ext uri="{FF2B5EF4-FFF2-40B4-BE49-F238E27FC236}">
                    <a16:creationId xmlns:a16="http://schemas.microsoft.com/office/drawing/2014/main" id="{6069A1B6-19A5-5D6C-21A6-2D6260229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874598" flipH="1">
                <a:off x="4059" y="2854"/>
                <a:ext cx="138" cy="3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494 h 21600"/>
                  <a:gd name="T14" fmla="*/ 1706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AutoShape 95">
                <a:extLst>
                  <a:ext uri="{FF2B5EF4-FFF2-40B4-BE49-F238E27FC236}">
                    <a16:creationId xmlns:a16="http://schemas.microsoft.com/office/drawing/2014/main" id="{6E66A788-73FE-58BD-E095-8C60EBF0F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874598" flipH="1">
                <a:off x="2173" y="2854"/>
                <a:ext cx="138" cy="3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494 h 21600"/>
                  <a:gd name="T14" fmla="*/ 1706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AutoShape 96">
                <a:extLst>
                  <a:ext uri="{FF2B5EF4-FFF2-40B4-BE49-F238E27FC236}">
                    <a16:creationId xmlns:a16="http://schemas.microsoft.com/office/drawing/2014/main" id="{A6914FB7-58C5-39B1-A092-007EB55B7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725402">
                <a:off x="3185" y="2716"/>
                <a:ext cx="138" cy="3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494 h 21600"/>
                  <a:gd name="T14" fmla="*/ 1706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AutoShape 97">
                <a:extLst>
                  <a:ext uri="{FF2B5EF4-FFF2-40B4-BE49-F238E27FC236}">
                    <a16:creationId xmlns:a16="http://schemas.microsoft.com/office/drawing/2014/main" id="{CC73B404-0C83-B06E-FEDB-A4C61E431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725402">
                <a:off x="1299" y="2716"/>
                <a:ext cx="138" cy="3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494 h 21600"/>
                  <a:gd name="T14" fmla="*/ 1706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Rectangle 98">
                <a:extLst>
                  <a:ext uri="{FF2B5EF4-FFF2-40B4-BE49-F238E27FC236}">
                    <a16:creationId xmlns:a16="http://schemas.microsoft.com/office/drawing/2014/main" id="{EBB253F7-321B-F767-DC19-3DF3E0B92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" y="2416"/>
                <a:ext cx="598" cy="506"/>
              </a:xfrm>
              <a:prstGeom prst="rect">
                <a:avLst/>
              </a:pr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3" name="Freeform 99">
                <a:extLst>
                  <a:ext uri="{FF2B5EF4-FFF2-40B4-BE49-F238E27FC236}">
                    <a16:creationId xmlns:a16="http://schemas.microsoft.com/office/drawing/2014/main" id="{5FE15FFD-4EA0-4A4C-677B-D88583D29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2414"/>
                <a:ext cx="313" cy="120"/>
              </a:xfrm>
              <a:custGeom>
                <a:avLst/>
                <a:gdLst>
                  <a:gd name="T0" fmla="*/ 0 w 783"/>
                  <a:gd name="T1" fmla="*/ 0 h 300"/>
                  <a:gd name="T2" fmla="*/ 0 w 783"/>
                  <a:gd name="T3" fmla="*/ 0 h 300"/>
                  <a:gd name="T4" fmla="*/ 0 w 783"/>
                  <a:gd name="T5" fmla="*/ 0 h 300"/>
                  <a:gd name="T6" fmla="*/ 0 w 783"/>
                  <a:gd name="T7" fmla="*/ 0 h 300"/>
                  <a:gd name="T8" fmla="*/ 0 w 783"/>
                  <a:gd name="T9" fmla="*/ 0 h 300"/>
                  <a:gd name="T10" fmla="*/ 0 w 783"/>
                  <a:gd name="T11" fmla="*/ 0 h 300"/>
                  <a:gd name="T12" fmla="*/ 0 w 783"/>
                  <a:gd name="T13" fmla="*/ 0 h 300"/>
                  <a:gd name="T14" fmla="*/ 0 w 783"/>
                  <a:gd name="T15" fmla="*/ 0 h 300"/>
                  <a:gd name="T16" fmla="*/ 0 w 783"/>
                  <a:gd name="T17" fmla="*/ 0 h 300"/>
                  <a:gd name="T18" fmla="*/ 0 w 783"/>
                  <a:gd name="T19" fmla="*/ 0 h 300"/>
                  <a:gd name="T20" fmla="*/ 0 w 783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3"/>
                  <a:gd name="T34" fmla="*/ 0 h 300"/>
                  <a:gd name="T35" fmla="*/ 783 w 783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3" h="300">
                    <a:moveTo>
                      <a:pt x="0" y="0"/>
                    </a:moveTo>
                    <a:cubicBezTo>
                      <a:pt x="20" y="59"/>
                      <a:pt x="38" y="85"/>
                      <a:pt x="90" y="120"/>
                    </a:cubicBezTo>
                    <a:cubicBezTo>
                      <a:pt x="110" y="150"/>
                      <a:pt x="130" y="180"/>
                      <a:pt x="150" y="210"/>
                    </a:cubicBezTo>
                    <a:cubicBezTo>
                      <a:pt x="159" y="223"/>
                      <a:pt x="275" y="247"/>
                      <a:pt x="300" y="255"/>
                    </a:cubicBezTo>
                    <a:cubicBezTo>
                      <a:pt x="330" y="264"/>
                      <a:pt x="360" y="275"/>
                      <a:pt x="390" y="285"/>
                    </a:cubicBezTo>
                    <a:cubicBezTo>
                      <a:pt x="405" y="290"/>
                      <a:pt x="435" y="300"/>
                      <a:pt x="435" y="300"/>
                    </a:cubicBezTo>
                    <a:cubicBezTo>
                      <a:pt x="559" y="259"/>
                      <a:pt x="499" y="288"/>
                      <a:pt x="615" y="210"/>
                    </a:cubicBezTo>
                    <a:cubicBezTo>
                      <a:pt x="630" y="200"/>
                      <a:pt x="660" y="180"/>
                      <a:pt x="660" y="180"/>
                    </a:cubicBezTo>
                    <a:cubicBezTo>
                      <a:pt x="665" y="165"/>
                      <a:pt x="664" y="146"/>
                      <a:pt x="675" y="135"/>
                    </a:cubicBezTo>
                    <a:cubicBezTo>
                      <a:pt x="686" y="124"/>
                      <a:pt x="709" y="131"/>
                      <a:pt x="720" y="120"/>
                    </a:cubicBezTo>
                    <a:cubicBezTo>
                      <a:pt x="783" y="57"/>
                      <a:pt x="780" y="62"/>
                      <a:pt x="780" y="15"/>
                    </a:cubicBezTo>
                  </a:path>
                </a:pathLst>
              </a:custGeom>
              <a:solidFill>
                <a:srgbClr val="FF7C8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Rectangle 100">
                <a:extLst>
                  <a:ext uri="{FF2B5EF4-FFF2-40B4-BE49-F238E27FC236}">
                    <a16:creationId xmlns:a16="http://schemas.microsoft.com/office/drawing/2014/main" id="{C0EEB5BA-0984-4C03-911C-283442226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" y="2646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5" name="Line 101">
                <a:extLst>
                  <a:ext uri="{FF2B5EF4-FFF2-40B4-BE49-F238E27FC236}">
                    <a16:creationId xmlns:a16="http://schemas.microsoft.com/office/drawing/2014/main" id="{A72CB5E8-52DC-6A2A-7FE4-7C9FBB310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3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102">
                <a:extLst>
                  <a:ext uri="{FF2B5EF4-FFF2-40B4-BE49-F238E27FC236}">
                    <a16:creationId xmlns:a16="http://schemas.microsoft.com/office/drawing/2014/main" id="{45A14EB9-B011-4185-B742-75A97CE8D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1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Line 103">
                <a:extLst>
                  <a:ext uri="{FF2B5EF4-FFF2-40B4-BE49-F238E27FC236}">
                    <a16:creationId xmlns:a16="http://schemas.microsoft.com/office/drawing/2014/main" id="{F6178863-41D3-630C-A00C-799C9CA22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3" y="2416"/>
                <a:ext cx="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104">
                <a:extLst>
                  <a:ext uri="{FF2B5EF4-FFF2-40B4-BE49-F238E27FC236}">
                    <a16:creationId xmlns:a16="http://schemas.microsoft.com/office/drawing/2014/main" id="{A417D5EE-60D9-43C0-B440-306BCD79A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3" y="2416"/>
                <a:ext cx="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105">
                <a:extLst>
                  <a:ext uri="{FF2B5EF4-FFF2-40B4-BE49-F238E27FC236}">
                    <a16:creationId xmlns:a16="http://schemas.microsoft.com/office/drawing/2014/main" id="{8A242B9C-038F-2349-893A-C9C63256A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" y="2508"/>
                <a:ext cx="1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Line 106">
                <a:extLst>
                  <a:ext uri="{FF2B5EF4-FFF2-40B4-BE49-F238E27FC236}">
                    <a16:creationId xmlns:a16="http://schemas.microsoft.com/office/drawing/2014/main" id="{F479358A-2E97-0046-AE28-86D89375A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7" y="2370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07">
                <a:extLst>
                  <a:ext uri="{FF2B5EF4-FFF2-40B4-BE49-F238E27FC236}">
                    <a16:creationId xmlns:a16="http://schemas.microsoft.com/office/drawing/2014/main" id="{BDFE145D-1685-5B03-86C6-5788DD82E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322"/>
                <a:ext cx="135" cy="234"/>
              </a:xfrm>
              <a:custGeom>
                <a:avLst/>
                <a:gdLst>
                  <a:gd name="T0" fmla="*/ 0 w 438"/>
                  <a:gd name="T1" fmla="*/ 0 h 585"/>
                  <a:gd name="T2" fmla="*/ 0 w 438"/>
                  <a:gd name="T3" fmla="*/ 0 h 585"/>
                  <a:gd name="T4" fmla="*/ 0 w 438"/>
                  <a:gd name="T5" fmla="*/ 0 h 585"/>
                  <a:gd name="T6" fmla="*/ 0 w 438"/>
                  <a:gd name="T7" fmla="*/ 0 h 585"/>
                  <a:gd name="T8" fmla="*/ 0 w 438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585"/>
                  <a:gd name="T17" fmla="*/ 438 w 438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>
                <a:solidFill>
                  <a:srgbClr val="0099FF"/>
                </a:solidFill>
                <a:prstDash val="dash"/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08">
                <a:extLst>
                  <a:ext uri="{FF2B5EF4-FFF2-40B4-BE49-F238E27FC236}">
                    <a16:creationId xmlns:a16="http://schemas.microsoft.com/office/drawing/2014/main" id="{DA78C0C6-CF9D-0AD7-D9F2-1D678823E1C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69" y="2324"/>
                <a:ext cx="129" cy="234"/>
              </a:xfrm>
              <a:custGeom>
                <a:avLst/>
                <a:gdLst>
                  <a:gd name="T0" fmla="*/ 0 w 438"/>
                  <a:gd name="T1" fmla="*/ 0 h 585"/>
                  <a:gd name="T2" fmla="*/ 0 w 438"/>
                  <a:gd name="T3" fmla="*/ 0 h 585"/>
                  <a:gd name="T4" fmla="*/ 0 w 438"/>
                  <a:gd name="T5" fmla="*/ 0 h 585"/>
                  <a:gd name="T6" fmla="*/ 0 w 438"/>
                  <a:gd name="T7" fmla="*/ 0 h 585"/>
                  <a:gd name="T8" fmla="*/ 0 w 438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585"/>
                  <a:gd name="T17" fmla="*/ 438 w 438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>
                <a:solidFill>
                  <a:srgbClr val="0099FF"/>
                </a:solidFill>
                <a:prstDash val="dash"/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Arc 109">
                <a:extLst>
                  <a:ext uri="{FF2B5EF4-FFF2-40B4-BE49-F238E27FC236}">
                    <a16:creationId xmlns:a16="http://schemas.microsoft.com/office/drawing/2014/main" id="{46DEF8DE-A01B-9225-6611-87BA7A02B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" y="2094"/>
                <a:ext cx="184" cy="322"/>
              </a:xfrm>
              <a:custGeom>
                <a:avLst/>
                <a:gdLst>
                  <a:gd name="T0" fmla="*/ 0 w 21600"/>
                  <a:gd name="T1" fmla="*/ 0 h 21388"/>
                  <a:gd name="T2" fmla="*/ 0 w 21600"/>
                  <a:gd name="T3" fmla="*/ 0 h 21388"/>
                  <a:gd name="T4" fmla="*/ 0 w 21600"/>
                  <a:gd name="T5" fmla="*/ 0 h 213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88"/>
                  <a:gd name="T11" fmla="*/ 21600 w 21600"/>
                  <a:gd name="T12" fmla="*/ 21388 h 213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Arc 110">
                <a:extLst>
                  <a:ext uri="{FF2B5EF4-FFF2-40B4-BE49-F238E27FC236}">
                    <a16:creationId xmlns:a16="http://schemas.microsoft.com/office/drawing/2014/main" id="{2CDD2171-F0DE-FDE3-43AF-7A1964427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" y="2094"/>
                <a:ext cx="276" cy="322"/>
              </a:xfrm>
              <a:custGeom>
                <a:avLst/>
                <a:gdLst>
                  <a:gd name="T0" fmla="*/ 0 w 21600"/>
                  <a:gd name="T1" fmla="*/ 0 h 21388"/>
                  <a:gd name="T2" fmla="*/ 0 w 21600"/>
                  <a:gd name="T3" fmla="*/ 0 h 21388"/>
                  <a:gd name="T4" fmla="*/ 0 w 21600"/>
                  <a:gd name="T5" fmla="*/ 0 h 213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88"/>
                  <a:gd name="T11" fmla="*/ 21600 w 21600"/>
                  <a:gd name="T12" fmla="*/ 21388 h 213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Text Box 112">
                <a:extLst>
                  <a:ext uri="{FF2B5EF4-FFF2-40B4-BE49-F238E27FC236}">
                    <a16:creationId xmlns:a16="http://schemas.microsoft.com/office/drawing/2014/main" id="{7B8E8567-DD96-9524-D548-D3E19AB68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5" y="1956"/>
                <a:ext cx="414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A</a:t>
                </a:r>
              </a:p>
              <a:p>
                <a:pPr eaLnBrk="1" hangingPunct="1"/>
                <a:r>
                  <a:rPr lang="en-US" altLang="en-US" sz="1200"/>
                  <a:t>     I</a:t>
                </a:r>
              </a:p>
              <a:p>
                <a:pPr eaLnBrk="1" hangingPunct="1"/>
                <a:r>
                  <a:rPr lang="en-US" altLang="en-US" sz="1200"/>
                  <a:t>        R</a:t>
                </a:r>
                <a:endParaRPr lang="en-US" altLang="en-US" sz="1800"/>
              </a:p>
            </p:txBody>
          </p:sp>
          <p:sp>
            <p:nvSpPr>
              <p:cNvPr id="2076" name="Rectangle 113">
                <a:extLst>
                  <a:ext uri="{FF2B5EF4-FFF2-40B4-BE49-F238E27FC236}">
                    <a16:creationId xmlns:a16="http://schemas.microsoft.com/office/drawing/2014/main" id="{3D05D65D-22EC-6FAA-ECC9-EA4A31E39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2646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77" name="Line 114">
                <a:extLst>
                  <a:ext uri="{FF2B5EF4-FFF2-40B4-BE49-F238E27FC236}">
                    <a16:creationId xmlns:a16="http://schemas.microsoft.com/office/drawing/2014/main" id="{68378EC0-412D-D3D3-877E-3F7E8447A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115">
                <a:extLst>
                  <a:ext uri="{FF2B5EF4-FFF2-40B4-BE49-F238E27FC236}">
                    <a16:creationId xmlns:a16="http://schemas.microsoft.com/office/drawing/2014/main" id="{C2244B09-6219-9068-4887-4D0B4C445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7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116">
                <a:extLst>
                  <a:ext uri="{FF2B5EF4-FFF2-40B4-BE49-F238E27FC236}">
                    <a16:creationId xmlns:a16="http://schemas.microsoft.com/office/drawing/2014/main" id="{8C253410-F00B-077F-8DBD-255BB400C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9" y="2416"/>
                <a:ext cx="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117">
                <a:extLst>
                  <a:ext uri="{FF2B5EF4-FFF2-40B4-BE49-F238E27FC236}">
                    <a16:creationId xmlns:a16="http://schemas.microsoft.com/office/drawing/2014/main" id="{5D70DC97-EBF5-DCA7-4C31-EBCD96A99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1" y="2416"/>
                <a:ext cx="5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Rectangle 118">
                <a:extLst>
                  <a:ext uri="{FF2B5EF4-FFF2-40B4-BE49-F238E27FC236}">
                    <a16:creationId xmlns:a16="http://schemas.microsoft.com/office/drawing/2014/main" id="{C4B1881B-861A-E9EE-D577-8E58C863B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" y="2784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2" name="Line 119">
                <a:extLst>
                  <a:ext uri="{FF2B5EF4-FFF2-40B4-BE49-F238E27FC236}">
                    <a16:creationId xmlns:a16="http://schemas.microsoft.com/office/drawing/2014/main" id="{50B7A449-C5D0-761F-D341-9971C8746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9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Line 120">
                <a:extLst>
                  <a:ext uri="{FF2B5EF4-FFF2-40B4-BE49-F238E27FC236}">
                    <a16:creationId xmlns:a16="http://schemas.microsoft.com/office/drawing/2014/main" id="{4EE34DD7-B191-454C-7D7C-4B76912AC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7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Line 121">
                <a:extLst>
                  <a:ext uri="{FF2B5EF4-FFF2-40B4-BE49-F238E27FC236}">
                    <a16:creationId xmlns:a16="http://schemas.microsoft.com/office/drawing/2014/main" id="{807E88B1-E4F4-0145-E606-BFA68982E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9" y="2416"/>
                <a:ext cx="5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Rectangle 122">
                <a:extLst>
                  <a:ext uri="{FF2B5EF4-FFF2-40B4-BE49-F238E27FC236}">
                    <a16:creationId xmlns:a16="http://schemas.microsoft.com/office/drawing/2014/main" id="{0687A49C-3C6F-EB59-EECD-F47FDA779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" y="2808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6" name="Line 123">
                <a:extLst>
                  <a:ext uri="{FF2B5EF4-FFF2-40B4-BE49-F238E27FC236}">
                    <a16:creationId xmlns:a16="http://schemas.microsoft.com/office/drawing/2014/main" id="{0230EB5E-0C62-1791-025A-36AAB0E61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5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Line 124">
                <a:extLst>
                  <a:ext uri="{FF2B5EF4-FFF2-40B4-BE49-F238E27FC236}">
                    <a16:creationId xmlns:a16="http://schemas.microsoft.com/office/drawing/2014/main" id="{46E7E722-6DCA-C3B3-E55C-F2D4E037D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3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Line 125">
                <a:extLst>
                  <a:ext uri="{FF2B5EF4-FFF2-40B4-BE49-F238E27FC236}">
                    <a16:creationId xmlns:a16="http://schemas.microsoft.com/office/drawing/2014/main" id="{3CF5B84D-D719-5E40-FA03-E3F55BE02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5" y="2416"/>
                <a:ext cx="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Line 126">
                <a:extLst>
                  <a:ext uri="{FF2B5EF4-FFF2-40B4-BE49-F238E27FC236}">
                    <a16:creationId xmlns:a16="http://schemas.microsoft.com/office/drawing/2014/main" id="{A0759F2B-9335-B8E5-F279-4021BFC30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5" y="2416"/>
                <a:ext cx="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127">
                <a:extLst>
                  <a:ext uri="{FF2B5EF4-FFF2-40B4-BE49-F238E27FC236}">
                    <a16:creationId xmlns:a16="http://schemas.microsoft.com/office/drawing/2014/main" id="{94CD9E3F-CF38-4B9B-B740-BF27316FE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7" y="2508"/>
                <a:ext cx="1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128">
                <a:extLst>
                  <a:ext uri="{FF2B5EF4-FFF2-40B4-BE49-F238E27FC236}">
                    <a16:creationId xmlns:a16="http://schemas.microsoft.com/office/drawing/2014/main" id="{AB255331-89D0-17D0-E6D0-E73D850E5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89" y="2370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129">
                <a:extLst>
                  <a:ext uri="{FF2B5EF4-FFF2-40B4-BE49-F238E27FC236}">
                    <a16:creationId xmlns:a16="http://schemas.microsoft.com/office/drawing/2014/main" id="{F3B7312E-7BA3-324A-7A29-D43226A4FB2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51" y="2322"/>
                <a:ext cx="135" cy="234"/>
              </a:xfrm>
              <a:custGeom>
                <a:avLst/>
                <a:gdLst>
                  <a:gd name="T0" fmla="*/ 0 w 438"/>
                  <a:gd name="T1" fmla="*/ 0 h 585"/>
                  <a:gd name="T2" fmla="*/ 0 w 438"/>
                  <a:gd name="T3" fmla="*/ 0 h 585"/>
                  <a:gd name="T4" fmla="*/ 0 w 438"/>
                  <a:gd name="T5" fmla="*/ 0 h 585"/>
                  <a:gd name="T6" fmla="*/ 0 w 438"/>
                  <a:gd name="T7" fmla="*/ 0 h 585"/>
                  <a:gd name="T8" fmla="*/ 0 w 438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585"/>
                  <a:gd name="T17" fmla="*/ 438 w 438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prstDash val="dash"/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130">
                <a:extLst>
                  <a:ext uri="{FF2B5EF4-FFF2-40B4-BE49-F238E27FC236}">
                    <a16:creationId xmlns:a16="http://schemas.microsoft.com/office/drawing/2014/main" id="{35B18E8D-3A00-0F1D-CE55-0AEA6E77F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2324"/>
                <a:ext cx="129" cy="234"/>
              </a:xfrm>
              <a:custGeom>
                <a:avLst/>
                <a:gdLst>
                  <a:gd name="T0" fmla="*/ 0 w 438"/>
                  <a:gd name="T1" fmla="*/ 0 h 585"/>
                  <a:gd name="T2" fmla="*/ 0 w 438"/>
                  <a:gd name="T3" fmla="*/ 0 h 585"/>
                  <a:gd name="T4" fmla="*/ 0 w 438"/>
                  <a:gd name="T5" fmla="*/ 0 h 585"/>
                  <a:gd name="T6" fmla="*/ 0 w 438"/>
                  <a:gd name="T7" fmla="*/ 0 h 585"/>
                  <a:gd name="T8" fmla="*/ 0 w 438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585"/>
                  <a:gd name="T17" fmla="*/ 438 w 438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prstDash val="dash"/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Arc 131">
                <a:extLst>
                  <a:ext uri="{FF2B5EF4-FFF2-40B4-BE49-F238E27FC236}">
                    <a16:creationId xmlns:a16="http://schemas.microsoft.com/office/drawing/2014/main" id="{AB0C2F13-963E-7750-E817-BBE850E50F9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97" y="2094"/>
                <a:ext cx="184" cy="322"/>
              </a:xfrm>
              <a:custGeom>
                <a:avLst/>
                <a:gdLst>
                  <a:gd name="T0" fmla="*/ 0 w 21600"/>
                  <a:gd name="T1" fmla="*/ 0 h 21388"/>
                  <a:gd name="T2" fmla="*/ 0 w 21600"/>
                  <a:gd name="T3" fmla="*/ 0 h 21388"/>
                  <a:gd name="T4" fmla="*/ 0 w 21600"/>
                  <a:gd name="T5" fmla="*/ 0 h 213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88"/>
                  <a:gd name="T11" fmla="*/ 21600 w 21600"/>
                  <a:gd name="T12" fmla="*/ 21388 h 213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Arc 132">
                <a:extLst>
                  <a:ext uri="{FF2B5EF4-FFF2-40B4-BE49-F238E27FC236}">
                    <a16:creationId xmlns:a16="http://schemas.microsoft.com/office/drawing/2014/main" id="{1D53CBC2-B757-694B-EC1E-A3BC0B71381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81" y="2094"/>
                <a:ext cx="276" cy="322"/>
              </a:xfrm>
              <a:custGeom>
                <a:avLst/>
                <a:gdLst>
                  <a:gd name="T0" fmla="*/ 0 w 21600"/>
                  <a:gd name="T1" fmla="*/ 0 h 21388"/>
                  <a:gd name="T2" fmla="*/ 0 w 21600"/>
                  <a:gd name="T3" fmla="*/ 0 h 21388"/>
                  <a:gd name="T4" fmla="*/ 0 w 21600"/>
                  <a:gd name="T5" fmla="*/ 0 h 213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88"/>
                  <a:gd name="T11" fmla="*/ 21600 w 21600"/>
                  <a:gd name="T12" fmla="*/ 21388 h 213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AutoShape 134">
                <a:extLst>
                  <a:ext uri="{FF2B5EF4-FFF2-40B4-BE49-F238E27FC236}">
                    <a16:creationId xmlns:a16="http://schemas.microsoft.com/office/drawing/2014/main" id="{94BE8A38-319D-D720-5063-31272799D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" y="2554"/>
                <a:ext cx="138" cy="41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97" name="AutoShape 135">
                <a:extLst>
                  <a:ext uri="{FF2B5EF4-FFF2-40B4-BE49-F238E27FC236}">
                    <a16:creationId xmlns:a16="http://schemas.microsoft.com/office/drawing/2014/main" id="{F73D1A25-1AC6-AFCE-0EE2-25812FE11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2508"/>
                <a:ext cx="138" cy="41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98" name="AutoShape 136">
                <a:extLst>
                  <a:ext uri="{FF2B5EF4-FFF2-40B4-BE49-F238E27FC236}">
                    <a16:creationId xmlns:a16="http://schemas.microsoft.com/office/drawing/2014/main" id="{671A8411-B8C6-8AA8-050F-C434860DD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87" y="2646"/>
                <a:ext cx="138" cy="41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99" name="AutoShape 137">
                <a:extLst>
                  <a:ext uri="{FF2B5EF4-FFF2-40B4-BE49-F238E27FC236}">
                    <a16:creationId xmlns:a16="http://schemas.microsoft.com/office/drawing/2014/main" id="{28837358-32CB-4367-EFF0-067E9D982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473" y="2692"/>
                <a:ext cx="138" cy="41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00" name="Text Box 138">
                <a:extLst>
                  <a:ext uri="{FF2B5EF4-FFF2-40B4-BE49-F238E27FC236}">
                    <a16:creationId xmlns:a16="http://schemas.microsoft.com/office/drawing/2014/main" id="{A56AB34D-F45C-50A5-29E5-12BF5BFCEE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2" y="2523"/>
                <a:ext cx="686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Combustion</a:t>
                </a:r>
              </a:p>
              <a:p>
                <a:pPr eaLnBrk="1" hangingPunct="1"/>
                <a:r>
                  <a:rPr lang="en-US" altLang="en-US" sz="1200"/>
                  <a:t>Products</a:t>
                </a:r>
                <a:endParaRPr lang="en-US" altLang="en-US" sz="1800"/>
              </a:p>
            </p:txBody>
          </p:sp>
          <p:sp>
            <p:nvSpPr>
              <p:cNvPr id="2101" name="AutoShape 139">
                <a:extLst>
                  <a:ext uri="{FF2B5EF4-FFF2-40B4-BE49-F238E27FC236}">
                    <a16:creationId xmlns:a16="http://schemas.microsoft.com/office/drawing/2014/main" id="{2361945A-A907-0D83-4C35-395594EB8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139" y="2278"/>
                <a:ext cx="138" cy="1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539 h 21600"/>
                  <a:gd name="T14" fmla="*/ 17061 w 21600"/>
                  <a:gd name="T15" fmla="*/ 1706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Rectangle 140">
                <a:extLst>
                  <a:ext uri="{FF2B5EF4-FFF2-40B4-BE49-F238E27FC236}">
                    <a16:creationId xmlns:a16="http://schemas.microsoft.com/office/drawing/2014/main" id="{49DD9BA5-A8E3-FF24-1B46-8D78CB9A8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2186"/>
                <a:ext cx="46" cy="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03" name="Line 141">
                <a:extLst>
                  <a:ext uri="{FF2B5EF4-FFF2-40B4-BE49-F238E27FC236}">
                    <a16:creationId xmlns:a16="http://schemas.microsoft.com/office/drawing/2014/main" id="{90403245-8EE1-59EF-8DA5-FFB8A8778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2416"/>
                <a:ext cx="0" cy="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Line 142">
                <a:extLst>
                  <a:ext uri="{FF2B5EF4-FFF2-40B4-BE49-F238E27FC236}">
                    <a16:creationId xmlns:a16="http://schemas.microsoft.com/office/drawing/2014/main" id="{3FE9D207-852B-637B-12ED-D3032E301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5" y="2462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Line 143">
                <a:extLst>
                  <a:ext uri="{FF2B5EF4-FFF2-40B4-BE49-F238E27FC236}">
                    <a16:creationId xmlns:a16="http://schemas.microsoft.com/office/drawing/2014/main" id="{A45004ED-895E-C21D-B2F6-7202CEC27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1" y="2462"/>
                <a:ext cx="92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Line 144">
                <a:extLst>
                  <a:ext uri="{FF2B5EF4-FFF2-40B4-BE49-F238E27FC236}">
                    <a16:creationId xmlns:a16="http://schemas.microsoft.com/office/drawing/2014/main" id="{B9F83178-69BE-D305-EF8B-945434ED4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5" y="2508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Line 145">
                <a:extLst>
                  <a:ext uri="{FF2B5EF4-FFF2-40B4-BE49-F238E27FC236}">
                    <a16:creationId xmlns:a16="http://schemas.microsoft.com/office/drawing/2014/main" id="{5245EC45-AD5B-A85C-9277-939A249A1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2462"/>
                <a:ext cx="92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Text Box 146">
                <a:extLst>
                  <a:ext uri="{FF2B5EF4-FFF2-40B4-BE49-F238E27FC236}">
                    <a16:creationId xmlns:a16="http://schemas.microsoft.com/office/drawing/2014/main" id="{E8AE0C3C-E585-605C-A635-BA49D086F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3" y="2048"/>
                <a:ext cx="57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Ignition</a:t>
                </a:r>
                <a:endParaRPr lang="en-US" altLang="en-US" sz="1800"/>
              </a:p>
            </p:txBody>
          </p:sp>
          <p:sp>
            <p:nvSpPr>
              <p:cNvPr id="2109" name="Text Box 147">
                <a:extLst>
                  <a:ext uri="{FF2B5EF4-FFF2-40B4-BE49-F238E27FC236}">
                    <a16:creationId xmlns:a16="http://schemas.microsoft.com/office/drawing/2014/main" id="{13FDA3A5-C7BD-740C-EE9D-5854AAB94F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3" y="3198"/>
                <a:ext cx="57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/>
                  <a:t>Intake</a:t>
                </a:r>
              </a:p>
              <a:p>
                <a:pPr algn="ctr" eaLnBrk="1" hangingPunct="1"/>
                <a:r>
                  <a:rPr lang="en-US" altLang="en-US" sz="1400" b="1"/>
                  <a:t>Stroke</a:t>
                </a:r>
                <a:endParaRPr lang="en-US" altLang="en-US" sz="1800"/>
              </a:p>
            </p:txBody>
          </p:sp>
          <p:sp>
            <p:nvSpPr>
              <p:cNvPr id="2110" name="Oval 151">
                <a:extLst>
                  <a:ext uri="{FF2B5EF4-FFF2-40B4-BE49-F238E27FC236}">
                    <a16:creationId xmlns:a16="http://schemas.microsoft.com/office/drawing/2014/main" id="{0A529E0D-55BA-18CD-B6E6-8C8998501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" y="2716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1" name="Oval 152">
                <a:extLst>
                  <a:ext uri="{FF2B5EF4-FFF2-40B4-BE49-F238E27FC236}">
                    <a16:creationId xmlns:a16="http://schemas.microsoft.com/office/drawing/2014/main" id="{7B581C66-9269-F7D0-F212-764AEDECA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2854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2" name="Oval 153">
                <a:extLst>
                  <a:ext uri="{FF2B5EF4-FFF2-40B4-BE49-F238E27FC236}">
                    <a16:creationId xmlns:a16="http://schemas.microsoft.com/office/drawing/2014/main" id="{9C6B419C-BC94-D2D3-E9A7-4A82A3D37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2716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3" name="Oval 154">
                <a:extLst>
                  <a:ext uri="{FF2B5EF4-FFF2-40B4-BE49-F238E27FC236}">
                    <a16:creationId xmlns:a16="http://schemas.microsoft.com/office/drawing/2014/main" id="{1B9FA93F-8C74-B3FB-CC87-44055E410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5" y="2854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4" name="Rectangle 155">
                <a:extLst>
                  <a:ext uri="{FF2B5EF4-FFF2-40B4-BE49-F238E27FC236}">
                    <a16:creationId xmlns:a16="http://schemas.microsoft.com/office/drawing/2014/main" id="{C3B7BB38-9DF4-CF70-C85C-C1292482B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32526">
                <a:off x="1299" y="2992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5" name="Rectangle 156">
                <a:extLst>
                  <a:ext uri="{FF2B5EF4-FFF2-40B4-BE49-F238E27FC236}">
                    <a16:creationId xmlns:a16="http://schemas.microsoft.com/office/drawing/2014/main" id="{002D8DC2-F799-6687-D4A2-37C097F78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32526">
                <a:off x="3185" y="2992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6" name="Rectangle 157">
                <a:extLst>
                  <a:ext uri="{FF2B5EF4-FFF2-40B4-BE49-F238E27FC236}">
                    <a16:creationId xmlns:a16="http://schemas.microsoft.com/office/drawing/2014/main" id="{E33BF49E-A9E4-30A0-1BE8-F8A3574CD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3377">
                <a:off x="2035" y="3130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7" name="Rectangle 158">
                <a:extLst>
                  <a:ext uri="{FF2B5EF4-FFF2-40B4-BE49-F238E27FC236}">
                    <a16:creationId xmlns:a16="http://schemas.microsoft.com/office/drawing/2014/main" id="{BF9BB786-8148-3249-A400-F13D003C7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3377">
                <a:off x="3921" y="3130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18" name="Line 159">
                <a:extLst>
                  <a:ext uri="{FF2B5EF4-FFF2-40B4-BE49-F238E27FC236}">
                    <a16:creationId xmlns:a16="http://schemas.microsoft.com/office/drawing/2014/main" id="{521A7FC8-0BE4-2E73-5CBB-376784F1C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7" y="2026"/>
                <a:ext cx="92" cy="23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Text Box 160">
                <a:extLst>
                  <a:ext uri="{FF2B5EF4-FFF2-40B4-BE49-F238E27FC236}">
                    <a16:creationId xmlns:a16="http://schemas.microsoft.com/office/drawing/2014/main" id="{F3E48FBA-E06F-7CC9-A0E8-5A3A48BC44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7" y="1888"/>
                <a:ext cx="36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FUEL</a:t>
                </a:r>
                <a:endParaRPr lang="en-US" altLang="en-US" sz="1800"/>
              </a:p>
            </p:txBody>
          </p:sp>
          <p:sp>
            <p:nvSpPr>
              <p:cNvPr id="2120" name="Text Box 161">
                <a:extLst>
                  <a:ext uri="{FF2B5EF4-FFF2-40B4-BE49-F238E27FC236}">
                    <a16:creationId xmlns:a16="http://schemas.microsoft.com/office/drawing/2014/main" id="{D35599FD-8AF5-0882-5699-34B038F46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5" y="2440"/>
                <a:ext cx="50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/>
                  <a:t>Fuel/Air</a:t>
                </a:r>
              </a:p>
              <a:p>
                <a:pPr eaLnBrk="1" hangingPunct="1"/>
                <a:r>
                  <a:rPr lang="en-US" altLang="en-US" sz="1200"/>
                  <a:t>Mixture</a:t>
                </a:r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5">
            <a:extLst>
              <a:ext uri="{FF2B5EF4-FFF2-40B4-BE49-F238E27FC236}">
                <a16:creationId xmlns:a16="http://schemas.microsoft.com/office/drawing/2014/main" id="{5287EC5B-3585-A94A-7DA6-28FFA70C9CCC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469900"/>
            <a:ext cx="6273800" cy="6235700"/>
            <a:chOff x="1446213" y="1417638"/>
            <a:chExt cx="6054725" cy="5237162"/>
          </a:xfrm>
        </p:grpSpPr>
        <p:pic>
          <p:nvPicPr>
            <p:cNvPr id="3076" name="Picture 8" descr="cyinder">
              <a:extLst>
                <a:ext uri="{FF2B5EF4-FFF2-40B4-BE49-F238E27FC236}">
                  <a16:creationId xmlns:a16="http://schemas.microsoft.com/office/drawing/2014/main" id="{4D4AA0B9-81D2-037C-9D3F-018A23496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700" y="1498600"/>
              <a:ext cx="38481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" name="Text Box 4">
              <a:extLst>
                <a:ext uri="{FF2B5EF4-FFF2-40B4-BE49-F238E27FC236}">
                  <a16:creationId xmlns:a16="http://schemas.microsoft.com/office/drawing/2014/main" id="{AAAB06F1-DF27-7515-C0DE-30F053DC4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775" y="4756150"/>
              <a:ext cx="1447800" cy="29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Crank shaft           </a:t>
              </a:r>
              <a:endParaRPr lang="en-US" altLang="en-US" sz="1800"/>
            </a:p>
          </p:txBody>
        </p:sp>
        <p:sp>
          <p:nvSpPr>
            <p:cNvPr id="3078" name="Line 5">
              <a:extLst>
                <a:ext uri="{FF2B5EF4-FFF2-40B4-BE49-F238E27FC236}">
                  <a16:creationId xmlns:a16="http://schemas.microsoft.com/office/drawing/2014/main" id="{8483BA76-3DF2-3914-4CFC-9389A2BEB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9000" y="4959350"/>
              <a:ext cx="387350" cy="149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Oval 9">
              <a:extLst>
                <a:ext uri="{FF2B5EF4-FFF2-40B4-BE49-F238E27FC236}">
                  <a16:creationId xmlns:a16="http://schemas.microsoft.com/office/drawing/2014/main" id="{CA9B96E8-13FA-2DE5-F3DE-2638D2B39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0" y="4864100"/>
              <a:ext cx="1371600" cy="1231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0" name="Oval 10">
              <a:extLst>
                <a:ext uri="{FF2B5EF4-FFF2-40B4-BE49-F238E27FC236}">
                  <a16:creationId xmlns:a16="http://schemas.microsoft.com/office/drawing/2014/main" id="{037E332B-7D54-662F-DE29-B5388E2B8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500" y="5410200"/>
              <a:ext cx="1651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1" name="Oval 11">
              <a:extLst>
                <a:ext uri="{FF2B5EF4-FFF2-40B4-BE49-F238E27FC236}">
                  <a16:creationId xmlns:a16="http://schemas.microsoft.com/office/drawing/2014/main" id="{84DD2B15-56EB-4625-8BA2-2FB73899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063" y="4957763"/>
              <a:ext cx="101600" cy="88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2" name="Line 12">
              <a:extLst>
                <a:ext uri="{FF2B5EF4-FFF2-40B4-BE49-F238E27FC236}">
                  <a16:creationId xmlns:a16="http://schemas.microsoft.com/office/drawing/2014/main" id="{8F36EAD4-5CCA-C5DC-C5C1-C29BF81EF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5900" y="5041900"/>
              <a:ext cx="29210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3">
              <a:extLst>
                <a:ext uri="{FF2B5EF4-FFF2-40B4-BE49-F238E27FC236}">
                  <a16:creationId xmlns:a16="http://schemas.microsoft.com/office/drawing/2014/main" id="{21A23F67-80B6-942B-8C81-B6F6BD901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9700" y="4965700"/>
              <a:ext cx="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4">
              <a:extLst>
                <a:ext uri="{FF2B5EF4-FFF2-40B4-BE49-F238E27FC236}">
                  <a16:creationId xmlns:a16="http://schemas.microsoft.com/office/drawing/2014/main" id="{CD4C97FC-EF97-3153-D5A4-FCA7E0C6D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463" y="5630863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5">
              <a:extLst>
                <a:ext uri="{FF2B5EF4-FFF2-40B4-BE49-F238E27FC236}">
                  <a16:creationId xmlns:a16="http://schemas.microsoft.com/office/drawing/2014/main" id="{178498D6-94EB-188F-463F-FE2410C2A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200" y="5486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6">
              <a:extLst>
                <a:ext uri="{FF2B5EF4-FFF2-40B4-BE49-F238E27FC236}">
                  <a16:creationId xmlns:a16="http://schemas.microsoft.com/office/drawing/2014/main" id="{8CC0CD4B-24A0-BDE7-3BE4-EF108B639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663" y="5491163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Text Box 17">
              <a:extLst>
                <a:ext uri="{FF2B5EF4-FFF2-40B4-BE49-F238E27FC236}">
                  <a16:creationId xmlns:a16="http://schemas.microsoft.com/office/drawing/2014/main" id="{E9F27A32-89A1-33BD-587E-D6DC3A3AD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625" y="5370513"/>
              <a:ext cx="444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90</a:t>
              </a:r>
              <a:r>
                <a:rPr lang="en-CA" altLang="en-US" sz="1400" baseline="30000"/>
                <a:t>o</a:t>
              </a:r>
              <a:endParaRPr lang="en-US" altLang="en-US" sz="1400" baseline="30000"/>
            </a:p>
          </p:txBody>
        </p:sp>
        <p:sp>
          <p:nvSpPr>
            <p:cNvPr id="3088" name="Text Box 18">
              <a:extLst>
                <a:ext uri="{FF2B5EF4-FFF2-40B4-BE49-F238E27FC236}">
                  <a16:creationId xmlns:a16="http://schemas.microsoft.com/office/drawing/2014/main" id="{2334EA26-6156-E53F-B25B-6340481D3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7288" y="6137275"/>
              <a:ext cx="9239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180</a:t>
              </a:r>
              <a:r>
                <a:rPr lang="en-CA" altLang="en-US" sz="1400" baseline="30000"/>
                <a:t>o</a:t>
              </a:r>
            </a:p>
            <a:p>
              <a:pPr eaLnBrk="1" hangingPunct="1"/>
              <a:r>
                <a:rPr lang="en-CA" altLang="en-US" sz="1400"/>
                <a:t>BC</a:t>
              </a:r>
              <a:endParaRPr lang="en-US" altLang="en-US" sz="1400"/>
            </a:p>
          </p:txBody>
        </p:sp>
        <p:sp>
          <p:nvSpPr>
            <p:cNvPr id="3089" name="Text Box 19">
              <a:extLst>
                <a:ext uri="{FF2B5EF4-FFF2-40B4-BE49-F238E27FC236}">
                  <a16:creationId xmlns:a16="http://schemas.microsoft.com/office/drawing/2014/main" id="{F472F1F0-EAB6-68B9-32B6-579EDA23B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2850" y="4376738"/>
              <a:ext cx="42068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TC</a:t>
              </a:r>
            </a:p>
            <a:p>
              <a:pPr eaLnBrk="1" hangingPunct="1"/>
              <a:r>
                <a:rPr lang="en-CA" altLang="en-US" sz="1400"/>
                <a:t>0</a:t>
              </a:r>
              <a:r>
                <a:rPr lang="en-CA" altLang="en-US" sz="1400" baseline="30000"/>
                <a:t>o</a:t>
              </a:r>
              <a:endParaRPr lang="en-US" altLang="en-US" sz="1400" baseline="30000"/>
            </a:p>
          </p:txBody>
        </p:sp>
        <p:sp>
          <p:nvSpPr>
            <p:cNvPr id="3090" name="Text Box 20">
              <a:extLst>
                <a:ext uri="{FF2B5EF4-FFF2-40B4-BE49-F238E27FC236}">
                  <a16:creationId xmlns:a16="http://schemas.microsoft.com/office/drawing/2014/main" id="{4ECF920E-8B18-213E-8036-7788E9DCB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6213" y="5346700"/>
              <a:ext cx="542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270</a:t>
              </a:r>
              <a:r>
                <a:rPr lang="en-CA" altLang="en-US" sz="1400" baseline="30000"/>
                <a:t>o</a:t>
              </a:r>
              <a:endParaRPr lang="en-US" altLang="en-US" sz="1400" baseline="30000"/>
            </a:p>
          </p:txBody>
        </p:sp>
        <p:sp>
          <p:nvSpPr>
            <p:cNvPr id="3091" name="Arc 21">
              <a:extLst>
                <a:ext uri="{FF2B5EF4-FFF2-40B4-BE49-F238E27FC236}">
                  <a16:creationId xmlns:a16="http://schemas.microsoft.com/office/drawing/2014/main" id="{9E91A124-EC2A-478B-4646-B2A9F29C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0" y="5092700"/>
              <a:ext cx="228600" cy="889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Text Box 22">
              <a:extLst>
                <a:ext uri="{FF2B5EF4-FFF2-40B4-BE49-F238E27FC236}">
                  <a16:creationId xmlns:a16="http://schemas.microsoft.com/office/drawing/2014/main" id="{7BDAB414-E333-FCD3-9770-F1B950C56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5575" y="4865688"/>
              <a:ext cx="2762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>
                  <a:latin typeface="Symbol" panose="05050102010706020507" pitchFamily="18" charset="2"/>
                </a:rPr>
                <a:t>q</a:t>
              </a:r>
              <a:endParaRPr lang="en-US" altLang="en-US" sz="1400" baseline="30000"/>
            </a:p>
          </p:txBody>
        </p:sp>
        <p:sp>
          <p:nvSpPr>
            <p:cNvPr id="3093" name="Line 24">
              <a:extLst>
                <a:ext uri="{FF2B5EF4-FFF2-40B4-BE49-F238E27FC236}">
                  <a16:creationId xmlns:a16="http://schemas.microsoft.com/office/drawing/2014/main" id="{53F22A43-56A0-7D9D-F2CB-B01C1A831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3900" y="5003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25">
              <a:extLst>
                <a:ext uri="{FF2B5EF4-FFF2-40B4-BE49-F238E27FC236}">
                  <a16:creationId xmlns:a16="http://schemas.microsoft.com/office/drawing/2014/main" id="{D83330B7-B867-AE19-C7FF-63CF45DA3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2425" y="1417638"/>
              <a:ext cx="2068513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200" b="1"/>
                <a:t>Spark plug for SI engine</a:t>
              </a:r>
            </a:p>
            <a:p>
              <a:pPr eaLnBrk="1" hangingPunct="1"/>
              <a:r>
                <a:rPr lang="en-CA" altLang="en-US" sz="1200" b="1"/>
                <a:t>Fuel injector for CI engine</a:t>
              </a:r>
              <a:endParaRPr lang="en-US" altLang="en-US" sz="1200" b="1"/>
            </a:p>
          </p:txBody>
        </p:sp>
        <p:sp>
          <p:nvSpPr>
            <p:cNvPr id="3095" name="Rectangle 26">
              <a:extLst>
                <a:ext uri="{FF2B5EF4-FFF2-40B4-BE49-F238E27FC236}">
                  <a16:creationId xmlns:a16="http://schemas.microsoft.com/office/drawing/2014/main" id="{B19793B0-B620-9C20-9699-BDCEAD188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2501900"/>
              <a:ext cx="7366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96" name="Text Box 7">
              <a:extLst>
                <a:ext uri="{FF2B5EF4-FFF2-40B4-BE49-F238E27FC236}">
                  <a16:creationId xmlns:a16="http://schemas.microsoft.com/office/drawing/2014/main" id="{1BFA71B2-D901-E4A6-4D76-6D2A42086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7575" y="2451100"/>
              <a:ext cx="6985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Top Center</a:t>
              </a:r>
            </a:p>
            <a:p>
              <a:pPr eaLnBrk="1" hangingPunct="1"/>
              <a:r>
                <a:rPr lang="en-US" altLang="en-US" sz="1200" b="1"/>
                <a:t>(TC)</a:t>
              </a:r>
              <a:endParaRPr lang="en-US" altLang="en-US" sz="1800"/>
            </a:p>
          </p:txBody>
        </p:sp>
        <p:sp>
          <p:nvSpPr>
            <p:cNvPr id="3097" name="Rectangle 28">
              <a:extLst>
                <a:ext uri="{FF2B5EF4-FFF2-40B4-BE49-F238E27FC236}">
                  <a16:creationId xmlns:a16="http://schemas.microsoft.com/office/drawing/2014/main" id="{9FF37E02-F8C4-7321-5472-162D9235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900" y="3822700"/>
              <a:ext cx="7747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98" name="Text Box 27">
              <a:extLst>
                <a:ext uri="{FF2B5EF4-FFF2-40B4-BE49-F238E27FC236}">
                  <a16:creationId xmlns:a16="http://schemas.microsoft.com/office/drawing/2014/main" id="{42C79415-4932-3111-63F6-1769AB9B9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5838" y="3713163"/>
              <a:ext cx="7874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Bottom</a:t>
              </a:r>
            </a:p>
            <a:p>
              <a:pPr eaLnBrk="1" hangingPunct="1"/>
              <a:r>
                <a:rPr lang="en-US" altLang="en-US" sz="1200" b="1"/>
                <a:t>Center</a:t>
              </a:r>
            </a:p>
            <a:p>
              <a:pPr eaLnBrk="1" hangingPunct="1"/>
              <a:r>
                <a:rPr lang="en-US" altLang="en-US" sz="1200" b="1"/>
                <a:t>(BC)</a:t>
              </a:r>
              <a:endParaRPr lang="en-US" altLang="en-US" sz="1800"/>
            </a:p>
          </p:txBody>
        </p:sp>
        <p:sp>
          <p:nvSpPr>
            <p:cNvPr id="3099" name="Rectangle 29">
              <a:extLst>
                <a:ext uri="{FF2B5EF4-FFF2-40B4-BE49-F238E27FC236}">
                  <a16:creationId xmlns:a16="http://schemas.microsoft.com/office/drawing/2014/main" id="{C7218D1C-FBA5-C1CC-A43B-97F5984A9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1968500"/>
              <a:ext cx="4318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0" name="Text Box 30">
              <a:extLst>
                <a:ext uri="{FF2B5EF4-FFF2-40B4-BE49-F238E27FC236}">
                  <a16:creationId xmlns:a16="http://schemas.microsoft.com/office/drawing/2014/main" id="{3460D475-73BC-3450-7EC5-D64137362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8638" y="1858963"/>
              <a:ext cx="6985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200" b="1"/>
                <a:t>Valves</a:t>
              </a:r>
              <a:endParaRPr lang="en-US" altLang="en-US" sz="1800"/>
            </a:p>
          </p:txBody>
        </p:sp>
        <p:sp>
          <p:nvSpPr>
            <p:cNvPr id="3101" name="Text Box 32">
              <a:extLst>
                <a:ext uri="{FF2B5EF4-FFF2-40B4-BE49-F238E27FC236}">
                  <a16:creationId xmlns:a16="http://schemas.microsoft.com/office/drawing/2014/main" id="{64394AD5-F30F-99AC-EFC7-839226415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7763" y="2427288"/>
              <a:ext cx="9525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200" b="1"/>
                <a:t>Clearance</a:t>
              </a:r>
            </a:p>
            <a:p>
              <a:pPr eaLnBrk="1" hangingPunct="1"/>
              <a:r>
                <a:rPr lang="en-CA" altLang="en-US" sz="1200" b="1"/>
                <a:t>volume</a:t>
              </a:r>
              <a:endParaRPr lang="en-US" altLang="en-US" sz="1800"/>
            </a:p>
          </p:txBody>
        </p:sp>
        <p:sp>
          <p:nvSpPr>
            <p:cNvPr id="3102" name="Text Box 33">
              <a:extLst>
                <a:ext uri="{FF2B5EF4-FFF2-40B4-BE49-F238E27FC236}">
                  <a16:creationId xmlns:a16="http://schemas.microsoft.com/office/drawing/2014/main" id="{B9C39490-225E-6B13-F096-54F5D1109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5225" y="3079750"/>
              <a:ext cx="965200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200" b="1"/>
                <a:t>Cylinder wall</a:t>
              </a:r>
              <a:endParaRPr lang="en-US" altLang="en-US" sz="1800"/>
            </a:p>
          </p:txBody>
        </p:sp>
        <p:sp>
          <p:nvSpPr>
            <p:cNvPr id="3103" name="Rectangle 34">
              <a:extLst>
                <a:ext uri="{FF2B5EF4-FFF2-40B4-BE49-F238E27FC236}">
                  <a16:creationId xmlns:a16="http://schemas.microsoft.com/office/drawing/2014/main" id="{8F9BDDAA-D737-8A8D-89BA-F647337E1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4038600"/>
              <a:ext cx="419100" cy="12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4" name="Text Box 31">
              <a:extLst>
                <a:ext uri="{FF2B5EF4-FFF2-40B4-BE49-F238E27FC236}">
                  <a16:creationId xmlns:a16="http://schemas.microsoft.com/office/drawing/2014/main" id="{56A93009-93C6-2B62-3E1E-26B0FF6BD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4700" y="4035425"/>
              <a:ext cx="6985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200" b="1"/>
                <a:t>Piston</a:t>
              </a:r>
              <a:endParaRPr lang="en-US" altLang="en-US" sz="1800"/>
            </a:p>
          </p:txBody>
        </p:sp>
        <p:sp>
          <p:nvSpPr>
            <p:cNvPr id="3105" name="Text Box 35">
              <a:extLst>
                <a:ext uri="{FF2B5EF4-FFF2-40B4-BE49-F238E27FC236}">
                  <a16:creationId xmlns:a16="http://schemas.microsoft.com/office/drawing/2014/main" id="{B330EEBE-C7E7-1B96-6C92-3A9FB5926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663" y="3252788"/>
              <a:ext cx="698500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200" b="1"/>
                <a:t>Stroke</a:t>
              </a:r>
              <a:endParaRPr lang="en-US" altLang="en-US" sz="1800"/>
            </a:p>
          </p:txBody>
        </p:sp>
        <p:sp>
          <p:nvSpPr>
            <p:cNvPr id="3106" name="Rectangle 36">
              <a:extLst>
                <a:ext uri="{FF2B5EF4-FFF2-40B4-BE49-F238E27FC236}">
                  <a16:creationId xmlns:a16="http://schemas.microsoft.com/office/drawing/2014/main" id="{536B8B05-8A24-E4C5-33A8-D37AE7BAE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0" y="4064000"/>
              <a:ext cx="8890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7" name="Rectangle 37">
              <a:extLst>
                <a:ext uri="{FF2B5EF4-FFF2-40B4-BE49-F238E27FC236}">
                  <a16:creationId xmlns:a16="http://schemas.microsoft.com/office/drawing/2014/main" id="{C9881B1D-6C0D-42BA-8E87-58CD4FA12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800" y="5359400"/>
              <a:ext cx="4445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75" name="Text Box 23">
            <a:extLst>
              <a:ext uri="{FF2B5EF4-FFF2-40B4-BE49-F238E27FC236}">
                <a16:creationId xmlns:a16="http://schemas.microsoft.com/office/drawing/2014/main" id="{8E3010D1-8070-055A-AF85-C1F1E405A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569913"/>
            <a:ext cx="2382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Cylinder</a:t>
            </a:r>
            <a:br>
              <a:rPr lang="en-CA" altLang="en-US" sz="2800" b="1"/>
            </a:br>
            <a:r>
              <a:rPr lang="en-CA" altLang="en-US" sz="2800" b="1"/>
              <a:t>Components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4">
            <a:extLst>
              <a:ext uri="{FF2B5EF4-FFF2-40B4-BE49-F238E27FC236}">
                <a16:creationId xmlns:a16="http://schemas.microsoft.com/office/drawing/2014/main" id="{7BBCB1FF-D700-7416-90CC-A62311DC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552450"/>
            <a:ext cx="6846887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57212482-A67B-2B00-542A-37F63673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5481638"/>
            <a:ext cx="6064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/>
              <a:t>IVO - intake valve opens, IVC – intake valve closes</a:t>
            </a:r>
          </a:p>
          <a:p>
            <a:pPr eaLnBrk="1" hangingPunct="1"/>
            <a:r>
              <a:rPr lang="en-CA" altLang="en-US" sz="1600"/>
              <a:t>EVO – exhaust valve opens, EVC – exhaust valve opens</a:t>
            </a:r>
          </a:p>
          <a:p>
            <a:pPr eaLnBrk="1" hangingPunct="1"/>
            <a:r>
              <a:rPr lang="en-CA" altLang="en-US" sz="1600"/>
              <a:t>X</a:t>
            </a:r>
            <a:r>
              <a:rPr lang="en-CA" altLang="en-US" sz="1600" baseline="-25000"/>
              <a:t>b</a:t>
            </a:r>
            <a:r>
              <a:rPr lang="en-CA" altLang="en-US" sz="1600"/>
              <a:t> – burned gas mole fraction</a:t>
            </a:r>
            <a:endParaRPr lang="en-US" altLang="en-US" sz="1600"/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3852238F-2AF1-26E3-DAD5-DB8A250F1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1168400"/>
            <a:ext cx="698500" cy="0"/>
          </a:xfrm>
          <a:prstGeom prst="line">
            <a:avLst/>
          </a:prstGeom>
          <a:noFill/>
          <a:ln w="3175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8">
            <a:extLst>
              <a:ext uri="{FF2B5EF4-FFF2-40B4-BE49-F238E27FC236}">
                <a16:creationId xmlns:a16="http://schemas.microsoft.com/office/drawing/2014/main" id="{059046AD-0597-5E9A-3A25-C03E6A010F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2463" y="1173163"/>
            <a:ext cx="727075" cy="0"/>
          </a:xfrm>
          <a:prstGeom prst="line">
            <a:avLst/>
          </a:prstGeom>
          <a:noFill/>
          <a:ln w="3175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9">
            <a:extLst>
              <a:ext uri="{FF2B5EF4-FFF2-40B4-BE49-F238E27FC236}">
                <a16:creationId xmlns:a16="http://schemas.microsoft.com/office/drawing/2014/main" id="{47CB6231-506B-5C5B-20FC-9A167FBE6C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7350" y="1165225"/>
            <a:ext cx="6985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10">
            <a:extLst>
              <a:ext uri="{FF2B5EF4-FFF2-40B4-BE49-F238E27FC236}">
                <a16:creationId xmlns:a16="http://schemas.microsoft.com/office/drawing/2014/main" id="{EEB0F94B-1E54-A945-85C3-CBE86EE4D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8938" y="1160463"/>
            <a:ext cx="7651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11">
            <a:extLst>
              <a:ext uri="{FF2B5EF4-FFF2-40B4-BE49-F238E27FC236}">
                <a16:creationId xmlns:a16="http://schemas.microsoft.com/office/drawing/2014/main" id="{9608E3AC-397E-45A7-419C-094C2F298D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1425" y="1270000"/>
            <a:ext cx="698500" cy="0"/>
          </a:xfrm>
          <a:prstGeom prst="line">
            <a:avLst/>
          </a:prstGeom>
          <a:noFill/>
          <a:ln w="3175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12">
            <a:extLst>
              <a:ext uri="{FF2B5EF4-FFF2-40B4-BE49-F238E27FC236}">
                <a16:creationId xmlns:a16="http://schemas.microsoft.com/office/drawing/2014/main" id="{235DAD6F-2AAB-595E-0EAC-D2EBD9FAC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25" y="1270000"/>
            <a:ext cx="13335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3">
            <a:extLst>
              <a:ext uri="{FF2B5EF4-FFF2-40B4-BE49-F238E27FC236}">
                <a16:creationId xmlns:a16="http://schemas.microsoft.com/office/drawing/2014/main" id="{7C850226-89DF-A726-C93D-D4F04F61D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6913" y="1265238"/>
            <a:ext cx="168275" cy="3175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Rectangle 14">
            <a:extLst>
              <a:ext uri="{FF2B5EF4-FFF2-40B4-BE49-F238E27FC236}">
                <a16:creationId xmlns:a16="http://schemas.microsoft.com/office/drawing/2014/main" id="{90C3F1D8-EE20-57B7-690D-8BDF432A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048000"/>
            <a:ext cx="50800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Rectangle 15">
            <a:extLst>
              <a:ext uri="{FF2B5EF4-FFF2-40B4-BE49-F238E27FC236}">
                <a16:creationId xmlns:a16="http://schemas.microsoft.com/office/drawing/2014/main" id="{171466FF-310B-1731-7CC3-DDF218F63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4432300"/>
            <a:ext cx="76200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9" name="Text Box 16">
            <a:extLst>
              <a:ext uri="{FF2B5EF4-FFF2-40B4-BE49-F238E27FC236}">
                <a16:creationId xmlns:a16="http://schemas.microsoft.com/office/drawing/2014/main" id="{5A6F336A-10DC-161E-F86F-DEB8CCD67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176213"/>
            <a:ext cx="395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Four-Stroke SI Engine</a:t>
            </a:r>
            <a:endParaRPr lang="en-US" altLang="en-US" sz="2800" b="1"/>
          </a:p>
        </p:txBody>
      </p:sp>
      <p:sp>
        <p:nvSpPr>
          <p:cNvPr id="4110" name="Line 17">
            <a:extLst>
              <a:ext uri="{FF2B5EF4-FFF2-40B4-BE49-F238E27FC236}">
                <a16:creationId xmlns:a16="http://schemas.microsoft.com/office/drawing/2014/main" id="{C52C3BDE-98DC-B38F-0FA3-ED72998AA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7700" y="1943100"/>
            <a:ext cx="292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8">
            <a:extLst>
              <a:ext uri="{FF2B5EF4-FFF2-40B4-BE49-F238E27FC236}">
                <a16:creationId xmlns:a16="http://schemas.microsoft.com/office/drawing/2014/main" id="{BF8B0862-D1CC-8472-ED53-42F4C55BB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187960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19">
            <a:extLst>
              <a:ext uri="{FF2B5EF4-FFF2-40B4-BE49-F238E27FC236}">
                <a16:creationId xmlns:a16="http://schemas.microsoft.com/office/drawing/2014/main" id="{1BE02C5F-1823-170B-870F-E1EBEE361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1455738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Exhaust gas </a:t>
            </a:r>
          </a:p>
          <a:p>
            <a:pPr eaLnBrk="1" hangingPunct="1"/>
            <a:r>
              <a:rPr lang="en-CA" altLang="en-US" sz="1200"/>
              <a:t>residual</a:t>
            </a:r>
            <a:endParaRPr lang="en-US" alt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2">
            <a:extLst>
              <a:ext uri="{FF2B5EF4-FFF2-40B4-BE49-F238E27FC236}">
                <a16:creationId xmlns:a16="http://schemas.microsoft.com/office/drawing/2014/main" id="{400F8002-2E74-783E-94D8-0716B10A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06463"/>
            <a:ext cx="4321175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29BC974B-7113-37F9-A20B-5D149FE62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328613"/>
            <a:ext cx="3829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Two Stroke SI Engine</a:t>
            </a:r>
            <a:endParaRPr lang="en-US" altLang="en-US" sz="2800" b="1"/>
          </a:p>
        </p:txBody>
      </p:sp>
      <p:grpSp>
        <p:nvGrpSpPr>
          <p:cNvPr id="5124" name="Group 21">
            <a:extLst>
              <a:ext uri="{FF2B5EF4-FFF2-40B4-BE49-F238E27FC236}">
                <a16:creationId xmlns:a16="http://schemas.microsoft.com/office/drawing/2014/main" id="{5A6DC763-709F-7189-23A7-089B3EF62B11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1143000"/>
            <a:ext cx="6235700" cy="5380038"/>
            <a:chOff x="981075" y="1143000"/>
            <a:chExt cx="6235700" cy="5380038"/>
          </a:xfrm>
        </p:grpSpPr>
        <p:sp>
          <p:nvSpPr>
            <p:cNvPr id="5125" name="Text Box 7">
              <a:extLst>
                <a:ext uri="{FF2B5EF4-FFF2-40B4-BE49-F238E27FC236}">
                  <a16:creationId xmlns:a16="http://schemas.microsoft.com/office/drawing/2014/main" id="{3B9B2F84-26DB-295E-718B-AB59AE1B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0188" y="3368675"/>
              <a:ext cx="1906587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 b="1"/>
                <a:t>Intake</a:t>
              </a:r>
              <a:r>
                <a:rPr lang="en-CA" altLang="en-US" sz="1400"/>
                <a:t> (“Scavenging”)</a:t>
              </a:r>
              <a:endParaRPr lang="en-US" altLang="en-US" sz="1400"/>
            </a:p>
          </p:txBody>
        </p:sp>
        <p:sp>
          <p:nvSpPr>
            <p:cNvPr id="5126" name="Text Box 8">
              <a:extLst>
                <a:ext uri="{FF2B5EF4-FFF2-40B4-BE49-F238E27FC236}">
                  <a16:creationId xmlns:a16="http://schemas.microsoft.com/office/drawing/2014/main" id="{0FE3FE83-8DB7-B32A-7BBA-C202DF7EF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050" y="6218238"/>
              <a:ext cx="131762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 b="1"/>
                <a:t>Compression</a:t>
              </a:r>
              <a:endParaRPr lang="en-US" altLang="en-US" sz="1400" b="1"/>
            </a:p>
          </p:txBody>
        </p:sp>
        <p:sp>
          <p:nvSpPr>
            <p:cNvPr id="5127" name="Text Box 9">
              <a:extLst>
                <a:ext uri="{FF2B5EF4-FFF2-40B4-BE49-F238E27FC236}">
                  <a16:creationId xmlns:a16="http://schemas.microsoft.com/office/drawing/2014/main" id="{75D73C2D-383F-E5FC-1D87-43218735B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213" y="6197600"/>
              <a:ext cx="82232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 b="1"/>
                <a:t>Ignition</a:t>
              </a:r>
              <a:endParaRPr lang="en-US" altLang="en-US" sz="1400" b="1"/>
            </a:p>
          </p:txBody>
        </p:sp>
        <p:sp>
          <p:nvSpPr>
            <p:cNvPr id="5128" name="Text Box 10">
              <a:extLst>
                <a:ext uri="{FF2B5EF4-FFF2-40B4-BE49-F238E27FC236}">
                  <a16:creationId xmlns:a16="http://schemas.microsoft.com/office/drawing/2014/main" id="{A3A4C521-6AB5-0517-C575-98419F858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375" y="3357563"/>
              <a:ext cx="87312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 b="1"/>
                <a:t>Exhaust</a:t>
              </a:r>
              <a:endParaRPr lang="en-US" altLang="en-US" sz="1400" b="1"/>
            </a:p>
          </p:txBody>
        </p:sp>
        <p:sp>
          <p:nvSpPr>
            <p:cNvPr id="5129" name="Text Box 11">
              <a:extLst>
                <a:ext uri="{FF2B5EF4-FFF2-40B4-BE49-F238E27FC236}">
                  <a16:creationId xmlns:a16="http://schemas.microsoft.com/office/drawing/2014/main" id="{42FC56C5-D836-F43B-0EE6-1632F8CEB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0138" y="3349625"/>
              <a:ext cx="10795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 b="1"/>
                <a:t>Expansion</a:t>
              </a:r>
              <a:endParaRPr lang="en-US" altLang="en-US" sz="1400" b="1"/>
            </a:p>
          </p:txBody>
        </p:sp>
        <p:sp>
          <p:nvSpPr>
            <p:cNvPr id="5130" name="Rectangle 14">
              <a:extLst>
                <a:ext uri="{FF2B5EF4-FFF2-40B4-BE49-F238E27FC236}">
                  <a16:creationId xmlns:a16="http://schemas.microsoft.com/office/drawing/2014/main" id="{AE8C1930-1F8A-F704-5D03-110B0AD3F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100" y="1143000"/>
              <a:ext cx="647700" cy="38100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1" name="AutoShape 17">
              <a:extLst>
                <a:ext uri="{FF2B5EF4-FFF2-40B4-BE49-F238E27FC236}">
                  <a16:creationId xmlns:a16="http://schemas.microsoft.com/office/drawing/2014/main" id="{68EE0D41-DBCD-24C6-ABD8-83676B05C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500" y="1828800"/>
              <a:ext cx="307975" cy="684213"/>
            </a:xfrm>
            <a:prstGeom prst="downArrow">
              <a:avLst>
                <a:gd name="adj1" fmla="val 50000"/>
                <a:gd name="adj2" fmla="val 555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2" name="AutoShape 19">
              <a:extLst>
                <a:ext uri="{FF2B5EF4-FFF2-40B4-BE49-F238E27FC236}">
                  <a16:creationId xmlns:a16="http://schemas.microsoft.com/office/drawing/2014/main" id="{EAED2127-0367-26AF-72EC-2C57B0F319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81663" y="4271963"/>
              <a:ext cx="307975" cy="684212"/>
            </a:xfrm>
            <a:prstGeom prst="downArrow">
              <a:avLst>
                <a:gd name="adj1" fmla="val 50000"/>
                <a:gd name="adj2" fmla="val 555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3" name="AutoShape 21">
              <a:extLst>
                <a:ext uri="{FF2B5EF4-FFF2-40B4-BE49-F238E27FC236}">
                  <a16:creationId xmlns:a16="http://schemas.microsoft.com/office/drawing/2014/main" id="{949C03A9-14A7-FC4D-0309-B0433C61B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4025900"/>
              <a:ext cx="317500" cy="228600"/>
            </a:xfrm>
            <a:prstGeom prst="irregularSeal2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4" name="Text Box 22">
              <a:extLst>
                <a:ext uri="{FF2B5EF4-FFF2-40B4-BE49-F238E27FC236}">
                  <a16:creationId xmlns:a16="http://schemas.microsoft.com/office/drawing/2014/main" id="{DA92FD04-B417-44DC-B581-4D0FCF7EF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213" y="5461000"/>
              <a:ext cx="102076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Fuel-air-oil</a:t>
              </a:r>
            </a:p>
            <a:p>
              <a:pPr eaLnBrk="1" hangingPunct="1"/>
              <a:r>
                <a:rPr lang="en-CA" altLang="en-US" sz="1400"/>
                <a:t>mixture</a:t>
              </a:r>
              <a:endParaRPr lang="en-US" altLang="en-US" sz="1400"/>
            </a:p>
          </p:txBody>
        </p:sp>
        <p:sp>
          <p:nvSpPr>
            <p:cNvPr id="5135" name="Text Box 23">
              <a:extLst>
                <a:ext uri="{FF2B5EF4-FFF2-40B4-BE49-F238E27FC236}">
                  <a16:creationId xmlns:a16="http://schemas.microsoft.com/office/drawing/2014/main" id="{3DA9B4AA-5E65-D51A-9191-27D795B19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075" y="2151063"/>
              <a:ext cx="114935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Fuel-air-oil</a:t>
              </a:r>
            </a:p>
            <a:p>
              <a:pPr eaLnBrk="1" hangingPunct="1"/>
              <a:r>
                <a:rPr lang="en-CA" altLang="en-US" sz="1400"/>
                <a:t>mixture </a:t>
              </a:r>
            </a:p>
            <a:p>
              <a:pPr eaLnBrk="1" hangingPunct="1"/>
              <a:r>
                <a:rPr lang="en-CA" altLang="en-US" sz="1400"/>
                <a:t>compressed</a:t>
              </a:r>
              <a:endParaRPr lang="en-US" altLang="en-US" sz="1400"/>
            </a:p>
          </p:txBody>
        </p:sp>
        <p:sp>
          <p:nvSpPr>
            <p:cNvPr id="5136" name="Line 24">
              <a:extLst>
                <a:ext uri="{FF2B5EF4-FFF2-40B4-BE49-F238E27FC236}">
                  <a16:creationId xmlns:a16="http://schemas.microsoft.com/office/drawing/2014/main" id="{BE80A608-D096-FA65-726A-7E8BC8762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1500" y="2501900"/>
              <a:ext cx="8255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Text Box 25">
              <a:extLst>
                <a:ext uri="{FF2B5EF4-FFF2-40B4-BE49-F238E27FC236}">
                  <a16:creationId xmlns:a16="http://schemas.microsoft.com/office/drawing/2014/main" id="{9D92A7BD-110E-CC65-4B6A-C3D4F238D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075" y="3560763"/>
              <a:ext cx="6572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Crank</a:t>
              </a:r>
            </a:p>
            <a:p>
              <a:pPr eaLnBrk="1" hangingPunct="1"/>
              <a:r>
                <a:rPr lang="en-CA" altLang="en-US" sz="1400"/>
                <a:t>shaft</a:t>
              </a:r>
              <a:endParaRPr lang="en-US" altLang="en-US" sz="1400"/>
            </a:p>
          </p:txBody>
        </p:sp>
        <p:sp>
          <p:nvSpPr>
            <p:cNvPr id="5138" name="Line 26">
              <a:extLst>
                <a:ext uri="{FF2B5EF4-FFF2-40B4-BE49-F238E27FC236}">
                  <a16:creationId xmlns:a16="http://schemas.microsoft.com/office/drawing/2014/main" id="{B6946EBA-97DE-0970-42F6-F87110562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9100" y="2921000"/>
              <a:ext cx="10795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Text Box 27">
              <a:extLst>
                <a:ext uri="{FF2B5EF4-FFF2-40B4-BE49-F238E27FC236}">
                  <a16:creationId xmlns:a16="http://schemas.microsoft.com/office/drawing/2014/main" id="{11485097-8BA4-C9C1-9325-C19D551D3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838" y="2955925"/>
              <a:ext cx="6873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Check</a:t>
              </a:r>
            </a:p>
            <a:p>
              <a:pPr eaLnBrk="1" hangingPunct="1"/>
              <a:r>
                <a:rPr lang="en-CA" altLang="en-US" sz="1400"/>
                <a:t>valve</a:t>
              </a:r>
              <a:endParaRPr lang="en-US" altLang="en-US" sz="1400"/>
            </a:p>
          </p:txBody>
        </p:sp>
        <p:sp>
          <p:nvSpPr>
            <p:cNvPr id="5140" name="Line 28">
              <a:extLst>
                <a:ext uri="{FF2B5EF4-FFF2-40B4-BE49-F238E27FC236}">
                  <a16:creationId xmlns:a16="http://schemas.microsoft.com/office/drawing/2014/main" id="{DCCE8F18-0AC7-B8C2-9BEA-78BE2748A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1963" y="2989263"/>
              <a:ext cx="673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Text Box 29">
              <a:extLst>
                <a:ext uri="{FF2B5EF4-FFF2-40B4-BE49-F238E27FC236}">
                  <a16:creationId xmlns:a16="http://schemas.microsoft.com/office/drawing/2014/main" id="{EF7CC164-5CC8-DDEE-21F3-85D7D601C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400" y="1347788"/>
              <a:ext cx="8255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/>
                <a:t>Exhaust</a:t>
              </a:r>
            </a:p>
            <a:p>
              <a:pPr eaLnBrk="1" hangingPunct="1"/>
              <a:r>
                <a:rPr lang="en-CA" altLang="en-US" sz="1400"/>
                <a:t>port</a:t>
              </a:r>
              <a:endParaRPr lang="en-US" altLang="en-US" sz="1400"/>
            </a:p>
          </p:txBody>
        </p:sp>
        <p:sp>
          <p:nvSpPr>
            <p:cNvPr id="5142" name="Line 30">
              <a:extLst>
                <a:ext uri="{FF2B5EF4-FFF2-40B4-BE49-F238E27FC236}">
                  <a16:creationId xmlns:a16="http://schemas.microsoft.com/office/drawing/2014/main" id="{3EA4BD32-000F-D689-D226-75C0BE337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6425" y="1609725"/>
              <a:ext cx="419100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">
            <a:extLst>
              <a:ext uri="{FF2B5EF4-FFF2-40B4-BE49-F238E27FC236}">
                <a16:creationId xmlns:a16="http://schemas.microsoft.com/office/drawing/2014/main" id="{E4CC7A1E-5B63-668F-6B06-15A94BDF8D82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809625"/>
            <a:ext cx="4622800" cy="5895975"/>
            <a:chOff x="2663825" y="752475"/>
            <a:chExt cx="4622800" cy="5895975"/>
          </a:xfrm>
        </p:grpSpPr>
        <p:pic>
          <p:nvPicPr>
            <p:cNvPr id="6148" name="Picture 4" descr="f12">
              <a:extLst>
                <a:ext uri="{FF2B5EF4-FFF2-40B4-BE49-F238E27FC236}">
                  <a16:creationId xmlns:a16="http://schemas.microsoft.com/office/drawing/2014/main" id="{DC04EE4B-E009-D484-FD3E-B0F4A5529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263" y="752475"/>
              <a:ext cx="4551362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 descr="f13">
              <a:extLst>
                <a:ext uri="{FF2B5EF4-FFF2-40B4-BE49-F238E27FC236}">
                  <a16:creationId xmlns:a16="http://schemas.microsoft.com/office/drawing/2014/main" id="{9F4F6B55-E8E9-5DF6-F34E-B44D088E2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825" y="3749675"/>
              <a:ext cx="4448175" cy="28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4F29E882-EC20-6B62-AF77-FCD3E5D9C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5" y="3386138"/>
              <a:ext cx="3989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600" b="1"/>
                <a:t>Cross                 Loop                  Uniflow</a:t>
              </a:r>
              <a:endParaRPr lang="en-US" altLang="en-US" sz="1600" b="1"/>
            </a:p>
          </p:txBody>
        </p:sp>
      </p:grpSp>
      <p:sp>
        <p:nvSpPr>
          <p:cNvPr id="6147" name="Text Box 7">
            <a:extLst>
              <a:ext uri="{FF2B5EF4-FFF2-40B4-BE49-F238E27FC236}">
                <a16:creationId xmlns:a16="http://schemas.microsoft.com/office/drawing/2014/main" id="{EDC139BA-C296-7184-FE1E-75658CB3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63525"/>
            <a:ext cx="433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Two-Stroke Scavenging 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11">
            <a:extLst>
              <a:ext uri="{FF2B5EF4-FFF2-40B4-BE49-F238E27FC236}">
                <a16:creationId xmlns:a16="http://schemas.microsoft.com/office/drawing/2014/main" id="{C4AA689D-38AF-FDD6-9717-BE774F1D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874713"/>
            <a:ext cx="5170487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09F5DB0B-82B7-924A-AEC2-9B0DC717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1443038"/>
            <a:ext cx="26352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/>
              <a:t>EPO – exhaust port open </a:t>
            </a:r>
          </a:p>
          <a:p>
            <a:pPr eaLnBrk="1" hangingPunct="1"/>
            <a:r>
              <a:rPr lang="en-CA" altLang="en-US" sz="1600"/>
              <a:t>EPC – exhaust port closed</a:t>
            </a:r>
          </a:p>
          <a:p>
            <a:pPr eaLnBrk="1" hangingPunct="1"/>
            <a:r>
              <a:rPr lang="en-CA" altLang="en-US" sz="1600"/>
              <a:t>IPO – intake port open</a:t>
            </a:r>
          </a:p>
          <a:p>
            <a:pPr eaLnBrk="1" hangingPunct="1"/>
            <a:r>
              <a:rPr lang="en-CA" altLang="en-US" sz="1600"/>
              <a:t>IPC – intake port closed</a:t>
            </a:r>
            <a:endParaRPr lang="en-US" altLang="en-US" sz="1600"/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12F323F8-8DA6-50ED-59FB-5D09DE20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525838"/>
            <a:ext cx="1079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Exhaust area</a:t>
            </a:r>
            <a:endParaRPr lang="en-US" altLang="en-US" sz="1200"/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3AFFA80E-7E39-4FAB-AE23-A60E63B1A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3860800"/>
            <a:ext cx="944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Intake area</a:t>
            </a:r>
            <a:endParaRPr lang="en-US" altLang="en-US" sz="1200"/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FF9BAD3C-44B8-283B-7F04-968F60EA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309563"/>
            <a:ext cx="3849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Two-Stroke SI Engine</a:t>
            </a:r>
            <a:endParaRPr lang="en-US" altLang="en-US" sz="2800" b="1"/>
          </a:p>
        </p:txBody>
      </p:sp>
      <p:sp>
        <p:nvSpPr>
          <p:cNvPr id="7175" name="Line 9">
            <a:extLst>
              <a:ext uri="{FF2B5EF4-FFF2-40B4-BE49-F238E27FC236}">
                <a16:creationId xmlns:a16="http://schemas.microsoft.com/office/drawing/2014/main" id="{1FAA70DE-1B7E-3D89-1E5D-A038AA4C5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5908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0">
            <a:extLst>
              <a:ext uri="{FF2B5EF4-FFF2-40B4-BE49-F238E27FC236}">
                <a16:creationId xmlns:a16="http://schemas.microsoft.com/office/drawing/2014/main" id="{C8BA7AC0-90C6-AF8D-BBFF-BB3A5EA4B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2354263"/>
            <a:ext cx="950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200"/>
              <a:t>scavenging</a:t>
            </a:r>
            <a:endParaRPr lang="en-US" alt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1B738712-2FDB-FC6E-A0CB-73A09B306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569913"/>
            <a:ext cx="394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Cylinder Arrangement</a:t>
            </a:r>
            <a:endParaRPr lang="en-US" altLang="en-US" sz="2800" b="1"/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DC99C34D-8E22-AA75-6B5D-83E2BEBA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247775"/>
            <a:ext cx="84058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u="sng"/>
              <a:t>Single-cylinder</a:t>
            </a:r>
            <a:r>
              <a:rPr lang="en-CA" altLang="en-US"/>
              <a:t> engine gives one power stroke per crank revolution </a:t>
            </a:r>
          </a:p>
          <a:p>
            <a:pPr eaLnBrk="1" hangingPunct="1"/>
            <a:r>
              <a:rPr lang="en-CA" altLang="en-US"/>
              <a:t>(2 stroke) or two revolutions (4 stroke).  The torque pulses are widely </a:t>
            </a:r>
          </a:p>
          <a:p>
            <a:pPr eaLnBrk="1" hangingPunct="1"/>
            <a:r>
              <a:rPr lang="en-CA" altLang="en-US"/>
              <a:t>spaced, and engine vibration and smoothness are significant problems.</a:t>
            </a:r>
          </a:p>
          <a:p>
            <a:pPr eaLnBrk="1" hangingPunct="1"/>
            <a:r>
              <a:rPr lang="en-CA" altLang="en-US"/>
              <a:t>Used in small engine applications where engine size is more important </a:t>
            </a:r>
          </a:p>
          <a:p>
            <a:pPr eaLnBrk="1" hangingPunct="1"/>
            <a:r>
              <a:rPr lang="en-CA" altLang="en-US"/>
              <a:t> </a:t>
            </a:r>
          </a:p>
          <a:p>
            <a:pPr eaLnBrk="1" hangingPunct="1"/>
            <a:r>
              <a:rPr lang="en-CA" altLang="en-US" u="sng"/>
              <a:t>Multi-cylinder</a:t>
            </a:r>
            <a:r>
              <a:rPr lang="en-CA" altLang="en-US"/>
              <a:t> engines spread out the displacement volume amongst </a:t>
            </a:r>
          </a:p>
          <a:p>
            <a:pPr eaLnBrk="1" hangingPunct="1"/>
            <a:r>
              <a:rPr lang="en-CA" altLang="en-US"/>
              <a:t>multiple smaller cylinders.  Increased frequency of power strokes </a:t>
            </a:r>
          </a:p>
          <a:p>
            <a:pPr eaLnBrk="1" hangingPunct="1"/>
            <a:r>
              <a:rPr lang="en-CA" altLang="en-US"/>
              <a:t>produces smoother torque characteristics.  Engine balance (inertia forces</a:t>
            </a:r>
          </a:p>
          <a:p>
            <a:pPr eaLnBrk="1" hangingPunct="1"/>
            <a:r>
              <a:rPr lang="en-CA" altLang="en-US"/>
              <a:t>associated with accelerating and decelerating piston) better than single</a:t>
            </a:r>
          </a:p>
          <a:p>
            <a:pPr eaLnBrk="1" hangingPunct="1"/>
            <a:r>
              <a:rPr lang="en-CA" altLang="en-US"/>
              <a:t>cylinder.</a:t>
            </a:r>
          </a:p>
          <a:p>
            <a:pPr eaLnBrk="1" hangingPunct="1"/>
            <a:endParaRPr lang="en-CA" altLang="en-US"/>
          </a:p>
          <a:p>
            <a:pPr eaLnBrk="1" hangingPunct="1"/>
            <a:r>
              <a:rPr lang="en-CA" altLang="en-US"/>
              <a:t>Most common cylinder arrangements: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In-line 4-cylinder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In-line 6-cylinder</a:t>
            </a:r>
          </a:p>
          <a:p>
            <a:pPr eaLnBrk="1" hangingPunct="1">
              <a:buFontTx/>
              <a:buChar char="-"/>
            </a:pPr>
            <a:r>
              <a:rPr lang="en-CA" altLang="en-US"/>
              <a:t> V-6 and V-8</a:t>
            </a:r>
            <a:endParaRPr lang="en-US" altLang="en-US"/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BE88871E-40BD-E390-A85D-0E34AAA05E4E}"/>
              </a:ext>
            </a:extLst>
          </p:cNvPr>
          <p:cNvSpPr>
            <a:spLocks noChangeArrowheads="1"/>
          </p:cNvSpPr>
          <p:nvPr/>
        </p:nvSpPr>
        <p:spPr bwMode="auto">
          <a:xfrm rot="1358789">
            <a:off x="7112000" y="4572000"/>
            <a:ext cx="38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ECDAF3C5-9CC2-696F-C72C-8B5BC8DB6054}"/>
              </a:ext>
            </a:extLst>
          </p:cNvPr>
          <p:cNvSpPr>
            <a:spLocks noChangeArrowheads="1"/>
          </p:cNvSpPr>
          <p:nvPr/>
        </p:nvSpPr>
        <p:spPr bwMode="auto">
          <a:xfrm rot="20241211" flipH="1">
            <a:off x="6380163" y="4564063"/>
            <a:ext cx="38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FE702F83-9E2E-8F95-7A58-E7C50C19B80C}"/>
              </a:ext>
            </a:extLst>
          </p:cNvPr>
          <p:cNvSpPr>
            <a:spLocks noChangeArrowheads="1"/>
          </p:cNvSpPr>
          <p:nvPr/>
        </p:nvSpPr>
        <p:spPr bwMode="auto">
          <a:xfrm rot="1321381">
            <a:off x="7086600" y="4940300"/>
            <a:ext cx="365125" cy="2127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81B2C8E5-531B-5210-3901-03FEF5F7D433}"/>
              </a:ext>
            </a:extLst>
          </p:cNvPr>
          <p:cNvSpPr>
            <a:spLocks noChangeArrowheads="1"/>
          </p:cNvSpPr>
          <p:nvPr/>
        </p:nvSpPr>
        <p:spPr bwMode="auto">
          <a:xfrm rot="20278619" flipH="1">
            <a:off x="6392863" y="4843463"/>
            <a:ext cx="365125" cy="21272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00" name="Oval 10">
            <a:extLst>
              <a:ext uri="{FF2B5EF4-FFF2-40B4-BE49-F238E27FC236}">
                <a16:creationId xmlns:a16="http://schemas.microsoft.com/office/drawing/2014/main" id="{67D22E31-EFB8-509E-6210-215404A4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5524500"/>
            <a:ext cx="266700" cy="2413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Line 11">
            <a:extLst>
              <a:ext uri="{FF2B5EF4-FFF2-40B4-BE49-F238E27FC236}">
                <a16:creationId xmlns:a16="http://schemas.microsoft.com/office/drawing/2014/main" id="{59989E4B-6E29-1B6B-88C8-F4F554A1F7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5800" y="5143500"/>
            <a:ext cx="177800" cy="444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2">
            <a:extLst>
              <a:ext uri="{FF2B5EF4-FFF2-40B4-BE49-F238E27FC236}">
                <a16:creationId xmlns:a16="http://schemas.microsoft.com/office/drawing/2014/main" id="{85F56060-EB13-23BB-327B-91D5A261D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5041900"/>
            <a:ext cx="317500" cy="4953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Freeform 14">
            <a:extLst>
              <a:ext uri="{FF2B5EF4-FFF2-40B4-BE49-F238E27FC236}">
                <a16:creationId xmlns:a16="http://schemas.microsoft.com/office/drawing/2014/main" id="{D904B37D-CD94-AE72-EA1B-CFAB94850E50}"/>
              </a:ext>
            </a:extLst>
          </p:cNvPr>
          <p:cNvSpPr>
            <a:spLocks/>
          </p:cNvSpPr>
          <p:nvPr/>
        </p:nvSpPr>
        <p:spPr bwMode="auto">
          <a:xfrm>
            <a:off x="6807200" y="5727700"/>
            <a:ext cx="342900" cy="141288"/>
          </a:xfrm>
          <a:custGeom>
            <a:avLst/>
            <a:gdLst>
              <a:gd name="T0" fmla="*/ 2147483647 w 216"/>
              <a:gd name="T1" fmla="*/ 0 h 89"/>
              <a:gd name="T2" fmla="*/ 2147483647 w 216"/>
              <a:gd name="T3" fmla="*/ 2147483647 h 89"/>
              <a:gd name="T4" fmla="*/ 2147483647 w 216"/>
              <a:gd name="T5" fmla="*/ 2147483647 h 89"/>
              <a:gd name="T6" fmla="*/ 0 w 216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89"/>
              <a:gd name="T14" fmla="*/ 216 w 216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89">
                <a:moveTo>
                  <a:pt x="216" y="0"/>
                </a:moveTo>
                <a:cubicBezTo>
                  <a:pt x="196" y="28"/>
                  <a:pt x="176" y="57"/>
                  <a:pt x="152" y="72"/>
                </a:cubicBezTo>
                <a:cubicBezTo>
                  <a:pt x="128" y="87"/>
                  <a:pt x="97" y="87"/>
                  <a:pt x="72" y="88"/>
                </a:cubicBezTo>
                <a:cubicBezTo>
                  <a:pt x="47" y="89"/>
                  <a:pt x="12" y="81"/>
                  <a:pt x="0" y="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8F4EDF21-1DCF-1341-B2C7-91CE73C10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8913"/>
            <a:ext cx="523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800" b="1"/>
              <a:t>Power Regulation (Throttling)</a:t>
            </a:r>
            <a:endParaRPr lang="en-US" altLang="en-US" sz="2800" b="1"/>
          </a:p>
        </p:txBody>
      </p:sp>
      <p:sp>
        <p:nvSpPr>
          <p:cNvPr id="9219" name="Text Box 6">
            <a:extLst>
              <a:ext uri="{FF2B5EF4-FFF2-40B4-BE49-F238E27FC236}">
                <a16:creationId xmlns:a16="http://schemas.microsoft.com/office/drawing/2014/main" id="{BA42156C-B793-FEE9-0B07-04C627FD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646113"/>
            <a:ext cx="78613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CA" altLang="en-US"/>
            </a:br>
            <a:r>
              <a:rPr lang="en-CA" altLang="en-US"/>
              <a:t>An IC engine is basically an air engine, the more air you get into the</a:t>
            </a:r>
          </a:p>
          <a:p>
            <a:pPr eaLnBrk="1" hangingPunct="1"/>
            <a:r>
              <a:rPr lang="en-CA" altLang="en-US"/>
              <a:t>cylinder, the more fuel you can burn, the more power you get out.</a:t>
            </a:r>
          </a:p>
          <a:p>
            <a:pPr eaLnBrk="1" hangingPunct="1"/>
            <a:r>
              <a:rPr lang="en-CA" altLang="en-US"/>
              <a:t>The initial pressure in the cylinder is roughly equal to the pressure</a:t>
            </a:r>
            <a:br>
              <a:rPr lang="en-CA" altLang="en-US"/>
            </a:br>
            <a:r>
              <a:rPr lang="en-CA" altLang="en-US"/>
              <a:t>in the intake manifold.</a:t>
            </a:r>
          </a:p>
          <a:p>
            <a:pPr eaLnBrk="1" hangingPunct="1"/>
            <a:endParaRPr lang="en-CA" altLang="en-US"/>
          </a:p>
          <a:p>
            <a:pPr eaLnBrk="1" hangingPunct="1"/>
            <a:r>
              <a:rPr lang="en-CA" altLang="en-US"/>
              <a:t>Pressure in the intake manifold is varied by opening and closing the</a:t>
            </a:r>
          </a:p>
          <a:p>
            <a:pPr eaLnBrk="1" hangingPunct="1"/>
            <a:r>
              <a:rPr lang="en-CA" altLang="en-US"/>
              <a:t>throttle plate to change the pressure drop.  Maximum air flow (and</a:t>
            </a:r>
            <a:br>
              <a:rPr lang="en-CA" altLang="en-US"/>
            </a:br>
            <a:r>
              <a:rPr lang="en-CA" altLang="en-US"/>
              <a:t>power) achieved at wide-open-throttle (WOT).  Minimum air flow </a:t>
            </a:r>
            <a:br>
              <a:rPr lang="en-CA" altLang="en-US"/>
            </a:br>
            <a:r>
              <a:rPr lang="en-CA" altLang="en-US"/>
              <a:t>at idle</a:t>
            </a:r>
            <a:endParaRPr lang="en-US" altLang="en-US"/>
          </a:p>
        </p:txBody>
      </p:sp>
      <p:grpSp>
        <p:nvGrpSpPr>
          <p:cNvPr id="9220" name="Group 12">
            <a:extLst>
              <a:ext uri="{FF2B5EF4-FFF2-40B4-BE49-F238E27FC236}">
                <a16:creationId xmlns:a16="http://schemas.microsoft.com/office/drawing/2014/main" id="{82C166BB-B335-2F9E-85BD-212536622BCD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3997325"/>
            <a:ext cx="5243512" cy="2863850"/>
            <a:chOff x="913" y="2510"/>
            <a:chExt cx="3303" cy="1804"/>
          </a:xfrm>
        </p:grpSpPr>
        <p:pic>
          <p:nvPicPr>
            <p:cNvPr id="9240" name="Picture 4" descr="f17">
              <a:extLst>
                <a:ext uri="{FF2B5EF4-FFF2-40B4-BE49-F238E27FC236}">
                  <a16:creationId xmlns:a16="http://schemas.microsoft.com/office/drawing/2014/main" id="{5C3D1D6E-5E24-4E89-45F5-B02547B83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2510"/>
              <a:ext cx="2949" cy="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Freeform 7">
              <a:extLst>
                <a:ext uri="{FF2B5EF4-FFF2-40B4-BE49-F238E27FC236}">
                  <a16:creationId xmlns:a16="http://schemas.microsoft.com/office/drawing/2014/main" id="{C1EC9356-6D4A-A609-0DF9-AA92FD309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640"/>
              <a:ext cx="528" cy="696"/>
            </a:xfrm>
            <a:custGeom>
              <a:avLst/>
              <a:gdLst>
                <a:gd name="T0" fmla="*/ 128 w 528"/>
                <a:gd name="T1" fmla="*/ 139 h 664"/>
                <a:gd name="T2" fmla="*/ 144 w 528"/>
                <a:gd name="T3" fmla="*/ 44 h 664"/>
                <a:gd name="T4" fmla="*/ 176 w 528"/>
                <a:gd name="T5" fmla="*/ 30 h 664"/>
                <a:gd name="T6" fmla="*/ 240 w 528"/>
                <a:gd name="T7" fmla="*/ 0 h 664"/>
                <a:gd name="T8" fmla="*/ 416 w 528"/>
                <a:gd name="T9" fmla="*/ 109 h 664"/>
                <a:gd name="T10" fmla="*/ 432 w 528"/>
                <a:gd name="T11" fmla="*/ 154 h 664"/>
                <a:gd name="T12" fmla="*/ 456 w 528"/>
                <a:gd name="T13" fmla="*/ 186 h 664"/>
                <a:gd name="T14" fmla="*/ 464 w 528"/>
                <a:gd name="T15" fmla="*/ 232 h 664"/>
                <a:gd name="T16" fmla="*/ 528 w 528"/>
                <a:gd name="T17" fmla="*/ 464 h 664"/>
                <a:gd name="T18" fmla="*/ 520 w 528"/>
                <a:gd name="T19" fmla="*/ 944 h 664"/>
                <a:gd name="T20" fmla="*/ 480 w 528"/>
                <a:gd name="T21" fmla="*/ 1035 h 664"/>
                <a:gd name="T22" fmla="*/ 400 w 528"/>
                <a:gd name="T23" fmla="*/ 1219 h 664"/>
                <a:gd name="T24" fmla="*/ 232 w 528"/>
                <a:gd name="T25" fmla="*/ 1286 h 664"/>
                <a:gd name="T26" fmla="*/ 160 w 528"/>
                <a:gd name="T27" fmla="*/ 1219 h 664"/>
                <a:gd name="T28" fmla="*/ 112 w 528"/>
                <a:gd name="T29" fmla="*/ 1158 h 664"/>
                <a:gd name="T30" fmla="*/ 88 w 528"/>
                <a:gd name="T31" fmla="*/ 1127 h 664"/>
                <a:gd name="T32" fmla="*/ 32 w 528"/>
                <a:gd name="T33" fmla="*/ 1021 h 664"/>
                <a:gd name="T34" fmla="*/ 0 w 528"/>
                <a:gd name="T35" fmla="*/ 849 h 664"/>
                <a:gd name="T36" fmla="*/ 8 w 528"/>
                <a:gd name="T37" fmla="*/ 543 h 664"/>
                <a:gd name="T38" fmla="*/ 72 w 528"/>
                <a:gd name="T39" fmla="*/ 356 h 664"/>
                <a:gd name="T40" fmla="*/ 128 w 528"/>
                <a:gd name="T41" fmla="*/ 139 h 6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8"/>
                <a:gd name="T64" fmla="*/ 0 h 664"/>
                <a:gd name="T65" fmla="*/ 528 w 528"/>
                <a:gd name="T66" fmla="*/ 664 h 6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8" h="664">
                  <a:moveTo>
                    <a:pt x="128" y="72"/>
                  </a:moveTo>
                  <a:cubicBezTo>
                    <a:pt x="133" y="56"/>
                    <a:pt x="139" y="40"/>
                    <a:pt x="144" y="24"/>
                  </a:cubicBezTo>
                  <a:cubicBezTo>
                    <a:pt x="147" y="14"/>
                    <a:pt x="165" y="19"/>
                    <a:pt x="176" y="16"/>
                  </a:cubicBezTo>
                  <a:cubicBezTo>
                    <a:pt x="233" y="0"/>
                    <a:pt x="159" y="16"/>
                    <a:pt x="240" y="0"/>
                  </a:cubicBezTo>
                  <a:cubicBezTo>
                    <a:pt x="312" y="7"/>
                    <a:pt x="357" y="17"/>
                    <a:pt x="416" y="56"/>
                  </a:cubicBezTo>
                  <a:cubicBezTo>
                    <a:pt x="421" y="64"/>
                    <a:pt x="425" y="73"/>
                    <a:pt x="432" y="80"/>
                  </a:cubicBezTo>
                  <a:cubicBezTo>
                    <a:pt x="439" y="87"/>
                    <a:pt x="450" y="88"/>
                    <a:pt x="456" y="96"/>
                  </a:cubicBezTo>
                  <a:cubicBezTo>
                    <a:pt x="461" y="103"/>
                    <a:pt x="460" y="112"/>
                    <a:pt x="464" y="120"/>
                  </a:cubicBezTo>
                  <a:cubicBezTo>
                    <a:pt x="484" y="160"/>
                    <a:pt x="503" y="203"/>
                    <a:pt x="528" y="240"/>
                  </a:cubicBezTo>
                  <a:cubicBezTo>
                    <a:pt x="525" y="323"/>
                    <a:pt x="527" y="406"/>
                    <a:pt x="520" y="488"/>
                  </a:cubicBezTo>
                  <a:cubicBezTo>
                    <a:pt x="519" y="501"/>
                    <a:pt x="486" y="529"/>
                    <a:pt x="480" y="536"/>
                  </a:cubicBezTo>
                  <a:cubicBezTo>
                    <a:pt x="457" y="563"/>
                    <a:pt x="432" y="614"/>
                    <a:pt x="400" y="632"/>
                  </a:cubicBezTo>
                  <a:cubicBezTo>
                    <a:pt x="350" y="660"/>
                    <a:pt x="286" y="659"/>
                    <a:pt x="232" y="664"/>
                  </a:cubicBezTo>
                  <a:cubicBezTo>
                    <a:pt x="208" y="656"/>
                    <a:pt x="182" y="644"/>
                    <a:pt x="160" y="632"/>
                  </a:cubicBezTo>
                  <a:cubicBezTo>
                    <a:pt x="143" y="623"/>
                    <a:pt x="128" y="611"/>
                    <a:pt x="112" y="600"/>
                  </a:cubicBezTo>
                  <a:cubicBezTo>
                    <a:pt x="104" y="595"/>
                    <a:pt x="88" y="584"/>
                    <a:pt x="88" y="584"/>
                  </a:cubicBezTo>
                  <a:cubicBezTo>
                    <a:pt x="51" y="529"/>
                    <a:pt x="74" y="542"/>
                    <a:pt x="32" y="528"/>
                  </a:cubicBezTo>
                  <a:cubicBezTo>
                    <a:pt x="21" y="495"/>
                    <a:pt x="7" y="476"/>
                    <a:pt x="0" y="440"/>
                  </a:cubicBezTo>
                  <a:cubicBezTo>
                    <a:pt x="3" y="387"/>
                    <a:pt x="3" y="333"/>
                    <a:pt x="8" y="280"/>
                  </a:cubicBezTo>
                  <a:cubicBezTo>
                    <a:pt x="12" y="238"/>
                    <a:pt x="55" y="218"/>
                    <a:pt x="72" y="184"/>
                  </a:cubicBezTo>
                  <a:cubicBezTo>
                    <a:pt x="89" y="150"/>
                    <a:pt x="101" y="99"/>
                    <a:pt x="128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Text Box 8">
              <a:extLst>
                <a:ext uri="{FF2B5EF4-FFF2-40B4-BE49-F238E27FC236}">
                  <a16:creationId xmlns:a16="http://schemas.microsoft.com/office/drawing/2014/main" id="{0ECC8D49-379A-640D-EEE3-B5C4E0980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2921"/>
              <a:ext cx="3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600" b="1"/>
                <a:t>P</a:t>
              </a:r>
              <a:r>
                <a:rPr lang="en-CA" altLang="en-US" sz="1600" b="1" baseline="-25000"/>
                <a:t>atm</a:t>
              </a:r>
              <a:endParaRPr lang="en-US" altLang="en-US" sz="1600" b="1" baseline="-25000"/>
            </a:p>
          </p:txBody>
        </p:sp>
        <p:sp>
          <p:nvSpPr>
            <p:cNvPr id="9243" name="Text Box 9">
              <a:extLst>
                <a:ext uri="{FF2B5EF4-FFF2-40B4-BE49-F238E27FC236}">
                  <a16:creationId xmlns:a16="http://schemas.microsoft.com/office/drawing/2014/main" id="{C4512986-E953-FAF6-4518-237076AD7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" y="2908"/>
              <a:ext cx="6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600" b="1"/>
                <a:t>P</a:t>
              </a:r>
              <a:r>
                <a:rPr lang="en-CA" altLang="en-US" sz="1600" b="1" baseline="-25000"/>
                <a:t>int</a:t>
              </a:r>
              <a:r>
                <a:rPr lang="en-CA" altLang="en-US" sz="1600" b="1"/>
                <a:t> &lt; P</a:t>
              </a:r>
              <a:r>
                <a:rPr lang="en-CA" altLang="en-US" sz="1600" b="1" baseline="-25000"/>
                <a:t>atm</a:t>
              </a:r>
              <a:endParaRPr lang="en-US" altLang="en-US" sz="1600" b="1" baseline="-25000"/>
            </a:p>
          </p:txBody>
        </p:sp>
        <p:sp>
          <p:nvSpPr>
            <p:cNvPr id="9244" name="Text Box 10">
              <a:extLst>
                <a:ext uri="{FF2B5EF4-FFF2-40B4-BE49-F238E27FC236}">
                  <a16:creationId xmlns:a16="http://schemas.microsoft.com/office/drawing/2014/main" id="{F09AC2A4-D777-89B8-4FEA-6C6DFAAC4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" y="3415"/>
              <a:ext cx="9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400" b="1"/>
                <a:t>Intake manifold</a:t>
              </a:r>
              <a:endParaRPr lang="en-US" altLang="en-US" sz="1400" b="1"/>
            </a:p>
          </p:txBody>
        </p:sp>
        <p:sp>
          <p:nvSpPr>
            <p:cNvPr id="9245" name="Rectangle 11">
              <a:extLst>
                <a:ext uri="{FF2B5EF4-FFF2-40B4-BE49-F238E27FC236}">
                  <a16:creationId xmlns:a16="http://schemas.microsoft.com/office/drawing/2014/main" id="{3525FA46-F44C-219E-E7C5-DE54A10CD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2624"/>
              <a:ext cx="520" cy="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221" name="Line 13">
            <a:extLst>
              <a:ext uri="{FF2B5EF4-FFF2-40B4-BE49-F238E27FC236}">
                <a16:creationId xmlns:a16="http://schemas.microsoft.com/office/drawing/2014/main" id="{DF366D0C-1739-1231-2629-0539123BC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1800" y="4330700"/>
            <a:ext cx="139700" cy="50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5">
            <a:extLst>
              <a:ext uri="{FF2B5EF4-FFF2-40B4-BE49-F238E27FC236}">
                <a16:creationId xmlns:a16="http://schemas.microsoft.com/office/drawing/2014/main" id="{B7A817B6-D87C-C994-EFE2-4E6A28A96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900" y="4394200"/>
            <a:ext cx="368300" cy="2667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16">
            <a:extLst>
              <a:ext uri="{FF2B5EF4-FFF2-40B4-BE49-F238E27FC236}">
                <a16:creationId xmlns:a16="http://schemas.microsoft.com/office/drawing/2014/main" id="{9BAE1EB4-BF65-4AF0-ABCF-7B5AEB01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4100513"/>
            <a:ext cx="547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Fuel</a:t>
            </a:r>
            <a:endParaRPr lang="en-CA" altLang="en-US" sz="1400" b="1"/>
          </a:p>
        </p:txBody>
      </p:sp>
      <p:sp>
        <p:nvSpPr>
          <p:cNvPr id="9224" name="Line 18">
            <a:extLst>
              <a:ext uri="{FF2B5EF4-FFF2-40B4-BE49-F238E27FC236}">
                <a16:creationId xmlns:a16="http://schemas.microsoft.com/office/drawing/2014/main" id="{7ED62B25-BB04-FCE0-1F4E-3789A2132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7400" y="4457700"/>
            <a:ext cx="901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20">
            <a:extLst>
              <a:ext uri="{FF2B5EF4-FFF2-40B4-BE49-F238E27FC236}">
                <a16:creationId xmlns:a16="http://schemas.microsoft.com/office/drawing/2014/main" id="{1945137D-A634-71C5-2F41-7BE01F2FC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2163" y="4894263"/>
            <a:ext cx="901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Rectangle 22">
            <a:extLst>
              <a:ext uri="{FF2B5EF4-FFF2-40B4-BE49-F238E27FC236}">
                <a16:creationId xmlns:a16="http://schemas.microsoft.com/office/drawing/2014/main" id="{1907B5A9-1212-2CE6-EFE5-AF2E12517B3D}"/>
              </a:ext>
            </a:extLst>
          </p:cNvPr>
          <p:cNvSpPr>
            <a:spLocks noChangeArrowheads="1"/>
          </p:cNvSpPr>
          <p:nvPr/>
        </p:nvSpPr>
        <p:spPr bwMode="auto">
          <a:xfrm rot="1842141">
            <a:off x="7543800" y="4470400"/>
            <a:ext cx="55563" cy="4191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Oval 23">
            <a:extLst>
              <a:ext uri="{FF2B5EF4-FFF2-40B4-BE49-F238E27FC236}">
                <a16:creationId xmlns:a16="http://schemas.microsoft.com/office/drawing/2014/main" id="{468FF91B-9F7A-7FE4-4483-5D1061012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4635500"/>
            <a:ext cx="101600" cy="101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Line 24">
            <a:extLst>
              <a:ext uri="{FF2B5EF4-FFF2-40B4-BE49-F238E27FC236}">
                <a16:creationId xmlns:a16="http://schemas.microsoft.com/office/drawing/2014/main" id="{EEA666F2-D676-457C-C00D-E01747A3E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4863" y="5364163"/>
            <a:ext cx="901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25">
            <a:extLst>
              <a:ext uri="{FF2B5EF4-FFF2-40B4-BE49-F238E27FC236}">
                <a16:creationId xmlns:a16="http://schemas.microsoft.com/office/drawing/2014/main" id="{9F34F273-B607-ED27-3D31-B3E413B69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25" y="5800725"/>
            <a:ext cx="901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Rectangle 26">
            <a:extLst>
              <a:ext uri="{FF2B5EF4-FFF2-40B4-BE49-F238E27FC236}">
                <a16:creationId xmlns:a16="http://schemas.microsoft.com/office/drawing/2014/main" id="{EA422BEE-5048-BD12-0140-531D8307E37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74757" y="5363369"/>
            <a:ext cx="55562" cy="4445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1" name="Oval 27">
            <a:extLst>
              <a:ext uri="{FF2B5EF4-FFF2-40B4-BE49-F238E27FC236}">
                <a16:creationId xmlns:a16="http://schemas.microsoft.com/office/drawing/2014/main" id="{B5170F0D-3E4B-8FF8-06D8-27730A31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5541963"/>
            <a:ext cx="114300" cy="101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2" name="Text Box 28">
            <a:extLst>
              <a:ext uri="{FF2B5EF4-FFF2-40B4-BE49-F238E27FC236}">
                <a16:creationId xmlns:a16="http://schemas.microsoft.com/office/drawing/2014/main" id="{248DA75E-79C0-28B0-566F-395D9D34E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5776913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400" b="1"/>
              <a:t>WOT</a:t>
            </a:r>
            <a:endParaRPr lang="en-US" altLang="en-US" sz="1400" b="1"/>
          </a:p>
        </p:txBody>
      </p:sp>
      <p:sp>
        <p:nvSpPr>
          <p:cNvPr id="9233" name="Text Box 29">
            <a:extLst>
              <a:ext uri="{FF2B5EF4-FFF2-40B4-BE49-F238E27FC236}">
                <a16:creationId xmlns:a16="http://schemas.microsoft.com/office/drawing/2014/main" id="{EF81377D-0820-CB08-2896-FAD0DFC9D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4867275"/>
            <a:ext cx="48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400" b="1"/>
              <a:t>Idle</a:t>
            </a:r>
            <a:endParaRPr lang="en-US" altLang="en-US" sz="1400" b="1"/>
          </a:p>
        </p:txBody>
      </p:sp>
      <p:sp>
        <p:nvSpPr>
          <p:cNvPr id="9234" name="Line 30">
            <a:extLst>
              <a:ext uri="{FF2B5EF4-FFF2-40B4-BE49-F238E27FC236}">
                <a16:creationId xmlns:a16="http://schemas.microsoft.com/office/drawing/2014/main" id="{C8D5AF14-3E3C-726A-DEBA-43BF6569E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2300" y="4584700"/>
            <a:ext cx="39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31">
            <a:extLst>
              <a:ext uri="{FF2B5EF4-FFF2-40B4-BE49-F238E27FC236}">
                <a16:creationId xmlns:a16="http://schemas.microsoft.com/office/drawing/2014/main" id="{F3D59B3D-D66B-DA5B-22CA-55127CD3A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4792663"/>
            <a:ext cx="39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32">
            <a:extLst>
              <a:ext uri="{FF2B5EF4-FFF2-40B4-BE49-F238E27FC236}">
                <a16:creationId xmlns:a16="http://schemas.microsoft.com/office/drawing/2014/main" id="{029A1101-08DE-4177-C44E-2F0F1C6F2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4525" y="5686425"/>
            <a:ext cx="39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33">
            <a:extLst>
              <a:ext uri="{FF2B5EF4-FFF2-40B4-BE49-F238E27FC236}">
                <a16:creationId xmlns:a16="http://schemas.microsoft.com/office/drawing/2014/main" id="{C1480257-F1CE-733E-E9F9-AAA1D57A5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9288" y="5462588"/>
            <a:ext cx="39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Rectangle 34">
            <a:extLst>
              <a:ext uri="{FF2B5EF4-FFF2-40B4-BE49-F238E27FC236}">
                <a16:creationId xmlns:a16="http://schemas.microsoft.com/office/drawing/2014/main" id="{66031456-4A4B-8897-81EF-9E863D398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6578600"/>
            <a:ext cx="533400" cy="25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9" name="Rectangle 35">
            <a:extLst>
              <a:ext uri="{FF2B5EF4-FFF2-40B4-BE49-F238E27FC236}">
                <a16:creationId xmlns:a16="http://schemas.microsoft.com/office/drawing/2014/main" id="{B4D89383-1DA5-A4A9-3162-EF96BBD2C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241800"/>
            <a:ext cx="482600" cy="93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744</Words>
  <Application>Microsoft Office PowerPoint</Application>
  <PresentationFormat>On-screen Show (4:3)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Trebuchet MS</vt:lpstr>
      <vt:lpstr>Office Theme</vt:lpstr>
      <vt:lpstr>ME 433 Internal Combustion Engines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Intro</dc:title>
  <dc:creator>Dan Cordon</dc:creator>
  <cp:lastModifiedBy>Cordon, Dan (dcordon@uidaho.edu)</cp:lastModifiedBy>
  <cp:revision>226</cp:revision>
  <dcterms:created xsi:type="dcterms:W3CDTF">2007-12-14T00:01:34Z</dcterms:created>
  <dcterms:modified xsi:type="dcterms:W3CDTF">2024-02-12T21:14:09Z</dcterms:modified>
</cp:coreProperties>
</file>