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30" r:id="rId2"/>
    <p:sldId id="370" r:id="rId3"/>
    <p:sldId id="371" r:id="rId4"/>
    <p:sldId id="372" r:id="rId5"/>
    <p:sldId id="373" r:id="rId6"/>
    <p:sldId id="374" r:id="rId7"/>
    <p:sldId id="375" r:id="rId8"/>
    <p:sldId id="377" r:id="rId9"/>
    <p:sldId id="378" r:id="rId10"/>
    <p:sldId id="379" r:id="rId11"/>
    <p:sldId id="382" r:id="rId12"/>
    <p:sldId id="381" r:id="rId13"/>
    <p:sldId id="380" r:id="rId14"/>
    <p:sldId id="376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3"/>
    <p:restoredTop sz="90819" autoAdjust="0"/>
  </p:normalViewPr>
  <p:slideViewPr>
    <p:cSldViewPr>
      <p:cViewPr varScale="1">
        <p:scale>
          <a:sx n="86" d="100"/>
          <a:sy n="86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93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ADBB9-1977-3EBE-4484-34C47B311C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A5355-9D8F-2B7E-43D4-030A3184C1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63E8538-8064-44C8-BBE8-140F531C499B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771B5-DE39-7CF5-FF4D-123E685CD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126DA-62ED-5E5C-1318-36E884B02A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F21131-B59D-4E5D-824A-6A307651D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AAA927-4D25-64EB-AFBD-F17A6A2EA3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B495C-548C-A312-CA2A-96A39AA137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5831B62F-AF9B-42C4-BE3C-15DD9B130DA9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3BF4CE-FACF-1761-6FD1-FA1FCA7672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85867D-7D00-7AA5-C801-29FD350DB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314E5-7434-A1D3-946E-1626AB1C14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ABF58-B958-4E5F-1F68-FC10B9249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5130A6-BC44-4300-A39E-6BAD0B332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76B2-8103-BB17-4D29-6D0F9327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97CFB82-52C8-432C-A04B-96F86E68526C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3460-9152-65CF-06A8-06039FF1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186FB-2470-2A0E-595C-94D0468A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3C9F97-6AA4-48A5-BDF8-925253248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0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DDB8-E587-7D44-0D3E-8306176E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0A310FA-9FE1-47E3-BD37-95632143B7FD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0264-5224-A01D-1FAA-B34BEF7C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D5365-79C8-2818-5B05-FB1520FF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6F0073-FC92-4951-93F2-47F3A9487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94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EBF4D-74F2-01B3-083A-F3C3A4B8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A1DB683-929E-411F-B4FD-710AF981B72F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FB65-DA5F-E7D3-36E9-895C949D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79E6D-58AA-E3C7-1E0B-4BB4A3A9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778A47-1C94-4179-991C-C5CF7606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7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0C00D-0A2A-1343-717A-B7A74E7D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32A8285-7550-41BD-98E7-D13CC4BD5C23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F2633-955F-22AC-ABE1-83CBD732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8C4ED-28DC-16FA-2242-8ED5C35B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605F3A-DDD2-44F0-AED0-EABB00F8D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19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7367D-F5A6-C82B-90B8-0FD00A73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5427E3F-F12F-499B-BC05-CF305C899C39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551D7-66B4-A05A-B6DF-14AAC8EA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2D37C-B044-7974-626E-93D142CD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EC394D-A6CF-452D-A0F8-2CC0302F1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40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AF463-C292-EDEA-E201-F12F0D84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18FFA00-3F6E-47BC-B3A8-6028A19F003B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3A3B9-02B4-D0E1-DD53-D9DCFE2D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7B645-E645-A541-4688-51933A76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EBCC01-3651-4E3B-AE5D-58CF70FC5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D457-B1DF-7CBB-FEBF-02A46013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EACB5F0-0615-45A6-8665-FA7145F99F82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67DD2-D75A-98D9-1C65-3F0C268E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AEA064-6A05-CF8B-2971-6674269F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8EF35C-1240-42AE-8382-C07FDBD1D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38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17EFE-677F-B9AA-C1BB-09AEED38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4A9B6D7-16C1-4FDF-8AC6-926DD83FD7B2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9C73A-DD43-9136-CFD0-42AC26F6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B7FFC-0CAB-F532-22CB-37AA1B9C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96F7A7-2C05-4FA0-9A5F-AD432E06A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09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022BA-4135-A219-7158-3F1CB958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BED959B-A8C9-417E-B1DE-408FC7229F19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B0E28-55B4-1641-4500-99048FA1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9745-888F-09ED-DD6F-546364FE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525DC4-1F15-44F8-9B0A-E210DA2B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2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DE6CE-4C89-3C18-9039-3DB8D5CF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4080795-84DB-4694-BECC-29A5B2B400BF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59C2D-A6BA-16D7-9D34-41C0BCD6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600D3-45AF-7F2B-525D-CEC77F7F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D15AD5-1467-4B01-B464-EBFAE2BC2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53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5EA37-EF8E-58B3-4B65-A476FFCF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5575AC8-4931-4660-B2D0-621F4AD8CC60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74FC5-D498-D4CA-CFA8-7FC7CE06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562B7-F6CA-D62A-51C6-FDA7673B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2D1A71-E823-49D7-A12C-4E402869A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46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6FF71-55A4-67E6-0B72-0672FF62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Mechanical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512E3-635A-CAD4-1817-57BE5508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12">
            <a:extLst>
              <a:ext uri="{FF2B5EF4-FFF2-40B4-BE49-F238E27FC236}">
                <a16:creationId xmlns:a16="http://schemas.microsoft.com/office/drawing/2014/main" id="{D7683F83-B8CA-1A5D-1398-38D0C6EA678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52400"/>
            <a:ext cx="9144000" cy="6705600"/>
            <a:chOff x="0" y="227955"/>
            <a:chExt cx="9238889" cy="69216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1E728A-FFBF-83E9-5741-70E5AC1F4130}"/>
                </a:ext>
              </a:extLst>
            </p:cNvPr>
            <p:cNvSpPr/>
            <p:nvPr userDrawn="1"/>
          </p:nvSpPr>
          <p:spPr>
            <a:xfrm>
              <a:off x="227764" y="227955"/>
              <a:ext cx="8685519" cy="639895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FB5034-54EC-5AB2-6067-044D05DB2E47}"/>
                </a:ext>
              </a:extLst>
            </p:cNvPr>
            <p:cNvSpPr/>
            <p:nvPr userDrawn="1"/>
          </p:nvSpPr>
          <p:spPr>
            <a:xfrm>
              <a:off x="0" y="6240185"/>
              <a:ext cx="376934" cy="117983"/>
            </a:xfrm>
            <a:prstGeom prst="rect">
              <a:avLst/>
            </a:prstGeom>
            <a:solidFill>
              <a:srgbClr val="A78D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031" name="Picture 8" descr="ui_logo_rgb.pdf">
              <a:extLst>
                <a:ext uri="{FF2B5EF4-FFF2-40B4-BE49-F238E27FC236}">
                  <a16:creationId xmlns:a16="http://schemas.microsoft.com/office/drawing/2014/main" id="{F23C144C-E5C0-0D0A-0B30-CD88D9608C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566" y="6138684"/>
              <a:ext cx="1874242" cy="31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9" descr="engr_ppt.pdf">
              <a:extLst>
                <a:ext uri="{FF2B5EF4-FFF2-40B4-BE49-F238E27FC236}">
                  <a16:creationId xmlns:a16="http://schemas.microsoft.com/office/drawing/2014/main" id="{3481DFB6-5AA1-65DE-B575-BF9723B24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60" y="6198313"/>
              <a:ext cx="2933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1" descr="admin-gold-whiteCLIP.png">
              <a:extLst>
                <a:ext uri="{FF2B5EF4-FFF2-40B4-BE49-F238E27FC236}">
                  <a16:creationId xmlns:a16="http://schemas.microsoft.com/office/drawing/2014/main" id="{CD77F6A2-23C5-F3D0-C65C-B8EEB0644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342" y="5378209"/>
              <a:ext cx="1758547" cy="177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000" spc="-1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rgwarner.com/matchbot/#version=1.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rettmotion.com/racing-and-performance/boost-adviser/" TargetMode="External"/><Relationship Id="rId2" Type="http://schemas.openxmlformats.org/officeDocument/2006/relationships/hyperlink" Target="https://www.borgwarner.com/matchbot/#version=1.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youtube.com/watch?v=nCj6Spwl1C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04E9D51-DC80-7CBC-4942-19EABE9B8F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ME 433</a:t>
            </a:r>
            <a:br>
              <a:rPr lang="en-US" dirty="0"/>
            </a:br>
            <a:r>
              <a:rPr lang="en-US" dirty="0"/>
              <a:t>Internal Combustion Engines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Subtitle 3">
            <a:extLst>
              <a:ext uri="{FF2B5EF4-FFF2-40B4-BE49-F238E27FC236}">
                <a16:creationId xmlns:a16="http://schemas.microsoft.com/office/drawing/2014/main" id="{77BC4226-4466-A85D-6602-9174C3A36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Professor: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Dr. Dan Cordon (AKA Dr. Dan)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937" y="395943"/>
            <a:ext cx="3302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Activity (Example)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1F2D3B2-74D3-12E6-5609-D8253EFE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33346"/>
            <a:ext cx="8455819" cy="507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dirty="0"/>
              <a:t>Borg Warner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hlinkClick r:id="rId2"/>
              </a:rPr>
              <a:t>https://www.borgwarner.com/matchbot/#version=1.4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6.0L V8 engine with one giant single turbo – 15 psi of boost at engine intake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2500, 3000, 4000, 5000, 6000, 7000 RPM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10 psi at 2500 RPM and 15 psi from 3000 RPM and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Compressor: </a:t>
            </a:r>
            <a:r>
              <a:rPr lang="en-US" sz="1800" dirty="0" err="1"/>
              <a:t>AirWerks</a:t>
            </a:r>
            <a:r>
              <a:rPr lang="en-US" sz="1800" dirty="0"/>
              <a:t> S500SX-E (120mm x 78mm) (1500909702)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Adjust turbine expansion to line up with 110mm 1.15 </a:t>
            </a:r>
            <a:r>
              <a:rPr lang="en-US" sz="1800" dirty="0" err="1"/>
              <a:t>a/r</a:t>
            </a:r>
            <a:r>
              <a:rPr lang="en-US" sz="1800" dirty="0"/>
              <a:t> turbine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Look at several calculated values: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Turbo Shaft Power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Engine Power and Torque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Fuel Flow Requirement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Exhaust Manifold Pressure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Engine </a:t>
            </a:r>
            <a:r>
              <a:rPr lang="en-US" sz="1800" dirty="0" err="1"/>
              <a:t>Delta_p</a:t>
            </a:r>
            <a:r>
              <a:rPr lang="en-US" sz="1800" dirty="0"/>
              <a:t> (intake pressure – exhaust pressure)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Wastegate Flow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Wastegate Diameter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Compressor: </a:t>
            </a:r>
            <a:r>
              <a:rPr lang="en-US" sz="1800" dirty="0" err="1"/>
              <a:t>AirWerks</a:t>
            </a:r>
            <a:r>
              <a:rPr lang="en-US" sz="1800" dirty="0"/>
              <a:t> S400SX-E (110mm x 73mm) (1400909710)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Adjust turbine expansion to line up with 87mm 1.10 </a:t>
            </a:r>
            <a:r>
              <a:rPr lang="en-US" sz="1800" dirty="0" err="1"/>
              <a:t>a/r</a:t>
            </a:r>
            <a:r>
              <a:rPr lang="en-US" sz="1800" dirty="0"/>
              <a:t> turbine housing</a:t>
            </a:r>
          </a:p>
        </p:txBody>
      </p:sp>
    </p:spTree>
    <p:extLst>
      <p:ext uri="{BB962C8B-B14F-4D97-AF65-F5344CB8AC3E}">
        <p14:creationId xmlns:p14="http://schemas.microsoft.com/office/powerpoint/2010/main" val="202330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51" y="194236"/>
            <a:ext cx="72218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800" b="1" dirty="0"/>
              <a:t>S500SX-E (120mm x 78mm) (1500909702)</a:t>
            </a:r>
          </a:p>
          <a:p>
            <a:pPr algn="ctr" eaLnBrk="1" hangingPunct="1"/>
            <a:r>
              <a:rPr lang="pt-BR" altLang="en-US" sz="2800" b="1" dirty="0"/>
              <a:t>110mm 1.15 a/r turbine housing</a:t>
            </a:r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1E5E7-B788-1F8D-5FD6-4A475BAE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7696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2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51" y="194236"/>
            <a:ext cx="72218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800" b="1" dirty="0"/>
              <a:t>S500SX-E (120mm x 78mm) (1500909702)</a:t>
            </a:r>
          </a:p>
          <a:p>
            <a:pPr algn="ctr" eaLnBrk="1" hangingPunct="1"/>
            <a:r>
              <a:rPr lang="pt-BR" altLang="en-US" sz="2800" b="1" dirty="0"/>
              <a:t>110mm 0.85 a/r turbine housing</a:t>
            </a:r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84745-BC7E-6A45-BF20-E9F06E2ED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133475"/>
            <a:ext cx="78105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0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587" y="109886"/>
            <a:ext cx="6963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800" b="1" dirty="0"/>
              <a:t>400SX-E (110mm x 73mm) (1400909710)</a:t>
            </a:r>
          </a:p>
          <a:p>
            <a:pPr algn="ctr" eaLnBrk="1" hangingPunct="1"/>
            <a:r>
              <a:rPr lang="pt-BR" altLang="en-US" sz="2800" b="1" dirty="0"/>
              <a:t>87mm 1.10 a/r turbine housing</a:t>
            </a:r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5FF43-DCD7-90B0-1629-D43A043DB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24" y="1152525"/>
            <a:ext cx="78009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610" y="395943"/>
            <a:ext cx="53591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Activity (go to a computer lab)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1F2D3B2-74D3-12E6-5609-D8253EFE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33346"/>
            <a:ext cx="8455819" cy="590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dirty="0"/>
              <a:t>Be ready to share your results in class on Monday (screen captures of your analysis, or demo on the lecture screen)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Pick an engine your group is interested in, and quantity of turbochargers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Provide 6 inputs for the Borg Warner </a:t>
            </a:r>
            <a:r>
              <a:rPr lang="en-US" sz="1800" dirty="0" err="1"/>
              <a:t>MatchBot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Show data points on the compressor map you selected</a:t>
            </a:r>
            <a:br>
              <a:rPr lang="en-US" sz="1800" dirty="0"/>
            </a:br>
            <a:r>
              <a:rPr lang="en-US" sz="1800" dirty="0"/>
              <a:t>(or Garret, or other compressor/turbine maps)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Change values for each 6 point for turbine expansion ratio in order to get all points on the same curve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Confirm that the compressor and turbine combination you want does exist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b="1" dirty="0"/>
              <a:t>Online Turbocharger Software (free-</a:t>
            </a:r>
            <a:r>
              <a:rPr lang="en-US" sz="1800" b="1" dirty="0" err="1"/>
              <a:t>ish</a:t>
            </a:r>
            <a:r>
              <a:rPr lang="en-US" sz="1800" b="1" dirty="0"/>
              <a:t>)</a:t>
            </a:r>
          </a:p>
          <a:p>
            <a:endParaRPr lang="en-US" sz="1800" dirty="0"/>
          </a:p>
          <a:p>
            <a:r>
              <a:rPr lang="en-US" sz="1800" dirty="0"/>
              <a:t>Borg Warner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hlinkClick r:id="rId2"/>
              </a:rPr>
              <a:t>https://www.borgwarner.com/matchbot/#version=1.4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Comprehensive calculator with ability for turbine sizing calculations</a:t>
            </a:r>
          </a:p>
          <a:p>
            <a:endParaRPr lang="en-US" sz="1800" dirty="0"/>
          </a:p>
          <a:p>
            <a:r>
              <a:rPr lang="en-US" sz="1800" dirty="0"/>
              <a:t>Garrett Motion (requires registration/login)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https://www.garrettmotion.com/racing-and-performance/boost-adviser/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Somewhat basic (2 points), but gives access to all compressor and turbine maps</a:t>
            </a:r>
          </a:p>
        </p:txBody>
      </p:sp>
    </p:spTree>
    <p:extLst>
      <p:ext uri="{BB962C8B-B14F-4D97-AF65-F5344CB8AC3E}">
        <p14:creationId xmlns:p14="http://schemas.microsoft.com/office/powerpoint/2010/main" val="233341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845" y="395943"/>
            <a:ext cx="7350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Centrifugal Compressors (Turbochargers)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917912"/>
            <a:ext cx="784559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Analysis of a centrifugal compressor is different from a positive displacement supercharger.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C30BC8E-CA94-CAF0-EFB5-54380ACB7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0" y="3043501"/>
            <a:ext cx="3652838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wastegate controls the amount of exhaust bypass to maintain a desired boost pressure (usually measured at intake pressure, after any intercooler and piping).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Mass airflow is not directly linked to the engine speed at all.</a:t>
            </a:r>
          </a:p>
        </p:txBody>
      </p:sp>
      <p:pic>
        <p:nvPicPr>
          <p:cNvPr id="2050" name="Picture 2" descr="Under the skin: how turbochargers have evolved | Autocar">
            <a:extLst>
              <a:ext uri="{FF2B5EF4-FFF2-40B4-BE49-F238E27FC236}">
                <a16:creationId xmlns:a16="http://schemas.microsoft.com/office/drawing/2014/main" id="{E7E7234A-BBD4-BA4A-2B2F-FB0504DDD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047" y="3505200"/>
            <a:ext cx="506295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41F2D3B2-74D3-12E6-5609-D8253EFE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0" y="1863616"/>
            <a:ext cx="845581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Power comes from exhaust flow (blowdown is significant portion of energy, plus some exhaust stroke displacement).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Generally consider the energy to drive the compressor as ‘free’, so we don’t account for it.</a:t>
            </a:r>
          </a:p>
        </p:txBody>
      </p:sp>
    </p:spTree>
    <p:extLst>
      <p:ext uri="{BB962C8B-B14F-4D97-AF65-F5344CB8AC3E}">
        <p14:creationId xmlns:p14="http://schemas.microsoft.com/office/powerpoint/2010/main" val="216305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845" y="395943"/>
            <a:ext cx="7350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Centrifugal Compressors (Turbochargers)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917912"/>
            <a:ext cx="784559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Turbine Selection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1F2D3B2-74D3-12E6-5609-D8253EFE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0" y="1405333"/>
            <a:ext cx="845581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Choosing a turbine size is your first decision.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Turbine housing family (T15, T25, T3, T4, T6,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Turbine </a:t>
            </a:r>
            <a:r>
              <a:rPr lang="en-US" sz="1800" dirty="0" err="1"/>
              <a:t>a/r</a:t>
            </a:r>
            <a:r>
              <a:rPr lang="en-US" sz="1800" dirty="0"/>
              <a:t> (area to radius ratio)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Turbine wheels</a:t>
            </a:r>
          </a:p>
        </p:txBody>
      </p:sp>
      <p:pic>
        <p:nvPicPr>
          <p:cNvPr id="3074" name="Picture 2" descr="Turbocharger Fundamentals">
            <a:extLst>
              <a:ext uri="{FF2B5EF4-FFF2-40B4-BE49-F238E27FC236}">
                <a16:creationId xmlns:a16="http://schemas.microsoft.com/office/drawing/2014/main" id="{47E9AA80-EE8E-F5F3-B753-077B3B7DA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1" y="3429000"/>
            <a:ext cx="5037660" cy="34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urbo Charger A/R Ratio Sizing How To">
            <a:extLst>
              <a:ext uri="{FF2B5EF4-FFF2-40B4-BE49-F238E27FC236}">
                <a16:creationId xmlns:a16="http://schemas.microsoft.com/office/drawing/2014/main" id="{439D340D-B065-F74C-90FD-81FB719C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6144"/>
            <a:ext cx="3124200" cy="39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2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3" y="395943"/>
            <a:ext cx="3213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Turbine Housings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917912"/>
            <a:ext cx="784559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6D58A-F663-C77A-3F06-78C66894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80" y="1066800"/>
            <a:ext cx="73723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8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479" y="395943"/>
            <a:ext cx="2833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Turbine Wheels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889" y="-11316"/>
            <a:ext cx="2715287" cy="91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BA130-3617-CC0A-5163-AE1A72077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1132"/>
            <a:ext cx="4457317" cy="5260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C2C91-0255-247D-544D-2238CEEB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247" y="2255519"/>
            <a:ext cx="4469251" cy="4602481"/>
          </a:xfrm>
          <a:prstGeom prst="rect">
            <a:avLst/>
          </a:prstGeom>
        </p:spPr>
      </p:pic>
      <p:pic>
        <p:nvPicPr>
          <p:cNvPr id="4098" name="Picture 2" descr="617 Diesel Garrett T3 Turbocharger Turbine Wheel ( Impeller) and Shaft |  Product | MercedesSource.com">
            <a:extLst>
              <a:ext uri="{FF2B5EF4-FFF2-40B4-BE49-F238E27FC236}">
                <a16:creationId xmlns:a16="http://schemas.microsoft.com/office/drawing/2014/main" id="{1F76C141-DDD4-18E9-C38F-7FA0AD30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31" y="2817256"/>
            <a:ext cx="2109769" cy="14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2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307" y="395943"/>
            <a:ext cx="33217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Compressor Maps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917911"/>
            <a:ext cx="426243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The biggest difference in turbocharger selection usually comes from selecting the most appropriate compressor size and geometry.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1F2D3B2-74D3-12E6-5609-D8253EFE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29" y="2599302"/>
            <a:ext cx="4417220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Compressor map shows the mass flow rate (sometimes volume flow rate at STP), compressor RPM, Pressure ratio, and isentropic efficiency.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Need to plot the data points for your engine across whole RPM range on the compressor map.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Pay special attention to the </a:t>
            </a:r>
            <a:r>
              <a:rPr lang="en-US" sz="1800" dirty="0">
                <a:solidFill>
                  <a:srgbClr val="FF0000"/>
                </a:solidFill>
              </a:rPr>
              <a:t>surge line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Surge Video</a:t>
            </a:r>
            <a:r>
              <a:rPr lang="en-US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Pay attention to the </a:t>
            </a:r>
            <a:r>
              <a:rPr lang="en-US" sz="1800" dirty="0">
                <a:solidFill>
                  <a:srgbClr val="FF00FF"/>
                </a:solidFill>
              </a:rPr>
              <a:t>choked line</a:t>
            </a:r>
            <a:r>
              <a:rPr lang="en-US" sz="1800" dirty="0"/>
              <a:t>.</a:t>
            </a:r>
          </a:p>
        </p:txBody>
      </p:sp>
      <p:pic>
        <p:nvPicPr>
          <p:cNvPr id="6150" name="Picture 6" descr="T67 compressor map inside? - Honda-Tech - Honda Forum Discussion">
            <a:extLst>
              <a:ext uri="{FF2B5EF4-FFF2-40B4-BE49-F238E27FC236}">
                <a16:creationId xmlns:a16="http://schemas.microsoft.com/office/drawing/2014/main" id="{6243997F-2428-9C4D-5691-90B5131F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859854"/>
            <a:ext cx="4603628" cy="599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96BBB9A-781C-5C70-FC8E-664A1A6B8490}"/>
              </a:ext>
            </a:extLst>
          </p:cNvPr>
          <p:cNvSpPr/>
          <p:nvPr/>
        </p:nvSpPr>
        <p:spPr>
          <a:xfrm>
            <a:off x="5207620" y="1236085"/>
            <a:ext cx="2475570" cy="4997447"/>
          </a:xfrm>
          <a:custGeom>
            <a:avLst/>
            <a:gdLst>
              <a:gd name="connsiteX0" fmla="*/ 0 w 2475570"/>
              <a:gd name="connsiteY0" fmla="*/ 4997447 h 4997447"/>
              <a:gd name="connsiteX1" fmla="*/ 22302 w 2475570"/>
              <a:gd name="connsiteY1" fmla="*/ 4908237 h 4997447"/>
              <a:gd name="connsiteX2" fmla="*/ 44604 w 2475570"/>
              <a:gd name="connsiteY2" fmla="*/ 4874783 h 4997447"/>
              <a:gd name="connsiteX3" fmla="*/ 55756 w 2475570"/>
              <a:gd name="connsiteY3" fmla="*/ 4830178 h 4997447"/>
              <a:gd name="connsiteX4" fmla="*/ 111512 w 2475570"/>
              <a:gd name="connsiteY4" fmla="*/ 4718666 h 4997447"/>
              <a:gd name="connsiteX5" fmla="*/ 133814 w 2475570"/>
              <a:gd name="connsiteY5" fmla="*/ 4651759 h 4997447"/>
              <a:gd name="connsiteX6" fmla="*/ 156117 w 2475570"/>
              <a:gd name="connsiteY6" fmla="*/ 4607154 h 4997447"/>
              <a:gd name="connsiteX7" fmla="*/ 167268 w 2475570"/>
              <a:gd name="connsiteY7" fmla="*/ 4573700 h 4997447"/>
              <a:gd name="connsiteX8" fmla="*/ 178419 w 2475570"/>
              <a:gd name="connsiteY8" fmla="*/ 4529095 h 4997447"/>
              <a:gd name="connsiteX9" fmla="*/ 211873 w 2475570"/>
              <a:gd name="connsiteY9" fmla="*/ 4484491 h 4997447"/>
              <a:gd name="connsiteX10" fmla="*/ 234175 w 2475570"/>
              <a:gd name="connsiteY10" fmla="*/ 4428735 h 4997447"/>
              <a:gd name="connsiteX11" fmla="*/ 289931 w 2475570"/>
              <a:gd name="connsiteY11" fmla="*/ 4328374 h 4997447"/>
              <a:gd name="connsiteX12" fmla="*/ 301082 w 2475570"/>
              <a:gd name="connsiteY12" fmla="*/ 4283769 h 4997447"/>
              <a:gd name="connsiteX13" fmla="*/ 356839 w 2475570"/>
              <a:gd name="connsiteY13" fmla="*/ 4194559 h 4997447"/>
              <a:gd name="connsiteX14" fmla="*/ 379141 w 2475570"/>
              <a:gd name="connsiteY14" fmla="*/ 4116500 h 4997447"/>
              <a:gd name="connsiteX15" fmla="*/ 401443 w 2475570"/>
              <a:gd name="connsiteY15" fmla="*/ 4071895 h 4997447"/>
              <a:gd name="connsiteX16" fmla="*/ 423746 w 2475570"/>
              <a:gd name="connsiteY16" fmla="*/ 4004988 h 4997447"/>
              <a:gd name="connsiteX17" fmla="*/ 490653 w 2475570"/>
              <a:gd name="connsiteY17" fmla="*/ 3915778 h 4997447"/>
              <a:gd name="connsiteX18" fmla="*/ 512956 w 2475570"/>
              <a:gd name="connsiteY18" fmla="*/ 3882325 h 4997447"/>
              <a:gd name="connsiteX19" fmla="*/ 524107 w 2475570"/>
              <a:gd name="connsiteY19" fmla="*/ 3815417 h 4997447"/>
              <a:gd name="connsiteX20" fmla="*/ 546409 w 2475570"/>
              <a:gd name="connsiteY20" fmla="*/ 3770813 h 4997447"/>
              <a:gd name="connsiteX21" fmla="*/ 557560 w 2475570"/>
              <a:gd name="connsiteY21" fmla="*/ 3703905 h 4997447"/>
              <a:gd name="connsiteX22" fmla="*/ 602165 w 2475570"/>
              <a:gd name="connsiteY22" fmla="*/ 3648149 h 4997447"/>
              <a:gd name="connsiteX23" fmla="*/ 613317 w 2475570"/>
              <a:gd name="connsiteY23" fmla="*/ 3614695 h 4997447"/>
              <a:gd name="connsiteX24" fmla="*/ 680224 w 2475570"/>
              <a:gd name="connsiteY24" fmla="*/ 3503183 h 4997447"/>
              <a:gd name="connsiteX25" fmla="*/ 713678 w 2475570"/>
              <a:gd name="connsiteY25" fmla="*/ 3380520 h 4997447"/>
              <a:gd name="connsiteX26" fmla="*/ 735980 w 2475570"/>
              <a:gd name="connsiteY26" fmla="*/ 3291310 h 4997447"/>
              <a:gd name="connsiteX27" fmla="*/ 747131 w 2475570"/>
              <a:gd name="connsiteY27" fmla="*/ 3257856 h 4997447"/>
              <a:gd name="connsiteX28" fmla="*/ 791736 w 2475570"/>
              <a:gd name="connsiteY28" fmla="*/ 3135193 h 4997447"/>
              <a:gd name="connsiteX29" fmla="*/ 802887 w 2475570"/>
              <a:gd name="connsiteY29" fmla="*/ 3068286 h 4997447"/>
              <a:gd name="connsiteX30" fmla="*/ 814039 w 2475570"/>
              <a:gd name="connsiteY30" fmla="*/ 3034832 h 4997447"/>
              <a:gd name="connsiteX31" fmla="*/ 847492 w 2475570"/>
              <a:gd name="connsiteY31" fmla="*/ 2878715 h 4997447"/>
              <a:gd name="connsiteX32" fmla="*/ 858643 w 2475570"/>
              <a:gd name="connsiteY32" fmla="*/ 2800656 h 4997447"/>
              <a:gd name="connsiteX33" fmla="*/ 936702 w 2475570"/>
              <a:gd name="connsiteY33" fmla="*/ 2689144 h 4997447"/>
              <a:gd name="connsiteX34" fmla="*/ 947853 w 2475570"/>
              <a:gd name="connsiteY34" fmla="*/ 2655691 h 4997447"/>
              <a:gd name="connsiteX35" fmla="*/ 1014760 w 2475570"/>
              <a:gd name="connsiteY35" fmla="*/ 2544178 h 4997447"/>
              <a:gd name="connsiteX36" fmla="*/ 1037063 w 2475570"/>
              <a:gd name="connsiteY36" fmla="*/ 2477271 h 4997447"/>
              <a:gd name="connsiteX37" fmla="*/ 1059365 w 2475570"/>
              <a:gd name="connsiteY37" fmla="*/ 2443817 h 4997447"/>
              <a:gd name="connsiteX38" fmla="*/ 1137424 w 2475570"/>
              <a:gd name="connsiteY38" fmla="*/ 2298852 h 4997447"/>
              <a:gd name="connsiteX39" fmla="*/ 1271239 w 2475570"/>
              <a:gd name="connsiteY39" fmla="*/ 2142735 h 4997447"/>
              <a:gd name="connsiteX40" fmla="*/ 1338146 w 2475570"/>
              <a:gd name="connsiteY40" fmla="*/ 1986617 h 4997447"/>
              <a:gd name="connsiteX41" fmla="*/ 1349297 w 2475570"/>
              <a:gd name="connsiteY41" fmla="*/ 1942013 h 4997447"/>
              <a:gd name="connsiteX42" fmla="*/ 1360448 w 2475570"/>
              <a:gd name="connsiteY42" fmla="*/ 1886256 h 4997447"/>
              <a:gd name="connsiteX43" fmla="*/ 1382751 w 2475570"/>
              <a:gd name="connsiteY43" fmla="*/ 1852803 h 4997447"/>
              <a:gd name="connsiteX44" fmla="*/ 1427356 w 2475570"/>
              <a:gd name="connsiteY44" fmla="*/ 1763593 h 4997447"/>
              <a:gd name="connsiteX45" fmla="*/ 1460809 w 2475570"/>
              <a:gd name="connsiteY45" fmla="*/ 1663232 h 4997447"/>
              <a:gd name="connsiteX46" fmla="*/ 1483112 w 2475570"/>
              <a:gd name="connsiteY46" fmla="*/ 1540569 h 4997447"/>
              <a:gd name="connsiteX47" fmla="*/ 1505414 w 2475570"/>
              <a:gd name="connsiteY47" fmla="*/ 1429056 h 4997447"/>
              <a:gd name="connsiteX48" fmla="*/ 1516565 w 2475570"/>
              <a:gd name="connsiteY48" fmla="*/ 1395603 h 4997447"/>
              <a:gd name="connsiteX49" fmla="*/ 1572321 w 2475570"/>
              <a:gd name="connsiteY49" fmla="*/ 1295242 h 4997447"/>
              <a:gd name="connsiteX50" fmla="*/ 1616926 w 2475570"/>
              <a:gd name="connsiteY50" fmla="*/ 1094520 h 4997447"/>
              <a:gd name="connsiteX51" fmla="*/ 1628078 w 2475570"/>
              <a:gd name="connsiteY51" fmla="*/ 1049915 h 4997447"/>
              <a:gd name="connsiteX52" fmla="*/ 1661531 w 2475570"/>
              <a:gd name="connsiteY52" fmla="*/ 1016461 h 4997447"/>
              <a:gd name="connsiteX53" fmla="*/ 1717287 w 2475570"/>
              <a:gd name="connsiteY53" fmla="*/ 916100 h 4997447"/>
              <a:gd name="connsiteX54" fmla="*/ 1761892 w 2475570"/>
              <a:gd name="connsiteY54" fmla="*/ 838042 h 4997447"/>
              <a:gd name="connsiteX55" fmla="*/ 1806497 w 2475570"/>
              <a:gd name="connsiteY55" fmla="*/ 782286 h 4997447"/>
              <a:gd name="connsiteX56" fmla="*/ 1862253 w 2475570"/>
              <a:gd name="connsiteY56" fmla="*/ 670774 h 4997447"/>
              <a:gd name="connsiteX57" fmla="*/ 1873404 w 2475570"/>
              <a:gd name="connsiteY57" fmla="*/ 637320 h 4997447"/>
              <a:gd name="connsiteX58" fmla="*/ 1906858 w 2475570"/>
              <a:gd name="connsiteY58" fmla="*/ 603866 h 4997447"/>
              <a:gd name="connsiteX59" fmla="*/ 1918009 w 2475570"/>
              <a:gd name="connsiteY59" fmla="*/ 570413 h 4997447"/>
              <a:gd name="connsiteX60" fmla="*/ 1984917 w 2475570"/>
              <a:gd name="connsiteY60" fmla="*/ 503505 h 4997447"/>
              <a:gd name="connsiteX61" fmla="*/ 2018370 w 2475570"/>
              <a:gd name="connsiteY61" fmla="*/ 436598 h 4997447"/>
              <a:gd name="connsiteX62" fmla="*/ 2062975 w 2475570"/>
              <a:gd name="connsiteY62" fmla="*/ 369691 h 4997447"/>
              <a:gd name="connsiteX63" fmla="*/ 2107580 w 2475570"/>
              <a:gd name="connsiteY63" fmla="*/ 347388 h 4997447"/>
              <a:gd name="connsiteX64" fmla="*/ 2196790 w 2475570"/>
              <a:gd name="connsiteY64" fmla="*/ 258178 h 4997447"/>
              <a:gd name="connsiteX65" fmla="*/ 2241395 w 2475570"/>
              <a:gd name="connsiteY65" fmla="*/ 213574 h 4997447"/>
              <a:gd name="connsiteX66" fmla="*/ 2286000 w 2475570"/>
              <a:gd name="connsiteY66" fmla="*/ 168969 h 4997447"/>
              <a:gd name="connsiteX67" fmla="*/ 2330604 w 2475570"/>
              <a:gd name="connsiteY67" fmla="*/ 135515 h 4997447"/>
              <a:gd name="connsiteX68" fmla="*/ 2397512 w 2475570"/>
              <a:gd name="connsiteY68" fmla="*/ 68608 h 4997447"/>
              <a:gd name="connsiteX69" fmla="*/ 2453268 w 2475570"/>
              <a:gd name="connsiteY69" fmla="*/ 1700 h 4997447"/>
              <a:gd name="connsiteX70" fmla="*/ 2475570 w 2475570"/>
              <a:gd name="connsiteY70" fmla="*/ 1700 h 499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75570" h="4997447">
                <a:moveTo>
                  <a:pt x="0" y="4997447"/>
                </a:moveTo>
                <a:cubicBezTo>
                  <a:pt x="4241" y="4976240"/>
                  <a:pt x="10872" y="4931097"/>
                  <a:pt x="22302" y="4908237"/>
                </a:cubicBezTo>
                <a:cubicBezTo>
                  <a:pt x="28295" y="4896250"/>
                  <a:pt x="37170" y="4885934"/>
                  <a:pt x="44604" y="4874783"/>
                </a:cubicBezTo>
                <a:cubicBezTo>
                  <a:pt x="48321" y="4859915"/>
                  <a:pt x="49532" y="4844183"/>
                  <a:pt x="55756" y="4830178"/>
                </a:cubicBezTo>
                <a:cubicBezTo>
                  <a:pt x="134113" y="4653875"/>
                  <a:pt x="49199" y="4890025"/>
                  <a:pt x="111512" y="4718666"/>
                </a:cubicBezTo>
                <a:cubicBezTo>
                  <a:pt x="119546" y="4696573"/>
                  <a:pt x="125083" y="4673586"/>
                  <a:pt x="133814" y="4651759"/>
                </a:cubicBezTo>
                <a:cubicBezTo>
                  <a:pt x="139988" y="4636325"/>
                  <a:pt x="149569" y="4622433"/>
                  <a:pt x="156117" y="4607154"/>
                </a:cubicBezTo>
                <a:cubicBezTo>
                  <a:pt x="160747" y="4596350"/>
                  <a:pt x="164039" y="4585002"/>
                  <a:pt x="167268" y="4573700"/>
                </a:cubicBezTo>
                <a:cubicBezTo>
                  <a:pt x="171478" y="4558964"/>
                  <a:pt x="171565" y="4542803"/>
                  <a:pt x="178419" y="4529095"/>
                </a:cubicBezTo>
                <a:cubicBezTo>
                  <a:pt x="186731" y="4512472"/>
                  <a:pt x="202847" y="4500737"/>
                  <a:pt x="211873" y="4484491"/>
                </a:cubicBezTo>
                <a:cubicBezTo>
                  <a:pt x="221594" y="4466993"/>
                  <a:pt x="226045" y="4447027"/>
                  <a:pt x="234175" y="4428735"/>
                </a:cubicBezTo>
                <a:cubicBezTo>
                  <a:pt x="252455" y="4387604"/>
                  <a:pt x="265808" y="4368579"/>
                  <a:pt x="289931" y="4328374"/>
                </a:cubicBezTo>
                <a:cubicBezTo>
                  <a:pt x="293648" y="4313506"/>
                  <a:pt x="294858" y="4297774"/>
                  <a:pt x="301082" y="4283769"/>
                </a:cubicBezTo>
                <a:cubicBezTo>
                  <a:pt x="310048" y="4263594"/>
                  <a:pt x="341919" y="4216939"/>
                  <a:pt x="356839" y="4194559"/>
                </a:cubicBezTo>
                <a:cubicBezTo>
                  <a:pt x="362497" y="4171925"/>
                  <a:pt x="369543" y="4138896"/>
                  <a:pt x="379141" y="4116500"/>
                </a:cubicBezTo>
                <a:cubicBezTo>
                  <a:pt x="385689" y="4101221"/>
                  <a:pt x="395269" y="4087329"/>
                  <a:pt x="401443" y="4071895"/>
                </a:cubicBezTo>
                <a:cubicBezTo>
                  <a:pt x="410174" y="4050068"/>
                  <a:pt x="413232" y="4026015"/>
                  <a:pt x="423746" y="4004988"/>
                </a:cubicBezTo>
                <a:cubicBezTo>
                  <a:pt x="475612" y="3901257"/>
                  <a:pt x="448837" y="3968047"/>
                  <a:pt x="490653" y="3915778"/>
                </a:cubicBezTo>
                <a:cubicBezTo>
                  <a:pt x="499025" y="3905313"/>
                  <a:pt x="505522" y="3893476"/>
                  <a:pt x="512956" y="3882325"/>
                </a:cubicBezTo>
                <a:cubicBezTo>
                  <a:pt x="516673" y="3860022"/>
                  <a:pt x="517610" y="3837074"/>
                  <a:pt x="524107" y="3815417"/>
                </a:cubicBezTo>
                <a:cubicBezTo>
                  <a:pt x="528883" y="3799495"/>
                  <a:pt x="541633" y="3786735"/>
                  <a:pt x="546409" y="3770813"/>
                </a:cubicBezTo>
                <a:cubicBezTo>
                  <a:pt x="552906" y="3749156"/>
                  <a:pt x="550410" y="3725355"/>
                  <a:pt x="557560" y="3703905"/>
                </a:cubicBezTo>
                <a:cubicBezTo>
                  <a:pt x="564592" y="3682808"/>
                  <a:pt x="586941" y="3663374"/>
                  <a:pt x="602165" y="3648149"/>
                </a:cubicBezTo>
                <a:cubicBezTo>
                  <a:pt x="605882" y="3636998"/>
                  <a:pt x="607744" y="3625045"/>
                  <a:pt x="613317" y="3614695"/>
                </a:cubicBezTo>
                <a:cubicBezTo>
                  <a:pt x="633868" y="3576528"/>
                  <a:pt x="680224" y="3503183"/>
                  <a:pt x="680224" y="3503183"/>
                </a:cubicBezTo>
                <a:cubicBezTo>
                  <a:pt x="712953" y="3372262"/>
                  <a:pt x="660652" y="3579366"/>
                  <a:pt x="713678" y="3380520"/>
                </a:cubicBezTo>
                <a:cubicBezTo>
                  <a:pt x="721576" y="3350903"/>
                  <a:pt x="726287" y="3320389"/>
                  <a:pt x="735980" y="3291310"/>
                </a:cubicBezTo>
                <a:cubicBezTo>
                  <a:pt x="739697" y="3280159"/>
                  <a:pt x="743004" y="3268862"/>
                  <a:pt x="747131" y="3257856"/>
                </a:cubicBezTo>
                <a:cubicBezTo>
                  <a:pt x="763762" y="3213508"/>
                  <a:pt x="780020" y="3182057"/>
                  <a:pt x="791736" y="3135193"/>
                </a:cubicBezTo>
                <a:cubicBezTo>
                  <a:pt x="797220" y="3113258"/>
                  <a:pt x="797982" y="3090358"/>
                  <a:pt x="802887" y="3068286"/>
                </a:cubicBezTo>
                <a:cubicBezTo>
                  <a:pt x="805437" y="3056811"/>
                  <a:pt x="810810" y="3046134"/>
                  <a:pt x="814039" y="3034832"/>
                </a:cubicBezTo>
                <a:cubicBezTo>
                  <a:pt x="825630" y="2994265"/>
                  <a:pt x="843836" y="2904309"/>
                  <a:pt x="847492" y="2878715"/>
                </a:cubicBezTo>
                <a:cubicBezTo>
                  <a:pt x="851209" y="2852695"/>
                  <a:pt x="850331" y="2825591"/>
                  <a:pt x="858643" y="2800656"/>
                </a:cubicBezTo>
                <a:cubicBezTo>
                  <a:pt x="869523" y="2768015"/>
                  <a:pt x="916793" y="2714030"/>
                  <a:pt x="936702" y="2689144"/>
                </a:cubicBezTo>
                <a:cubicBezTo>
                  <a:pt x="940419" y="2677993"/>
                  <a:pt x="942145" y="2665966"/>
                  <a:pt x="947853" y="2655691"/>
                </a:cubicBezTo>
                <a:cubicBezTo>
                  <a:pt x="985258" y="2588362"/>
                  <a:pt x="990655" y="2604441"/>
                  <a:pt x="1014760" y="2544178"/>
                </a:cubicBezTo>
                <a:cubicBezTo>
                  <a:pt x="1023491" y="2522351"/>
                  <a:pt x="1024023" y="2496832"/>
                  <a:pt x="1037063" y="2477271"/>
                </a:cubicBezTo>
                <a:cubicBezTo>
                  <a:pt x="1044497" y="2466120"/>
                  <a:pt x="1053011" y="2455617"/>
                  <a:pt x="1059365" y="2443817"/>
                </a:cubicBezTo>
                <a:cubicBezTo>
                  <a:pt x="1061139" y="2440523"/>
                  <a:pt x="1111410" y="2328118"/>
                  <a:pt x="1137424" y="2298852"/>
                </a:cubicBezTo>
                <a:cubicBezTo>
                  <a:pt x="1188431" y="2241469"/>
                  <a:pt x="1235120" y="2214975"/>
                  <a:pt x="1271239" y="2142735"/>
                </a:cubicBezTo>
                <a:cubicBezTo>
                  <a:pt x="1314753" y="2055705"/>
                  <a:pt x="1313534" y="2068655"/>
                  <a:pt x="1338146" y="1986617"/>
                </a:cubicBezTo>
                <a:cubicBezTo>
                  <a:pt x="1342550" y="1971938"/>
                  <a:pt x="1345972" y="1956974"/>
                  <a:pt x="1349297" y="1942013"/>
                </a:cubicBezTo>
                <a:cubicBezTo>
                  <a:pt x="1353409" y="1923511"/>
                  <a:pt x="1353793" y="1904003"/>
                  <a:pt x="1360448" y="1886256"/>
                </a:cubicBezTo>
                <a:cubicBezTo>
                  <a:pt x="1365154" y="1873707"/>
                  <a:pt x="1375317" y="1863954"/>
                  <a:pt x="1382751" y="1852803"/>
                </a:cubicBezTo>
                <a:cubicBezTo>
                  <a:pt x="1414395" y="1726222"/>
                  <a:pt x="1365321" y="1898004"/>
                  <a:pt x="1427356" y="1763593"/>
                </a:cubicBezTo>
                <a:cubicBezTo>
                  <a:pt x="1442133" y="1731575"/>
                  <a:pt x="1453893" y="1697810"/>
                  <a:pt x="1460809" y="1663232"/>
                </a:cubicBezTo>
                <a:cubicBezTo>
                  <a:pt x="1500310" y="1465724"/>
                  <a:pt x="1440314" y="1768823"/>
                  <a:pt x="1483112" y="1540569"/>
                </a:cubicBezTo>
                <a:cubicBezTo>
                  <a:pt x="1490098" y="1503311"/>
                  <a:pt x="1493427" y="1465018"/>
                  <a:pt x="1505414" y="1429056"/>
                </a:cubicBezTo>
                <a:cubicBezTo>
                  <a:pt x="1509131" y="1417905"/>
                  <a:pt x="1511308" y="1406116"/>
                  <a:pt x="1516565" y="1395603"/>
                </a:cubicBezTo>
                <a:cubicBezTo>
                  <a:pt x="1558869" y="1310997"/>
                  <a:pt x="1540098" y="1370428"/>
                  <a:pt x="1572321" y="1295242"/>
                </a:cubicBezTo>
                <a:cubicBezTo>
                  <a:pt x="1594240" y="1244098"/>
                  <a:pt x="1616067" y="1097955"/>
                  <a:pt x="1616926" y="1094520"/>
                </a:cubicBezTo>
                <a:cubicBezTo>
                  <a:pt x="1620643" y="1079652"/>
                  <a:pt x="1620474" y="1063222"/>
                  <a:pt x="1628078" y="1049915"/>
                </a:cubicBezTo>
                <a:cubicBezTo>
                  <a:pt x="1635902" y="1036223"/>
                  <a:pt x="1652069" y="1029077"/>
                  <a:pt x="1661531" y="1016461"/>
                </a:cubicBezTo>
                <a:cubicBezTo>
                  <a:pt x="1689444" y="979243"/>
                  <a:pt x="1696101" y="954941"/>
                  <a:pt x="1717287" y="916100"/>
                </a:cubicBezTo>
                <a:cubicBezTo>
                  <a:pt x="1731637" y="889791"/>
                  <a:pt x="1745269" y="862977"/>
                  <a:pt x="1761892" y="838042"/>
                </a:cubicBezTo>
                <a:cubicBezTo>
                  <a:pt x="1775094" y="818239"/>
                  <a:pt x="1794252" y="802695"/>
                  <a:pt x="1806497" y="782286"/>
                </a:cubicBezTo>
                <a:cubicBezTo>
                  <a:pt x="1827878" y="746650"/>
                  <a:pt x="1849112" y="710200"/>
                  <a:pt x="1862253" y="670774"/>
                </a:cubicBezTo>
                <a:cubicBezTo>
                  <a:pt x="1865970" y="659623"/>
                  <a:pt x="1866884" y="647100"/>
                  <a:pt x="1873404" y="637320"/>
                </a:cubicBezTo>
                <a:cubicBezTo>
                  <a:pt x="1882152" y="624198"/>
                  <a:pt x="1895707" y="615017"/>
                  <a:pt x="1906858" y="603866"/>
                </a:cubicBezTo>
                <a:cubicBezTo>
                  <a:pt x="1910575" y="592715"/>
                  <a:pt x="1910793" y="579691"/>
                  <a:pt x="1918009" y="570413"/>
                </a:cubicBezTo>
                <a:cubicBezTo>
                  <a:pt x="1937373" y="545516"/>
                  <a:pt x="1984917" y="503505"/>
                  <a:pt x="1984917" y="503505"/>
                </a:cubicBezTo>
                <a:cubicBezTo>
                  <a:pt x="2012946" y="419417"/>
                  <a:pt x="1975136" y="523069"/>
                  <a:pt x="2018370" y="436598"/>
                </a:cubicBezTo>
                <a:cubicBezTo>
                  <a:pt x="2040142" y="393052"/>
                  <a:pt x="2013650" y="404923"/>
                  <a:pt x="2062975" y="369691"/>
                </a:cubicBezTo>
                <a:cubicBezTo>
                  <a:pt x="2076502" y="360029"/>
                  <a:pt x="2094458" y="357594"/>
                  <a:pt x="2107580" y="347388"/>
                </a:cubicBezTo>
                <a:lnTo>
                  <a:pt x="2196790" y="258178"/>
                </a:lnTo>
                <a:lnTo>
                  <a:pt x="2241395" y="213574"/>
                </a:lnTo>
                <a:cubicBezTo>
                  <a:pt x="2256263" y="198706"/>
                  <a:pt x="2269179" y="181585"/>
                  <a:pt x="2286000" y="168969"/>
                </a:cubicBezTo>
                <a:cubicBezTo>
                  <a:pt x="2300868" y="157818"/>
                  <a:pt x="2316790" y="147948"/>
                  <a:pt x="2330604" y="135515"/>
                </a:cubicBezTo>
                <a:cubicBezTo>
                  <a:pt x="2354048" y="114415"/>
                  <a:pt x="2380017" y="94852"/>
                  <a:pt x="2397512" y="68608"/>
                </a:cubicBezTo>
                <a:cubicBezTo>
                  <a:pt x="2412348" y="46354"/>
                  <a:pt x="2429416" y="16011"/>
                  <a:pt x="2453268" y="1700"/>
                </a:cubicBezTo>
                <a:cubicBezTo>
                  <a:pt x="2459643" y="-2125"/>
                  <a:pt x="2468136" y="1700"/>
                  <a:pt x="2475570" y="1700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94520A1-85A5-D6FC-F0C1-5172859FAE5D}"/>
              </a:ext>
            </a:extLst>
          </p:cNvPr>
          <p:cNvSpPr/>
          <p:nvPr/>
        </p:nvSpPr>
        <p:spPr>
          <a:xfrm>
            <a:off x="6077415" y="1048215"/>
            <a:ext cx="2877240" cy="5218770"/>
          </a:xfrm>
          <a:custGeom>
            <a:avLst/>
            <a:gdLst>
              <a:gd name="connsiteX0" fmla="*/ 0 w 2877240"/>
              <a:gd name="connsiteY0" fmla="*/ 5218770 h 5218770"/>
              <a:gd name="connsiteX1" fmla="*/ 55756 w 2877240"/>
              <a:gd name="connsiteY1" fmla="*/ 5185317 h 5218770"/>
              <a:gd name="connsiteX2" fmla="*/ 122663 w 2877240"/>
              <a:gd name="connsiteY2" fmla="*/ 5163014 h 5218770"/>
              <a:gd name="connsiteX3" fmla="*/ 234175 w 2877240"/>
              <a:gd name="connsiteY3" fmla="*/ 5084956 h 5218770"/>
              <a:gd name="connsiteX4" fmla="*/ 334536 w 2877240"/>
              <a:gd name="connsiteY4" fmla="*/ 5018048 h 5218770"/>
              <a:gd name="connsiteX5" fmla="*/ 356839 w 2877240"/>
              <a:gd name="connsiteY5" fmla="*/ 4984595 h 5218770"/>
              <a:gd name="connsiteX6" fmla="*/ 390292 w 2877240"/>
              <a:gd name="connsiteY6" fmla="*/ 4962292 h 5218770"/>
              <a:gd name="connsiteX7" fmla="*/ 446048 w 2877240"/>
              <a:gd name="connsiteY7" fmla="*/ 4906536 h 5218770"/>
              <a:gd name="connsiteX8" fmla="*/ 490653 w 2877240"/>
              <a:gd name="connsiteY8" fmla="*/ 4873083 h 5218770"/>
              <a:gd name="connsiteX9" fmla="*/ 602165 w 2877240"/>
              <a:gd name="connsiteY9" fmla="*/ 4783873 h 5218770"/>
              <a:gd name="connsiteX10" fmla="*/ 669073 w 2877240"/>
              <a:gd name="connsiteY10" fmla="*/ 4728117 h 5218770"/>
              <a:gd name="connsiteX11" fmla="*/ 713678 w 2877240"/>
              <a:gd name="connsiteY11" fmla="*/ 4705814 h 5218770"/>
              <a:gd name="connsiteX12" fmla="*/ 802887 w 2877240"/>
              <a:gd name="connsiteY12" fmla="*/ 4638907 h 5218770"/>
              <a:gd name="connsiteX13" fmla="*/ 869795 w 2877240"/>
              <a:gd name="connsiteY13" fmla="*/ 4583151 h 5218770"/>
              <a:gd name="connsiteX14" fmla="*/ 892097 w 2877240"/>
              <a:gd name="connsiteY14" fmla="*/ 4560848 h 5218770"/>
              <a:gd name="connsiteX15" fmla="*/ 959005 w 2877240"/>
              <a:gd name="connsiteY15" fmla="*/ 4538546 h 5218770"/>
              <a:gd name="connsiteX16" fmla="*/ 1059365 w 2877240"/>
              <a:gd name="connsiteY16" fmla="*/ 4460487 h 5218770"/>
              <a:gd name="connsiteX17" fmla="*/ 1115122 w 2877240"/>
              <a:gd name="connsiteY17" fmla="*/ 4415883 h 5218770"/>
              <a:gd name="connsiteX18" fmla="*/ 1159726 w 2877240"/>
              <a:gd name="connsiteY18" fmla="*/ 4382429 h 5218770"/>
              <a:gd name="connsiteX19" fmla="*/ 1226634 w 2877240"/>
              <a:gd name="connsiteY19" fmla="*/ 4326673 h 5218770"/>
              <a:gd name="connsiteX20" fmla="*/ 1282390 w 2877240"/>
              <a:gd name="connsiteY20" fmla="*/ 4259765 h 5218770"/>
              <a:gd name="connsiteX21" fmla="*/ 1315844 w 2877240"/>
              <a:gd name="connsiteY21" fmla="*/ 4215161 h 5218770"/>
              <a:gd name="connsiteX22" fmla="*/ 1393902 w 2877240"/>
              <a:gd name="connsiteY22" fmla="*/ 4148253 h 5218770"/>
              <a:gd name="connsiteX23" fmla="*/ 1416205 w 2877240"/>
              <a:gd name="connsiteY23" fmla="*/ 4114800 h 5218770"/>
              <a:gd name="connsiteX24" fmla="*/ 1460809 w 2877240"/>
              <a:gd name="connsiteY24" fmla="*/ 4059044 h 5218770"/>
              <a:gd name="connsiteX25" fmla="*/ 1483112 w 2877240"/>
              <a:gd name="connsiteY25" fmla="*/ 4003287 h 5218770"/>
              <a:gd name="connsiteX26" fmla="*/ 1494263 w 2877240"/>
              <a:gd name="connsiteY26" fmla="*/ 3969834 h 5218770"/>
              <a:gd name="connsiteX27" fmla="*/ 1516565 w 2877240"/>
              <a:gd name="connsiteY27" fmla="*/ 3947531 h 5218770"/>
              <a:gd name="connsiteX28" fmla="*/ 1572322 w 2877240"/>
              <a:gd name="connsiteY28" fmla="*/ 3869473 h 5218770"/>
              <a:gd name="connsiteX29" fmla="*/ 1616926 w 2877240"/>
              <a:gd name="connsiteY29" fmla="*/ 3847170 h 5218770"/>
              <a:gd name="connsiteX30" fmla="*/ 1672683 w 2877240"/>
              <a:gd name="connsiteY30" fmla="*/ 3791414 h 5218770"/>
              <a:gd name="connsiteX31" fmla="*/ 1706136 w 2877240"/>
              <a:gd name="connsiteY31" fmla="*/ 3769112 h 5218770"/>
              <a:gd name="connsiteX32" fmla="*/ 1728439 w 2877240"/>
              <a:gd name="connsiteY32" fmla="*/ 3724507 h 5218770"/>
              <a:gd name="connsiteX33" fmla="*/ 1773044 w 2877240"/>
              <a:gd name="connsiteY33" fmla="*/ 3668751 h 5218770"/>
              <a:gd name="connsiteX34" fmla="*/ 1795346 w 2877240"/>
              <a:gd name="connsiteY34" fmla="*/ 3612995 h 5218770"/>
              <a:gd name="connsiteX35" fmla="*/ 1839951 w 2877240"/>
              <a:gd name="connsiteY35" fmla="*/ 3546087 h 5218770"/>
              <a:gd name="connsiteX36" fmla="*/ 1862253 w 2877240"/>
              <a:gd name="connsiteY36" fmla="*/ 3490331 h 5218770"/>
              <a:gd name="connsiteX37" fmla="*/ 1929161 w 2877240"/>
              <a:gd name="connsiteY37" fmla="*/ 3412273 h 5218770"/>
              <a:gd name="connsiteX38" fmla="*/ 1951463 w 2877240"/>
              <a:gd name="connsiteY38" fmla="*/ 3378819 h 5218770"/>
              <a:gd name="connsiteX39" fmla="*/ 1984917 w 2877240"/>
              <a:gd name="connsiteY39" fmla="*/ 3334214 h 5218770"/>
              <a:gd name="connsiteX40" fmla="*/ 2007219 w 2877240"/>
              <a:gd name="connsiteY40" fmla="*/ 3289609 h 5218770"/>
              <a:gd name="connsiteX41" fmla="*/ 2029522 w 2877240"/>
              <a:gd name="connsiteY41" fmla="*/ 3256156 h 5218770"/>
              <a:gd name="connsiteX42" fmla="*/ 2062975 w 2877240"/>
              <a:gd name="connsiteY42" fmla="*/ 3200400 h 5218770"/>
              <a:gd name="connsiteX43" fmla="*/ 2107580 w 2877240"/>
              <a:gd name="connsiteY43" fmla="*/ 3066585 h 5218770"/>
              <a:gd name="connsiteX44" fmla="*/ 2141034 w 2877240"/>
              <a:gd name="connsiteY44" fmla="*/ 2999678 h 5218770"/>
              <a:gd name="connsiteX45" fmla="*/ 2185639 w 2877240"/>
              <a:gd name="connsiteY45" fmla="*/ 2977375 h 5218770"/>
              <a:gd name="connsiteX46" fmla="*/ 2230244 w 2877240"/>
              <a:gd name="connsiteY46" fmla="*/ 2932770 h 5218770"/>
              <a:gd name="connsiteX47" fmla="*/ 2274848 w 2877240"/>
              <a:gd name="connsiteY47" fmla="*/ 2899317 h 5218770"/>
              <a:gd name="connsiteX48" fmla="*/ 2286000 w 2877240"/>
              <a:gd name="connsiteY48" fmla="*/ 2865863 h 5218770"/>
              <a:gd name="connsiteX49" fmla="*/ 2297151 w 2877240"/>
              <a:gd name="connsiteY49" fmla="*/ 2810107 h 5218770"/>
              <a:gd name="connsiteX50" fmla="*/ 2330605 w 2877240"/>
              <a:gd name="connsiteY50" fmla="*/ 2776653 h 5218770"/>
              <a:gd name="connsiteX51" fmla="*/ 2341756 w 2877240"/>
              <a:gd name="connsiteY51" fmla="*/ 2743200 h 5218770"/>
              <a:gd name="connsiteX52" fmla="*/ 2375209 w 2877240"/>
              <a:gd name="connsiteY52" fmla="*/ 2709746 h 5218770"/>
              <a:gd name="connsiteX53" fmla="*/ 2419814 w 2877240"/>
              <a:gd name="connsiteY53" fmla="*/ 2653990 h 5218770"/>
              <a:gd name="connsiteX54" fmla="*/ 2442117 w 2877240"/>
              <a:gd name="connsiteY54" fmla="*/ 2509024 h 5218770"/>
              <a:gd name="connsiteX55" fmla="*/ 2453268 w 2877240"/>
              <a:gd name="connsiteY55" fmla="*/ 2375209 h 5218770"/>
              <a:gd name="connsiteX56" fmla="*/ 2475570 w 2877240"/>
              <a:gd name="connsiteY56" fmla="*/ 2274848 h 5218770"/>
              <a:gd name="connsiteX57" fmla="*/ 2486722 w 2877240"/>
              <a:gd name="connsiteY57" fmla="*/ 2196790 h 5218770"/>
              <a:gd name="connsiteX58" fmla="*/ 2497873 w 2877240"/>
              <a:gd name="connsiteY58" fmla="*/ 2163336 h 5218770"/>
              <a:gd name="connsiteX59" fmla="*/ 2542478 w 2877240"/>
              <a:gd name="connsiteY59" fmla="*/ 1929161 h 5218770"/>
              <a:gd name="connsiteX60" fmla="*/ 2587083 w 2877240"/>
              <a:gd name="connsiteY60" fmla="*/ 1750741 h 5218770"/>
              <a:gd name="connsiteX61" fmla="*/ 2620536 w 2877240"/>
              <a:gd name="connsiteY61" fmla="*/ 1616926 h 5218770"/>
              <a:gd name="connsiteX62" fmla="*/ 2631687 w 2877240"/>
              <a:gd name="connsiteY62" fmla="*/ 1583473 h 5218770"/>
              <a:gd name="connsiteX63" fmla="*/ 2653990 w 2877240"/>
              <a:gd name="connsiteY63" fmla="*/ 1494263 h 5218770"/>
              <a:gd name="connsiteX64" fmla="*/ 2687444 w 2877240"/>
              <a:gd name="connsiteY64" fmla="*/ 1416205 h 5218770"/>
              <a:gd name="connsiteX65" fmla="*/ 2709746 w 2877240"/>
              <a:gd name="connsiteY65" fmla="*/ 1326995 h 5218770"/>
              <a:gd name="connsiteX66" fmla="*/ 2754351 w 2877240"/>
              <a:gd name="connsiteY66" fmla="*/ 1170878 h 5218770"/>
              <a:gd name="connsiteX67" fmla="*/ 2776653 w 2877240"/>
              <a:gd name="connsiteY67" fmla="*/ 1092819 h 5218770"/>
              <a:gd name="connsiteX68" fmla="*/ 2787805 w 2877240"/>
              <a:gd name="connsiteY68" fmla="*/ 1014761 h 5218770"/>
              <a:gd name="connsiteX69" fmla="*/ 2810107 w 2877240"/>
              <a:gd name="connsiteY69" fmla="*/ 880946 h 5218770"/>
              <a:gd name="connsiteX70" fmla="*/ 2821258 w 2877240"/>
              <a:gd name="connsiteY70" fmla="*/ 814039 h 5218770"/>
              <a:gd name="connsiteX71" fmla="*/ 2843561 w 2877240"/>
              <a:gd name="connsiteY71" fmla="*/ 512956 h 5218770"/>
              <a:gd name="connsiteX72" fmla="*/ 2854712 w 2877240"/>
              <a:gd name="connsiteY72" fmla="*/ 345687 h 5218770"/>
              <a:gd name="connsiteX73" fmla="*/ 2877014 w 2877240"/>
              <a:gd name="connsiteY73" fmla="*/ 0 h 521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877240" h="5218770">
                <a:moveTo>
                  <a:pt x="0" y="5218770"/>
                </a:moveTo>
                <a:cubicBezTo>
                  <a:pt x="18585" y="5207619"/>
                  <a:pt x="36025" y="5194286"/>
                  <a:pt x="55756" y="5185317"/>
                </a:cubicBezTo>
                <a:cubicBezTo>
                  <a:pt x="77158" y="5175589"/>
                  <a:pt x="102504" y="5175109"/>
                  <a:pt x="122663" y="5163014"/>
                </a:cubicBezTo>
                <a:cubicBezTo>
                  <a:pt x="265002" y="5077612"/>
                  <a:pt x="88827" y="5186700"/>
                  <a:pt x="234175" y="5084956"/>
                </a:cubicBezTo>
                <a:cubicBezTo>
                  <a:pt x="269569" y="5060180"/>
                  <a:pt x="303718" y="5048865"/>
                  <a:pt x="334536" y="5018048"/>
                </a:cubicBezTo>
                <a:cubicBezTo>
                  <a:pt x="344013" y="5008571"/>
                  <a:pt x="347362" y="4994072"/>
                  <a:pt x="356839" y="4984595"/>
                </a:cubicBezTo>
                <a:cubicBezTo>
                  <a:pt x="366316" y="4975118"/>
                  <a:pt x="380206" y="4971117"/>
                  <a:pt x="390292" y="4962292"/>
                </a:cubicBezTo>
                <a:cubicBezTo>
                  <a:pt x="410072" y="4944984"/>
                  <a:pt x="426403" y="4923998"/>
                  <a:pt x="446048" y="4906536"/>
                </a:cubicBezTo>
                <a:cubicBezTo>
                  <a:pt x="459939" y="4894189"/>
                  <a:pt x="477511" y="4886225"/>
                  <a:pt x="490653" y="4873083"/>
                </a:cubicBezTo>
                <a:cubicBezTo>
                  <a:pt x="582082" y="4781654"/>
                  <a:pt x="503693" y="4823261"/>
                  <a:pt x="602165" y="4783873"/>
                </a:cubicBezTo>
                <a:cubicBezTo>
                  <a:pt x="627614" y="4758424"/>
                  <a:pt x="633727" y="4750208"/>
                  <a:pt x="669073" y="4728117"/>
                </a:cubicBezTo>
                <a:cubicBezTo>
                  <a:pt x="683170" y="4719307"/>
                  <a:pt x="700556" y="4716020"/>
                  <a:pt x="713678" y="4705814"/>
                </a:cubicBezTo>
                <a:cubicBezTo>
                  <a:pt x="809778" y="4631069"/>
                  <a:pt x="730174" y="4663145"/>
                  <a:pt x="802887" y="4638907"/>
                </a:cubicBezTo>
                <a:cubicBezTo>
                  <a:pt x="882362" y="4559432"/>
                  <a:pt x="792163" y="4645257"/>
                  <a:pt x="869795" y="4583151"/>
                </a:cubicBezTo>
                <a:cubicBezTo>
                  <a:pt x="878005" y="4576583"/>
                  <a:pt x="882693" y="4565550"/>
                  <a:pt x="892097" y="4560848"/>
                </a:cubicBezTo>
                <a:cubicBezTo>
                  <a:pt x="913124" y="4550334"/>
                  <a:pt x="959005" y="4538546"/>
                  <a:pt x="959005" y="4538546"/>
                </a:cubicBezTo>
                <a:lnTo>
                  <a:pt x="1059365" y="4460487"/>
                </a:lnTo>
                <a:cubicBezTo>
                  <a:pt x="1078080" y="4445782"/>
                  <a:pt x="1096335" y="4430495"/>
                  <a:pt x="1115122" y="4415883"/>
                </a:cubicBezTo>
                <a:cubicBezTo>
                  <a:pt x="1129792" y="4404473"/>
                  <a:pt x="1146584" y="4395571"/>
                  <a:pt x="1159726" y="4382429"/>
                </a:cubicBezTo>
                <a:cubicBezTo>
                  <a:pt x="1202657" y="4339498"/>
                  <a:pt x="1180058" y="4357723"/>
                  <a:pt x="1226634" y="4326673"/>
                </a:cubicBezTo>
                <a:cubicBezTo>
                  <a:pt x="1275920" y="4252742"/>
                  <a:pt x="1218001" y="4334885"/>
                  <a:pt x="1282390" y="4259765"/>
                </a:cubicBezTo>
                <a:cubicBezTo>
                  <a:pt x="1294485" y="4245654"/>
                  <a:pt x="1303606" y="4229148"/>
                  <a:pt x="1315844" y="4215161"/>
                </a:cubicBezTo>
                <a:cubicBezTo>
                  <a:pt x="1353703" y="4171894"/>
                  <a:pt x="1353292" y="4175326"/>
                  <a:pt x="1393902" y="4148253"/>
                </a:cubicBezTo>
                <a:cubicBezTo>
                  <a:pt x="1401336" y="4137102"/>
                  <a:pt x="1408164" y="4125522"/>
                  <a:pt x="1416205" y="4114800"/>
                </a:cubicBezTo>
                <a:cubicBezTo>
                  <a:pt x="1430485" y="4095759"/>
                  <a:pt x="1448564" y="4079453"/>
                  <a:pt x="1460809" y="4059044"/>
                </a:cubicBezTo>
                <a:cubicBezTo>
                  <a:pt x="1471108" y="4041879"/>
                  <a:pt x="1476083" y="4022030"/>
                  <a:pt x="1483112" y="4003287"/>
                </a:cubicBezTo>
                <a:cubicBezTo>
                  <a:pt x="1487239" y="3992281"/>
                  <a:pt x="1488216" y="3979913"/>
                  <a:pt x="1494263" y="3969834"/>
                </a:cubicBezTo>
                <a:cubicBezTo>
                  <a:pt x="1499672" y="3960819"/>
                  <a:pt x="1509131" y="3954965"/>
                  <a:pt x="1516565" y="3947531"/>
                </a:cubicBezTo>
                <a:cubicBezTo>
                  <a:pt x="1531080" y="3903990"/>
                  <a:pt x="1525285" y="3904751"/>
                  <a:pt x="1572322" y="3869473"/>
                </a:cubicBezTo>
                <a:cubicBezTo>
                  <a:pt x="1585620" y="3859499"/>
                  <a:pt x="1603805" y="3857376"/>
                  <a:pt x="1616926" y="3847170"/>
                </a:cubicBezTo>
                <a:cubicBezTo>
                  <a:pt x="1637673" y="3831033"/>
                  <a:pt x="1650814" y="3805994"/>
                  <a:pt x="1672683" y="3791414"/>
                </a:cubicBezTo>
                <a:lnTo>
                  <a:pt x="1706136" y="3769112"/>
                </a:lnTo>
                <a:cubicBezTo>
                  <a:pt x="1713570" y="3754244"/>
                  <a:pt x="1719218" y="3738338"/>
                  <a:pt x="1728439" y="3724507"/>
                </a:cubicBezTo>
                <a:cubicBezTo>
                  <a:pt x="1741641" y="3704704"/>
                  <a:pt x="1760799" y="3689160"/>
                  <a:pt x="1773044" y="3668751"/>
                </a:cubicBezTo>
                <a:cubicBezTo>
                  <a:pt x="1783343" y="3651587"/>
                  <a:pt x="1785761" y="3630568"/>
                  <a:pt x="1795346" y="3612995"/>
                </a:cubicBezTo>
                <a:cubicBezTo>
                  <a:pt x="1808181" y="3589463"/>
                  <a:pt x="1829996" y="3570974"/>
                  <a:pt x="1839951" y="3546087"/>
                </a:cubicBezTo>
                <a:cubicBezTo>
                  <a:pt x="1847385" y="3527502"/>
                  <a:pt x="1851954" y="3507495"/>
                  <a:pt x="1862253" y="3490331"/>
                </a:cubicBezTo>
                <a:cubicBezTo>
                  <a:pt x="1915415" y="3401728"/>
                  <a:pt x="1889149" y="3462287"/>
                  <a:pt x="1929161" y="3412273"/>
                </a:cubicBezTo>
                <a:cubicBezTo>
                  <a:pt x="1937533" y="3401808"/>
                  <a:pt x="1943673" y="3389725"/>
                  <a:pt x="1951463" y="3378819"/>
                </a:cubicBezTo>
                <a:cubicBezTo>
                  <a:pt x="1962266" y="3363695"/>
                  <a:pt x="1975067" y="3349974"/>
                  <a:pt x="1984917" y="3334214"/>
                </a:cubicBezTo>
                <a:cubicBezTo>
                  <a:pt x="1993727" y="3320118"/>
                  <a:pt x="1998972" y="3304042"/>
                  <a:pt x="2007219" y="3289609"/>
                </a:cubicBezTo>
                <a:cubicBezTo>
                  <a:pt x="2013868" y="3277973"/>
                  <a:pt x="2022419" y="3267521"/>
                  <a:pt x="2029522" y="3256156"/>
                </a:cubicBezTo>
                <a:cubicBezTo>
                  <a:pt x="2041009" y="3237777"/>
                  <a:pt x="2051824" y="3218985"/>
                  <a:pt x="2062975" y="3200400"/>
                </a:cubicBezTo>
                <a:cubicBezTo>
                  <a:pt x="2081504" y="3107752"/>
                  <a:pt x="2063932" y="3175706"/>
                  <a:pt x="2107580" y="3066585"/>
                </a:cubicBezTo>
                <a:cubicBezTo>
                  <a:pt x="2117475" y="3041847"/>
                  <a:pt x="2118474" y="3018478"/>
                  <a:pt x="2141034" y="2999678"/>
                </a:cubicBezTo>
                <a:cubicBezTo>
                  <a:pt x="2153804" y="2989036"/>
                  <a:pt x="2172340" y="2987349"/>
                  <a:pt x="2185639" y="2977375"/>
                </a:cubicBezTo>
                <a:cubicBezTo>
                  <a:pt x="2202461" y="2964759"/>
                  <a:pt x="2214420" y="2946616"/>
                  <a:pt x="2230244" y="2932770"/>
                </a:cubicBezTo>
                <a:cubicBezTo>
                  <a:pt x="2244231" y="2920532"/>
                  <a:pt x="2259980" y="2910468"/>
                  <a:pt x="2274848" y="2899317"/>
                </a:cubicBezTo>
                <a:cubicBezTo>
                  <a:pt x="2278565" y="2888166"/>
                  <a:pt x="2283149" y="2877267"/>
                  <a:pt x="2286000" y="2865863"/>
                </a:cubicBezTo>
                <a:cubicBezTo>
                  <a:pt x="2290597" y="2847476"/>
                  <a:pt x="2288675" y="2827059"/>
                  <a:pt x="2297151" y="2810107"/>
                </a:cubicBezTo>
                <a:cubicBezTo>
                  <a:pt x="2304204" y="2796002"/>
                  <a:pt x="2319454" y="2787804"/>
                  <a:pt x="2330605" y="2776653"/>
                </a:cubicBezTo>
                <a:cubicBezTo>
                  <a:pt x="2334322" y="2765502"/>
                  <a:pt x="2335236" y="2752980"/>
                  <a:pt x="2341756" y="2743200"/>
                </a:cubicBezTo>
                <a:cubicBezTo>
                  <a:pt x="2350504" y="2730078"/>
                  <a:pt x="2364824" y="2721614"/>
                  <a:pt x="2375209" y="2709746"/>
                </a:cubicBezTo>
                <a:cubicBezTo>
                  <a:pt x="2390882" y="2691834"/>
                  <a:pt x="2404946" y="2672575"/>
                  <a:pt x="2419814" y="2653990"/>
                </a:cubicBezTo>
                <a:cubicBezTo>
                  <a:pt x="2433425" y="2585932"/>
                  <a:pt x="2434016" y="2590029"/>
                  <a:pt x="2442117" y="2509024"/>
                </a:cubicBezTo>
                <a:cubicBezTo>
                  <a:pt x="2446571" y="2464487"/>
                  <a:pt x="2446938" y="2419519"/>
                  <a:pt x="2453268" y="2375209"/>
                </a:cubicBezTo>
                <a:cubicBezTo>
                  <a:pt x="2458114" y="2341284"/>
                  <a:pt x="2469254" y="2308531"/>
                  <a:pt x="2475570" y="2274848"/>
                </a:cubicBezTo>
                <a:cubicBezTo>
                  <a:pt x="2480414" y="2249015"/>
                  <a:pt x="2481567" y="2222563"/>
                  <a:pt x="2486722" y="2196790"/>
                </a:cubicBezTo>
                <a:cubicBezTo>
                  <a:pt x="2489027" y="2185264"/>
                  <a:pt x="2495230" y="2174789"/>
                  <a:pt x="2497873" y="2163336"/>
                </a:cubicBezTo>
                <a:cubicBezTo>
                  <a:pt x="2565651" y="1869627"/>
                  <a:pt x="2472473" y="2244189"/>
                  <a:pt x="2542478" y="1929161"/>
                </a:cubicBezTo>
                <a:cubicBezTo>
                  <a:pt x="2587868" y="1724901"/>
                  <a:pt x="2541769" y="1922934"/>
                  <a:pt x="2587083" y="1750741"/>
                </a:cubicBezTo>
                <a:cubicBezTo>
                  <a:pt x="2598784" y="1706277"/>
                  <a:pt x="2605997" y="1660544"/>
                  <a:pt x="2620536" y="1616926"/>
                </a:cubicBezTo>
                <a:cubicBezTo>
                  <a:pt x="2624253" y="1605775"/>
                  <a:pt x="2628594" y="1594813"/>
                  <a:pt x="2631687" y="1583473"/>
                </a:cubicBezTo>
                <a:cubicBezTo>
                  <a:pt x="2639752" y="1553901"/>
                  <a:pt x="2640282" y="1521679"/>
                  <a:pt x="2653990" y="1494263"/>
                </a:cubicBezTo>
                <a:cubicBezTo>
                  <a:pt x="2672263" y="1457717"/>
                  <a:pt x="2677601" y="1452295"/>
                  <a:pt x="2687444" y="1416205"/>
                </a:cubicBezTo>
                <a:cubicBezTo>
                  <a:pt x="2695509" y="1386633"/>
                  <a:pt x="2700053" y="1356074"/>
                  <a:pt x="2709746" y="1326995"/>
                </a:cubicBezTo>
                <a:cubicBezTo>
                  <a:pt x="2748898" y="1209536"/>
                  <a:pt x="2717014" y="1310891"/>
                  <a:pt x="2754351" y="1170878"/>
                </a:cubicBezTo>
                <a:cubicBezTo>
                  <a:pt x="2761324" y="1144731"/>
                  <a:pt x="2770983" y="1119279"/>
                  <a:pt x="2776653" y="1092819"/>
                </a:cubicBezTo>
                <a:cubicBezTo>
                  <a:pt x="2782160" y="1067119"/>
                  <a:pt x="2783706" y="1040723"/>
                  <a:pt x="2787805" y="1014761"/>
                </a:cubicBezTo>
                <a:cubicBezTo>
                  <a:pt x="2794858" y="970094"/>
                  <a:pt x="2802673" y="925551"/>
                  <a:pt x="2810107" y="880946"/>
                </a:cubicBezTo>
                <a:lnTo>
                  <a:pt x="2821258" y="814039"/>
                </a:lnTo>
                <a:cubicBezTo>
                  <a:pt x="2850982" y="338450"/>
                  <a:pt x="2815982" y="871477"/>
                  <a:pt x="2843561" y="512956"/>
                </a:cubicBezTo>
                <a:cubicBezTo>
                  <a:pt x="2847847" y="457241"/>
                  <a:pt x="2849940" y="401363"/>
                  <a:pt x="2854712" y="345687"/>
                </a:cubicBezTo>
                <a:cubicBezTo>
                  <a:pt x="2881082" y="38026"/>
                  <a:pt x="2877014" y="221429"/>
                  <a:pt x="2877014" y="0"/>
                </a:cubicBezTo>
              </a:path>
            </a:pathLst>
          </a:custGeom>
          <a:noFill/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358" y="395943"/>
            <a:ext cx="6167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Sizing a Turbocharger Compressor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917912"/>
            <a:ext cx="7845593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For a hand-calculation version of compressor selection you will need to calculate the following for  your engine and desired boost pressure: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41F2D3B2-74D3-12E6-5609-D8253EFEE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180" y="1863616"/>
                <a:ext cx="8455819" cy="4096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Pressure ratio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𝐵𝑜𝑜𝑠𝑡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𝑝𝑟𝑒𝑠𝑠𝑢𝑟𝑒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𝑎𝑡𝑚𝑜𝑠𝑝h𝑒𝑟𝑖𝑐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𝑝𝑟𝑒𝑠𝑠𝑢𝑟𝑒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𝑎𝑡𝑚𝑜𝑠𝑝h𝑒𝑟𝑖𝑐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𝑝𝑟𝑒𝑠𝑠𝑢𝑟𝑒</m:t>
                        </m:r>
                      </m:den>
                    </m:f>
                  </m:oMath>
                </a14:m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r>
                  <a:rPr lang="en-US" sz="1800" dirty="0"/>
                  <a:t>As a function of RPM (pick several points)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Naturally-aspirated volume flow rate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𝑁𝐴</m:t>
                            </m:r>
                          </m:sub>
                        </m:sSub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𝑑𝑖𝑠𝑝𝑙𝑎𝑐𝑒𝑑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𝑣𝑜𝑙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endParaRPr lang="en-US" sz="18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Forced-Induction volume flow rate		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𝐹𝐼</m:t>
                            </m:r>
                          </m:sub>
                        </m:sSub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𝑁𝐴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𝑃𝑅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If you need mass flow rate multiply by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=~0.76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𝑙𝑏𝑚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1.23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Select a compressor size where the peak RPM flow of your engine is below the choked flow for the compressor. </a:t>
                </a: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Plot your data points on the compressor map</a:t>
                </a: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Check what engine RPM would cause surge at full boost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Look at other compressor sizes and plot the same thing.</a:t>
                </a:r>
              </a:p>
            </p:txBody>
          </p:sp>
        </mc:Choice>
        <mc:Fallback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41F2D3B2-74D3-12E6-5609-D8253EFEE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80" y="1863616"/>
                <a:ext cx="8455819" cy="4096121"/>
              </a:xfrm>
              <a:prstGeom prst="rect">
                <a:avLst/>
              </a:prstGeom>
              <a:blipFill>
                <a:blip r:embed="rId2"/>
                <a:stretch>
                  <a:fillRect l="-577" r="-2596" b="-1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33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595" y="395943"/>
            <a:ext cx="2495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Turbine Maps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917911"/>
            <a:ext cx="7996237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Not as much information as the compressor map (rarely have full efficiency curves)</a:t>
            </a:r>
          </a:p>
          <a:p>
            <a:endParaRPr lang="en-US" dirty="0"/>
          </a:p>
          <a:p>
            <a:r>
              <a:rPr lang="en-US" dirty="0"/>
              <a:t>Use the airflow data from your engine (increased slightly since fuel flow will be added) to get the exhaust flow for each point</a:t>
            </a:r>
          </a:p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1F2D3B2-74D3-12E6-5609-D8253EFE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29" y="2599302"/>
            <a:ext cx="3355471" cy="369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Your turbine operating points need to fall on a single turbine wheel/housing curve.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pressure ratio describes the pressure drop across the turbine.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High pressure ratio means more backpressure seen during the exhaust stroke (more pumping work required)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30DFD-DC30-3EEB-B613-CC29B787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624" y="3838845"/>
            <a:ext cx="5257800" cy="30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1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195" y="395943"/>
            <a:ext cx="39939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Detailed Turbine Maps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917911"/>
            <a:ext cx="7996237" cy="3170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If working as OEM you will probably have access to detailed turbine maps.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lines are turbine efficiency curves at various turbine speeds (80k RPM – 160k RPM on the curve)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lines are turbine mass flow vs pressure ratio at each turbine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Non-detailed turbine maps show an average flow vs pressure ratio, then tell you a peak or average efficiency. (magenta)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1F2D3B2-74D3-12E6-5609-D8253EFE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68" y="3483185"/>
            <a:ext cx="3873432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Turbine efficiency for most turbochargers will be lower at low speed (60%) and higher at high speed (70%).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likely prefer a turbine combination that functions at a lower PR.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Show Borg Warner Simulation for sizing.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1534B9-0004-F04F-631C-954E6E9D5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9615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FB3187CD-1D49-52D5-C803-C71BDF37640A}"/>
              </a:ext>
            </a:extLst>
          </p:cNvPr>
          <p:cNvSpPr/>
          <p:nvPr/>
        </p:nvSpPr>
        <p:spPr>
          <a:xfrm rot="20111005">
            <a:off x="-142921" y="5301064"/>
            <a:ext cx="4235953" cy="1954807"/>
          </a:xfrm>
          <a:prstGeom prst="arc">
            <a:avLst>
              <a:gd name="adj1" fmla="val 13615646"/>
              <a:gd name="adj2" fmla="val 20716833"/>
            </a:avLst>
          </a:prstGeom>
          <a:ln w="38100">
            <a:solidFill>
              <a:srgbClr val="FF00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5378</TotalTime>
  <Words>939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Trebuchet MS</vt:lpstr>
      <vt:lpstr>Office Theme</vt:lpstr>
      <vt:lpstr>ME 433 Internal Combustion Engines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Intro</dc:title>
  <dc:creator>Dan Cordon</dc:creator>
  <cp:lastModifiedBy>Cordon, Dan (dcordon@uidaho.edu)</cp:lastModifiedBy>
  <cp:revision>258</cp:revision>
  <dcterms:created xsi:type="dcterms:W3CDTF">2007-12-14T00:01:34Z</dcterms:created>
  <dcterms:modified xsi:type="dcterms:W3CDTF">2024-04-11T22:04:16Z</dcterms:modified>
</cp:coreProperties>
</file>