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57" r:id="rId3"/>
    <p:sldId id="258" r:id="rId4"/>
    <p:sldId id="259" r:id="rId5"/>
    <p:sldId id="260" r:id="rId6"/>
    <p:sldId id="263" r:id="rId7"/>
    <p:sldId id="270" r:id="rId8"/>
    <p:sldId id="262" r:id="rId9"/>
    <p:sldId id="261" r:id="rId10"/>
    <p:sldId id="271" r:id="rId11"/>
    <p:sldId id="272" r:id="rId12"/>
    <p:sldId id="2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5A375-2AE9-4B8E-B57C-B77AFDE8FC57}" type="datetimeFigureOut">
              <a:rPr lang="en-US" smtClean="0"/>
              <a:pPr/>
              <a:t>6/15/2011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0A0A3-CB94-4636-AE22-69C3E880324B}" type="slidenum">
              <a:rPr lang="en-US" smtClean="0"/>
              <a:pPr/>
              <a:t>‹#›</a:t>
            </a:fld>
            <a:endParaRPr lang="en-US" dirty="0"/>
          </a:p>
        </p:txBody>
      </p:sp>
    </p:spTree>
    <p:extLst>
      <p:ext uri="{BB962C8B-B14F-4D97-AF65-F5344CB8AC3E}">
        <p14:creationId xmlns:p14="http://schemas.microsoft.com/office/powerpoint/2010/main" val="423609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0A0A3-CB94-4636-AE22-69C3E880324B}" type="slidenum">
              <a:rPr lang="en-US" smtClean="0"/>
              <a:pPr/>
              <a:t>3</a:t>
            </a:fld>
            <a:endParaRPr lang="en-US" dirty="0"/>
          </a:p>
        </p:txBody>
      </p:sp>
    </p:spTree>
    <p:extLst>
      <p:ext uri="{BB962C8B-B14F-4D97-AF65-F5344CB8AC3E}">
        <p14:creationId xmlns:p14="http://schemas.microsoft.com/office/powerpoint/2010/main" val="9838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319706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2483749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266373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277734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163911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136797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275079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187627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427842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152321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F17BE-0651-4CD9-AA9A-228A4588DD23}" type="datetimeFigureOut">
              <a:rPr lang="en-US" smtClean="0"/>
              <a:pPr/>
              <a:t>6/15/2011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33195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F17BE-0651-4CD9-AA9A-228A4588DD23}" type="datetimeFigureOut">
              <a:rPr lang="en-US" smtClean="0"/>
              <a:pPr/>
              <a:t>6/15/2011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7CDE4-CDDA-4F68-94EE-65BBCA5729D0}" type="slidenum">
              <a:rPr lang="en-US" smtClean="0"/>
              <a:pPr/>
              <a:t>‹#›</a:t>
            </a:fld>
            <a:endParaRPr lang="en-US" dirty="0"/>
          </a:p>
        </p:txBody>
      </p:sp>
    </p:spTree>
    <p:extLst>
      <p:ext uri="{BB962C8B-B14F-4D97-AF65-F5344CB8AC3E}">
        <p14:creationId xmlns:p14="http://schemas.microsoft.com/office/powerpoint/2010/main" val="306329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fontScale="90000"/>
          </a:bodyPr>
          <a:lstStyle/>
          <a:p>
            <a:r>
              <a:rPr lang="en-US" dirty="0" smtClean="0"/>
              <a:t>Introduction to Standard Geometrical Tolerance</a:t>
            </a:r>
            <a:endParaRPr lang="en-US" dirty="0"/>
          </a:p>
        </p:txBody>
      </p:sp>
      <p:sp>
        <p:nvSpPr>
          <p:cNvPr id="3" name="Content Placeholder 2"/>
          <p:cNvSpPr>
            <a:spLocks noGrp="1"/>
          </p:cNvSpPr>
          <p:nvPr>
            <p:ph idx="1"/>
          </p:nvPr>
        </p:nvSpPr>
        <p:spPr>
          <a:xfrm>
            <a:off x="533400" y="2332037"/>
            <a:ext cx="8229600" cy="4525963"/>
          </a:xfrm>
        </p:spPr>
        <p:txBody>
          <a:bodyPr/>
          <a:lstStyle/>
          <a:p>
            <a:r>
              <a:rPr lang="en-US" dirty="0" smtClean="0"/>
              <a:t>Datum and Tolerance Accumulation </a:t>
            </a:r>
          </a:p>
          <a:p>
            <a:r>
              <a:rPr lang="en-US" dirty="0" smtClean="0"/>
              <a:t>Possible Tolerance Conditions </a:t>
            </a:r>
          </a:p>
          <a:p>
            <a:r>
              <a:rPr lang="en-US" dirty="0" smtClean="0"/>
              <a:t>Block Example </a:t>
            </a:r>
          </a:p>
          <a:p>
            <a:r>
              <a:rPr lang="en-US" dirty="0" smtClean="0"/>
              <a:t>Specific Tolerances for Slip and Press Fits</a:t>
            </a:r>
          </a:p>
          <a:p>
            <a:r>
              <a:rPr lang="en-US" dirty="0" smtClean="0"/>
              <a:t>Machine Tolerances </a:t>
            </a:r>
          </a:p>
          <a:p>
            <a:r>
              <a:rPr lang="en-US" dirty="0" smtClean="0"/>
              <a:t>Tolerance Block </a:t>
            </a:r>
          </a:p>
          <a:p>
            <a:endParaRPr lang="en-US" dirty="0"/>
          </a:p>
        </p:txBody>
      </p:sp>
      <p:sp>
        <p:nvSpPr>
          <p:cNvPr id="4" name="TextBox 3"/>
          <p:cNvSpPr txBox="1"/>
          <p:nvPr/>
        </p:nvSpPr>
        <p:spPr>
          <a:xfrm>
            <a:off x="533400" y="1752600"/>
            <a:ext cx="8001000" cy="369332"/>
          </a:xfrm>
          <a:prstGeom prst="rect">
            <a:avLst/>
          </a:prstGeom>
          <a:noFill/>
        </p:spPr>
        <p:txBody>
          <a:bodyPr wrap="square" rtlCol="0">
            <a:spAutoFit/>
          </a:bodyPr>
          <a:lstStyle/>
          <a:p>
            <a:r>
              <a:rPr lang="en-US" dirty="0" smtClean="0"/>
              <a:t>This presentation includes the following concepts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31982987"/>
              </p:ext>
            </p:extLst>
          </p:nvPr>
        </p:nvGraphicFramePr>
        <p:xfrm>
          <a:off x="4648200" y="1"/>
          <a:ext cx="4465737" cy="6858000"/>
        </p:xfrm>
        <a:graphic>
          <a:graphicData uri="http://schemas.openxmlformats.org/presentationml/2006/ole">
            <mc:AlternateContent xmlns:mc="http://schemas.openxmlformats.org/markup-compatibility/2006">
              <mc:Choice xmlns:v="urn:schemas-microsoft-com:vml" Requires="v">
                <p:oleObj spid="_x0000_s5126" name="Worksheet" r:id="rId4" imgW="6753343" imgH="10372859" progId="Excel.Sheet.12">
                  <p:embed/>
                </p:oleObj>
              </mc:Choice>
              <mc:Fallback>
                <p:oleObj name="Worksheet" r:id="rId4" imgW="6753343" imgH="10372859" progId="Excel.Shee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
                        <a:ext cx="4465737"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p:cNvSpPr>
            <a:spLocks noGrp="1"/>
          </p:cNvSpPr>
          <p:nvPr>
            <p:ph idx="1"/>
          </p:nvPr>
        </p:nvSpPr>
        <p:spPr>
          <a:xfrm>
            <a:off x="228600" y="914400"/>
            <a:ext cx="4191000" cy="5714999"/>
          </a:xfrm>
        </p:spPr>
        <p:txBody>
          <a:bodyPr>
            <a:normAutofit fontScale="85000" lnSpcReduction="20000"/>
          </a:bodyPr>
          <a:lstStyle/>
          <a:p>
            <a:pPr marL="0" indent="0">
              <a:buNone/>
            </a:pPr>
            <a:r>
              <a:rPr lang="en-US" sz="1800" b="1" dirty="0" smtClean="0"/>
              <a:t>Slip Fit Info</a:t>
            </a:r>
          </a:p>
          <a:p>
            <a:pPr marL="457200" lvl="1" indent="0">
              <a:buNone/>
            </a:pPr>
            <a:r>
              <a:rPr lang="en-US" sz="1400" b="1" dirty="0" smtClean="0"/>
              <a:t>Tight Slip Fit</a:t>
            </a:r>
          </a:p>
          <a:p>
            <a:pPr marL="457200" lvl="1" indent="0">
              <a:buNone/>
            </a:pPr>
            <a:r>
              <a:rPr lang="en-US" sz="1400" b="1" dirty="0" smtClean="0"/>
              <a:t>RC1</a:t>
            </a:r>
            <a:r>
              <a:rPr lang="en-US" sz="1400" dirty="0" smtClean="0"/>
              <a:t> Really tight slip fit used for accurate location of parts.</a:t>
            </a:r>
          </a:p>
          <a:p>
            <a:pPr marL="457200" lvl="1" indent="0">
              <a:buNone/>
            </a:pPr>
            <a:r>
              <a:rPr lang="en-US" sz="1400" b="1" dirty="0" smtClean="0"/>
              <a:t>RC2</a:t>
            </a:r>
            <a:r>
              <a:rPr lang="en-US" sz="1400" dirty="0" smtClean="0"/>
              <a:t> Sliding fit that can turn easily and is used for accurate location. Not intended to run freely and may seize with temperature.</a:t>
            </a:r>
          </a:p>
          <a:p>
            <a:pPr marL="457200" lvl="1" indent="0">
              <a:buNone/>
            </a:pPr>
            <a:r>
              <a:rPr lang="en-US" sz="1400" b="1" dirty="0" smtClean="0"/>
              <a:t>RC3</a:t>
            </a:r>
            <a:r>
              <a:rPr lang="en-US" sz="1400" dirty="0" smtClean="0"/>
              <a:t> closest fits that can run freely and used as a light journal entry at low speeds.</a:t>
            </a:r>
          </a:p>
          <a:p>
            <a:pPr marL="457200" lvl="1" indent="0">
              <a:buNone/>
            </a:pPr>
            <a:r>
              <a:rPr lang="en-US" sz="1400" b="1" dirty="0" smtClean="0"/>
              <a:t>RC4</a:t>
            </a:r>
            <a:r>
              <a:rPr lang="en-US" sz="1400" dirty="0" smtClean="0"/>
              <a:t> close running fits, used on accurate machinery with moderate surface speeds.</a:t>
            </a:r>
          </a:p>
          <a:p>
            <a:pPr marL="457200" lvl="1" indent="0">
              <a:buNone/>
            </a:pPr>
            <a:r>
              <a:rPr lang="en-US" sz="1400" b="1" dirty="0" smtClean="0"/>
              <a:t>RC5</a:t>
            </a:r>
            <a:r>
              <a:rPr lang="en-US" sz="1400" dirty="0" smtClean="0"/>
              <a:t> and </a:t>
            </a:r>
            <a:r>
              <a:rPr lang="en-US" sz="1400" b="1" dirty="0" smtClean="0"/>
              <a:t>RC6</a:t>
            </a:r>
            <a:r>
              <a:rPr lang="en-US" sz="1400" dirty="0" smtClean="0"/>
              <a:t> Medium running fits intended for higher running speeds and or heavy journal pressures.</a:t>
            </a:r>
          </a:p>
          <a:p>
            <a:pPr marL="457200" lvl="1" indent="0">
              <a:buNone/>
            </a:pPr>
            <a:r>
              <a:rPr lang="en-US" sz="1400" b="1" dirty="0" smtClean="0"/>
              <a:t>RC7</a:t>
            </a:r>
            <a:r>
              <a:rPr lang="en-US" sz="1400" dirty="0" smtClean="0"/>
              <a:t> Free running fits where accuracy is not essential or where large temperature variations are likely to be encountered.</a:t>
            </a:r>
          </a:p>
          <a:p>
            <a:pPr marL="457200" lvl="1" indent="0">
              <a:buNone/>
            </a:pPr>
            <a:r>
              <a:rPr lang="en-US" sz="1400" b="1" dirty="0" smtClean="0"/>
              <a:t>RC8</a:t>
            </a:r>
            <a:r>
              <a:rPr lang="en-US" sz="1400" dirty="0" smtClean="0"/>
              <a:t> and </a:t>
            </a:r>
            <a:r>
              <a:rPr lang="en-US" sz="1400" b="1" dirty="0" smtClean="0"/>
              <a:t>RC9</a:t>
            </a:r>
            <a:r>
              <a:rPr lang="en-US" sz="1400" dirty="0" smtClean="0"/>
              <a:t> Loos running fits that is intended for use were wider commercial tolerances may be necessary.</a:t>
            </a:r>
          </a:p>
          <a:p>
            <a:pPr marL="457200" lvl="1" indent="0">
              <a:buNone/>
            </a:pPr>
            <a:r>
              <a:rPr lang="en-US" sz="1400" b="1" dirty="0" smtClean="0"/>
              <a:t>Loose Slip Fit</a:t>
            </a:r>
          </a:p>
          <a:p>
            <a:pPr marL="457200" lvl="1" indent="0">
              <a:buNone/>
            </a:pPr>
            <a:endParaRPr lang="en-US" sz="1400" dirty="0" smtClean="0"/>
          </a:p>
          <a:p>
            <a:pPr marL="0" indent="0">
              <a:buNone/>
            </a:pPr>
            <a:r>
              <a:rPr lang="en-US" sz="1800" b="1" dirty="0" smtClean="0"/>
              <a:t>Press and Shrink Fit Info</a:t>
            </a:r>
          </a:p>
          <a:p>
            <a:pPr marL="457200" lvl="1" indent="0">
              <a:buNone/>
            </a:pPr>
            <a:r>
              <a:rPr lang="en-US" sz="1400" b="1" dirty="0" smtClean="0"/>
              <a:t>Least overlap</a:t>
            </a:r>
          </a:p>
          <a:p>
            <a:pPr marL="457200" lvl="1" indent="0">
              <a:buNone/>
            </a:pPr>
            <a:r>
              <a:rPr lang="en-US" sz="1400" b="1" dirty="0" smtClean="0"/>
              <a:t>FN1</a:t>
            </a:r>
            <a:r>
              <a:rPr lang="en-US" sz="1400" dirty="0" smtClean="0"/>
              <a:t> Light drive fit for light assembly pressures and are less permanent of assembly.</a:t>
            </a:r>
          </a:p>
          <a:p>
            <a:pPr marL="457200" lvl="1" indent="0">
              <a:buNone/>
            </a:pPr>
            <a:r>
              <a:rPr lang="en-US" sz="1400" b="1" dirty="0" smtClean="0"/>
              <a:t>FN2</a:t>
            </a:r>
            <a:r>
              <a:rPr lang="en-US" sz="1400" dirty="0" smtClean="0"/>
              <a:t> Medium drive fit for ordinary steel parts. These are about the tightest fits to be used with high grade cast iron members.</a:t>
            </a:r>
          </a:p>
          <a:p>
            <a:pPr marL="457200" lvl="1" indent="0">
              <a:buNone/>
            </a:pPr>
            <a:r>
              <a:rPr lang="en-US" sz="1400" b="1" dirty="0" smtClean="0"/>
              <a:t>FN3</a:t>
            </a:r>
            <a:r>
              <a:rPr lang="en-US" sz="1400" dirty="0" smtClean="0"/>
              <a:t> Heavy drive fits that are used for heaver steel parts</a:t>
            </a:r>
          </a:p>
          <a:p>
            <a:pPr marL="457200" lvl="1" indent="0">
              <a:buNone/>
            </a:pPr>
            <a:r>
              <a:rPr lang="en-US" sz="1400" b="1" dirty="0" smtClean="0"/>
              <a:t>FN4</a:t>
            </a:r>
            <a:r>
              <a:rPr lang="en-US" sz="1400" dirty="0" smtClean="0"/>
              <a:t> and </a:t>
            </a:r>
            <a:r>
              <a:rPr lang="en-US" sz="1400" b="1" dirty="0" smtClean="0"/>
              <a:t>FN5</a:t>
            </a:r>
            <a:r>
              <a:rPr lang="en-US" sz="1400" dirty="0" smtClean="0"/>
              <a:t> Highest stress on material, and should only be used if FN3 can’t work.</a:t>
            </a:r>
          </a:p>
          <a:p>
            <a:pPr marL="457200" lvl="1" indent="0">
              <a:buNone/>
            </a:pPr>
            <a:r>
              <a:rPr lang="en-US" sz="1400" b="1" dirty="0" smtClean="0"/>
              <a:t>Most overlap</a:t>
            </a:r>
          </a:p>
        </p:txBody>
      </p:sp>
      <p:sp>
        <p:nvSpPr>
          <p:cNvPr id="2" name="TextBox 1"/>
          <p:cNvSpPr txBox="1"/>
          <p:nvPr/>
        </p:nvSpPr>
        <p:spPr>
          <a:xfrm>
            <a:off x="228600" y="228600"/>
            <a:ext cx="3962400" cy="523220"/>
          </a:xfrm>
          <a:prstGeom prst="rect">
            <a:avLst/>
          </a:prstGeom>
          <a:noFill/>
        </p:spPr>
        <p:txBody>
          <a:bodyPr wrap="square" rtlCol="0">
            <a:spAutoFit/>
          </a:bodyPr>
          <a:lstStyle/>
          <a:p>
            <a:r>
              <a:rPr lang="en-US" sz="2800" dirty="0" smtClean="0"/>
              <a:t>Specific Tolerances </a:t>
            </a:r>
            <a:endParaRPr lang="en-US" sz="2800" dirty="0"/>
          </a:p>
        </p:txBody>
      </p:sp>
      <p:pic>
        <p:nvPicPr>
          <p:cNvPr id="5" name="Picture 4" descr="Referance for charts.png"/>
          <p:cNvPicPr>
            <a:picLocks noChangeAspect="1"/>
          </p:cNvPicPr>
          <p:nvPr/>
        </p:nvPicPr>
        <p:blipFill>
          <a:blip r:embed="rId6" cstate="print"/>
          <a:stretch>
            <a:fillRect/>
          </a:stretch>
        </p:blipFill>
        <p:spPr>
          <a:xfrm>
            <a:off x="152400" y="6400800"/>
            <a:ext cx="4258312" cy="209579"/>
          </a:xfrm>
          <a:prstGeom prst="rect">
            <a:avLst/>
          </a:prstGeom>
        </p:spPr>
      </p:pic>
    </p:spTree>
    <p:extLst>
      <p:ext uri="{BB962C8B-B14F-4D97-AF65-F5344CB8AC3E}">
        <p14:creationId xmlns:p14="http://schemas.microsoft.com/office/powerpoint/2010/main" val="2365710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84" t="18942" r="5594" b="16979"/>
          <a:stretch/>
        </p:blipFill>
        <p:spPr bwMode="auto">
          <a:xfrm>
            <a:off x="4267200" y="381000"/>
            <a:ext cx="4495800" cy="268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47" t="20052" r="14763" b="23531"/>
          <a:stretch/>
        </p:blipFill>
        <p:spPr bwMode="auto">
          <a:xfrm>
            <a:off x="381000" y="3204127"/>
            <a:ext cx="4724400" cy="297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3886200" y="6463883"/>
            <a:ext cx="1219200" cy="0"/>
          </a:xfrm>
          <a:prstGeom prst="line">
            <a:avLst/>
          </a:prstGeom>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457200" y="304800"/>
            <a:ext cx="3276600" cy="523220"/>
          </a:xfrm>
          <a:prstGeom prst="rect">
            <a:avLst/>
          </a:prstGeom>
          <a:noFill/>
        </p:spPr>
        <p:txBody>
          <a:bodyPr wrap="square" rtlCol="0">
            <a:spAutoFit/>
          </a:bodyPr>
          <a:lstStyle/>
          <a:p>
            <a:r>
              <a:rPr lang="en-US" sz="2800" dirty="0" smtClean="0"/>
              <a:t>Machine Tolerance</a:t>
            </a:r>
            <a:endParaRPr lang="en-US" sz="2800" dirty="0"/>
          </a:p>
        </p:txBody>
      </p:sp>
      <p:sp>
        <p:nvSpPr>
          <p:cNvPr id="3" name="TextBox 2"/>
          <p:cNvSpPr txBox="1"/>
          <p:nvPr/>
        </p:nvSpPr>
        <p:spPr>
          <a:xfrm>
            <a:off x="601462" y="1066800"/>
            <a:ext cx="3124200" cy="1200329"/>
          </a:xfrm>
          <a:prstGeom prst="rect">
            <a:avLst/>
          </a:prstGeom>
          <a:noFill/>
        </p:spPr>
        <p:txBody>
          <a:bodyPr wrap="square" rtlCol="0">
            <a:spAutoFit/>
          </a:bodyPr>
          <a:lstStyle/>
          <a:p>
            <a:r>
              <a:rPr lang="en-US" dirty="0" smtClean="0"/>
              <a:t>Each machine has a tolerance grade that relates the nominal size of the part to an achievable tolerance.</a:t>
            </a:r>
            <a:endParaRPr lang="en-US" dirty="0"/>
          </a:p>
        </p:txBody>
      </p:sp>
      <p:sp>
        <p:nvSpPr>
          <p:cNvPr id="4" name="TextBox 3"/>
          <p:cNvSpPr txBox="1"/>
          <p:nvPr/>
        </p:nvSpPr>
        <p:spPr>
          <a:xfrm>
            <a:off x="5715000" y="4114800"/>
            <a:ext cx="3276600" cy="1477328"/>
          </a:xfrm>
          <a:prstGeom prst="rect">
            <a:avLst/>
          </a:prstGeom>
          <a:noFill/>
        </p:spPr>
        <p:txBody>
          <a:bodyPr wrap="square" rtlCol="0">
            <a:spAutoFit/>
          </a:bodyPr>
          <a:lstStyle/>
          <a:p>
            <a:r>
              <a:rPr lang="en-US" dirty="0" smtClean="0"/>
              <a:t>After you have the tolerance grade for any given machine. You use or part size to find the tolerance that the machine is actually capable of achieving. </a:t>
            </a:r>
            <a:endParaRPr lang="en-US" dirty="0"/>
          </a:p>
        </p:txBody>
      </p:sp>
    </p:spTree>
    <p:extLst>
      <p:ext uri="{BB962C8B-B14F-4D97-AF65-F5344CB8AC3E}">
        <p14:creationId xmlns:p14="http://schemas.microsoft.com/office/powerpoint/2010/main" val="19632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50" t="25606" r="23699" b="17839"/>
          <a:stretch/>
        </p:blipFill>
        <p:spPr bwMode="auto">
          <a:xfrm>
            <a:off x="419100" y="1752600"/>
            <a:ext cx="3881437" cy="287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0" y="1752600"/>
            <a:ext cx="3657600" cy="3139321"/>
          </a:xfrm>
          <a:prstGeom prst="rect">
            <a:avLst/>
          </a:prstGeom>
          <a:noFill/>
        </p:spPr>
        <p:txBody>
          <a:bodyPr wrap="square" rtlCol="0">
            <a:spAutoFit/>
          </a:bodyPr>
          <a:lstStyle/>
          <a:p>
            <a:r>
              <a:rPr lang="en-US" dirty="0" smtClean="0"/>
              <a:t>With this tolerance block, it is saying that Linear Dimensions with:</a:t>
            </a:r>
          </a:p>
          <a:p>
            <a:pPr marL="285750" indent="-285750">
              <a:buFont typeface="Arial" pitchFamily="34" charset="0"/>
              <a:buChar char="•"/>
            </a:pPr>
            <a:r>
              <a:rPr lang="en-US" dirty="0" smtClean="0"/>
              <a:t>0 decimal places is ± .25</a:t>
            </a:r>
          </a:p>
          <a:p>
            <a:pPr marL="285750" indent="-285750">
              <a:buFont typeface="Arial" pitchFamily="34" charset="0"/>
              <a:buChar char="•"/>
            </a:pPr>
            <a:r>
              <a:rPr lang="en-US" dirty="0" smtClean="0"/>
              <a:t>1 decimal place is ± .1</a:t>
            </a:r>
          </a:p>
          <a:p>
            <a:pPr marL="285750" indent="-285750">
              <a:buFont typeface="Arial" pitchFamily="34" charset="0"/>
              <a:buChar char="•"/>
            </a:pPr>
            <a:r>
              <a:rPr lang="en-US" dirty="0" smtClean="0"/>
              <a:t>2 decimal places is ± .01</a:t>
            </a:r>
          </a:p>
          <a:p>
            <a:pPr marL="285750" indent="-285750">
              <a:buFont typeface="Arial" pitchFamily="34" charset="0"/>
              <a:buChar char="•"/>
            </a:pPr>
            <a:r>
              <a:rPr lang="en-US" dirty="0" smtClean="0"/>
              <a:t>3 decimal places is ± .001</a:t>
            </a:r>
          </a:p>
          <a:p>
            <a:endParaRPr lang="en-US" dirty="0"/>
          </a:p>
          <a:p>
            <a:r>
              <a:rPr lang="en-US" dirty="0" smtClean="0"/>
              <a:t>These tolerances is what will be used for all of the dimensions of the drawing of the part unless it is otherwise specified.</a:t>
            </a:r>
          </a:p>
        </p:txBody>
      </p:sp>
      <p:sp>
        <p:nvSpPr>
          <p:cNvPr id="6" name="TextBox 5"/>
          <p:cNvSpPr txBox="1"/>
          <p:nvPr/>
        </p:nvSpPr>
        <p:spPr>
          <a:xfrm>
            <a:off x="2133600" y="381000"/>
            <a:ext cx="4572000" cy="584775"/>
          </a:xfrm>
          <a:prstGeom prst="rect">
            <a:avLst/>
          </a:prstGeom>
          <a:noFill/>
        </p:spPr>
        <p:txBody>
          <a:bodyPr wrap="square" rtlCol="0">
            <a:spAutoFit/>
          </a:bodyPr>
          <a:lstStyle/>
          <a:p>
            <a:pPr algn="ctr"/>
            <a:r>
              <a:rPr lang="en-US" sz="3200" b="1" dirty="0" smtClean="0"/>
              <a:t>Tolerance Block</a:t>
            </a:r>
            <a:endParaRPr lang="en-US" sz="3200" b="1" dirty="0"/>
          </a:p>
        </p:txBody>
      </p:sp>
    </p:spTree>
    <p:extLst>
      <p:ext uri="{BB962C8B-B14F-4D97-AF65-F5344CB8AC3E}">
        <p14:creationId xmlns:p14="http://schemas.microsoft.com/office/powerpoint/2010/main" val="48110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Tolerance Accumulation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914400"/>
            <a:ext cx="7131812" cy="4114327"/>
          </a:xfrm>
        </p:spPr>
      </p:pic>
      <p:sp>
        <p:nvSpPr>
          <p:cNvPr id="5" name="TextBox 4"/>
          <p:cNvSpPr txBox="1"/>
          <p:nvPr/>
        </p:nvSpPr>
        <p:spPr>
          <a:xfrm>
            <a:off x="990600" y="1034297"/>
            <a:ext cx="4648200" cy="523220"/>
          </a:xfrm>
          <a:prstGeom prst="rect">
            <a:avLst/>
          </a:prstGeom>
          <a:noFill/>
        </p:spPr>
        <p:txBody>
          <a:bodyPr wrap="square" rtlCol="0">
            <a:spAutoFit/>
          </a:bodyPr>
          <a:lstStyle/>
          <a:p>
            <a:r>
              <a:rPr lang="en-US" sz="2800" dirty="0" smtClean="0"/>
              <a:t>Chain Dimensioning </a:t>
            </a:r>
            <a:endParaRPr lang="en-US" sz="2800" dirty="0"/>
          </a:p>
        </p:txBody>
      </p:sp>
      <p:sp>
        <p:nvSpPr>
          <p:cNvPr id="6" name="TextBox 5"/>
          <p:cNvSpPr txBox="1"/>
          <p:nvPr/>
        </p:nvSpPr>
        <p:spPr>
          <a:xfrm>
            <a:off x="1074568" y="4828401"/>
            <a:ext cx="7002632" cy="646331"/>
          </a:xfrm>
          <a:prstGeom prst="rect">
            <a:avLst/>
          </a:prstGeom>
          <a:noFill/>
        </p:spPr>
        <p:txBody>
          <a:bodyPr wrap="square" rtlCol="0">
            <a:spAutoFit/>
          </a:bodyPr>
          <a:lstStyle/>
          <a:p>
            <a:r>
              <a:rPr lang="en-US" dirty="0" smtClean="0"/>
              <a:t>This allows the most variation in the distance from A to B, giving a total tolerance accumulation of “.015”  giving AB a maximum length of 3.515”. </a:t>
            </a:r>
            <a:endParaRPr lang="en-US" dirty="0"/>
          </a:p>
        </p:txBody>
      </p:sp>
      <p:sp>
        <p:nvSpPr>
          <p:cNvPr id="7" name="TextBox 6"/>
          <p:cNvSpPr txBox="1"/>
          <p:nvPr/>
        </p:nvSpPr>
        <p:spPr>
          <a:xfrm>
            <a:off x="1074568" y="5518601"/>
            <a:ext cx="6774032" cy="646331"/>
          </a:xfrm>
          <a:prstGeom prst="rect">
            <a:avLst/>
          </a:prstGeom>
          <a:noFill/>
        </p:spPr>
        <p:txBody>
          <a:bodyPr wrap="square" rtlCol="0">
            <a:spAutoFit/>
          </a:bodyPr>
          <a:lstStyle/>
          <a:p>
            <a:r>
              <a:rPr lang="en-US" dirty="0" smtClean="0"/>
              <a:t>Chain dimensioning can be used when the tolerance accumulation won’t affect the function of the object. </a:t>
            </a:r>
            <a:endParaRPr lang="en-US" dirty="0"/>
          </a:p>
        </p:txBody>
      </p:sp>
      <p:sp>
        <p:nvSpPr>
          <p:cNvPr id="8" name="TextBox 7"/>
          <p:cNvSpPr txBox="1"/>
          <p:nvPr/>
        </p:nvSpPr>
        <p:spPr>
          <a:xfrm>
            <a:off x="742765" y="5052588"/>
            <a:ext cx="533400" cy="1107996"/>
          </a:xfrm>
          <a:prstGeom prst="rect">
            <a:avLst/>
          </a:prstGeom>
          <a:noFill/>
        </p:spPr>
        <p:txBody>
          <a:bodyPr wrap="square" rtlCol="0">
            <a:spAutoFit/>
          </a:bodyPr>
          <a:lstStyle/>
          <a:p>
            <a:r>
              <a:rPr lang="en-US" sz="6600" dirty="0" smtClean="0"/>
              <a:t>.</a:t>
            </a:r>
            <a:endParaRPr lang="en-US" sz="6600" dirty="0"/>
          </a:p>
        </p:txBody>
      </p:sp>
      <p:sp>
        <p:nvSpPr>
          <p:cNvPr id="9" name="TextBox 8"/>
          <p:cNvSpPr txBox="1"/>
          <p:nvPr/>
        </p:nvSpPr>
        <p:spPr>
          <a:xfrm>
            <a:off x="789373" y="4355340"/>
            <a:ext cx="762000" cy="1015663"/>
          </a:xfrm>
          <a:prstGeom prst="rect">
            <a:avLst/>
          </a:prstGeom>
          <a:noFill/>
        </p:spPr>
        <p:txBody>
          <a:bodyPr wrap="square" rtlCol="0">
            <a:spAutoFit/>
          </a:bodyPr>
          <a:lstStyle/>
          <a:p>
            <a:r>
              <a:rPr lang="en-US" sz="6000" dirty="0" smtClean="0"/>
              <a:t>.</a:t>
            </a:r>
          </a:p>
        </p:txBody>
      </p:sp>
    </p:spTree>
    <p:extLst>
      <p:ext uri="{BB962C8B-B14F-4D97-AF65-F5344CB8AC3E}">
        <p14:creationId xmlns:p14="http://schemas.microsoft.com/office/powerpoint/2010/main" val="288160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7384" y="437965"/>
            <a:ext cx="4419600" cy="523220"/>
          </a:xfrm>
          <a:prstGeom prst="rect">
            <a:avLst/>
          </a:prstGeom>
          <a:noFill/>
        </p:spPr>
        <p:txBody>
          <a:bodyPr wrap="square" rtlCol="0">
            <a:spAutoFit/>
          </a:bodyPr>
          <a:lstStyle/>
          <a:p>
            <a:r>
              <a:rPr lang="en-US" sz="2800" dirty="0" smtClean="0"/>
              <a:t>Base Line Dimensioning </a:t>
            </a:r>
            <a:endParaRPr lang="en-US" sz="28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24" y="983379"/>
            <a:ext cx="7090886" cy="4030285"/>
          </a:xfrm>
          <a:prstGeom prst="rect">
            <a:avLst/>
          </a:prstGeom>
        </p:spPr>
      </p:pic>
      <p:sp>
        <p:nvSpPr>
          <p:cNvPr id="15" name="TextBox 14"/>
          <p:cNvSpPr txBox="1"/>
          <p:nvPr/>
        </p:nvSpPr>
        <p:spPr>
          <a:xfrm>
            <a:off x="897384" y="4782234"/>
            <a:ext cx="6874276" cy="646331"/>
          </a:xfrm>
          <a:prstGeom prst="rect">
            <a:avLst/>
          </a:prstGeom>
          <a:noFill/>
        </p:spPr>
        <p:txBody>
          <a:bodyPr wrap="square" rtlCol="0">
            <a:spAutoFit/>
          </a:bodyPr>
          <a:lstStyle/>
          <a:p>
            <a:r>
              <a:rPr lang="en-US" dirty="0" smtClean="0"/>
              <a:t>This allows a total tolerance accumulation of .010” in the distance from A to B, giving AB a max length of 3.510”.  </a:t>
            </a:r>
          </a:p>
        </p:txBody>
      </p:sp>
      <p:sp>
        <p:nvSpPr>
          <p:cNvPr id="17" name="TextBox 16"/>
          <p:cNvSpPr txBox="1"/>
          <p:nvPr/>
        </p:nvSpPr>
        <p:spPr>
          <a:xfrm>
            <a:off x="897384" y="5428565"/>
            <a:ext cx="6873536" cy="646331"/>
          </a:xfrm>
          <a:prstGeom prst="rect">
            <a:avLst/>
          </a:prstGeom>
          <a:noFill/>
        </p:spPr>
        <p:txBody>
          <a:bodyPr wrap="square" rtlCol="0">
            <a:spAutoFit/>
          </a:bodyPr>
          <a:lstStyle/>
          <a:p>
            <a:r>
              <a:rPr lang="en-US" dirty="0" smtClean="0"/>
              <a:t>Base line dimensioning is the easiest to follow when machining a part, but you must know the allowable variation between points of interest. </a:t>
            </a:r>
            <a:endParaRPr lang="en-US" dirty="0"/>
          </a:p>
        </p:txBody>
      </p:sp>
      <p:sp>
        <p:nvSpPr>
          <p:cNvPr id="18" name="TextBox 17"/>
          <p:cNvSpPr txBox="1"/>
          <p:nvPr/>
        </p:nvSpPr>
        <p:spPr>
          <a:xfrm>
            <a:off x="592584" y="4343400"/>
            <a:ext cx="609600" cy="1015663"/>
          </a:xfrm>
          <a:prstGeom prst="rect">
            <a:avLst/>
          </a:prstGeom>
          <a:noFill/>
        </p:spPr>
        <p:txBody>
          <a:bodyPr wrap="square" rtlCol="0">
            <a:spAutoFit/>
          </a:bodyPr>
          <a:lstStyle/>
          <a:p>
            <a:r>
              <a:rPr lang="en-US" sz="6000" dirty="0" smtClean="0"/>
              <a:t>.</a:t>
            </a:r>
          </a:p>
        </p:txBody>
      </p:sp>
      <p:sp>
        <p:nvSpPr>
          <p:cNvPr id="19" name="TextBox 18"/>
          <p:cNvSpPr txBox="1"/>
          <p:nvPr/>
        </p:nvSpPr>
        <p:spPr>
          <a:xfrm>
            <a:off x="592584" y="5059233"/>
            <a:ext cx="398016" cy="1015663"/>
          </a:xfrm>
          <a:prstGeom prst="rect">
            <a:avLst/>
          </a:prstGeom>
          <a:noFill/>
        </p:spPr>
        <p:txBody>
          <a:bodyPr wrap="square" rtlCol="0">
            <a:spAutoFit/>
          </a:bodyPr>
          <a:lstStyle/>
          <a:p>
            <a:r>
              <a:rPr lang="en-US" sz="6000" dirty="0" smtClean="0"/>
              <a:t>.</a:t>
            </a:r>
            <a:endParaRPr lang="en-US" sz="6000" dirty="0"/>
          </a:p>
        </p:txBody>
      </p:sp>
    </p:spTree>
    <p:extLst>
      <p:ext uri="{BB962C8B-B14F-4D97-AF65-F5344CB8AC3E}">
        <p14:creationId xmlns:p14="http://schemas.microsoft.com/office/powerpoint/2010/main" val="406592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88" y="685800"/>
            <a:ext cx="7048010" cy="3824905"/>
          </a:xfrm>
          <a:prstGeom prst="rect">
            <a:avLst/>
          </a:prstGeom>
        </p:spPr>
      </p:pic>
      <p:sp>
        <p:nvSpPr>
          <p:cNvPr id="5" name="TextBox 4"/>
          <p:cNvSpPr txBox="1"/>
          <p:nvPr/>
        </p:nvSpPr>
        <p:spPr>
          <a:xfrm>
            <a:off x="1066800" y="304800"/>
            <a:ext cx="5029200" cy="523220"/>
          </a:xfrm>
          <a:prstGeom prst="rect">
            <a:avLst/>
          </a:prstGeom>
          <a:noFill/>
        </p:spPr>
        <p:txBody>
          <a:bodyPr wrap="square" rtlCol="0">
            <a:spAutoFit/>
          </a:bodyPr>
          <a:lstStyle/>
          <a:p>
            <a:r>
              <a:rPr lang="en-US" sz="2800" dirty="0" smtClean="0"/>
              <a:t>Direct dimensioning </a:t>
            </a:r>
            <a:endParaRPr lang="en-US" sz="2800" dirty="0"/>
          </a:p>
        </p:txBody>
      </p:sp>
      <p:sp>
        <p:nvSpPr>
          <p:cNvPr id="10" name="TextBox 9"/>
          <p:cNvSpPr txBox="1"/>
          <p:nvPr/>
        </p:nvSpPr>
        <p:spPr>
          <a:xfrm>
            <a:off x="897384" y="4394031"/>
            <a:ext cx="6874276" cy="646331"/>
          </a:xfrm>
          <a:prstGeom prst="rect">
            <a:avLst/>
          </a:prstGeom>
          <a:noFill/>
        </p:spPr>
        <p:txBody>
          <a:bodyPr wrap="square" rtlCol="0">
            <a:spAutoFit/>
          </a:bodyPr>
          <a:lstStyle/>
          <a:p>
            <a:r>
              <a:rPr lang="en-US" dirty="0" smtClean="0"/>
              <a:t>This allows the least variation in the distance from A to B, giving a total tolerance accumulation of .005” and a maximum distance AB of 3.505”</a:t>
            </a:r>
          </a:p>
        </p:txBody>
      </p:sp>
      <p:sp>
        <p:nvSpPr>
          <p:cNvPr id="11" name="TextBox 10"/>
          <p:cNvSpPr txBox="1"/>
          <p:nvPr/>
        </p:nvSpPr>
        <p:spPr>
          <a:xfrm>
            <a:off x="897384" y="5040362"/>
            <a:ext cx="6873536" cy="1200329"/>
          </a:xfrm>
          <a:prstGeom prst="rect">
            <a:avLst/>
          </a:prstGeom>
          <a:noFill/>
        </p:spPr>
        <p:txBody>
          <a:bodyPr wrap="square" rtlCol="0">
            <a:spAutoFit/>
          </a:bodyPr>
          <a:lstStyle/>
          <a:p>
            <a:r>
              <a:rPr lang="en-US" dirty="0" smtClean="0"/>
              <a:t>Direct dimensioning should be used to note the distance between two critical points like A and B. “A” does not lye on the edge, so baseline dimensioning would not specify the desired length AB within the tolerance needed.</a:t>
            </a:r>
            <a:endParaRPr lang="en-US" dirty="0"/>
          </a:p>
        </p:txBody>
      </p:sp>
      <p:sp>
        <p:nvSpPr>
          <p:cNvPr id="12" name="TextBox 11"/>
          <p:cNvSpPr txBox="1"/>
          <p:nvPr/>
        </p:nvSpPr>
        <p:spPr>
          <a:xfrm>
            <a:off x="582965" y="4641139"/>
            <a:ext cx="398016" cy="1015663"/>
          </a:xfrm>
          <a:prstGeom prst="rect">
            <a:avLst/>
          </a:prstGeom>
          <a:noFill/>
        </p:spPr>
        <p:txBody>
          <a:bodyPr wrap="square" rtlCol="0">
            <a:spAutoFit/>
          </a:bodyPr>
          <a:lstStyle/>
          <a:p>
            <a:r>
              <a:rPr lang="en-US" sz="6000" dirty="0" smtClean="0"/>
              <a:t>.</a:t>
            </a:r>
            <a:endParaRPr lang="en-US" sz="6000" dirty="0"/>
          </a:p>
        </p:txBody>
      </p:sp>
      <p:sp>
        <p:nvSpPr>
          <p:cNvPr id="13" name="TextBox 12"/>
          <p:cNvSpPr txBox="1"/>
          <p:nvPr/>
        </p:nvSpPr>
        <p:spPr>
          <a:xfrm>
            <a:off x="592584" y="3886200"/>
            <a:ext cx="609600" cy="1015663"/>
          </a:xfrm>
          <a:prstGeom prst="rect">
            <a:avLst/>
          </a:prstGeom>
          <a:noFill/>
        </p:spPr>
        <p:txBody>
          <a:bodyPr wrap="square" rtlCol="0">
            <a:spAutoFit/>
          </a:bodyPr>
          <a:lstStyle/>
          <a:p>
            <a:r>
              <a:rPr lang="en-US" sz="6000" dirty="0" smtClean="0"/>
              <a:t>.</a:t>
            </a:r>
          </a:p>
        </p:txBody>
      </p:sp>
    </p:spTree>
    <p:extLst>
      <p:ext uri="{BB962C8B-B14F-4D97-AF65-F5344CB8AC3E}">
        <p14:creationId xmlns:p14="http://schemas.microsoft.com/office/powerpoint/2010/main" val="339373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7200"/>
            <a:ext cx="6553200" cy="523220"/>
          </a:xfrm>
          <a:prstGeom prst="rect">
            <a:avLst/>
          </a:prstGeom>
          <a:noFill/>
        </p:spPr>
        <p:txBody>
          <a:bodyPr wrap="square" rtlCol="0">
            <a:spAutoFit/>
          </a:bodyPr>
          <a:lstStyle/>
          <a:p>
            <a:pPr algn="ctr"/>
            <a:r>
              <a:rPr lang="en-US" sz="2800" dirty="0" smtClean="0"/>
              <a:t>Possible Tolerance Conditions</a:t>
            </a: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216457"/>
            <a:ext cx="1387812" cy="3511701"/>
          </a:xfrm>
          <a:prstGeom prst="rect">
            <a:avLst/>
          </a:prstGeom>
        </p:spPr>
      </p:pic>
      <p:sp>
        <p:nvSpPr>
          <p:cNvPr id="4" name="TextBox 3"/>
          <p:cNvSpPr txBox="1"/>
          <p:nvPr/>
        </p:nvSpPr>
        <p:spPr>
          <a:xfrm>
            <a:off x="609600" y="1147439"/>
            <a:ext cx="3733800" cy="1200329"/>
          </a:xfrm>
          <a:prstGeom prst="rect">
            <a:avLst/>
          </a:prstGeom>
          <a:noFill/>
        </p:spPr>
        <p:txBody>
          <a:bodyPr wrap="square" rtlCol="0">
            <a:spAutoFit/>
          </a:bodyPr>
          <a:lstStyle/>
          <a:p>
            <a:r>
              <a:rPr lang="en-US" dirty="0" smtClean="0"/>
              <a:t>Maximum Material Condition (</a:t>
            </a:r>
            <a:r>
              <a:rPr lang="en-US" b="1" dirty="0" smtClean="0"/>
              <a:t>MMC</a:t>
            </a:r>
            <a:r>
              <a:rPr lang="en-US" dirty="0" smtClean="0"/>
              <a:t>)- The shaft is the largest allowable size, and the hole is the smallest allowable size based on tolerance. </a:t>
            </a:r>
            <a:endParaRPr lang="en-US" dirty="0"/>
          </a:p>
        </p:txBody>
      </p:sp>
      <p:sp>
        <p:nvSpPr>
          <p:cNvPr id="5" name="TextBox 4"/>
          <p:cNvSpPr txBox="1"/>
          <p:nvPr/>
        </p:nvSpPr>
        <p:spPr>
          <a:xfrm>
            <a:off x="4572000" y="1114148"/>
            <a:ext cx="4038600" cy="1200329"/>
          </a:xfrm>
          <a:prstGeom prst="rect">
            <a:avLst/>
          </a:prstGeom>
          <a:noFill/>
        </p:spPr>
        <p:txBody>
          <a:bodyPr wrap="square" rtlCol="0">
            <a:spAutoFit/>
          </a:bodyPr>
          <a:lstStyle/>
          <a:p>
            <a:r>
              <a:rPr lang="en-US" dirty="0" smtClean="0"/>
              <a:t>Least Material Condition (</a:t>
            </a:r>
            <a:r>
              <a:rPr lang="en-US" b="1" dirty="0" smtClean="0"/>
              <a:t>LMC</a:t>
            </a:r>
            <a:r>
              <a:rPr lang="en-US" dirty="0" smtClean="0"/>
              <a:t>)- The shaft is the smallest allowable size, and the hole is the largest allowable size based on tolerance.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921" y="2343329"/>
            <a:ext cx="2286000" cy="2814685"/>
          </a:xfrm>
          <a:prstGeom prst="rect">
            <a:avLst/>
          </a:prstGeom>
        </p:spPr>
      </p:pic>
      <p:sp>
        <p:nvSpPr>
          <p:cNvPr id="9" name="TextBox 8"/>
          <p:cNvSpPr txBox="1"/>
          <p:nvPr/>
        </p:nvSpPr>
        <p:spPr>
          <a:xfrm>
            <a:off x="1066800" y="5029200"/>
            <a:ext cx="7010400" cy="1200329"/>
          </a:xfrm>
          <a:prstGeom prst="rect">
            <a:avLst/>
          </a:prstGeom>
          <a:noFill/>
        </p:spPr>
        <p:txBody>
          <a:bodyPr wrap="square" rtlCol="0">
            <a:spAutoFit/>
          </a:bodyPr>
          <a:lstStyle/>
          <a:p>
            <a:r>
              <a:rPr lang="en-US" dirty="0" smtClean="0"/>
              <a:t>The shaft tolerance should be (-), in relation to the maximum shaft size, to prevent the shaft from being to large to fit the hole . </a:t>
            </a:r>
          </a:p>
          <a:p>
            <a:r>
              <a:rPr lang="en-US" dirty="0" smtClean="0"/>
              <a:t>The hole tolerance should be (+), in relation to the minimum shaft size, to prevent the hole from being to small for the shaft to fit. </a:t>
            </a:r>
            <a:endParaRPr lang="en-US" dirty="0"/>
          </a:p>
        </p:txBody>
      </p:sp>
    </p:spTree>
    <p:extLst>
      <p:ext uri="{BB962C8B-B14F-4D97-AF65-F5344CB8AC3E}">
        <p14:creationId xmlns:p14="http://schemas.microsoft.com/office/powerpoint/2010/main" val="3043239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1596" y="296717"/>
            <a:ext cx="6096000" cy="1631216"/>
          </a:xfrm>
          <a:prstGeom prst="rect">
            <a:avLst/>
          </a:prstGeom>
          <a:noFill/>
        </p:spPr>
        <p:txBody>
          <a:bodyPr wrap="square" rtlCol="0">
            <a:spAutoFit/>
          </a:bodyPr>
          <a:lstStyle/>
          <a:p>
            <a:r>
              <a:rPr lang="en-US" sz="2800" dirty="0" smtClean="0"/>
              <a:t>Block Example</a:t>
            </a:r>
          </a:p>
          <a:p>
            <a:r>
              <a:rPr lang="en-US" dirty="0" smtClean="0"/>
              <a:t>This example is a visual aid that helps explain why tolerances are important, and how they can be used to insure pieces will fit together. </a:t>
            </a:r>
          </a:p>
          <a:p>
            <a:endParaRPr lang="en-US" dirty="0"/>
          </a:p>
        </p:txBody>
      </p:sp>
      <p:sp>
        <p:nvSpPr>
          <p:cNvPr id="4" name="TextBox 3"/>
          <p:cNvSpPr txBox="1"/>
          <p:nvPr/>
        </p:nvSpPr>
        <p:spPr>
          <a:xfrm>
            <a:off x="5018843" y="1460660"/>
            <a:ext cx="3024327" cy="461665"/>
          </a:xfrm>
          <a:prstGeom prst="rect">
            <a:avLst/>
          </a:prstGeom>
          <a:noFill/>
        </p:spPr>
        <p:txBody>
          <a:bodyPr wrap="square" rtlCol="0">
            <a:spAutoFit/>
          </a:bodyPr>
          <a:lstStyle/>
          <a:p>
            <a:r>
              <a:rPr lang="en-US" sz="2400" dirty="0" smtClean="0"/>
              <a:t>Dimensions For Blocks  </a:t>
            </a:r>
            <a:endParaRPr lang="en-US" sz="2400"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493145704"/>
                  </p:ext>
                </p:extLst>
              </p:nvPr>
            </p:nvGraphicFramePr>
            <p:xfrm>
              <a:off x="4129596" y="1961964"/>
              <a:ext cx="4876800" cy="4114800"/>
            </p:xfrm>
            <a:graphic>
              <a:graphicData uri="http://schemas.openxmlformats.org/drawingml/2006/table">
                <a:tbl>
                  <a:tblPr firstRow="1" bandRow="1">
                    <a:tableStyleId>{5C22544A-7EE6-4342-B048-85BDC9FD1C3A}</a:tableStyleId>
                  </a:tblPr>
                  <a:tblGrid>
                    <a:gridCol w="2514600"/>
                    <a:gridCol w="1219200"/>
                    <a:gridCol w="1143000"/>
                  </a:tblGrid>
                  <a:tr h="332740">
                    <a:tc>
                      <a:txBody>
                        <a:bodyPr/>
                        <a:lstStyle/>
                        <a:p>
                          <a:r>
                            <a:rPr lang="en-US" dirty="0" smtClean="0"/>
                            <a:t>Component </a:t>
                          </a:r>
                          <a:endParaRPr lang="en-US" dirty="0"/>
                        </a:p>
                      </a:txBody>
                      <a:tcPr/>
                    </a:tc>
                    <a:tc>
                      <a:txBody>
                        <a:bodyPr/>
                        <a:lstStyle/>
                        <a:p>
                          <a:r>
                            <a:rPr lang="en-US" dirty="0" smtClean="0"/>
                            <a:t>Dimension (in) </a:t>
                          </a:r>
                          <a:endParaRPr lang="en-US" dirty="0"/>
                        </a:p>
                      </a:txBody>
                      <a:tcPr/>
                    </a:tc>
                    <a:tc>
                      <a:txBody>
                        <a:bodyPr/>
                        <a:lstStyle/>
                        <a:p>
                          <a:r>
                            <a:rPr lang="en-US" dirty="0" smtClean="0"/>
                            <a:t>Tolerance (in) </a:t>
                          </a:r>
                          <a:endParaRPr lang="en-US" dirty="0"/>
                        </a:p>
                      </a:txBody>
                      <a:tcPr/>
                    </a:tc>
                  </a:tr>
                  <a:tr h="332740">
                    <a:tc>
                      <a:txBody>
                        <a:bodyPr/>
                        <a:lstStyle/>
                        <a:p>
                          <a:r>
                            <a:rPr lang="en-US" dirty="0" smtClean="0"/>
                            <a:t>Hole</a:t>
                          </a:r>
                          <a:r>
                            <a:rPr lang="en-US" baseline="0" dirty="0" smtClean="0"/>
                            <a:t> diameter</a:t>
                          </a:r>
                          <a:endParaRPr lang="en-US" dirty="0"/>
                        </a:p>
                      </a:txBody>
                      <a:tcPr/>
                    </a:tc>
                    <a:tc>
                      <a:txBody>
                        <a:bodyPr/>
                        <a:lstStyle/>
                        <a:p>
                          <a:r>
                            <a:rPr lang="en-US" dirty="0" smtClean="0"/>
                            <a:t>unknown</a:t>
                          </a:r>
                          <a:endParaRPr lang="en-US" dirty="0"/>
                        </a:p>
                      </a:txBody>
                      <a:tcPr/>
                    </a:tc>
                    <a:tc>
                      <a:txBody>
                        <a:bodyPr/>
                        <a:lstStyle/>
                        <a:p>
                          <a:r>
                            <a:rPr lang="en-US" dirty="0" smtClean="0"/>
                            <a:t>(+) .005</a:t>
                          </a:r>
                          <a:endParaRPr lang="en-US" dirty="0"/>
                        </a:p>
                      </a:txBody>
                      <a:tcPr/>
                    </a:tc>
                  </a:tr>
                  <a:tr h="332740">
                    <a:tc>
                      <a:txBody>
                        <a:bodyPr/>
                        <a:lstStyle/>
                        <a:p>
                          <a:r>
                            <a:rPr lang="en-US" dirty="0" smtClean="0"/>
                            <a:t>Hole center</a:t>
                          </a:r>
                          <a:r>
                            <a:rPr lang="en-US" baseline="0" dirty="0" smtClean="0"/>
                            <a:t> to center distance</a:t>
                          </a:r>
                          <a:endParaRPr lang="en-US" dirty="0"/>
                        </a:p>
                      </a:txBody>
                      <a:tcPr/>
                    </a:tc>
                    <a:tc>
                      <a:txBody>
                        <a:bodyPr/>
                        <a:lstStyle/>
                        <a:p>
                          <a:r>
                            <a:rPr lang="en-US" dirty="0" smtClean="0"/>
                            <a:t>1 </a:t>
                          </a:r>
                          <a:endParaRPr lang="en-US" dirty="0"/>
                        </a:p>
                      </a:txBody>
                      <a:tcPr/>
                    </a:tc>
                    <a:tc>
                      <a:txBody>
                        <a:bodyPr/>
                        <a:lstStyle/>
                        <a:p>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endParaRPr lang="en-US" dirty="0"/>
                        </a:p>
                      </a:txBody>
                      <a:tcPr/>
                    </a:tc>
                  </a:tr>
                  <a:tr h="332740">
                    <a:tc>
                      <a:txBody>
                        <a:bodyPr/>
                        <a:lstStyle/>
                        <a:p>
                          <a:r>
                            <a:rPr lang="en-US" dirty="0" smtClean="0"/>
                            <a:t>Hole distance from edge</a:t>
                          </a:r>
                          <a:endParaRPr lang="en-US" dirty="0"/>
                        </a:p>
                      </a:txBody>
                      <a:tcPr/>
                    </a:tc>
                    <a:tc>
                      <a:txBody>
                        <a:bodyPr/>
                        <a:lstStyle/>
                        <a:p>
                          <a:r>
                            <a:rPr lang="en-US" dirty="0" smtClean="0"/>
                            <a:t>.5</a:t>
                          </a:r>
                          <a:endParaRPr lang="en-US" dirty="0"/>
                        </a:p>
                      </a:txBody>
                      <a:tcPr/>
                    </a:tc>
                    <a:tc>
                      <a:txBody>
                        <a:bodyPr/>
                        <a:lstStyle/>
                        <a:p>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endParaRPr lang="en-US" dirty="0"/>
                        </a:p>
                      </a:txBody>
                      <a:tcPr/>
                    </a:tc>
                  </a:tr>
                  <a:tr h="332740">
                    <a:tc>
                      <a:txBody>
                        <a:bodyPr/>
                        <a:lstStyle/>
                        <a:p>
                          <a:r>
                            <a:rPr lang="en-US" dirty="0" smtClean="0"/>
                            <a:t>Hold</a:t>
                          </a:r>
                          <a:r>
                            <a:rPr lang="en-US" baseline="0" dirty="0" smtClean="0"/>
                            <a:t> distance to bottom </a:t>
                          </a:r>
                          <a:endParaRPr lang="en-US" dirty="0"/>
                        </a:p>
                      </a:txBody>
                      <a:tcPr/>
                    </a:tc>
                    <a:tc>
                      <a:txBody>
                        <a:bodyPr/>
                        <a:lstStyle/>
                        <a:p>
                          <a:r>
                            <a:rPr lang="en-US" dirty="0" smtClean="0"/>
                            <a:t>1</a:t>
                          </a:r>
                          <a:endParaRPr lang="en-US" dirty="0"/>
                        </a:p>
                      </a:txBody>
                      <a:tcPr/>
                    </a:tc>
                    <a:tc>
                      <a:txBody>
                        <a:bodyPr/>
                        <a:lstStyle/>
                        <a:p>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endParaRPr lang="en-US" dirty="0"/>
                        </a:p>
                      </a:txBody>
                      <a:tcPr/>
                    </a:tc>
                  </a:tr>
                  <a:tr h="332740">
                    <a:tc>
                      <a:txBody>
                        <a:bodyPr/>
                        <a:lstStyle/>
                        <a:p>
                          <a:r>
                            <a:rPr lang="en-US" dirty="0" smtClean="0"/>
                            <a:t>Pin</a:t>
                          </a:r>
                          <a:r>
                            <a:rPr lang="en-US" baseline="0" dirty="0" smtClean="0"/>
                            <a:t> Diameter</a:t>
                          </a:r>
                          <a:endParaRPr lang="en-US" dirty="0"/>
                        </a:p>
                      </a:txBody>
                      <a:tcPr/>
                    </a:tc>
                    <a:tc>
                      <a:txBody>
                        <a:bodyPr/>
                        <a:lstStyle/>
                        <a:p>
                          <a:r>
                            <a:rPr lang="en-US" dirty="0" smtClean="0"/>
                            <a:t>.5</a:t>
                          </a:r>
                          <a:endParaRPr lang="en-US" dirty="0"/>
                        </a:p>
                      </a:txBody>
                      <a:tcPr/>
                    </a:tc>
                    <a:tc>
                      <a:txBody>
                        <a:bodyPr/>
                        <a:lstStyle/>
                        <a:p>
                          <a:r>
                            <a:rPr lang="en-US" dirty="0" smtClean="0"/>
                            <a:t>(-) .005 </a:t>
                          </a:r>
                          <a:endParaRPr lang="en-US" dirty="0"/>
                        </a:p>
                      </a:txBody>
                      <a:tcPr/>
                    </a:tc>
                  </a:tr>
                  <a:tr h="332740">
                    <a:tc>
                      <a:txBody>
                        <a:bodyPr/>
                        <a:lstStyle/>
                        <a:p>
                          <a:r>
                            <a:rPr lang="en-US" dirty="0" smtClean="0"/>
                            <a:t>Pin</a:t>
                          </a:r>
                          <a:r>
                            <a:rPr lang="en-US" baseline="0" dirty="0" smtClean="0"/>
                            <a:t> center to center distance </a:t>
                          </a:r>
                          <a:endParaRPr lang="en-US" dirty="0"/>
                        </a:p>
                      </a:txBody>
                      <a:tcPr/>
                    </a:tc>
                    <a:tc>
                      <a:txBody>
                        <a:bodyPr/>
                        <a:lstStyle/>
                        <a:p>
                          <a:r>
                            <a:rPr lang="en-US" dirty="0" smtClean="0"/>
                            <a:t>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p>
                      </a:txBody>
                      <a:tcPr/>
                    </a:tc>
                  </a:tr>
                  <a:tr h="332740">
                    <a:tc>
                      <a:txBody>
                        <a:bodyPr/>
                        <a:lstStyle/>
                        <a:p>
                          <a:r>
                            <a:rPr lang="en-US" dirty="0" smtClean="0"/>
                            <a:t>Pin distance</a:t>
                          </a:r>
                          <a:r>
                            <a:rPr lang="en-US" baseline="0" dirty="0" smtClean="0"/>
                            <a:t> from edge</a:t>
                          </a:r>
                          <a:endParaRPr lang="en-US" dirty="0"/>
                        </a:p>
                      </a:txBody>
                      <a:tcPr/>
                    </a:tc>
                    <a:tc>
                      <a:txBody>
                        <a:bodyPr/>
                        <a:lstStyle/>
                        <a:p>
                          <a:r>
                            <a:rPr lang="en-US" dirty="0" smtClean="0"/>
                            <a:t>.5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p>
                      </a:txBody>
                      <a:tcPr/>
                    </a:tc>
                  </a:tr>
                  <a:tr h="332740">
                    <a:tc>
                      <a:txBody>
                        <a:bodyPr/>
                        <a:lstStyle/>
                        <a:p>
                          <a:r>
                            <a:rPr lang="en-US" dirty="0" smtClean="0"/>
                            <a:t>Pin distance to bottom</a:t>
                          </a:r>
                          <a:endParaRPr lang="en-US" dirty="0"/>
                        </a:p>
                      </a:txBody>
                      <a:tcPr/>
                    </a:tc>
                    <a:tc>
                      <a:txBody>
                        <a:bodyPr/>
                        <a:lstStyle/>
                        <a:p>
                          <a:r>
                            <a:rPr lang="en-US" dirty="0" smtClean="0"/>
                            <a:t>.5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14:m>
                            <m:oMath xmlns:m="http://schemas.openxmlformats.org/officeDocument/2006/math">
                              <m:r>
                                <a:rPr lang="en-US" sz="1800" i="1" kern="1200" smtClean="0">
                                  <a:solidFill>
                                    <a:schemeClr val="dk1"/>
                                  </a:solidFill>
                                  <a:effectLst/>
                                  <a:latin typeface="Cambria Math"/>
                                  <a:ea typeface="+mn-ea"/>
                                  <a:cs typeface="+mn-cs"/>
                                </a:rPr>
                                <m:t>±</m:t>
                              </m:r>
                            </m:oMath>
                          </a14:m>
                          <a:r>
                            <a:rPr lang="en-US" dirty="0" smtClean="0"/>
                            <a:t>) .005</a:t>
                          </a:r>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a14="http://schemas.microsoft.com/office/drawing/2010/main" xmlns="" xmlns:p14="http://schemas.microsoft.com/office/powerpoint/2010/main" val="1493145704"/>
                  </p:ext>
                </p:extLst>
              </p:nvPr>
            </p:nvGraphicFramePr>
            <p:xfrm>
              <a:off x="4129596" y="1961964"/>
              <a:ext cx="4876800" cy="4114800"/>
            </p:xfrm>
            <a:graphic>
              <a:graphicData uri="http://schemas.openxmlformats.org/drawingml/2006/table">
                <a:tbl>
                  <a:tblPr firstRow="1" bandRow="1">
                    <a:tableStyleId>{5C22544A-7EE6-4342-B048-85BDC9FD1C3A}</a:tableStyleId>
                  </a:tblPr>
                  <a:tblGrid>
                    <a:gridCol w="2514600"/>
                    <a:gridCol w="1219200"/>
                    <a:gridCol w="1143000"/>
                  </a:tblGrid>
                  <a:tr h="640080">
                    <a:tc>
                      <a:txBody>
                        <a:bodyPr/>
                        <a:lstStyle/>
                        <a:p>
                          <a:r>
                            <a:rPr lang="en-US" dirty="0" smtClean="0"/>
                            <a:t>Component </a:t>
                          </a:r>
                          <a:endParaRPr lang="en-US" dirty="0"/>
                        </a:p>
                      </a:txBody>
                      <a:tcPr/>
                    </a:tc>
                    <a:tc>
                      <a:txBody>
                        <a:bodyPr/>
                        <a:lstStyle/>
                        <a:p>
                          <a:r>
                            <a:rPr lang="en-US" dirty="0" smtClean="0"/>
                            <a:t>Dimension (in) </a:t>
                          </a:r>
                          <a:endParaRPr lang="en-US" dirty="0"/>
                        </a:p>
                      </a:txBody>
                      <a:tcPr/>
                    </a:tc>
                    <a:tc>
                      <a:txBody>
                        <a:bodyPr/>
                        <a:lstStyle/>
                        <a:p>
                          <a:r>
                            <a:rPr lang="en-US" dirty="0" smtClean="0"/>
                            <a:t>Tolerance (in) </a:t>
                          </a:r>
                          <a:endParaRPr lang="en-US" dirty="0"/>
                        </a:p>
                      </a:txBody>
                      <a:tcPr/>
                    </a:tc>
                  </a:tr>
                  <a:tr h="365760">
                    <a:tc>
                      <a:txBody>
                        <a:bodyPr/>
                        <a:lstStyle/>
                        <a:p>
                          <a:r>
                            <a:rPr lang="en-US" dirty="0" smtClean="0"/>
                            <a:t>Hole</a:t>
                          </a:r>
                          <a:r>
                            <a:rPr lang="en-US" baseline="0" dirty="0" smtClean="0"/>
                            <a:t> diameter</a:t>
                          </a:r>
                          <a:endParaRPr lang="en-US" dirty="0"/>
                        </a:p>
                      </a:txBody>
                      <a:tcPr/>
                    </a:tc>
                    <a:tc>
                      <a:txBody>
                        <a:bodyPr/>
                        <a:lstStyle/>
                        <a:p>
                          <a:r>
                            <a:rPr lang="en-US" dirty="0" smtClean="0"/>
                            <a:t>unknown</a:t>
                          </a:r>
                          <a:endParaRPr lang="en-US" dirty="0"/>
                        </a:p>
                      </a:txBody>
                      <a:tcPr/>
                    </a:tc>
                    <a:tc>
                      <a:txBody>
                        <a:bodyPr/>
                        <a:lstStyle/>
                        <a:p>
                          <a:r>
                            <a:rPr lang="en-US" dirty="0" smtClean="0"/>
                            <a:t>(+) .005</a:t>
                          </a:r>
                          <a:endParaRPr lang="en-US" dirty="0"/>
                        </a:p>
                      </a:txBody>
                      <a:tcPr/>
                    </a:tc>
                  </a:tr>
                  <a:tr h="640080">
                    <a:tc>
                      <a:txBody>
                        <a:bodyPr/>
                        <a:lstStyle/>
                        <a:p>
                          <a:r>
                            <a:rPr lang="en-US" dirty="0" smtClean="0"/>
                            <a:t>Hole center</a:t>
                          </a:r>
                          <a:r>
                            <a:rPr lang="en-US" baseline="0" dirty="0" smtClean="0"/>
                            <a:t> to center distance</a:t>
                          </a:r>
                          <a:endParaRPr lang="en-US" dirty="0"/>
                        </a:p>
                      </a:txBody>
                      <a:tcPr/>
                    </a:tc>
                    <a:tc>
                      <a:txBody>
                        <a:bodyPr/>
                        <a:lstStyle/>
                        <a:p>
                          <a:r>
                            <a:rPr lang="en-US" dirty="0" smtClean="0"/>
                            <a:t>1 </a:t>
                          </a:r>
                          <a:endParaRPr lang="en-US" dirty="0"/>
                        </a:p>
                      </a:txBody>
                      <a:tcPr/>
                    </a:tc>
                    <a:tc>
                      <a:txBody>
                        <a:bodyPr/>
                        <a:lstStyle/>
                        <a:p>
                          <a:endParaRPr lang="en-US"/>
                        </a:p>
                      </a:txBody>
                      <a:tcPr>
                        <a:blipFill rotWithShape="1">
                          <a:blip r:embed="rId2"/>
                          <a:stretch>
                            <a:fillRect l="-327807" t="-161905" r="-535" b="-400952"/>
                          </a:stretch>
                        </a:blipFill>
                      </a:tcPr>
                    </a:tc>
                  </a:tr>
                  <a:tr h="365760">
                    <a:tc>
                      <a:txBody>
                        <a:bodyPr/>
                        <a:lstStyle/>
                        <a:p>
                          <a:r>
                            <a:rPr lang="en-US" dirty="0" smtClean="0"/>
                            <a:t>Hole distance from edge</a:t>
                          </a:r>
                          <a:endParaRPr lang="en-US" dirty="0"/>
                        </a:p>
                      </a:txBody>
                      <a:tcPr/>
                    </a:tc>
                    <a:tc>
                      <a:txBody>
                        <a:bodyPr/>
                        <a:lstStyle/>
                        <a:p>
                          <a:r>
                            <a:rPr lang="en-US" dirty="0" smtClean="0"/>
                            <a:t>.5</a:t>
                          </a:r>
                          <a:endParaRPr lang="en-US" dirty="0"/>
                        </a:p>
                      </a:txBody>
                      <a:tcPr/>
                    </a:tc>
                    <a:tc>
                      <a:txBody>
                        <a:bodyPr/>
                        <a:lstStyle/>
                        <a:p>
                          <a:endParaRPr lang="en-US"/>
                        </a:p>
                      </a:txBody>
                      <a:tcPr>
                        <a:blipFill rotWithShape="1">
                          <a:blip r:embed="rId2"/>
                          <a:stretch>
                            <a:fillRect l="-327807" t="-458333" r="-535" b="-601667"/>
                          </a:stretch>
                        </a:blipFill>
                      </a:tcPr>
                    </a:tc>
                  </a:tr>
                  <a:tr h="365760">
                    <a:tc>
                      <a:txBody>
                        <a:bodyPr/>
                        <a:lstStyle/>
                        <a:p>
                          <a:r>
                            <a:rPr lang="en-US" dirty="0" smtClean="0"/>
                            <a:t>Hold</a:t>
                          </a:r>
                          <a:r>
                            <a:rPr lang="en-US" baseline="0" dirty="0" smtClean="0"/>
                            <a:t> distance to bottom </a:t>
                          </a:r>
                          <a:endParaRPr lang="en-US" dirty="0"/>
                        </a:p>
                      </a:txBody>
                      <a:tcPr/>
                    </a:tc>
                    <a:tc>
                      <a:txBody>
                        <a:bodyPr/>
                        <a:lstStyle/>
                        <a:p>
                          <a:r>
                            <a:rPr lang="en-US" dirty="0" smtClean="0"/>
                            <a:t>1</a:t>
                          </a:r>
                          <a:endParaRPr lang="en-US" dirty="0"/>
                        </a:p>
                      </a:txBody>
                      <a:tcPr/>
                    </a:tc>
                    <a:tc>
                      <a:txBody>
                        <a:bodyPr/>
                        <a:lstStyle/>
                        <a:p>
                          <a:endParaRPr lang="en-US"/>
                        </a:p>
                      </a:txBody>
                      <a:tcPr>
                        <a:blipFill rotWithShape="1">
                          <a:blip r:embed="rId2"/>
                          <a:stretch>
                            <a:fillRect l="-327807" t="-558333" r="-535" b="-501667"/>
                          </a:stretch>
                        </a:blipFill>
                      </a:tcPr>
                    </a:tc>
                  </a:tr>
                  <a:tr h="365760">
                    <a:tc>
                      <a:txBody>
                        <a:bodyPr/>
                        <a:lstStyle/>
                        <a:p>
                          <a:r>
                            <a:rPr lang="en-US" dirty="0" smtClean="0"/>
                            <a:t>Pin</a:t>
                          </a:r>
                          <a:r>
                            <a:rPr lang="en-US" baseline="0" dirty="0" smtClean="0"/>
                            <a:t> Diameter</a:t>
                          </a:r>
                          <a:endParaRPr lang="en-US" dirty="0"/>
                        </a:p>
                      </a:txBody>
                      <a:tcPr/>
                    </a:tc>
                    <a:tc>
                      <a:txBody>
                        <a:bodyPr/>
                        <a:lstStyle/>
                        <a:p>
                          <a:r>
                            <a:rPr lang="en-US" dirty="0" smtClean="0"/>
                            <a:t>.5</a:t>
                          </a:r>
                          <a:endParaRPr lang="en-US" dirty="0"/>
                        </a:p>
                      </a:txBody>
                      <a:tcPr/>
                    </a:tc>
                    <a:tc>
                      <a:txBody>
                        <a:bodyPr/>
                        <a:lstStyle/>
                        <a:p>
                          <a:r>
                            <a:rPr lang="en-US" dirty="0" smtClean="0"/>
                            <a:t>(-) .005 </a:t>
                          </a:r>
                          <a:endParaRPr lang="en-US" dirty="0"/>
                        </a:p>
                      </a:txBody>
                      <a:tcPr/>
                    </a:tc>
                  </a:tr>
                  <a:tr h="640080">
                    <a:tc>
                      <a:txBody>
                        <a:bodyPr/>
                        <a:lstStyle/>
                        <a:p>
                          <a:r>
                            <a:rPr lang="en-US" dirty="0" smtClean="0"/>
                            <a:t>Pin</a:t>
                          </a:r>
                          <a:r>
                            <a:rPr lang="en-US" baseline="0" dirty="0" smtClean="0"/>
                            <a:t> center to center distance </a:t>
                          </a:r>
                          <a:endParaRPr lang="en-US" dirty="0"/>
                        </a:p>
                      </a:txBody>
                      <a:tcPr/>
                    </a:tc>
                    <a:tc>
                      <a:txBody>
                        <a:bodyPr/>
                        <a:lstStyle/>
                        <a:p>
                          <a:r>
                            <a:rPr lang="en-US" dirty="0" smtClean="0"/>
                            <a:t>1</a:t>
                          </a:r>
                          <a:endParaRPr lang="en-US" dirty="0"/>
                        </a:p>
                      </a:txBody>
                      <a:tcPr/>
                    </a:tc>
                    <a:tc>
                      <a:txBody>
                        <a:bodyPr/>
                        <a:lstStyle/>
                        <a:p>
                          <a:endParaRPr lang="en-US"/>
                        </a:p>
                      </a:txBody>
                      <a:tcPr>
                        <a:blipFill rotWithShape="1">
                          <a:blip r:embed="rId2"/>
                          <a:stretch>
                            <a:fillRect l="-327807" t="-433333" r="-535" b="-129524"/>
                          </a:stretch>
                        </a:blipFill>
                      </a:tcPr>
                    </a:tc>
                  </a:tr>
                  <a:tr h="365760">
                    <a:tc>
                      <a:txBody>
                        <a:bodyPr/>
                        <a:lstStyle/>
                        <a:p>
                          <a:r>
                            <a:rPr lang="en-US" dirty="0" smtClean="0"/>
                            <a:t>Pin distance</a:t>
                          </a:r>
                          <a:r>
                            <a:rPr lang="en-US" baseline="0" dirty="0" smtClean="0"/>
                            <a:t> from edge</a:t>
                          </a:r>
                          <a:endParaRPr lang="en-US" dirty="0"/>
                        </a:p>
                      </a:txBody>
                      <a:tcPr/>
                    </a:tc>
                    <a:tc>
                      <a:txBody>
                        <a:bodyPr/>
                        <a:lstStyle/>
                        <a:p>
                          <a:r>
                            <a:rPr lang="en-US" dirty="0" smtClean="0"/>
                            <a:t>.5</a:t>
                          </a:r>
                          <a:endParaRPr lang="en-US" dirty="0"/>
                        </a:p>
                      </a:txBody>
                      <a:tcPr/>
                    </a:tc>
                    <a:tc>
                      <a:txBody>
                        <a:bodyPr/>
                        <a:lstStyle/>
                        <a:p>
                          <a:endParaRPr lang="en-US"/>
                        </a:p>
                      </a:txBody>
                      <a:tcPr>
                        <a:blipFill rotWithShape="1">
                          <a:blip r:embed="rId2"/>
                          <a:stretch>
                            <a:fillRect l="-327807" t="-933333" r="-535" b="-126667"/>
                          </a:stretch>
                        </a:blipFill>
                      </a:tcPr>
                    </a:tc>
                  </a:tr>
                  <a:tr h="365760">
                    <a:tc>
                      <a:txBody>
                        <a:bodyPr/>
                        <a:lstStyle/>
                        <a:p>
                          <a:r>
                            <a:rPr lang="en-US" dirty="0" smtClean="0"/>
                            <a:t>Pin distance to bottom</a:t>
                          </a:r>
                          <a:endParaRPr lang="en-US" dirty="0"/>
                        </a:p>
                      </a:txBody>
                      <a:tcPr/>
                    </a:tc>
                    <a:tc>
                      <a:txBody>
                        <a:bodyPr/>
                        <a:lstStyle/>
                        <a:p>
                          <a:r>
                            <a:rPr lang="en-US" dirty="0" smtClean="0"/>
                            <a:t>.5 </a:t>
                          </a:r>
                          <a:endParaRPr lang="en-US" dirty="0"/>
                        </a:p>
                      </a:txBody>
                      <a:tcPr/>
                    </a:tc>
                    <a:tc>
                      <a:txBody>
                        <a:bodyPr/>
                        <a:lstStyle/>
                        <a:p>
                          <a:endParaRPr lang="en-US"/>
                        </a:p>
                      </a:txBody>
                      <a:tcPr>
                        <a:blipFill rotWithShape="1">
                          <a:blip r:embed="rId2"/>
                          <a:stretch>
                            <a:fillRect l="-327807" t="-1033333" r="-535" b="-26667"/>
                          </a:stretch>
                        </a:blipFill>
                      </a:tcPr>
                    </a:tc>
                  </a:tr>
                </a:tbl>
              </a:graphicData>
            </a:graphic>
          </p:graphicFrame>
        </mc:Fallback>
      </mc:AlternateContent>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57400"/>
            <a:ext cx="3207099" cy="3891280"/>
          </a:xfrm>
          <a:prstGeom prst="rect">
            <a:avLst/>
          </a:prstGeom>
        </p:spPr>
      </p:pic>
    </p:spTree>
    <p:extLst>
      <p:ext uri="{BB962C8B-B14F-4D97-AF65-F5344CB8AC3E}">
        <p14:creationId xmlns:p14="http://schemas.microsoft.com/office/powerpoint/2010/main" val="1544705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6781800" cy="2462213"/>
          </a:xfrm>
          <a:prstGeom prst="rect">
            <a:avLst/>
          </a:prstGeom>
          <a:noFill/>
        </p:spPr>
        <p:txBody>
          <a:bodyPr wrap="square" rtlCol="0">
            <a:spAutoFit/>
          </a:bodyPr>
          <a:lstStyle/>
          <a:p>
            <a:r>
              <a:rPr lang="en-US" sz="2800" dirty="0" smtClean="0"/>
              <a:t>Unknown Hole Diameter</a:t>
            </a:r>
          </a:p>
          <a:p>
            <a:r>
              <a:rPr lang="en-US" dirty="0" smtClean="0"/>
              <a:t>How do we find the diameter of the hole needed, that will make sure the part fits every time, and all other dimensions are any value </a:t>
            </a:r>
            <a:r>
              <a:rPr lang="en-US" dirty="0"/>
              <a:t>within </a:t>
            </a:r>
            <a:r>
              <a:rPr lang="en-US" dirty="0" smtClean="0"/>
              <a:t> our tolerance?  </a:t>
            </a:r>
          </a:p>
          <a:p>
            <a:endParaRPr lang="en-US" dirty="0" smtClean="0"/>
          </a:p>
          <a:p>
            <a:r>
              <a:rPr lang="en-US" dirty="0" smtClean="0"/>
              <a:t>We Must account for the total tolerances in the distance from the edge (X) and distance from the bottom (Y) directions. This will give us the maximum distance (Z) the center can be offset. </a:t>
            </a:r>
          </a:p>
        </p:txBody>
      </p:sp>
      <p:sp>
        <p:nvSpPr>
          <p:cNvPr id="4" name="TextBox 3"/>
          <p:cNvSpPr txBox="1"/>
          <p:nvPr/>
        </p:nvSpPr>
        <p:spPr>
          <a:xfrm>
            <a:off x="609600" y="5334000"/>
            <a:ext cx="7467600" cy="369332"/>
          </a:xfrm>
          <a:prstGeom prst="rect">
            <a:avLst/>
          </a:prstGeom>
          <a:noFill/>
        </p:spPr>
        <p:txBody>
          <a:bodyPr wrap="square" rtlCol="0">
            <a:spAutoFit/>
          </a:bodyPr>
          <a:lstStyle/>
          <a:p>
            <a:r>
              <a:rPr lang="en-US" dirty="0" smtClean="0"/>
              <a:t>Now we can check this solution by solid modeling in </a:t>
            </a:r>
            <a:r>
              <a:rPr lang="en-US" dirty="0"/>
              <a:t>S</a:t>
            </a:r>
            <a:r>
              <a:rPr lang="en-US" dirty="0" smtClean="0"/>
              <a:t>olidworks.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667000"/>
            <a:ext cx="6424739" cy="2750948"/>
          </a:xfrm>
          <a:prstGeom prst="rect">
            <a:avLst/>
          </a:prstGeom>
        </p:spPr>
      </p:pic>
    </p:spTree>
    <p:extLst>
      <p:ext uri="{BB962C8B-B14F-4D97-AF65-F5344CB8AC3E}">
        <p14:creationId xmlns:p14="http://schemas.microsoft.com/office/powerpoint/2010/main" val="1147408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04800"/>
            <a:ext cx="4495800" cy="1015663"/>
          </a:xfrm>
          <a:prstGeom prst="rect">
            <a:avLst/>
          </a:prstGeom>
          <a:noFill/>
        </p:spPr>
        <p:txBody>
          <a:bodyPr wrap="square" rtlCol="0">
            <a:spAutoFit/>
          </a:bodyPr>
          <a:lstStyle/>
          <a:p>
            <a:r>
              <a:rPr lang="en-US" sz="2400" dirty="0" smtClean="0"/>
              <a:t>Example Blocks 1</a:t>
            </a:r>
          </a:p>
          <a:p>
            <a:r>
              <a:rPr lang="en-US" dirty="0" smtClean="0"/>
              <a:t>-</a:t>
            </a:r>
            <a:r>
              <a:rPr lang="en-US" b="1" dirty="0" smtClean="0"/>
              <a:t>LMC</a:t>
            </a:r>
          </a:p>
          <a:p>
            <a:r>
              <a:rPr lang="en-US" dirty="0" smtClean="0"/>
              <a:t>-Tolerances allow widest fit</a:t>
            </a:r>
          </a:p>
        </p:txBody>
      </p:sp>
      <p:sp>
        <p:nvSpPr>
          <p:cNvPr id="5" name="TextBox 4"/>
          <p:cNvSpPr txBox="1"/>
          <p:nvPr/>
        </p:nvSpPr>
        <p:spPr>
          <a:xfrm>
            <a:off x="6324600" y="609600"/>
            <a:ext cx="2209800" cy="5355312"/>
          </a:xfrm>
          <a:prstGeom prst="rect">
            <a:avLst/>
          </a:prstGeom>
          <a:noFill/>
        </p:spPr>
        <p:txBody>
          <a:bodyPr wrap="square" rtlCol="0">
            <a:spAutoFit/>
          </a:bodyPr>
          <a:lstStyle/>
          <a:p>
            <a:r>
              <a:rPr lang="en-US" dirty="0" smtClean="0"/>
              <a:t>The different shades of blue are used to represent the block with holes in it. The dimensions of the block with holes are also in blue and are on the top half of the drawing. </a:t>
            </a:r>
          </a:p>
          <a:p>
            <a:endParaRPr lang="en-US" dirty="0" smtClean="0"/>
          </a:p>
          <a:p>
            <a:r>
              <a:rPr lang="en-US" dirty="0"/>
              <a:t>The different shades of </a:t>
            </a:r>
            <a:r>
              <a:rPr lang="en-US" dirty="0" smtClean="0"/>
              <a:t>green </a:t>
            </a:r>
            <a:r>
              <a:rPr lang="en-US" dirty="0"/>
              <a:t>are used to represent the block with </a:t>
            </a:r>
            <a:r>
              <a:rPr lang="en-US" dirty="0" smtClean="0"/>
              <a:t>pins. </a:t>
            </a:r>
            <a:r>
              <a:rPr lang="en-US" dirty="0"/>
              <a:t>The dimensions </a:t>
            </a:r>
            <a:r>
              <a:rPr lang="en-US" dirty="0" smtClean="0"/>
              <a:t>of this block are noted in black and are found on the bottom half of the drawing.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018" y="1447800"/>
            <a:ext cx="5140561" cy="4978865"/>
          </a:xfrm>
          <a:prstGeom prst="rect">
            <a:avLst/>
          </a:prstGeom>
        </p:spPr>
      </p:pic>
    </p:spTree>
    <p:extLst>
      <p:ext uri="{BB962C8B-B14F-4D97-AF65-F5344CB8AC3E}">
        <p14:creationId xmlns:p14="http://schemas.microsoft.com/office/powerpoint/2010/main" val="283208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466" y="1371600"/>
            <a:ext cx="4800600" cy="4750133"/>
          </a:xfrm>
          <a:prstGeom prst="rect">
            <a:avLst/>
          </a:prstGeom>
        </p:spPr>
      </p:pic>
      <p:sp>
        <p:nvSpPr>
          <p:cNvPr id="3" name="TextBox 2"/>
          <p:cNvSpPr txBox="1"/>
          <p:nvPr/>
        </p:nvSpPr>
        <p:spPr>
          <a:xfrm>
            <a:off x="914400" y="228599"/>
            <a:ext cx="7162800" cy="1015663"/>
          </a:xfrm>
          <a:prstGeom prst="rect">
            <a:avLst/>
          </a:prstGeom>
          <a:noFill/>
        </p:spPr>
        <p:txBody>
          <a:bodyPr wrap="square" rtlCol="0">
            <a:spAutoFit/>
          </a:bodyPr>
          <a:lstStyle/>
          <a:p>
            <a:r>
              <a:rPr lang="en-US" sz="2400" dirty="0" smtClean="0"/>
              <a:t>Example Blocks 2 </a:t>
            </a:r>
          </a:p>
          <a:p>
            <a:r>
              <a:rPr lang="en-US" dirty="0"/>
              <a:t>-</a:t>
            </a:r>
            <a:r>
              <a:rPr lang="en-US" b="1" dirty="0" smtClean="0"/>
              <a:t>MMC</a:t>
            </a:r>
          </a:p>
          <a:p>
            <a:r>
              <a:rPr lang="en-US" dirty="0" smtClean="0"/>
              <a:t>-Maximum tolerance offset condition </a:t>
            </a:r>
            <a:endParaRPr lang="en-US" dirty="0"/>
          </a:p>
        </p:txBody>
      </p:sp>
      <p:sp>
        <p:nvSpPr>
          <p:cNvPr id="4" name="TextBox 3"/>
          <p:cNvSpPr txBox="1"/>
          <p:nvPr/>
        </p:nvSpPr>
        <p:spPr>
          <a:xfrm>
            <a:off x="6041994" y="3276600"/>
            <a:ext cx="2743200" cy="2308324"/>
          </a:xfrm>
          <a:prstGeom prst="rect">
            <a:avLst/>
          </a:prstGeom>
          <a:noFill/>
        </p:spPr>
        <p:txBody>
          <a:bodyPr wrap="square" rtlCol="0">
            <a:spAutoFit/>
          </a:bodyPr>
          <a:lstStyle/>
          <a:p>
            <a:r>
              <a:rPr lang="en-US" dirty="0" smtClean="0"/>
              <a:t>Although the tolerance of each dimension is offset, and the is the maximum amount of material possible, The block with pins should still be able to fit inside of the block with holes.   </a:t>
            </a:r>
            <a:endParaRPr lang="en-US" dirty="0"/>
          </a:p>
        </p:txBody>
      </p:sp>
      <p:sp>
        <p:nvSpPr>
          <p:cNvPr id="5" name="TextBox 4"/>
          <p:cNvSpPr txBox="1"/>
          <p:nvPr/>
        </p:nvSpPr>
        <p:spPr>
          <a:xfrm>
            <a:off x="6019800" y="762000"/>
            <a:ext cx="2743200" cy="2308324"/>
          </a:xfrm>
          <a:prstGeom prst="rect">
            <a:avLst/>
          </a:prstGeom>
          <a:noFill/>
        </p:spPr>
        <p:txBody>
          <a:bodyPr wrap="square" rtlCol="0">
            <a:spAutoFit/>
          </a:bodyPr>
          <a:lstStyle/>
          <a:p>
            <a:r>
              <a:rPr lang="en-US" dirty="0" smtClean="0"/>
              <a:t>Notice that all the dimensions are offset in apposite directions. Meaning the block with pins are as wide apart and large as possible. While the block with holes is i as close and small as possible. </a:t>
            </a:r>
            <a:endParaRPr lang="en-US" dirty="0"/>
          </a:p>
        </p:txBody>
      </p:sp>
    </p:spTree>
    <p:extLst>
      <p:ext uri="{BB962C8B-B14F-4D97-AF65-F5344CB8AC3E}">
        <p14:creationId xmlns:p14="http://schemas.microsoft.com/office/powerpoint/2010/main" val="924832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1021</Words>
  <Application>Microsoft Office PowerPoint</Application>
  <PresentationFormat>On-screen Show (4:3)</PresentationFormat>
  <Paragraphs>106</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Worksheet</vt:lpstr>
      <vt:lpstr>Introduction to Standard Geometrical Tolerance</vt:lpstr>
      <vt:lpstr>Tolerance Accumulation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Geometrical Tolerancing</dc:title>
  <dc:creator>Braithwaite, Aaron</dc:creator>
  <cp:lastModifiedBy>Bowman, Alec</cp:lastModifiedBy>
  <cp:revision>33</cp:revision>
  <dcterms:created xsi:type="dcterms:W3CDTF">2011-05-31T22:25:39Z</dcterms:created>
  <dcterms:modified xsi:type="dcterms:W3CDTF">2011-06-15T22:34:51Z</dcterms:modified>
</cp:coreProperties>
</file>