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7315200" cy="95885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4" d="100"/>
          <a:sy n="104" d="100"/>
        </p:scale>
        <p:origin x="-222"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5BF1DB1-40C3-4B57-9F55-B46A3D7B0DA1}" type="datetimeFigureOut">
              <a:rPr lang="en-US" smtClean="0"/>
              <a:pPr/>
              <a:t>5/27/2008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C6D6BB-2DE3-490A-ABD0-3883324DD47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BF1DB1-40C3-4B57-9F55-B46A3D7B0DA1}" type="datetimeFigureOut">
              <a:rPr lang="en-US" smtClean="0"/>
              <a:pPr/>
              <a:t>5/27/2008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C6D6BB-2DE3-490A-ABD0-3883324DD47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BF1DB1-40C3-4B57-9F55-B46A3D7B0DA1}" type="datetimeFigureOut">
              <a:rPr lang="en-US" smtClean="0"/>
              <a:pPr/>
              <a:t>5/27/2008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C6D6BB-2DE3-490A-ABD0-3883324DD47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BF1DB1-40C3-4B57-9F55-B46A3D7B0DA1}" type="datetimeFigureOut">
              <a:rPr lang="en-US" smtClean="0"/>
              <a:pPr/>
              <a:t>5/27/2008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C6D6BB-2DE3-490A-ABD0-3883324DD47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BF1DB1-40C3-4B57-9F55-B46A3D7B0DA1}" type="datetimeFigureOut">
              <a:rPr lang="en-US" smtClean="0"/>
              <a:pPr/>
              <a:t>5/27/2008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C6D6BB-2DE3-490A-ABD0-3883324DD47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BF1DB1-40C3-4B57-9F55-B46A3D7B0DA1}" type="datetimeFigureOut">
              <a:rPr lang="en-US" smtClean="0"/>
              <a:pPr/>
              <a:t>5/27/2008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C6D6BB-2DE3-490A-ABD0-3883324DD47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5BF1DB1-40C3-4B57-9F55-B46A3D7B0DA1}" type="datetimeFigureOut">
              <a:rPr lang="en-US" smtClean="0"/>
              <a:pPr/>
              <a:t>5/27/2008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C6D6BB-2DE3-490A-ABD0-3883324DD47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5BF1DB1-40C3-4B57-9F55-B46A3D7B0DA1}" type="datetimeFigureOut">
              <a:rPr lang="en-US" smtClean="0"/>
              <a:pPr/>
              <a:t>5/27/2008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C6D6BB-2DE3-490A-ABD0-3883324DD47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BF1DB1-40C3-4B57-9F55-B46A3D7B0DA1}" type="datetimeFigureOut">
              <a:rPr lang="en-US" smtClean="0"/>
              <a:pPr/>
              <a:t>5/27/2008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C6D6BB-2DE3-490A-ABD0-3883324DD47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BF1DB1-40C3-4B57-9F55-B46A3D7B0DA1}" type="datetimeFigureOut">
              <a:rPr lang="en-US" smtClean="0"/>
              <a:pPr/>
              <a:t>5/27/2008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C6D6BB-2DE3-490A-ABD0-3883324DD47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BF1DB1-40C3-4B57-9F55-B46A3D7B0DA1}" type="datetimeFigureOut">
              <a:rPr lang="en-US" smtClean="0"/>
              <a:pPr/>
              <a:t>5/27/2008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C6D6BB-2DE3-490A-ABD0-3883324DD47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BF1DB1-40C3-4B57-9F55-B46A3D7B0DA1}" type="datetimeFigureOut">
              <a:rPr lang="en-US" smtClean="0"/>
              <a:pPr/>
              <a:t>5/27/2008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C6D6BB-2DE3-490A-ABD0-3883324DD47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Rectangle 97"/>
          <p:cNvSpPr/>
          <p:nvPr/>
        </p:nvSpPr>
        <p:spPr>
          <a:xfrm>
            <a:off x="6629400" y="5334000"/>
            <a:ext cx="2209800" cy="12192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pic>
        <p:nvPicPr>
          <p:cNvPr id="1032" name="Picture 8" descr="CNC Machine Tools - Haas Automation"/>
          <p:cNvPicPr>
            <a:picLocks noChangeAspect="1" noChangeArrowheads="1"/>
          </p:cNvPicPr>
          <p:nvPr/>
        </p:nvPicPr>
        <p:blipFill>
          <a:blip r:embed="rId2"/>
          <a:srcRect/>
          <a:stretch>
            <a:fillRect/>
          </a:stretch>
        </p:blipFill>
        <p:spPr bwMode="auto">
          <a:xfrm>
            <a:off x="1828800" y="228600"/>
            <a:ext cx="5334000" cy="615462"/>
          </a:xfrm>
          <a:prstGeom prst="rect">
            <a:avLst/>
          </a:prstGeom>
          <a:noFill/>
        </p:spPr>
      </p:pic>
      <p:pic>
        <p:nvPicPr>
          <p:cNvPr id="1026" name="Picture 2" descr="CAF8EFC5"/>
          <p:cNvPicPr>
            <a:picLocks noChangeAspect="1" noChangeArrowheads="1"/>
          </p:cNvPicPr>
          <p:nvPr/>
        </p:nvPicPr>
        <p:blipFill>
          <a:blip r:embed="rId3" cstate="print"/>
          <a:srcRect/>
          <a:stretch>
            <a:fillRect/>
          </a:stretch>
        </p:blipFill>
        <p:spPr bwMode="auto">
          <a:xfrm>
            <a:off x="3124200" y="1828800"/>
            <a:ext cx="3048000" cy="2286000"/>
          </a:xfrm>
          <a:prstGeom prst="rect">
            <a:avLst/>
          </a:prstGeom>
          <a:noFill/>
          <a:ln w="9525">
            <a:noFill/>
            <a:miter lim="800000"/>
            <a:headEnd/>
            <a:tailEnd/>
          </a:ln>
        </p:spPr>
      </p:pic>
      <p:pic>
        <p:nvPicPr>
          <p:cNvPr id="1027" name="Picture 3" descr="4A954F5F"/>
          <p:cNvPicPr>
            <a:picLocks noChangeAspect="1" noChangeArrowheads="1"/>
          </p:cNvPicPr>
          <p:nvPr/>
        </p:nvPicPr>
        <p:blipFill>
          <a:blip r:embed="rId4" cstate="print"/>
          <a:srcRect/>
          <a:stretch>
            <a:fillRect/>
          </a:stretch>
        </p:blipFill>
        <p:spPr bwMode="auto">
          <a:xfrm>
            <a:off x="457200" y="2743200"/>
            <a:ext cx="1371600" cy="1028700"/>
          </a:xfrm>
          <a:prstGeom prst="rect">
            <a:avLst/>
          </a:prstGeom>
          <a:noFill/>
          <a:ln w="9525">
            <a:noFill/>
            <a:miter lim="800000"/>
            <a:headEnd/>
            <a:tailEnd/>
          </a:ln>
        </p:spPr>
      </p:pic>
      <p:pic>
        <p:nvPicPr>
          <p:cNvPr id="1028" name="Picture 4" descr="6E6E6356"/>
          <p:cNvPicPr>
            <a:picLocks noChangeAspect="1" noChangeArrowheads="1"/>
          </p:cNvPicPr>
          <p:nvPr/>
        </p:nvPicPr>
        <p:blipFill>
          <a:blip r:embed="rId5" cstate="print"/>
          <a:srcRect/>
          <a:stretch>
            <a:fillRect/>
          </a:stretch>
        </p:blipFill>
        <p:spPr bwMode="auto">
          <a:xfrm>
            <a:off x="457200" y="838200"/>
            <a:ext cx="1371600" cy="1028700"/>
          </a:xfrm>
          <a:prstGeom prst="rect">
            <a:avLst/>
          </a:prstGeom>
          <a:noFill/>
          <a:ln w="9525">
            <a:noFill/>
            <a:miter lim="800000"/>
            <a:headEnd/>
            <a:tailEnd/>
          </a:ln>
        </p:spPr>
      </p:pic>
      <p:pic>
        <p:nvPicPr>
          <p:cNvPr id="1029" name="Picture 5" descr="FDC00260"/>
          <p:cNvPicPr>
            <a:picLocks noChangeAspect="1" noChangeArrowheads="1"/>
          </p:cNvPicPr>
          <p:nvPr/>
        </p:nvPicPr>
        <p:blipFill>
          <a:blip r:embed="rId6" cstate="print"/>
          <a:srcRect/>
          <a:stretch>
            <a:fillRect/>
          </a:stretch>
        </p:blipFill>
        <p:spPr bwMode="auto">
          <a:xfrm>
            <a:off x="304800" y="4953000"/>
            <a:ext cx="2209800" cy="1657350"/>
          </a:xfrm>
          <a:prstGeom prst="rect">
            <a:avLst/>
          </a:prstGeom>
          <a:noFill/>
          <a:ln w="9525">
            <a:noFill/>
            <a:miter lim="800000"/>
            <a:headEnd/>
            <a:tailEnd/>
          </a:ln>
        </p:spPr>
      </p:pic>
      <p:pic>
        <p:nvPicPr>
          <p:cNvPr id="1030" name="Picture 6" descr="9AB27B1B"/>
          <p:cNvPicPr>
            <a:picLocks noChangeAspect="1" noChangeArrowheads="1"/>
          </p:cNvPicPr>
          <p:nvPr/>
        </p:nvPicPr>
        <p:blipFill>
          <a:blip r:embed="rId7" cstate="print"/>
          <a:srcRect/>
          <a:stretch>
            <a:fillRect/>
          </a:stretch>
        </p:blipFill>
        <p:spPr bwMode="auto">
          <a:xfrm>
            <a:off x="3733800" y="4419600"/>
            <a:ext cx="1701800" cy="1276350"/>
          </a:xfrm>
          <a:prstGeom prst="rect">
            <a:avLst/>
          </a:prstGeom>
          <a:noFill/>
          <a:ln w="9525">
            <a:noFill/>
            <a:miter lim="800000"/>
            <a:headEnd/>
            <a:tailEnd/>
          </a:ln>
        </p:spPr>
      </p:pic>
      <p:sp>
        <p:nvSpPr>
          <p:cNvPr id="9" name="TextBox 8"/>
          <p:cNvSpPr txBox="1"/>
          <p:nvPr/>
        </p:nvSpPr>
        <p:spPr>
          <a:xfrm>
            <a:off x="3352800" y="304800"/>
            <a:ext cx="3048000" cy="400110"/>
          </a:xfrm>
          <a:prstGeom prst="rect">
            <a:avLst/>
          </a:prstGeom>
          <a:noFill/>
        </p:spPr>
        <p:txBody>
          <a:bodyPr wrap="square" rtlCol="0">
            <a:spAutoFit/>
          </a:bodyPr>
          <a:lstStyle/>
          <a:p>
            <a:r>
              <a:rPr lang="en-US" sz="2000" b="1" dirty="0" smtClean="0">
                <a:latin typeface="Modern No. 20" pitchFamily="18" charset="0"/>
              </a:rPr>
              <a:t>Chamfer Canned Cycle</a:t>
            </a:r>
            <a:endParaRPr lang="en-US" sz="2000" b="1" dirty="0">
              <a:latin typeface="Modern No. 20" pitchFamily="18" charset="0"/>
            </a:endParaRPr>
          </a:p>
        </p:txBody>
      </p:sp>
      <p:sp>
        <p:nvSpPr>
          <p:cNvPr id="18" name="TextBox 17"/>
          <p:cNvSpPr txBox="1"/>
          <p:nvPr/>
        </p:nvSpPr>
        <p:spPr>
          <a:xfrm>
            <a:off x="457200" y="609600"/>
            <a:ext cx="1371600" cy="246221"/>
          </a:xfrm>
          <a:prstGeom prst="rect">
            <a:avLst/>
          </a:prstGeom>
          <a:noFill/>
        </p:spPr>
        <p:txBody>
          <a:bodyPr wrap="square" rtlCol="0">
            <a:spAutoFit/>
          </a:bodyPr>
          <a:lstStyle/>
          <a:p>
            <a:r>
              <a:rPr lang="en-US" sz="1000" b="1" dirty="0" smtClean="0"/>
              <a:t>X-Diameter </a:t>
            </a:r>
            <a:r>
              <a:rPr lang="en-US" sz="1000" b="1" dirty="0" smtClean="0"/>
              <a:t>Touch Off</a:t>
            </a:r>
            <a:endParaRPr lang="en-US" sz="1000" b="1" dirty="0"/>
          </a:p>
        </p:txBody>
      </p:sp>
      <p:sp>
        <p:nvSpPr>
          <p:cNvPr id="20" name="TextBox 19"/>
          <p:cNvSpPr txBox="1"/>
          <p:nvPr/>
        </p:nvSpPr>
        <p:spPr>
          <a:xfrm>
            <a:off x="457200" y="1828800"/>
            <a:ext cx="1447800" cy="584775"/>
          </a:xfrm>
          <a:prstGeom prst="rect">
            <a:avLst/>
          </a:prstGeom>
          <a:noFill/>
        </p:spPr>
        <p:txBody>
          <a:bodyPr wrap="square" rtlCol="0">
            <a:spAutoFit/>
          </a:bodyPr>
          <a:lstStyle/>
          <a:p>
            <a:r>
              <a:rPr lang="en-US" sz="800" dirty="0" smtClean="0"/>
              <a:t>With spindle turning, touch tool to </a:t>
            </a:r>
            <a:r>
              <a:rPr lang="en-US" sz="800" dirty="0" smtClean="0"/>
              <a:t>x-diameter </a:t>
            </a:r>
            <a:r>
              <a:rPr lang="en-US" sz="800" dirty="0" smtClean="0"/>
              <a:t>of part...press  </a:t>
            </a:r>
            <a:r>
              <a:rPr lang="en-US" sz="800" dirty="0" smtClean="0"/>
              <a:t>x-diameter </a:t>
            </a:r>
            <a:r>
              <a:rPr lang="en-US" sz="800" dirty="0" smtClean="0"/>
              <a:t>button to set.</a:t>
            </a:r>
            <a:endParaRPr lang="en-US" sz="800" dirty="0"/>
          </a:p>
        </p:txBody>
      </p:sp>
      <p:sp>
        <p:nvSpPr>
          <p:cNvPr id="29" name="TextBox 28"/>
          <p:cNvSpPr txBox="1"/>
          <p:nvPr/>
        </p:nvSpPr>
        <p:spPr>
          <a:xfrm>
            <a:off x="609600" y="2514600"/>
            <a:ext cx="1295400" cy="246221"/>
          </a:xfrm>
          <a:prstGeom prst="rect">
            <a:avLst/>
          </a:prstGeom>
          <a:noFill/>
        </p:spPr>
        <p:txBody>
          <a:bodyPr wrap="square" rtlCol="0">
            <a:spAutoFit/>
          </a:bodyPr>
          <a:lstStyle/>
          <a:p>
            <a:r>
              <a:rPr lang="en-US" sz="1000" b="1" dirty="0" smtClean="0"/>
              <a:t>Z-Face Touch Off</a:t>
            </a:r>
            <a:endParaRPr lang="en-US" sz="1000" b="1" dirty="0"/>
          </a:p>
        </p:txBody>
      </p:sp>
      <p:sp>
        <p:nvSpPr>
          <p:cNvPr id="31" name="TextBox 30"/>
          <p:cNvSpPr txBox="1"/>
          <p:nvPr/>
        </p:nvSpPr>
        <p:spPr>
          <a:xfrm>
            <a:off x="457200" y="3733800"/>
            <a:ext cx="1371600" cy="461665"/>
          </a:xfrm>
          <a:prstGeom prst="rect">
            <a:avLst/>
          </a:prstGeom>
          <a:noFill/>
        </p:spPr>
        <p:txBody>
          <a:bodyPr wrap="square" rtlCol="0">
            <a:spAutoFit/>
          </a:bodyPr>
          <a:lstStyle/>
          <a:p>
            <a:r>
              <a:rPr lang="en-US" sz="800" dirty="0" smtClean="0"/>
              <a:t>With spindle turning, touch tool to z-face of part...press  z-face button to set.</a:t>
            </a:r>
            <a:endParaRPr lang="en-US" sz="800" dirty="0"/>
          </a:p>
        </p:txBody>
      </p:sp>
      <p:sp>
        <p:nvSpPr>
          <p:cNvPr id="32" name="TextBox 31"/>
          <p:cNvSpPr txBox="1"/>
          <p:nvPr/>
        </p:nvSpPr>
        <p:spPr>
          <a:xfrm>
            <a:off x="762000" y="4724400"/>
            <a:ext cx="1981200" cy="246221"/>
          </a:xfrm>
          <a:prstGeom prst="rect">
            <a:avLst/>
          </a:prstGeom>
          <a:noFill/>
        </p:spPr>
        <p:txBody>
          <a:bodyPr wrap="square" rtlCol="0">
            <a:spAutoFit/>
          </a:bodyPr>
          <a:lstStyle/>
          <a:p>
            <a:r>
              <a:rPr lang="en-US" sz="1000" b="1" dirty="0" smtClean="0"/>
              <a:t>Chamfer and Angle</a:t>
            </a:r>
            <a:endParaRPr lang="en-US" sz="1000" b="1" dirty="0"/>
          </a:p>
        </p:txBody>
      </p:sp>
      <p:cxnSp>
        <p:nvCxnSpPr>
          <p:cNvPr id="34" name="Straight Arrow Connector 33"/>
          <p:cNvCxnSpPr/>
          <p:nvPr/>
        </p:nvCxnSpPr>
        <p:spPr>
          <a:xfrm rot="10800000" flipV="1">
            <a:off x="1295400" y="3048000"/>
            <a:ext cx="2057400" cy="152400"/>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42" name="Straight Connector 41"/>
          <p:cNvCxnSpPr/>
          <p:nvPr/>
        </p:nvCxnSpPr>
        <p:spPr>
          <a:xfrm>
            <a:off x="1524000" y="6096000"/>
            <a:ext cx="685800" cy="1588"/>
          </a:xfrm>
          <a:prstGeom prst="line">
            <a:avLst/>
          </a:prstGeom>
        </p:spPr>
        <p:style>
          <a:lnRef idx="1">
            <a:schemeClr val="dk1"/>
          </a:lnRef>
          <a:fillRef idx="0">
            <a:schemeClr val="dk1"/>
          </a:fillRef>
          <a:effectRef idx="0">
            <a:schemeClr val="dk1"/>
          </a:effectRef>
          <a:fontRef idx="minor">
            <a:schemeClr val="tx1"/>
          </a:fontRef>
        </p:style>
      </p:cxnSp>
      <p:cxnSp>
        <p:nvCxnSpPr>
          <p:cNvPr id="47" name="Straight Connector 46"/>
          <p:cNvCxnSpPr/>
          <p:nvPr/>
        </p:nvCxnSpPr>
        <p:spPr>
          <a:xfrm flipV="1">
            <a:off x="1524000" y="5715000"/>
            <a:ext cx="685800" cy="381000"/>
          </a:xfrm>
          <a:prstGeom prst="line">
            <a:avLst/>
          </a:prstGeom>
        </p:spPr>
        <p:style>
          <a:lnRef idx="1">
            <a:schemeClr val="dk1"/>
          </a:lnRef>
          <a:fillRef idx="0">
            <a:schemeClr val="dk1"/>
          </a:fillRef>
          <a:effectRef idx="0">
            <a:schemeClr val="dk1"/>
          </a:effectRef>
          <a:fontRef idx="minor">
            <a:schemeClr val="tx1"/>
          </a:fontRef>
        </p:style>
      </p:cxnSp>
      <p:sp>
        <p:nvSpPr>
          <p:cNvPr id="53" name="Arc 52"/>
          <p:cNvSpPr/>
          <p:nvPr/>
        </p:nvSpPr>
        <p:spPr>
          <a:xfrm>
            <a:off x="1752600" y="5867400"/>
            <a:ext cx="152400" cy="457200"/>
          </a:xfrm>
          <a:prstGeom prst="arc">
            <a:avLst>
              <a:gd name="adj1" fmla="val 16906160"/>
              <a:gd name="adj2" fmla="val 23382"/>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54" name="TextBox 53"/>
          <p:cNvSpPr txBox="1"/>
          <p:nvPr/>
        </p:nvSpPr>
        <p:spPr>
          <a:xfrm>
            <a:off x="1447800" y="6096000"/>
            <a:ext cx="914400" cy="338554"/>
          </a:xfrm>
          <a:prstGeom prst="rect">
            <a:avLst/>
          </a:prstGeom>
          <a:noFill/>
        </p:spPr>
        <p:txBody>
          <a:bodyPr wrap="square" rtlCol="0">
            <a:spAutoFit/>
          </a:bodyPr>
          <a:lstStyle/>
          <a:p>
            <a:r>
              <a:rPr lang="en-US" sz="800" dirty="0" smtClean="0"/>
              <a:t>Angle of Chamfer</a:t>
            </a:r>
          </a:p>
          <a:p>
            <a:pPr algn="ctr"/>
            <a:r>
              <a:rPr lang="en-US" sz="800" dirty="0" smtClean="0"/>
              <a:t>(Degrees)</a:t>
            </a:r>
            <a:endParaRPr lang="en-US" sz="800" dirty="0"/>
          </a:p>
        </p:txBody>
      </p:sp>
      <p:cxnSp>
        <p:nvCxnSpPr>
          <p:cNvPr id="67" name="Straight Connector 66"/>
          <p:cNvCxnSpPr/>
          <p:nvPr/>
        </p:nvCxnSpPr>
        <p:spPr>
          <a:xfrm rot="5400000" flipH="1" flipV="1">
            <a:off x="1409700" y="5219700"/>
            <a:ext cx="228600" cy="1588"/>
          </a:xfrm>
          <a:prstGeom prst="line">
            <a:avLst/>
          </a:prstGeom>
        </p:spPr>
        <p:style>
          <a:lnRef idx="1">
            <a:schemeClr val="dk1"/>
          </a:lnRef>
          <a:fillRef idx="0">
            <a:schemeClr val="dk1"/>
          </a:fillRef>
          <a:effectRef idx="0">
            <a:schemeClr val="dk1"/>
          </a:effectRef>
          <a:fontRef idx="minor">
            <a:schemeClr val="tx1"/>
          </a:fontRef>
        </p:style>
      </p:cxnSp>
      <p:cxnSp>
        <p:nvCxnSpPr>
          <p:cNvPr id="70" name="Straight Connector 69"/>
          <p:cNvCxnSpPr/>
          <p:nvPr/>
        </p:nvCxnSpPr>
        <p:spPr>
          <a:xfrm rot="5400000" flipH="1" flipV="1">
            <a:off x="1638300" y="5295900"/>
            <a:ext cx="381000" cy="1588"/>
          </a:xfrm>
          <a:prstGeom prst="line">
            <a:avLst/>
          </a:prstGeom>
        </p:spPr>
        <p:style>
          <a:lnRef idx="1">
            <a:schemeClr val="dk1"/>
          </a:lnRef>
          <a:fillRef idx="0">
            <a:schemeClr val="dk1"/>
          </a:fillRef>
          <a:effectRef idx="0">
            <a:schemeClr val="dk1"/>
          </a:effectRef>
          <a:fontRef idx="minor">
            <a:schemeClr val="tx1"/>
          </a:fontRef>
        </p:style>
      </p:cxnSp>
      <p:cxnSp>
        <p:nvCxnSpPr>
          <p:cNvPr id="75" name="Straight Arrow Connector 74"/>
          <p:cNvCxnSpPr/>
          <p:nvPr/>
        </p:nvCxnSpPr>
        <p:spPr>
          <a:xfrm>
            <a:off x="1524000" y="5105400"/>
            <a:ext cx="304800" cy="1588"/>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77" name="TextBox 76"/>
          <p:cNvSpPr txBox="1"/>
          <p:nvPr/>
        </p:nvSpPr>
        <p:spPr>
          <a:xfrm>
            <a:off x="1600200" y="4876800"/>
            <a:ext cx="1066800" cy="215444"/>
          </a:xfrm>
          <a:prstGeom prst="rect">
            <a:avLst/>
          </a:prstGeom>
          <a:noFill/>
        </p:spPr>
        <p:txBody>
          <a:bodyPr wrap="square" rtlCol="0">
            <a:spAutoFit/>
          </a:bodyPr>
          <a:lstStyle/>
          <a:p>
            <a:r>
              <a:rPr lang="en-US" sz="800" dirty="0" smtClean="0"/>
              <a:t>Length of Chamfer</a:t>
            </a:r>
            <a:endParaRPr lang="en-US" sz="800" dirty="0"/>
          </a:p>
        </p:txBody>
      </p:sp>
      <p:cxnSp>
        <p:nvCxnSpPr>
          <p:cNvPr id="79" name="Straight Arrow Connector 78"/>
          <p:cNvCxnSpPr/>
          <p:nvPr/>
        </p:nvCxnSpPr>
        <p:spPr>
          <a:xfrm rot="5400000">
            <a:off x="1828800" y="3352800"/>
            <a:ext cx="1676400" cy="1371600"/>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85" name="Straight Arrow Connector 84"/>
          <p:cNvCxnSpPr/>
          <p:nvPr/>
        </p:nvCxnSpPr>
        <p:spPr>
          <a:xfrm rot="5400000">
            <a:off x="1562100" y="4076700"/>
            <a:ext cx="2438400" cy="1143000"/>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
        <p:nvSpPr>
          <p:cNvPr id="88" name="TextBox 87"/>
          <p:cNvSpPr txBox="1"/>
          <p:nvPr/>
        </p:nvSpPr>
        <p:spPr>
          <a:xfrm>
            <a:off x="4648200" y="4191000"/>
            <a:ext cx="1143000" cy="246221"/>
          </a:xfrm>
          <a:prstGeom prst="rect">
            <a:avLst/>
          </a:prstGeom>
          <a:noFill/>
        </p:spPr>
        <p:txBody>
          <a:bodyPr wrap="square" rtlCol="0">
            <a:spAutoFit/>
          </a:bodyPr>
          <a:lstStyle/>
          <a:p>
            <a:r>
              <a:rPr lang="en-US" sz="1000" b="1" dirty="0" smtClean="0"/>
              <a:t>Tool Nose</a:t>
            </a:r>
            <a:endParaRPr lang="en-US" sz="1000" b="1" dirty="0"/>
          </a:p>
        </p:txBody>
      </p:sp>
      <p:sp>
        <p:nvSpPr>
          <p:cNvPr id="89" name="TextBox 88"/>
          <p:cNvSpPr txBox="1"/>
          <p:nvPr/>
        </p:nvSpPr>
        <p:spPr>
          <a:xfrm>
            <a:off x="3733800" y="5715000"/>
            <a:ext cx="1752600" cy="215444"/>
          </a:xfrm>
          <a:prstGeom prst="rect">
            <a:avLst/>
          </a:prstGeom>
          <a:noFill/>
        </p:spPr>
        <p:txBody>
          <a:bodyPr wrap="square" rtlCol="0">
            <a:spAutoFit/>
          </a:bodyPr>
          <a:lstStyle/>
          <a:p>
            <a:r>
              <a:rPr lang="en-US" sz="800" dirty="0" smtClean="0"/>
              <a:t>Measure the radius of the tool nose.</a:t>
            </a:r>
            <a:endParaRPr lang="en-US" sz="800" dirty="0"/>
          </a:p>
        </p:txBody>
      </p:sp>
      <p:cxnSp>
        <p:nvCxnSpPr>
          <p:cNvPr id="91" name="Straight Arrow Connector 90"/>
          <p:cNvCxnSpPr>
            <a:endCxn id="1030" idx="0"/>
          </p:cNvCxnSpPr>
          <p:nvPr/>
        </p:nvCxnSpPr>
        <p:spPr>
          <a:xfrm rot="16200000" flipH="1">
            <a:off x="3968750" y="3803650"/>
            <a:ext cx="990600" cy="241300"/>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
        <p:nvSpPr>
          <p:cNvPr id="97" name="TextBox 96"/>
          <p:cNvSpPr txBox="1"/>
          <p:nvPr/>
        </p:nvSpPr>
        <p:spPr>
          <a:xfrm>
            <a:off x="6553200" y="5410200"/>
            <a:ext cx="2362200" cy="1107996"/>
          </a:xfrm>
          <a:prstGeom prst="rect">
            <a:avLst/>
          </a:prstGeom>
          <a:noFill/>
        </p:spPr>
        <p:txBody>
          <a:bodyPr wrap="square" rtlCol="0">
            <a:spAutoFit/>
          </a:bodyPr>
          <a:lstStyle/>
          <a:p>
            <a:pPr algn="ctr"/>
            <a:r>
              <a:rPr lang="en-US" sz="1000" b="1" dirty="0" smtClean="0"/>
              <a:t>Spindle RPM</a:t>
            </a:r>
          </a:p>
          <a:p>
            <a:pPr algn="ctr"/>
            <a:r>
              <a:rPr lang="en-US" sz="800" dirty="0" smtClean="0"/>
              <a:t>Refer to the chart on the wall for correct spindle speed.  Make sure to find the proper speed for the material that your tool is made of and also the material of your part.  </a:t>
            </a:r>
          </a:p>
          <a:p>
            <a:pPr algn="ctr"/>
            <a:r>
              <a:rPr lang="en-US" sz="800" dirty="0" smtClean="0"/>
              <a:t>A great place to start is by taking an average diameter of the chamfer and referencing that number.  </a:t>
            </a:r>
            <a:endParaRPr lang="en-US" sz="800" dirty="0"/>
          </a:p>
        </p:txBody>
      </p:sp>
      <p:cxnSp>
        <p:nvCxnSpPr>
          <p:cNvPr id="100" name="Straight Arrow Connector 99"/>
          <p:cNvCxnSpPr/>
          <p:nvPr/>
        </p:nvCxnSpPr>
        <p:spPr>
          <a:xfrm>
            <a:off x="4343400" y="3200400"/>
            <a:ext cx="2971800" cy="2057400"/>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
        <p:nvSpPr>
          <p:cNvPr id="102" name="TextBox 101"/>
          <p:cNvSpPr txBox="1"/>
          <p:nvPr/>
        </p:nvSpPr>
        <p:spPr>
          <a:xfrm>
            <a:off x="6705600" y="2057400"/>
            <a:ext cx="1981200" cy="86177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000" b="1" dirty="0" smtClean="0"/>
              <a:t>Depth of Cut</a:t>
            </a:r>
          </a:p>
          <a:p>
            <a:pPr algn="ctr"/>
            <a:r>
              <a:rPr lang="en-US" sz="800" dirty="0" smtClean="0"/>
              <a:t>This is the amount of material that the tool will remove with each pass.  If not familiar with proper cutting depths, refer to a machinists reference handbook.</a:t>
            </a:r>
          </a:p>
          <a:p>
            <a:pPr algn="ctr"/>
            <a:r>
              <a:rPr lang="en-US" sz="800" dirty="0" smtClean="0"/>
              <a:t>Ex.  6061 Aluminum ≈ .015 in</a:t>
            </a:r>
            <a:endParaRPr lang="en-US" sz="800" dirty="0"/>
          </a:p>
        </p:txBody>
      </p:sp>
      <p:cxnSp>
        <p:nvCxnSpPr>
          <p:cNvPr id="105" name="Straight Arrow Connector 104"/>
          <p:cNvCxnSpPr/>
          <p:nvPr/>
        </p:nvCxnSpPr>
        <p:spPr>
          <a:xfrm flipV="1">
            <a:off x="4419600" y="2667000"/>
            <a:ext cx="2209800" cy="152400"/>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
        <p:nvSpPr>
          <p:cNvPr id="109" name="TextBox 108"/>
          <p:cNvSpPr txBox="1"/>
          <p:nvPr/>
        </p:nvSpPr>
        <p:spPr>
          <a:xfrm>
            <a:off x="6705600" y="3505200"/>
            <a:ext cx="1981200" cy="110799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000" b="1" dirty="0" smtClean="0"/>
              <a:t>Feed per Revolution</a:t>
            </a:r>
          </a:p>
          <a:p>
            <a:pPr algn="ctr"/>
            <a:r>
              <a:rPr lang="en-US" sz="800" dirty="0" smtClean="0"/>
              <a:t>This is how far the carriage will move per revolution of the spindle.  If not familiar with proper feed rates, refer to a machinists reference handbook.</a:t>
            </a:r>
          </a:p>
          <a:p>
            <a:pPr algn="ctr"/>
            <a:r>
              <a:rPr lang="en-US" sz="800" dirty="0" smtClean="0"/>
              <a:t>Ex.  6061 Aluminum ≈ .004 in/rev</a:t>
            </a:r>
          </a:p>
          <a:p>
            <a:pPr algn="ctr"/>
            <a:endParaRPr lang="en-US" sz="800" dirty="0" smtClean="0"/>
          </a:p>
          <a:p>
            <a:pPr algn="ctr"/>
            <a:endParaRPr lang="en-US" sz="800" dirty="0"/>
          </a:p>
        </p:txBody>
      </p:sp>
      <p:cxnSp>
        <p:nvCxnSpPr>
          <p:cNvPr id="112" name="Straight Arrow Connector 111"/>
          <p:cNvCxnSpPr/>
          <p:nvPr/>
        </p:nvCxnSpPr>
        <p:spPr>
          <a:xfrm>
            <a:off x="4419600" y="3048000"/>
            <a:ext cx="2286000" cy="838200"/>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
        <p:nvSpPr>
          <p:cNvPr id="114" name="TextBox 113"/>
          <p:cNvSpPr txBox="1"/>
          <p:nvPr/>
        </p:nvSpPr>
        <p:spPr>
          <a:xfrm>
            <a:off x="2743200" y="1143000"/>
            <a:ext cx="3962400" cy="553998"/>
          </a:xfrm>
          <a:prstGeom prst="rect">
            <a:avLst/>
          </a:prstGeom>
          <a:noFill/>
        </p:spPr>
        <p:txBody>
          <a:bodyPr wrap="square" rtlCol="0">
            <a:spAutoFit/>
          </a:bodyPr>
          <a:lstStyle/>
          <a:p>
            <a:pPr algn="ctr"/>
            <a:r>
              <a:rPr lang="en-US" sz="1000" b="1" dirty="0" smtClean="0"/>
              <a:t>Begin by powering up the machine.  Refer to the startup manual located behind the machine interface.  Once zeroed, select the chamfer and radius mode and press enter.  The below screen will now appear.</a:t>
            </a:r>
            <a:endParaRPr lang="en-US" sz="1000" b="1" dirty="0"/>
          </a:p>
        </p:txBody>
      </p:sp>
      <p:sp>
        <p:nvSpPr>
          <p:cNvPr id="117" name="TextBox 116"/>
          <p:cNvSpPr txBox="1"/>
          <p:nvPr/>
        </p:nvSpPr>
        <p:spPr>
          <a:xfrm>
            <a:off x="3276600" y="5943600"/>
            <a:ext cx="2743200" cy="923330"/>
          </a:xfrm>
          <a:prstGeom prst="rect">
            <a:avLst/>
          </a:prstGeom>
          <a:noFill/>
        </p:spPr>
        <p:txBody>
          <a:bodyPr wrap="square" rtlCol="0">
            <a:spAutoFit/>
          </a:bodyPr>
          <a:lstStyle/>
          <a:p>
            <a:pPr algn="ctr"/>
            <a:r>
              <a:rPr lang="en-US" sz="1000" b="1" dirty="0" smtClean="0"/>
              <a:t>Once you have set all variables, begin the cycle with a 5% rapid to ensure proper motion.  Once verified, you can move to 100% rapid.</a:t>
            </a:r>
          </a:p>
          <a:p>
            <a:pPr algn="ctr"/>
            <a:r>
              <a:rPr lang="en-US" sz="1200" b="1" dirty="0" smtClean="0"/>
              <a:t>Always Prepare for Stopping Cycle</a:t>
            </a:r>
          </a:p>
          <a:p>
            <a:pPr algn="ctr"/>
            <a:r>
              <a:rPr lang="en-US" sz="1200" b="1" dirty="0" smtClean="0"/>
              <a:t>In Case Tool Interference!</a:t>
            </a:r>
            <a:endParaRPr lang="en-US" sz="1200" b="1" dirty="0"/>
          </a:p>
        </p:txBody>
      </p:sp>
      <p:sp>
        <p:nvSpPr>
          <p:cNvPr id="118" name="TextBox 117"/>
          <p:cNvSpPr txBox="1"/>
          <p:nvPr/>
        </p:nvSpPr>
        <p:spPr>
          <a:xfrm>
            <a:off x="7924800" y="152400"/>
            <a:ext cx="1066800" cy="492443"/>
          </a:xfrm>
          <a:prstGeom prst="rect">
            <a:avLst/>
          </a:prstGeom>
          <a:noFill/>
        </p:spPr>
        <p:txBody>
          <a:bodyPr wrap="square" rtlCol="0">
            <a:spAutoFit/>
          </a:bodyPr>
          <a:lstStyle/>
          <a:p>
            <a:pPr algn="r"/>
            <a:r>
              <a:rPr lang="en-US" sz="1000" b="1" dirty="0" smtClean="0"/>
              <a:t>Summer 2008</a:t>
            </a:r>
          </a:p>
          <a:p>
            <a:pPr algn="r"/>
            <a:r>
              <a:rPr lang="en-US" sz="800" b="1" dirty="0" smtClean="0"/>
              <a:t>Ryan Mathews</a:t>
            </a:r>
          </a:p>
          <a:p>
            <a:pPr algn="r"/>
            <a:r>
              <a:rPr lang="en-US" sz="800" b="1" dirty="0" err="1" smtClean="0"/>
              <a:t>Armen</a:t>
            </a:r>
            <a:r>
              <a:rPr lang="en-US" sz="800" b="1" dirty="0" smtClean="0"/>
              <a:t> Dibble</a:t>
            </a:r>
            <a:endParaRPr lang="en-US" sz="800" b="1" dirty="0"/>
          </a:p>
        </p:txBody>
      </p:sp>
      <p:cxnSp>
        <p:nvCxnSpPr>
          <p:cNvPr id="40" name="Straight Arrow Connector 39"/>
          <p:cNvCxnSpPr/>
          <p:nvPr/>
        </p:nvCxnSpPr>
        <p:spPr>
          <a:xfrm rot="10800000">
            <a:off x="1295400" y="1447800"/>
            <a:ext cx="2057400" cy="1371600"/>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TotalTime>
  <Words>288</Words>
  <Application>Microsoft Office PowerPoint</Application>
  <PresentationFormat>On-screen Show (4:3)</PresentationFormat>
  <Paragraphs>27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Company>University of Idaho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cad</dc:creator>
  <cp:lastModifiedBy>cad</cp:lastModifiedBy>
  <cp:revision>11</cp:revision>
  <dcterms:created xsi:type="dcterms:W3CDTF">2008-05-27T16:56:25Z</dcterms:created>
  <dcterms:modified xsi:type="dcterms:W3CDTF">2008-05-27T20:43:56Z</dcterms:modified>
</cp:coreProperties>
</file>