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16916400" cy="21475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4EE7-C428-4B09-B548-A5AB31F6E1A5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3EDC-61DA-40B4-863D-ECB158326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0BDF-AF4D-4DF9-846A-011D57C6EED0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3B81-9A57-437F-B4B1-D4100250B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1890-F2C0-4B35-8AE2-AE87DF7C8DA1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E2B37-1499-4A29-B011-B4B005D22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3085-7A6C-4E1B-B9F4-CB43C9E560F3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B3CD9-0C40-45E9-B3E3-7207A5BF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59C4-7393-49EA-A13D-6813B89D7459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6E62-F52B-4193-B07E-5071E089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DF2A-6534-4EFA-94C5-44933837374D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D330-8F28-4EC0-8D1A-8EF5FF26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92F8-6AEA-4548-8CE1-A392C2276153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7829-4D4B-49CC-8C24-679B45FA6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8B18B-DA6C-47ED-B4FB-6BD3D922847C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D2EA-614F-4F4C-B73A-0347BEF74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2C818-2EDE-446C-A3BA-736F6FCE3D52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2387-20B6-4C71-A9C6-C7D9F3E19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3F60-F150-4FF0-8DE0-486DE091AB66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13A7A-B83C-4C08-AED8-9DE4ABA15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8337-CD55-4E25-AFEB-42D3D703FAFC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8F094-69FA-4660-B7F0-72AA7EF20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E45C61-1951-4713-B09D-3D49B01CE519}" type="datetimeFigureOut">
              <a:rPr lang="en-US"/>
              <a:pPr>
                <a:defRPr/>
              </a:pPr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EAB8A6-497F-4B45-96D2-6010A4E7C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hyperlink" Target="http://www.engr.uidaho.edu/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209800" y="152400"/>
            <a:ext cx="40386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+mj-lt"/>
              </a:rPr>
              <a:t>Lathe Tools</a:t>
            </a:r>
          </a:p>
          <a:p>
            <a:pPr algn="ctr"/>
            <a:endParaRPr lang="en-US" sz="3600" dirty="0"/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5105400" y="609600"/>
            <a:ext cx="2590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TAILSTOCK TOOLS: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Speed Depends on Bit mounted in Tailstock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CENTER DRILL: </a:t>
            </a:r>
            <a:endParaRPr lang="en-US" sz="1000" b="1" dirty="0">
              <a:latin typeface="Calibri" pitchFamily="34" charset="0"/>
            </a:endParaRPr>
          </a:p>
          <a:p>
            <a:r>
              <a:rPr lang="en-US" sz="1000" dirty="0">
                <a:latin typeface="Calibri" pitchFamily="34" charset="0"/>
              </a:rPr>
              <a:t>-Used to start any drilling operation.</a:t>
            </a:r>
          </a:p>
          <a:p>
            <a:r>
              <a:rPr lang="en-US" sz="1000" dirty="0">
                <a:latin typeface="Calibri" pitchFamily="34" charset="0"/>
              </a:rPr>
              <a:t>-Marks exact center of round stock for </a:t>
            </a:r>
            <a:r>
              <a:rPr lang="en-US" sz="1000" dirty="0" smtClean="0">
                <a:latin typeface="Calibri" pitchFamily="34" charset="0"/>
              </a:rPr>
              <a:t>drill bit </a:t>
            </a:r>
            <a:r>
              <a:rPr lang="en-US" sz="1000" dirty="0">
                <a:latin typeface="Calibri" pitchFamily="34" charset="0"/>
              </a:rPr>
              <a:t>to follow.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DRILLING </a:t>
            </a:r>
            <a:r>
              <a:rPr lang="en-US" sz="1000" b="1" dirty="0">
                <a:latin typeface="Calibri" pitchFamily="34" charset="0"/>
              </a:rPr>
              <a:t>TOOLS: </a:t>
            </a:r>
            <a:r>
              <a:rPr lang="en-US" sz="1000" dirty="0">
                <a:latin typeface="Calibri" pitchFamily="34" charset="0"/>
              </a:rPr>
              <a:t>(Figure 8)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-Used for cutting holes to depth or through holes for screws or bolts.</a:t>
            </a:r>
          </a:p>
          <a:p>
            <a:pPr>
              <a:buFont typeface="Arial" charset="0"/>
              <a:buNone/>
            </a:pPr>
            <a:r>
              <a:rPr lang="en-US" sz="1000" dirty="0" smtClean="0">
                <a:latin typeface="Calibri" pitchFamily="34" charset="0"/>
              </a:rPr>
              <a:t>-Always peck drill on the Lathe. </a:t>
            </a:r>
            <a:endParaRPr lang="en-US" sz="1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REAMING </a:t>
            </a:r>
            <a:r>
              <a:rPr lang="en-US" sz="1000" b="1" dirty="0">
                <a:latin typeface="Calibri" pitchFamily="34" charset="0"/>
              </a:rPr>
              <a:t>TOOL</a:t>
            </a:r>
            <a:r>
              <a:rPr lang="en-US" sz="1000" b="1" dirty="0" smtClean="0">
                <a:latin typeface="Calibri" pitchFamily="34" charset="0"/>
              </a:rPr>
              <a:t>:</a:t>
            </a:r>
            <a:endParaRPr lang="en-US" sz="10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-Used to widen </a:t>
            </a:r>
            <a:r>
              <a:rPr lang="en-US" sz="1000" dirty="0" smtClean="0">
                <a:latin typeface="Calibri" pitchFamily="34" charset="0"/>
              </a:rPr>
              <a:t>a </a:t>
            </a:r>
            <a:r>
              <a:rPr lang="en-US" sz="1000" dirty="0">
                <a:latin typeface="Calibri" pitchFamily="34" charset="0"/>
              </a:rPr>
              <a:t>hole to </a:t>
            </a:r>
            <a:r>
              <a:rPr lang="en-US" sz="1000" dirty="0" smtClean="0">
                <a:latin typeface="Calibri" pitchFamily="34" charset="0"/>
              </a:rPr>
              <a:t>a precise </a:t>
            </a:r>
            <a:r>
              <a:rPr lang="en-US" sz="1000" dirty="0">
                <a:latin typeface="Calibri" pitchFamily="34" charset="0"/>
              </a:rPr>
              <a:t>diameter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-Ream at half the speed indicated on speed chart.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-Ream with one motion at constant speed. (NO PECKING)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TAPPING </a:t>
            </a:r>
            <a:r>
              <a:rPr lang="en-US" sz="1000" b="1" dirty="0">
                <a:latin typeface="Calibri" pitchFamily="34" charset="0"/>
              </a:rPr>
              <a:t>TOOL</a:t>
            </a:r>
            <a:r>
              <a:rPr lang="en-US" sz="1000" b="1" dirty="0" smtClean="0">
                <a:latin typeface="Calibri" pitchFamily="34" charset="0"/>
              </a:rPr>
              <a:t>: </a:t>
            </a:r>
            <a:r>
              <a:rPr lang="en-US" sz="1000" dirty="0" smtClean="0">
                <a:latin typeface="Calibri" pitchFamily="34" charset="0"/>
              </a:rPr>
              <a:t>(Figure 10)</a:t>
            </a:r>
            <a:endParaRPr lang="en-US" sz="1000" b="1" dirty="0">
              <a:latin typeface="Calibri" pitchFamily="34" charset="0"/>
            </a:endParaRPr>
          </a:p>
          <a:p>
            <a:r>
              <a:rPr lang="en-US" sz="1000" b="1" dirty="0">
                <a:latin typeface="Calibri" pitchFamily="34" charset="0"/>
              </a:rPr>
              <a:t>-</a:t>
            </a:r>
            <a:r>
              <a:rPr lang="en-US" sz="1000" dirty="0">
                <a:latin typeface="Calibri" pitchFamily="34" charset="0"/>
              </a:rPr>
              <a:t>Used to thread holes for screws or bolts</a:t>
            </a:r>
            <a:r>
              <a:rPr lang="en-US" sz="1000" b="1" dirty="0"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-Manually tapping is the safest and easiest method.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-Use guide block to start all tapping procedures to keep threads straight</a:t>
            </a:r>
            <a:r>
              <a:rPr lang="en-US" sz="1000" dirty="0" smtClean="0"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sz="1000" dirty="0" smtClean="0">
                <a:latin typeface="Calibri" pitchFamily="34" charset="0"/>
              </a:rPr>
              <a:t>-If power tapping, see power tapping poster.</a:t>
            </a:r>
            <a:endParaRPr lang="en-US" sz="1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LIVE </a:t>
            </a:r>
            <a:r>
              <a:rPr lang="en-US" sz="1000" b="1" dirty="0">
                <a:latin typeface="Calibri" pitchFamily="34" charset="0"/>
              </a:rPr>
              <a:t>CENTER: </a:t>
            </a:r>
            <a:r>
              <a:rPr lang="en-US" sz="1000" dirty="0">
                <a:latin typeface="Calibri" pitchFamily="34" charset="0"/>
              </a:rPr>
              <a:t>(Figure 2) 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-Used to keep longer stock pieces from flexing when machining with tool rest tools.</a:t>
            </a:r>
          </a:p>
          <a:p>
            <a:pPr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-First drill a center hole for live center to rest  in. </a:t>
            </a:r>
          </a:p>
          <a:p>
            <a:pPr>
              <a:buFont typeface="Arial" charset="0"/>
              <a:buNone/>
            </a:pPr>
            <a:endParaRPr lang="en-US" sz="1000" b="1" dirty="0">
              <a:latin typeface="Calibri" pitchFamily="34" charset="0"/>
            </a:endParaRP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905000" y="609600"/>
            <a:ext cx="32766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400" b="1" dirty="0">
                <a:latin typeface="Calibri" pitchFamily="34" charset="0"/>
              </a:rPr>
              <a:t>TOOL REST TOOLS: </a:t>
            </a:r>
            <a:r>
              <a:rPr lang="en-US" sz="1200" dirty="0">
                <a:latin typeface="Calibri" pitchFamily="34" charset="0"/>
              </a:rPr>
              <a:t>Speed Depends on Size of Stock Part</a:t>
            </a:r>
          </a:p>
          <a:p>
            <a:pPr marL="342900" indent="-342900"/>
            <a:r>
              <a:rPr lang="en-US" sz="1000" b="1" dirty="0" smtClean="0">
                <a:latin typeface="Calibri" pitchFamily="34" charset="0"/>
              </a:rPr>
              <a:t> </a:t>
            </a:r>
            <a:r>
              <a:rPr lang="en-US" sz="1000" b="1" dirty="0">
                <a:latin typeface="Calibri" pitchFamily="34" charset="0"/>
              </a:rPr>
              <a:t>FACING TOOL:</a:t>
            </a:r>
            <a:r>
              <a:rPr lang="en-US" sz="1000" dirty="0">
                <a:latin typeface="Calibri" pitchFamily="34" charset="0"/>
              </a:rPr>
              <a:t> (Figure </a:t>
            </a:r>
            <a:r>
              <a:rPr lang="en-US" sz="1000" dirty="0" smtClean="0">
                <a:latin typeface="Calibri" pitchFamily="34" charset="0"/>
              </a:rPr>
              <a:t>3,4</a:t>
            </a:r>
            <a:r>
              <a:rPr lang="en-US" sz="1000" dirty="0">
                <a:latin typeface="Calibri" pitchFamily="34" charset="0"/>
              </a:rPr>
              <a:t>) </a:t>
            </a:r>
          </a:p>
          <a:p>
            <a:pPr marL="112713" indent="-112713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-Place at approximately ten degree angle from part. </a:t>
            </a:r>
            <a:r>
              <a:rPr lang="en-US" sz="1000" dirty="0" smtClean="0">
                <a:latin typeface="Calibri" pitchFamily="34" charset="0"/>
              </a:rPr>
              <a:t> The tool has to be about center height or slightly higher of stock. </a:t>
            </a:r>
            <a:endParaRPr lang="en-US" sz="1000" dirty="0">
              <a:latin typeface="Calibri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-Feed across at constant speed for a better finish.  </a:t>
            </a:r>
          </a:p>
          <a:p>
            <a:pPr marL="60325" indent="-60325"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 </a:t>
            </a:r>
            <a:r>
              <a:rPr lang="en-US" sz="1000" b="1" dirty="0">
                <a:latin typeface="Calibri" pitchFamily="34" charset="0"/>
              </a:rPr>
              <a:t>TURNING TOOL: </a:t>
            </a:r>
            <a:r>
              <a:rPr lang="en-US" sz="1000" dirty="0">
                <a:latin typeface="Calibri" pitchFamily="34" charset="0"/>
              </a:rPr>
              <a:t>(Figure </a:t>
            </a:r>
            <a:r>
              <a:rPr lang="en-US" sz="1000" dirty="0" smtClean="0">
                <a:latin typeface="Calibri" pitchFamily="34" charset="0"/>
              </a:rPr>
              <a:t>3,5)</a:t>
            </a:r>
            <a:endParaRPr lang="en-US" sz="1000" dirty="0">
              <a:latin typeface="Calibri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-Used to change size of outer diameter of stock.</a:t>
            </a:r>
          </a:p>
          <a:p>
            <a:pPr marL="342900" indent="-342900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-Same tool at Facing Tool.</a:t>
            </a:r>
          </a:p>
          <a:p>
            <a:pPr marL="112713" indent="-112713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-Set depth in x </a:t>
            </a:r>
            <a:r>
              <a:rPr lang="en-US" sz="1000" dirty="0" smtClean="0">
                <a:latin typeface="Calibri" pitchFamily="34" charset="0"/>
              </a:rPr>
              <a:t>direction, </a:t>
            </a:r>
            <a:r>
              <a:rPr lang="en-US" sz="1000" dirty="0">
                <a:latin typeface="Calibri" pitchFamily="34" charset="0"/>
              </a:rPr>
              <a:t>then cut in the z direction.</a:t>
            </a:r>
          </a:p>
          <a:p>
            <a:pPr marL="342900" indent="-342900">
              <a:buFont typeface="Arial" charset="0"/>
              <a:buNone/>
            </a:pPr>
            <a:r>
              <a:rPr lang="en-US" sz="1000" dirty="0">
                <a:latin typeface="Calibri" pitchFamily="34" charset="0"/>
              </a:rPr>
              <a:t>-Turn down in </a:t>
            </a:r>
            <a:r>
              <a:rPr lang="en-US" sz="1000" dirty="0" smtClean="0">
                <a:latin typeface="Calibri" pitchFamily="34" charset="0"/>
              </a:rPr>
              <a:t>max .03 </a:t>
            </a:r>
            <a:r>
              <a:rPr lang="en-US" sz="1000" dirty="0">
                <a:latin typeface="Calibri" pitchFamily="34" charset="0"/>
              </a:rPr>
              <a:t>inch steps.</a:t>
            </a:r>
          </a:p>
          <a:p>
            <a:pPr marL="60325" indent="-60325"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KNURLING </a:t>
            </a:r>
            <a:r>
              <a:rPr lang="en-US" sz="1000" b="1" dirty="0">
                <a:latin typeface="Calibri" pitchFamily="34" charset="0"/>
              </a:rPr>
              <a:t>TOOL:</a:t>
            </a:r>
            <a:r>
              <a:rPr lang="en-US" sz="1000" dirty="0">
                <a:latin typeface="Calibri" pitchFamily="34" charset="0"/>
              </a:rPr>
              <a:t> (Figure 6)</a:t>
            </a:r>
          </a:p>
          <a:p>
            <a:pPr marL="342900" indent="-342900"/>
            <a:r>
              <a:rPr lang="en-US" sz="1000" dirty="0">
                <a:latin typeface="Calibri" pitchFamily="34" charset="0"/>
              </a:rPr>
              <a:t>-Used to give part a grip-able surface. </a:t>
            </a:r>
          </a:p>
          <a:p>
            <a:pPr marL="112713" indent="-112713"/>
            <a:r>
              <a:rPr lang="en-US" sz="1000" dirty="0">
                <a:latin typeface="Calibri" pitchFamily="34" charset="0"/>
              </a:rPr>
              <a:t>-Position tool </a:t>
            </a:r>
            <a:r>
              <a:rPr lang="en-US" sz="1000" dirty="0" smtClean="0">
                <a:latin typeface="Calibri" pitchFamily="34" charset="0"/>
              </a:rPr>
              <a:t>so </a:t>
            </a:r>
            <a:r>
              <a:rPr lang="en-US" sz="1000" dirty="0">
                <a:latin typeface="Calibri" pitchFamily="34" charset="0"/>
              </a:rPr>
              <a:t>that both wheels </a:t>
            </a:r>
            <a:r>
              <a:rPr lang="en-US" sz="1000" dirty="0" smtClean="0">
                <a:latin typeface="Calibri" pitchFamily="34" charset="0"/>
              </a:rPr>
              <a:t>turn together. </a:t>
            </a:r>
            <a:endParaRPr lang="en-US" sz="1000" dirty="0">
              <a:latin typeface="Calibri" pitchFamily="34" charset="0"/>
            </a:endParaRPr>
          </a:p>
          <a:p>
            <a:pPr marL="342900" indent="-342900"/>
            <a:r>
              <a:rPr lang="en-US" sz="1000" dirty="0">
                <a:latin typeface="Calibri" pitchFamily="34" charset="0"/>
              </a:rPr>
              <a:t>-Knurl at </a:t>
            </a:r>
            <a:r>
              <a:rPr lang="en-US" sz="1000" dirty="0" smtClean="0">
                <a:latin typeface="Calibri" pitchFamily="34" charset="0"/>
              </a:rPr>
              <a:t>on low gear at lowest </a:t>
            </a:r>
            <a:r>
              <a:rPr lang="en-US" sz="1000" dirty="0">
                <a:latin typeface="Calibri" pitchFamily="34" charset="0"/>
              </a:rPr>
              <a:t>speed possible.</a:t>
            </a:r>
          </a:p>
          <a:p>
            <a:pPr marL="60325" indent="-60325"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PARTING </a:t>
            </a:r>
            <a:r>
              <a:rPr lang="en-US" sz="1000" b="1" dirty="0">
                <a:latin typeface="Calibri" pitchFamily="34" charset="0"/>
              </a:rPr>
              <a:t>TOOL:</a:t>
            </a:r>
            <a:r>
              <a:rPr lang="en-US" sz="1000" dirty="0">
                <a:latin typeface="Calibri" pitchFamily="34" charset="0"/>
              </a:rPr>
              <a:t> (Figure 7)</a:t>
            </a:r>
          </a:p>
          <a:p>
            <a:pPr marL="112713" indent="-112713"/>
            <a:r>
              <a:rPr lang="en-US" sz="1000" dirty="0">
                <a:latin typeface="Calibri" pitchFamily="34" charset="0"/>
              </a:rPr>
              <a:t>-Used to cut a piece of stock to a smaller size, or cut notches into a part.</a:t>
            </a:r>
          </a:p>
          <a:p>
            <a:pPr marL="112713" indent="-112713"/>
            <a:r>
              <a:rPr lang="en-US" sz="1000" dirty="0">
                <a:latin typeface="Calibri" pitchFamily="34" charset="0"/>
              </a:rPr>
              <a:t>-Remember to account for diameter of parting tool</a:t>
            </a:r>
            <a:r>
              <a:rPr lang="en-US" sz="1000" dirty="0" smtClean="0">
                <a:latin typeface="Calibri" pitchFamily="34" charset="0"/>
              </a:rPr>
              <a:t>.  </a:t>
            </a:r>
          </a:p>
          <a:p>
            <a:pPr marL="112713" indent="-112713"/>
            <a:r>
              <a:rPr lang="en-US" sz="1000" dirty="0" smtClean="0">
                <a:latin typeface="Calibri" pitchFamily="34" charset="0"/>
              </a:rPr>
              <a:t>-The tool has to be about center height or slightly higher of stock. </a:t>
            </a:r>
            <a:endParaRPr lang="en-US" sz="1000" dirty="0">
              <a:latin typeface="Calibri" pitchFamily="34" charset="0"/>
            </a:endParaRPr>
          </a:p>
          <a:p>
            <a:pPr marL="342900" indent="-342900"/>
            <a:r>
              <a:rPr lang="en-US" sz="1000" dirty="0">
                <a:latin typeface="Calibri" pitchFamily="34" charset="0"/>
              </a:rPr>
              <a:t>-Cut with tool parallel to stock material.</a:t>
            </a:r>
          </a:p>
          <a:p>
            <a:pPr marL="60325" indent="-60325"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BORING </a:t>
            </a:r>
            <a:r>
              <a:rPr lang="en-US" sz="1000" b="1" dirty="0">
                <a:latin typeface="Calibri" pitchFamily="34" charset="0"/>
              </a:rPr>
              <a:t>TOOL: </a:t>
            </a:r>
            <a:r>
              <a:rPr lang="en-US" sz="1000" dirty="0">
                <a:latin typeface="Calibri" pitchFamily="34" charset="0"/>
              </a:rPr>
              <a:t>(Figure 9)</a:t>
            </a:r>
          </a:p>
          <a:p>
            <a:pPr marL="342900" indent="-342900"/>
            <a:r>
              <a:rPr lang="en-US" sz="1000" dirty="0">
                <a:latin typeface="Calibri" pitchFamily="34" charset="0"/>
              </a:rPr>
              <a:t>-Used to widen inside diameter of part.</a:t>
            </a:r>
          </a:p>
          <a:p>
            <a:pPr marL="112713" indent="-112713"/>
            <a:r>
              <a:rPr lang="en-US" sz="1000" dirty="0">
                <a:latin typeface="Calibri" pitchFamily="34" charset="0"/>
              </a:rPr>
              <a:t>-Start by drilling a hole large enough to fit boring tool into. (See Figure 8)</a:t>
            </a:r>
          </a:p>
          <a:p>
            <a:pPr marL="112713" indent="-112713"/>
            <a:r>
              <a:rPr lang="en-US" sz="1000" dirty="0">
                <a:latin typeface="Calibri" pitchFamily="34" charset="0"/>
              </a:rPr>
              <a:t>-Start with small boring tool and step to larger ones.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28600" y="1524000"/>
            <a:ext cx="1676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MEASUREMENT AND </a:t>
            </a:r>
          </a:p>
          <a:p>
            <a:r>
              <a:rPr lang="en-US" sz="1400" b="1" dirty="0">
                <a:latin typeface="Calibri" pitchFamily="34" charset="0"/>
              </a:rPr>
              <a:t>ADJUSTMENT TOOLS: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DEFLECTION </a:t>
            </a:r>
            <a:r>
              <a:rPr lang="en-US" sz="1000" b="1" dirty="0">
                <a:latin typeface="Calibri" pitchFamily="34" charset="0"/>
              </a:rPr>
              <a:t>GAUGE: </a:t>
            </a:r>
            <a:r>
              <a:rPr lang="en-US" sz="1000" dirty="0">
                <a:latin typeface="Calibri" pitchFamily="34" charset="0"/>
              </a:rPr>
              <a:t>While in Neutral position, manually turn lathe and use gauge to measure how far off from </a:t>
            </a:r>
            <a:r>
              <a:rPr lang="en-US" sz="1000" dirty="0" smtClean="0">
                <a:latin typeface="Calibri" pitchFamily="34" charset="0"/>
              </a:rPr>
              <a:t>center, the part </a:t>
            </a:r>
            <a:r>
              <a:rPr lang="en-US" sz="1000" dirty="0">
                <a:latin typeface="Calibri" pitchFamily="34" charset="0"/>
              </a:rPr>
              <a:t>is mounted. (under .005 is acceptable) 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PARALLELS</a:t>
            </a:r>
            <a:r>
              <a:rPr lang="en-US" sz="1000" b="1" dirty="0">
                <a:latin typeface="Calibri" pitchFamily="34" charset="0"/>
              </a:rPr>
              <a:t>: </a:t>
            </a:r>
            <a:r>
              <a:rPr lang="en-US" sz="1000" dirty="0">
                <a:latin typeface="Calibri" pitchFamily="34" charset="0"/>
              </a:rPr>
              <a:t>Place between lathe and a faced edge of stock material to quickly center part. </a:t>
            </a: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TRAVEL </a:t>
            </a:r>
            <a:r>
              <a:rPr lang="en-US" sz="1000" b="1" dirty="0">
                <a:latin typeface="Calibri" pitchFamily="34" charset="0"/>
              </a:rPr>
              <a:t>DIAL INDICATOR:</a:t>
            </a:r>
            <a:r>
              <a:rPr lang="en-US" sz="1000" dirty="0">
                <a:latin typeface="Calibri" pitchFamily="34" charset="0"/>
              </a:rPr>
              <a:t>  </a:t>
            </a:r>
            <a:endParaRPr lang="en-US" sz="10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1000" dirty="0" smtClean="0">
                <a:latin typeface="Calibri" pitchFamily="34" charset="0"/>
              </a:rPr>
              <a:t>See Dial Indicator Poster</a:t>
            </a:r>
            <a:endParaRPr lang="en-US" sz="1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000" b="1" dirty="0" smtClean="0">
                <a:latin typeface="Calibri" pitchFamily="34" charset="0"/>
              </a:rPr>
              <a:t>CALIPERS</a:t>
            </a:r>
            <a:r>
              <a:rPr lang="en-US" sz="1000" b="1" dirty="0">
                <a:latin typeface="Calibri" pitchFamily="34" charset="0"/>
              </a:rPr>
              <a:t>:</a:t>
            </a:r>
            <a:r>
              <a:rPr lang="en-US" sz="1000" dirty="0">
                <a:latin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</a:rPr>
              <a:t>Remember to place </a:t>
            </a:r>
            <a:r>
              <a:rPr lang="en-US" sz="1000" dirty="0">
                <a:latin typeface="Calibri" pitchFamily="34" charset="0"/>
              </a:rPr>
              <a:t>stock material so that measurements can be made without removing material from lathe to speed up machining process. </a:t>
            </a:r>
          </a:p>
        </p:txBody>
      </p:sp>
      <p:pic>
        <p:nvPicPr>
          <p:cNvPr id="13318" name="Picture 4" descr="150px-CenterLiveDea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838200"/>
            <a:ext cx="1250950" cy="9337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7696200" y="1752600"/>
            <a:ext cx="631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2.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304800" y="1324146"/>
            <a:ext cx="631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1.</a:t>
            </a:r>
          </a:p>
        </p:txBody>
      </p:sp>
      <p:pic>
        <p:nvPicPr>
          <p:cNvPr id="13321" name="Picture 7" descr="Nub.jpg (7958 bytes)"/>
          <p:cNvPicPr>
            <a:picLocks noChangeAspect="1" noChangeArrowheads="1"/>
          </p:cNvPicPr>
          <p:nvPr/>
        </p:nvPicPr>
        <p:blipFill>
          <a:blip r:embed="rId3" cstate="print"/>
          <a:srcRect t="5667" r="11765"/>
          <a:stretch>
            <a:fillRect/>
          </a:stretch>
        </p:blipFill>
        <p:spPr bwMode="auto">
          <a:xfrm>
            <a:off x="7696200" y="3505200"/>
            <a:ext cx="1219200" cy="138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TextBox 14"/>
          <p:cNvSpPr txBox="1">
            <a:spLocks noChangeArrowheads="1"/>
          </p:cNvSpPr>
          <p:nvPr/>
        </p:nvSpPr>
        <p:spPr bwMode="auto">
          <a:xfrm>
            <a:off x="7696200" y="3276600"/>
            <a:ext cx="631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3.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7696200" y="48768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4.</a:t>
            </a:r>
          </a:p>
        </p:txBody>
      </p:sp>
      <p:pic>
        <p:nvPicPr>
          <p:cNvPr id="13325" name="Picture 11" descr="Turning2.jpg (14054 bytes)"/>
          <p:cNvPicPr>
            <a:picLocks noChangeAspect="1" noChangeArrowheads="1"/>
          </p:cNvPicPr>
          <p:nvPr/>
        </p:nvPicPr>
        <p:blipFill>
          <a:blip r:embed="rId4" cstate="print"/>
          <a:srcRect l="15225"/>
          <a:stretch>
            <a:fillRect/>
          </a:stretch>
        </p:blipFill>
        <p:spPr bwMode="auto">
          <a:xfrm>
            <a:off x="7620000" y="5181600"/>
            <a:ext cx="127288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TextBox 17"/>
          <p:cNvSpPr txBox="1">
            <a:spLocks noChangeArrowheads="1"/>
          </p:cNvSpPr>
          <p:nvPr/>
        </p:nvSpPr>
        <p:spPr bwMode="auto">
          <a:xfrm>
            <a:off x="7620000" y="64770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5.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6019800" y="64770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6.</a:t>
            </a:r>
          </a:p>
        </p:txBody>
      </p:sp>
      <p:pic>
        <p:nvPicPr>
          <p:cNvPr id="13329" name="Picture 15" descr="Parting2.jpg (36010 bytes)"/>
          <p:cNvPicPr>
            <a:picLocks noChangeAspect="1" noChangeArrowheads="1"/>
          </p:cNvPicPr>
          <p:nvPr/>
        </p:nvPicPr>
        <p:blipFill>
          <a:blip r:embed="rId5" cstate="print"/>
          <a:srcRect t="35293" r="901"/>
          <a:stretch>
            <a:fillRect/>
          </a:stretch>
        </p:blipFill>
        <p:spPr bwMode="auto">
          <a:xfrm>
            <a:off x="4572000" y="51816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TextBox 21"/>
          <p:cNvSpPr txBox="1">
            <a:spLocks noChangeArrowheads="1"/>
          </p:cNvSpPr>
          <p:nvPr/>
        </p:nvSpPr>
        <p:spPr bwMode="auto">
          <a:xfrm>
            <a:off x="4572000" y="64770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7.</a:t>
            </a:r>
          </a:p>
        </p:txBody>
      </p:sp>
      <p:pic>
        <p:nvPicPr>
          <p:cNvPr id="13331" name="Picture 17" descr="http://www.nmri.go.jp/eng/khirata/metalwork/lathe/drill/step01_big.jpg"/>
          <p:cNvPicPr>
            <a:picLocks noChangeAspect="1" noChangeArrowheads="1"/>
          </p:cNvPicPr>
          <p:nvPr/>
        </p:nvPicPr>
        <p:blipFill>
          <a:blip r:embed="rId6" cstate="print"/>
          <a:srcRect l="8743" r="8197"/>
          <a:stretch>
            <a:fillRect/>
          </a:stretch>
        </p:blipFill>
        <p:spPr bwMode="auto">
          <a:xfrm>
            <a:off x="2743200" y="5181600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2" name="TextBox 23"/>
          <p:cNvSpPr txBox="1">
            <a:spLocks noChangeArrowheads="1"/>
          </p:cNvSpPr>
          <p:nvPr/>
        </p:nvSpPr>
        <p:spPr bwMode="auto">
          <a:xfrm>
            <a:off x="2743200" y="64770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8.</a:t>
            </a:r>
          </a:p>
        </p:txBody>
      </p:sp>
      <p:sp>
        <p:nvSpPr>
          <p:cNvPr id="13334" name="TextBox 25"/>
          <p:cNvSpPr txBox="1">
            <a:spLocks noChangeArrowheads="1"/>
          </p:cNvSpPr>
          <p:nvPr/>
        </p:nvSpPr>
        <p:spPr bwMode="auto">
          <a:xfrm>
            <a:off x="1524000" y="6477000"/>
            <a:ext cx="636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9.</a:t>
            </a:r>
          </a:p>
        </p:txBody>
      </p:sp>
      <p:pic>
        <p:nvPicPr>
          <p:cNvPr id="13335" name="Picture 21" descr="University of Idaho College of Engineering">
            <a:hlinkClick r:id="rId7" tooltip="College of Engineering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152400"/>
            <a:ext cx="1600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6" name="TextBox 27"/>
          <p:cNvSpPr txBox="1">
            <a:spLocks noChangeArrowheads="1"/>
          </p:cNvSpPr>
          <p:nvPr/>
        </p:nvSpPr>
        <p:spPr bwMode="auto">
          <a:xfrm>
            <a:off x="6669088" y="6643688"/>
            <a:ext cx="24749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>
                <a:latin typeface="Harlow Solid Italic" pitchFamily="82" charset="0"/>
              </a:rPr>
              <a:t>Designed By –  </a:t>
            </a:r>
            <a:r>
              <a:rPr lang="en-US" sz="800" dirty="0" err="1">
                <a:latin typeface="Harlow Solid Italic" pitchFamily="82" charset="0"/>
              </a:rPr>
              <a:t>Achala</a:t>
            </a:r>
            <a:r>
              <a:rPr lang="en-US" sz="800" dirty="0">
                <a:latin typeface="Harlow Solid Italic" pitchFamily="82" charset="0"/>
              </a:rPr>
              <a:t> </a:t>
            </a:r>
            <a:r>
              <a:rPr lang="en-US" sz="800" dirty="0" err="1" smtClean="0">
                <a:latin typeface="Harlow Solid Italic" pitchFamily="82" charset="0"/>
              </a:rPr>
              <a:t>Akuretiya</a:t>
            </a:r>
            <a:r>
              <a:rPr lang="en-US" sz="800" dirty="0">
                <a:latin typeface="Harlow Solid Italic" pitchFamily="82" charset="0"/>
              </a:rPr>
              <a:t> </a:t>
            </a:r>
            <a:r>
              <a:rPr lang="en-US" sz="800" dirty="0" smtClean="0">
                <a:latin typeface="Harlow Solid Italic" pitchFamily="82" charset="0"/>
              </a:rPr>
              <a:t>&amp;</a:t>
            </a:r>
            <a:r>
              <a:rPr lang="en-US" sz="800" dirty="0" smtClean="0">
                <a:latin typeface="Harlow Solid Italic" pitchFamily="82" charset="0"/>
              </a:rPr>
              <a:t> </a:t>
            </a:r>
            <a:r>
              <a:rPr lang="en-US" sz="800" dirty="0">
                <a:latin typeface="Harlow Solid Italic" pitchFamily="82" charset="0"/>
              </a:rPr>
              <a:t>Holly Carlier</a:t>
            </a:r>
          </a:p>
        </p:txBody>
      </p:sp>
      <p:pic>
        <p:nvPicPr>
          <p:cNvPr id="13338" name="Picture 26" descr="100_1345"/>
          <p:cNvPicPr>
            <a:picLocks noChangeAspect="1" noChangeArrowheads="1"/>
          </p:cNvPicPr>
          <p:nvPr/>
        </p:nvPicPr>
        <p:blipFill>
          <a:blip r:embed="rId9" cstate="print"/>
          <a:srcRect l="14330" t="20314" r="9619" b="20885"/>
          <a:stretch>
            <a:fillRect/>
          </a:stretch>
        </p:blipFill>
        <p:spPr bwMode="auto">
          <a:xfrm>
            <a:off x="1524000" y="5181600"/>
            <a:ext cx="1143000" cy="661723"/>
          </a:xfrm>
          <a:prstGeom prst="rect">
            <a:avLst/>
          </a:prstGeom>
          <a:noFill/>
        </p:spPr>
      </p:pic>
      <p:pic>
        <p:nvPicPr>
          <p:cNvPr id="1036" name="Picture 12" descr="C:\Documents and Settings\cad\My Documents\New Folder\New Folder\Picture 089.jpg"/>
          <p:cNvPicPr>
            <a:picLocks noChangeAspect="1" noChangeArrowheads="1"/>
          </p:cNvPicPr>
          <p:nvPr/>
        </p:nvPicPr>
        <p:blipFill>
          <a:blip r:embed="rId10" cstate="print"/>
          <a:srcRect l="10147" t="19542" r="16571" b="31603"/>
          <a:stretch>
            <a:fillRect/>
          </a:stretch>
        </p:blipFill>
        <p:spPr bwMode="auto">
          <a:xfrm>
            <a:off x="304800" y="485946"/>
            <a:ext cx="1600200" cy="800100"/>
          </a:xfrm>
          <a:prstGeom prst="rect">
            <a:avLst/>
          </a:prstGeom>
          <a:noFill/>
        </p:spPr>
      </p:pic>
      <p:pic>
        <p:nvPicPr>
          <p:cNvPr id="1037" name="Picture 13" descr="C:\Documents and Settings\cad\My Documents\New Folder\New Folder\Picture 086.jpg"/>
          <p:cNvPicPr>
            <a:picLocks noChangeAspect="1" noChangeArrowheads="1"/>
          </p:cNvPicPr>
          <p:nvPr/>
        </p:nvPicPr>
        <p:blipFill>
          <a:blip r:embed="rId11" cstate="print"/>
          <a:srcRect l="3857" t="22526" r="7080" b="14974"/>
          <a:stretch>
            <a:fillRect/>
          </a:stretch>
        </p:blipFill>
        <p:spPr bwMode="auto">
          <a:xfrm>
            <a:off x="1524000" y="5867400"/>
            <a:ext cx="1150620" cy="605590"/>
          </a:xfrm>
          <a:prstGeom prst="rect">
            <a:avLst/>
          </a:prstGeom>
          <a:noFill/>
        </p:spPr>
      </p:pic>
      <p:pic>
        <p:nvPicPr>
          <p:cNvPr id="1038" name="Picture 14" descr="C:\Documents and Settings\cad\My Documents\New Folder\New Folder\Picture 085.jpg"/>
          <p:cNvPicPr>
            <a:picLocks noChangeAspect="1" noChangeArrowheads="1"/>
          </p:cNvPicPr>
          <p:nvPr/>
        </p:nvPicPr>
        <p:blipFill>
          <a:blip r:embed="rId12" cstate="print"/>
          <a:srcRect l="10693" t="48968" r="4932" b="19782"/>
          <a:stretch>
            <a:fillRect/>
          </a:stretch>
        </p:blipFill>
        <p:spPr bwMode="auto">
          <a:xfrm>
            <a:off x="4572000" y="6096000"/>
            <a:ext cx="1371600" cy="381000"/>
          </a:xfrm>
          <a:prstGeom prst="rect">
            <a:avLst/>
          </a:prstGeom>
          <a:noFill/>
        </p:spPr>
      </p:pic>
      <p:pic>
        <p:nvPicPr>
          <p:cNvPr id="1039" name="Picture 15" descr="C:\Documents and Settings\cad\My Documents\New Folder\New Folder\Picture 079.jpg"/>
          <p:cNvPicPr>
            <a:picLocks noChangeAspect="1" noChangeArrowheads="1"/>
          </p:cNvPicPr>
          <p:nvPr/>
        </p:nvPicPr>
        <p:blipFill>
          <a:blip r:embed="rId13" cstate="print"/>
          <a:srcRect l="1953" t="1328" r="23047" b="13672"/>
          <a:stretch>
            <a:fillRect/>
          </a:stretch>
        </p:blipFill>
        <p:spPr bwMode="auto">
          <a:xfrm>
            <a:off x="6019800" y="5181600"/>
            <a:ext cx="1524000" cy="1295400"/>
          </a:xfrm>
          <a:prstGeom prst="rect">
            <a:avLst/>
          </a:prstGeom>
          <a:noFill/>
        </p:spPr>
      </p:pic>
      <p:pic>
        <p:nvPicPr>
          <p:cNvPr id="1040" name="Picture 16" descr="C:\Documents and Settings\cad\My Documents\New Folder\New Folder\Picture 084.jpg"/>
          <p:cNvPicPr>
            <a:picLocks noChangeAspect="1" noChangeArrowheads="1"/>
          </p:cNvPicPr>
          <p:nvPr/>
        </p:nvPicPr>
        <p:blipFill>
          <a:blip r:embed="rId14" cstate="print"/>
          <a:srcRect l="9375" t="15625" r="32031" b="6250"/>
          <a:stretch>
            <a:fillRect/>
          </a:stretch>
        </p:blipFill>
        <p:spPr bwMode="auto">
          <a:xfrm>
            <a:off x="7696200" y="2057400"/>
            <a:ext cx="1219200" cy="1219200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/>
          <a:srcRect l="6818" t="18182" r="7954" b="9091"/>
          <a:stretch>
            <a:fillRect/>
          </a:stretch>
        </p:blipFill>
        <p:spPr bwMode="auto">
          <a:xfrm>
            <a:off x="304800" y="5181600"/>
            <a:ext cx="112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25"/>
          <p:cNvSpPr txBox="1">
            <a:spLocks noChangeArrowheads="1"/>
          </p:cNvSpPr>
          <p:nvPr/>
        </p:nvSpPr>
        <p:spPr bwMode="auto">
          <a:xfrm>
            <a:off x="457200" y="6096000"/>
            <a:ext cx="762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Figure </a:t>
            </a:r>
            <a:r>
              <a:rPr lang="en-US" sz="1000" dirty="0" smtClean="0">
                <a:latin typeface="Calibri" pitchFamily="34" charset="0"/>
              </a:rPr>
              <a:t>10.</a:t>
            </a:r>
            <a:endParaRPr lang="en-US" sz="1000" dirty="0">
              <a:latin typeface="Calibri" pitchFamily="34" charset="0"/>
            </a:endParaRPr>
          </a:p>
        </p:txBody>
      </p:sp>
      <p:cxnSp>
        <p:nvCxnSpPr>
          <p:cNvPr id="35" name="Straight Arrow Connector 34"/>
          <p:cNvCxnSpPr>
            <a:stCxn id="39" idx="1"/>
          </p:cNvCxnSpPr>
          <p:nvPr/>
        </p:nvCxnSpPr>
        <p:spPr>
          <a:xfrm rot="10800000" flipV="1">
            <a:off x="1435894" y="364500"/>
            <a:ext cx="185738" cy="3522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0" idx="2"/>
          </p:cNvCxnSpPr>
          <p:nvPr/>
        </p:nvCxnSpPr>
        <p:spPr>
          <a:xfrm rot="16200000" flipH="1">
            <a:off x="754859" y="335759"/>
            <a:ext cx="210864" cy="489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621632" y="250201"/>
            <a:ext cx="609600" cy="228600"/>
          </a:xfrm>
          <a:prstGeom prst="rect">
            <a:avLst/>
          </a:prstGeom>
          <a:solidFill>
            <a:schemeClr val="bg2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Tail Stock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0880" y="246339"/>
            <a:ext cx="609600" cy="228600"/>
          </a:xfrm>
          <a:prstGeom prst="rect">
            <a:avLst/>
          </a:prstGeom>
          <a:solidFill>
            <a:schemeClr val="bg2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Tool Rest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569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cad</dc:creator>
  <cp:lastModifiedBy>cad</cp:lastModifiedBy>
  <cp:revision>28</cp:revision>
  <dcterms:created xsi:type="dcterms:W3CDTF">2009-05-27T18:29:57Z</dcterms:created>
  <dcterms:modified xsi:type="dcterms:W3CDTF">2009-06-05T20:19:04Z</dcterms:modified>
</cp:coreProperties>
</file>