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1089600" cy="20116800"/>
  <p:notesSz cx="9296400" cy="6881813"/>
  <p:defaultTextStyle>
    <a:defPPr>
      <a:defRPr lang="en-US"/>
    </a:defPPr>
    <a:lvl1pPr marL="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30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60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91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5216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1520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7824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4128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04320" algn="l" defTabSz="292608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26" autoAdjust="0"/>
    <p:restoredTop sz="94660"/>
  </p:normalViewPr>
  <p:slideViewPr>
    <p:cSldViewPr>
      <p:cViewPr>
        <p:scale>
          <a:sx n="30" d="100"/>
          <a:sy n="30" d="100"/>
        </p:scale>
        <p:origin x="-816" y="120"/>
      </p:cViewPr>
      <p:guideLst>
        <p:guide orient="horz" pos="6336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9657407-B449-4F0C-BFD9-FEBCFA09850C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536528"/>
            <a:ext cx="4028440" cy="344091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C81588B-80C2-4C1E-A8A6-C409699891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989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6249248"/>
            <a:ext cx="26426160" cy="43120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11399520"/>
            <a:ext cx="21762720" cy="5140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174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60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639106" y="2360933"/>
            <a:ext cx="23781385" cy="503525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4154" y="2360933"/>
            <a:ext cx="70836790" cy="503525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96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996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926908"/>
            <a:ext cx="26426160" cy="3995420"/>
          </a:xfrm>
        </p:spPr>
        <p:txBody>
          <a:bodyPr anchor="t"/>
          <a:lstStyle>
            <a:lvl1pPr algn="l">
              <a:defRPr sz="1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526359"/>
            <a:ext cx="26426160" cy="4400549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43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4156" y="13769765"/>
            <a:ext cx="47309086" cy="389437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11400" y="13769765"/>
            <a:ext cx="47309089" cy="38943702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4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805605"/>
            <a:ext cx="27980640" cy="3352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502998"/>
            <a:ext cx="13736639" cy="187663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6379633"/>
            <a:ext cx="13736639" cy="11590445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7" y="4502998"/>
            <a:ext cx="13742035" cy="1876635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800" b="1"/>
            </a:lvl3pPr>
            <a:lvl4pPr marL="4389120" indent="0">
              <a:buNone/>
              <a:defRPr sz="5100" b="1"/>
            </a:lvl4pPr>
            <a:lvl5pPr marL="5852160" indent="0">
              <a:buNone/>
              <a:defRPr sz="5100" b="1"/>
            </a:lvl5pPr>
            <a:lvl6pPr marL="7315200" indent="0">
              <a:buNone/>
              <a:defRPr sz="5100" b="1"/>
            </a:lvl6pPr>
            <a:lvl7pPr marL="8778240" indent="0">
              <a:buNone/>
              <a:defRPr sz="5100" b="1"/>
            </a:lvl7pPr>
            <a:lvl8pPr marL="10241280" indent="0">
              <a:buNone/>
              <a:defRPr sz="5100" b="1"/>
            </a:lvl8pPr>
            <a:lvl9pPr marL="11704320" indent="0">
              <a:buNone/>
              <a:defRPr sz="5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7" y="6379633"/>
            <a:ext cx="13742035" cy="11590445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8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522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86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800947"/>
            <a:ext cx="10228264" cy="3408680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800948"/>
            <a:ext cx="17379950" cy="17169131"/>
          </a:xfrm>
        </p:spPr>
        <p:txBody>
          <a:bodyPr/>
          <a:lstStyle>
            <a:lvl1pPr>
              <a:defRPr sz="102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4209628"/>
            <a:ext cx="10228264" cy="13760451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5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79" y="14081760"/>
            <a:ext cx="18653760" cy="1662431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79" y="1797473"/>
            <a:ext cx="18653760" cy="12070080"/>
          </a:xfrm>
        </p:spPr>
        <p:txBody>
          <a:bodyPr/>
          <a:lstStyle>
            <a:lvl1pPr marL="0" indent="0">
              <a:buNone/>
              <a:defRPr sz="10200"/>
            </a:lvl1pPr>
            <a:lvl2pPr marL="1463040" indent="0">
              <a:buNone/>
              <a:defRPr sz="9000"/>
            </a:lvl2pPr>
            <a:lvl3pPr marL="2926080" indent="0">
              <a:buNone/>
              <a:defRPr sz="770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79" y="15744191"/>
            <a:ext cx="18653760" cy="2360929"/>
          </a:xfrm>
        </p:spPr>
        <p:txBody>
          <a:bodyPr/>
          <a:lstStyle>
            <a:lvl1pPr marL="0" indent="0">
              <a:buNone/>
              <a:defRPr sz="4500"/>
            </a:lvl1pPr>
            <a:lvl2pPr marL="1463040" indent="0">
              <a:buNone/>
              <a:defRPr sz="3800"/>
            </a:lvl2pPr>
            <a:lvl3pPr marL="2926080" indent="0">
              <a:buNone/>
              <a:defRPr sz="3200"/>
            </a:lvl3pPr>
            <a:lvl4pPr marL="4389120" indent="0">
              <a:buNone/>
              <a:defRPr sz="2900"/>
            </a:lvl4pPr>
            <a:lvl5pPr marL="5852160" indent="0">
              <a:buNone/>
              <a:defRPr sz="2900"/>
            </a:lvl5pPr>
            <a:lvl6pPr marL="7315200" indent="0">
              <a:buNone/>
              <a:defRPr sz="2900"/>
            </a:lvl6pPr>
            <a:lvl7pPr marL="8778240" indent="0">
              <a:buNone/>
              <a:defRPr sz="2900"/>
            </a:lvl7pPr>
            <a:lvl8pPr marL="10241280" indent="0">
              <a:buNone/>
              <a:defRPr sz="2900"/>
            </a:lvl8pPr>
            <a:lvl9pPr marL="11704320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9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805605"/>
            <a:ext cx="27980640" cy="3352800"/>
          </a:xfrm>
          <a:prstGeom prst="rect">
            <a:avLst/>
          </a:prstGeom>
        </p:spPr>
        <p:txBody>
          <a:bodyPr vert="horz" lIns="292608" tIns="146304" rIns="292608" bIns="1463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693922"/>
            <a:ext cx="27980640" cy="13276158"/>
          </a:xfrm>
          <a:prstGeom prst="rect">
            <a:avLst/>
          </a:prstGeom>
        </p:spPr>
        <p:txBody>
          <a:bodyPr vert="horz" lIns="292608" tIns="146304" rIns="292608" bIns="1463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8645295"/>
            <a:ext cx="7254240" cy="1071033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8064-67A0-4FF0-86F8-79594D972659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18645295"/>
            <a:ext cx="9845040" cy="1071033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8645295"/>
            <a:ext cx="7254240" cy="1071033"/>
          </a:xfrm>
          <a:prstGeom prst="rect">
            <a:avLst/>
          </a:prstGeom>
        </p:spPr>
        <p:txBody>
          <a:bodyPr vert="horz" lIns="292608" tIns="146304" rIns="292608" bIns="146304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6E593-7320-487C-A9B3-CC493151FE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9495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6080" rtl="0" eaLnBrk="1" latinLnBrk="0" hangingPunct="1"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2926080" rtl="0" eaLnBrk="1" latinLnBrk="0" hangingPunct="1">
        <a:spcBef>
          <a:spcPct val="20000"/>
        </a:spcBef>
        <a:buFont typeface="Arial" pitchFamily="34" charset="0"/>
        <a:buChar char="•"/>
        <a:defRPr sz="10200" kern="1200">
          <a:solidFill>
            <a:schemeClr val="tx1"/>
          </a:solidFill>
          <a:latin typeface="+mn-lt"/>
          <a:ea typeface="+mn-ea"/>
          <a:cs typeface="+mn-cs"/>
        </a:defRPr>
      </a:lvl1pPr>
      <a:lvl2pPr marL="2377440" indent="-914400" algn="l" defTabSz="292608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3177" y="574357"/>
            <a:ext cx="10923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MATERIAL SELECTION GUIDE</a:t>
            </a:r>
            <a:endParaRPr lang="en-US" sz="7200" dirty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7601895"/>
              </p:ext>
            </p:extLst>
          </p:nvPr>
        </p:nvGraphicFramePr>
        <p:xfrm>
          <a:off x="1295400" y="2057400"/>
          <a:ext cx="28651200" cy="15260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2400"/>
                <a:gridCol w="2895600"/>
                <a:gridCol w="2590800"/>
                <a:gridCol w="3505200"/>
                <a:gridCol w="4114800"/>
                <a:gridCol w="2438400"/>
                <a:gridCol w="2209800"/>
                <a:gridCol w="2133600"/>
                <a:gridCol w="4800600"/>
              </a:tblGrid>
              <a:tr h="537589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Machinability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Weldability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Tensile Strength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Heat Treatable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Hardness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Rust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Cost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Size</a:t>
                      </a:r>
                      <a:r>
                        <a:rPr lang="en-US" sz="32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of Stock Priced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Cold Drawn Steel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*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1018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62%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64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167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$27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1”x2”x12”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1213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136%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78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39 </a:t>
                      </a:r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HRC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12L14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170%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78 </a:t>
                      </a:r>
                      <a:r>
                        <a:rPr lang="en-US" sz="3200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84 </a:t>
                      </a:r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$16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1"x1"x12"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1117/11L17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91%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69</a:t>
                      </a:r>
                      <a:r>
                        <a:rPr lang="en-US" sz="320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3200" u="none" strike="noStrike" baseline="0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156 HB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Hot Rolled Steel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A36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72%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58-79.8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149 HB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$70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1040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64%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86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201 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1117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91%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62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170 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$10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1"DIAM x 12"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Steel Alloys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4130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72%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VERY 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97</a:t>
                      </a:r>
                      <a:r>
                        <a:rPr lang="en-US" sz="320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3200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217 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$16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1"DIAM x 12"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4140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66%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148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40 </a:t>
                      </a:r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HRC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$38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1”x2”x12”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4340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57%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FAIR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185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93 </a:t>
                      </a:r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$35 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¼”x12”x12”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6150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60%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DIFFICULT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136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45 </a:t>
                      </a:r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HRC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8620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66%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91.8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71</a:t>
                      </a:r>
                      <a:r>
                        <a:rPr lang="en-US" sz="3200" b="0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3200" b="0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HRB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$42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2" DIAM x 12"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Stainless Steel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302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75 </a:t>
                      </a:r>
                      <a:r>
                        <a:rPr lang="en-US" sz="3200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92 HRB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303s/303se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78%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FAIR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90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96 HRB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683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304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75</a:t>
                      </a:r>
                      <a:r>
                        <a:rPr lang="en-US" sz="3200" b="0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3200" b="0" i="0" u="none" strike="noStrike" baseline="0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92 HRB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$65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618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316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45%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EASY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75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Solution Treatment only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95 HRB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$100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  <a:endParaRPr lang="en-US" sz="3200" b="0" i="0" u="none" strike="noStrike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440C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40%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110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269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$120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  <a:endParaRPr lang="en-US" sz="3200" b="0" i="0" u="none" strike="noStrike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6347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17-4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48%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GOOD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150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Solution Treatment only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331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$83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Aluminum</a:t>
                      </a:r>
                      <a:endParaRPr lang="en-US" sz="32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**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2024 T3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90%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70 </a:t>
                      </a:r>
                      <a:r>
                        <a:rPr lang="en-US" sz="3200" u="none" strike="noStrike" dirty="0" err="1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ksi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120 HB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$50 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5052 H32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88%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GOOD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33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60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$55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½”x12”x12”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6061 T6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90%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GOOD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45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95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$19 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53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7075 T6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80%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POOR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83 ksi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Yes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150 HB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en-US" sz="3200" b="0" i="0" u="none" strike="noStrike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$48 </a:t>
                      </a:r>
                      <a:endParaRPr lang="en-US" sz="3200" b="0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2926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1”x2”x12”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18135600"/>
            <a:ext cx="1658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* All Steels are rated with a percent </a:t>
            </a:r>
            <a:r>
              <a:rPr lang="en-US" sz="3600" dirty="0" err="1" smtClean="0">
                <a:solidFill>
                  <a:srgbClr val="FFFF00"/>
                </a:solidFill>
              </a:rPr>
              <a:t>machinability</a:t>
            </a:r>
            <a:r>
              <a:rPr lang="en-US" sz="3600" dirty="0" smtClean="0">
                <a:solidFill>
                  <a:srgbClr val="FFFF00"/>
                </a:solidFill>
              </a:rPr>
              <a:t> with reference to 1212 as being 100%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8745200"/>
            <a:ext cx="17836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** All Aluminums are rated with a percent </a:t>
            </a:r>
            <a:r>
              <a:rPr lang="en-US" sz="3600" dirty="0" err="1" smtClean="0">
                <a:solidFill>
                  <a:srgbClr val="FFFF00"/>
                </a:solidFill>
              </a:rPr>
              <a:t>machinability</a:t>
            </a:r>
            <a:r>
              <a:rPr lang="en-US" sz="3600" dirty="0" smtClean="0">
                <a:solidFill>
                  <a:srgbClr val="FFFF00"/>
                </a:solidFill>
              </a:rPr>
              <a:t> with reference to 2011 as being 100%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366</Words>
  <Application>Microsoft Office PowerPoint</Application>
  <PresentationFormat>Custom</PresentationFormat>
  <Paragraphs>204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Watts, Steven</dc:creator>
  <cp:lastModifiedBy> </cp:lastModifiedBy>
  <cp:revision>9</cp:revision>
  <cp:lastPrinted>2012-05-31T17:50:11Z</cp:lastPrinted>
  <dcterms:created xsi:type="dcterms:W3CDTF">2012-05-31T14:53:09Z</dcterms:created>
  <dcterms:modified xsi:type="dcterms:W3CDTF">2012-06-01T02:06:25Z</dcterms:modified>
</cp:coreProperties>
</file>