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58" r:id="rId6"/>
    <p:sldId id="260" r:id="rId7"/>
    <p:sldId id="261" r:id="rId8"/>
    <p:sldId id="263" r:id="rId9"/>
    <p:sldId id="264" r:id="rId10"/>
    <p:sldId id="267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ie Mys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1" autoAdjust="0"/>
    <p:restoredTop sz="94668" autoAdjust="0"/>
  </p:normalViewPr>
  <p:slideViewPr>
    <p:cSldViewPr>
      <p:cViewPr varScale="1">
        <p:scale>
          <a:sx n="107" d="100"/>
          <a:sy n="107" d="100"/>
        </p:scale>
        <p:origin x="-11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A3185-4496-43EA-B6AA-D624AB5ED1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599D7-3668-498F-BE3A-ADE4BCDF06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6981A-AAA0-4B9B-A671-73FD50737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0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DA8C6B-187F-4331-914C-4642C7C92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4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8408D-1249-4D77-AA62-925D6BB55C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2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FF37-965F-48DA-BED2-D86782A577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2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1F253-3C5F-47D9-8CAE-7BFEF04D79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4E8B1-AE79-4848-9BB0-4A1B7DAA9B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6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E21DF-5594-4B03-88B2-205826EC0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3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096C6-970B-47E5-84CB-C5AB9D41D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4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DD2E7-3532-47EC-A8F7-F2AB1F268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6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66A40-B933-4569-B0DD-C0F228948D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5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75CED9-6B54-4937-9203-4DC9F6FE62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media" Target="file:///F:\410\Video.wav" TargetMode="External"/><Relationship Id="rId7" Type="http://schemas.openxmlformats.org/officeDocument/2006/relationships/image" Target="../media/image2.png"/><Relationship Id="rId2" Type="http://schemas.openxmlformats.org/officeDocument/2006/relationships/video" Target="file:///F:\410\Louie%20and%20Brandon%20Ver%202.0.wmv" TargetMode="External"/><Relationship Id="rId1" Type="http://schemas.microsoft.com/office/2007/relationships/media" Target="file:///F:\410\Louie%20and%20Brandon%20Ver%202.0.wmv" TargetMode="Externa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2.xml"/><Relationship Id="rId4" Type="http://schemas.openxmlformats.org/officeDocument/2006/relationships/audio" Target="file:///F:\410\Video.wa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410\Annealing%20Slide.wav" TargetMode="External"/><Relationship Id="rId1" Type="http://schemas.microsoft.com/office/2007/relationships/media" Target="file:///F:\410\Annealing%20Slide.wav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410\Stress%20Relief%20Slide.wav" TargetMode="External"/><Relationship Id="rId1" Type="http://schemas.microsoft.com/office/2007/relationships/media" Target="file:///F:\410\Stress%20Relief%20Slide.wav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410\Normalizing%20Slide.wav" TargetMode="External"/><Relationship Id="rId1" Type="http://schemas.microsoft.com/office/2007/relationships/media" Target="file:///F:\410\Normalizing%20Slide.wav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410\Quenching%20Slide.wav" TargetMode="External"/><Relationship Id="rId1" Type="http://schemas.microsoft.com/office/2007/relationships/media" Target="file:///F:\410\Quenching%20Slide.wav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410\How%20To%20Heat%20Treat%20in%20the%20Shop%201st%20Slide.wav" TargetMode="External"/><Relationship Id="rId1" Type="http://schemas.microsoft.com/office/2007/relationships/media" Target="file:///F:\410\How%20To%20Heat%20Treat%20in%20the%20Shop%201st%20Slide.wav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410\How%20To%20Heat%20Treat%20in%20the%20Shop%202nd%20Slide.wav" TargetMode="External"/><Relationship Id="rId1" Type="http://schemas.microsoft.com/office/2007/relationships/media" Target="file:///F:\410\How%20To%20Heat%20Treat%20in%20the%20Shop%202nd%20Slide.wav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-372535">
            <a:off x="1447800" y="990600"/>
            <a:ext cx="64008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55204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5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B2B2B2"/>
                    </a:gs>
                    <a:gs pos="50000">
                      <a:srgbClr val="CC3300"/>
                    </a:gs>
                    <a:gs pos="100000">
                      <a:srgbClr val="B2B2B2"/>
                    </a:gs>
                  </a:gsLst>
                  <a:lin ang="3072535" scaled="1"/>
                </a:gradFill>
                <a:latin typeface="Impact"/>
              </a:rPr>
              <a:t>Heat Treating Steel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 rot="-288722">
            <a:off x="2286000" y="2667000"/>
            <a:ext cx="4067175" cy="24939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B2B2B2"/>
                    </a:gs>
                    <a:gs pos="50000">
                      <a:srgbClr val="CC3300"/>
                    </a:gs>
                    <a:gs pos="100000">
                      <a:srgbClr val="B2B2B2"/>
                    </a:gs>
                  </a:gsLst>
                  <a:lin ang="2988722" scaled="1"/>
                </a:gradFill>
                <a:latin typeface="Impact"/>
              </a:rPr>
              <a:t>By: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B2B2B2"/>
                    </a:gs>
                    <a:gs pos="50000">
                      <a:srgbClr val="CC3300"/>
                    </a:gs>
                    <a:gs pos="100000">
                      <a:srgbClr val="B2B2B2"/>
                    </a:gs>
                  </a:gsLst>
                  <a:lin ang="2988722" scaled="1"/>
                </a:gradFill>
                <a:latin typeface="Impact"/>
              </a:rPr>
              <a:t>         Louie Mysse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B2B2B2"/>
                    </a:gs>
                    <a:gs pos="50000">
                      <a:srgbClr val="CC3300"/>
                    </a:gs>
                    <a:gs pos="100000">
                      <a:srgbClr val="B2B2B2"/>
                    </a:gs>
                  </a:gsLst>
                  <a:lin ang="2988722" scaled="1"/>
                </a:gradFill>
                <a:latin typeface="Impact"/>
              </a:rPr>
              <a:t>         Brandon Okerlund</a:t>
            </a:r>
          </a:p>
        </p:txBody>
      </p:sp>
      <p:pic>
        <p:nvPicPr>
          <p:cNvPr id="2056" name="Welc812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56" fill="hold"/>
                                        <p:tgtEl>
                                          <p:spTgt spid="20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0104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Sample Annealing Video</a:t>
            </a:r>
          </a:p>
        </p:txBody>
      </p:sp>
      <p:pic>
        <p:nvPicPr>
          <p:cNvPr id="16389" name="Louie and Brandon Ver 2.0.wmv">
            <a:hlinkClick r:id="" action="ppaction://media"/>
          </p:cNvPr>
          <p:cNvPicPr>
            <a:picLocks noChangeAspect="1" noChangeArrowheads="1"/>
          </p:cNvPicPr>
          <p:nvPr>
            <p:ph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962150"/>
            <a:ext cx="4495800" cy="33718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91" name="Video.wav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24" fill="hold"/>
                                        <p:tgtEl>
                                          <p:spTgt spid="163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63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89"/>
                </p:tgtEl>
              </p:cMediaNode>
            </p:vide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Establish the type of steel that will be used</a:t>
            </a:r>
          </a:p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Determine the desired properties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Hardness</a:t>
            </a:r>
          </a:p>
          <a:p>
            <a:pPr lvl="2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Case/Through</a:t>
            </a:r>
          </a:p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Choose the proper quenching technique</a:t>
            </a:r>
          </a:p>
          <a:p>
            <a:pPr lvl="2">
              <a:buFontTx/>
              <a:buNone/>
            </a:pPr>
            <a:endParaRPr lang="en-US">
              <a:solidFill>
                <a:srgbClr val="CC3300"/>
              </a:solidFill>
            </a:endParaRP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990600" y="457200"/>
            <a:ext cx="641985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Ordering Heat Treating Processes</a:t>
            </a:r>
          </a:p>
        </p:txBody>
      </p:sp>
      <p:pic>
        <p:nvPicPr>
          <p:cNvPr id="10247" name="Orde827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28" fill="hold"/>
                                        <p:tgtEl>
                                          <p:spTgt spid="10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Metals Handbook Desk Edition</a:t>
            </a:r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Second Edition.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JR Davis, Davis and Associates, 1998, ASM International</a:t>
            </a:r>
          </a:p>
          <a:p>
            <a:r>
              <a:rPr lang="en-US" b="1" u="sng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Steel Aluminum Stock List and Reference Book</a:t>
            </a:r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endParaRPr lang="en-US" b="1" u="sng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Jorgensen Steel, Earle M. Jorgensen Co., 1998. (Section S.)</a:t>
            </a:r>
          </a:p>
          <a:p>
            <a:endParaRPr lang="en-US"/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5353050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References</a:t>
            </a:r>
          </a:p>
        </p:txBody>
      </p:sp>
      <p:pic>
        <p:nvPicPr>
          <p:cNvPr id="15367" name="Refr827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4" fill="hold"/>
                                        <p:tgtEl>
                                          <p:spTgt spid="153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Tempering</a:t>
            </a:r>
          </a:p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Annealing</a:t>
            </a:r>
          </a:p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Stress Relieving</a:t>
            </a:r>
          </a:p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Normalizing</a:t>
            </a:r>
          </a:p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Quenching</a:t>
            </a:r>
          </a:p>
          <a:p>
            <a:pPr>
              <a:buFontTx/>
              <a:buNone/>
            </a:pPr>
            <a:endParaRPr 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endParaRPr lang="en-US">
              <a:solidFill>
                <a:srgbClr val="B2B2B2"/>
              </a:solidFill>
            </a:endParaRPr>
          </a:p>
          <a:p>
            <a:endParaRPr lang="en-US">
              <a:solidFill>
                <a:srgbClr val="B2B2B2"/>
              </a:solidFill>
            </a:endParaRP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133600" y="609600"/>
            <a:ext cx="5353050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Heat Treatment Processes</a:t>
            </a:r>
          </a:p>
        </p:txBody>
      </p:sp>
      <p:pic>
        <p:nvPicPr>
          <p:cNvPr id="5128" name="Heat Treating Process Slide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24" fill="hold"/>
                                        <p:tgtEl>
                                          <p:spTgt spid="5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Reheating a Hardened Material 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Increases Ductility and Toughness</a:t>
            </a:r>
          </a:p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Three Components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Cooling Rate</a:t>
            </a:r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2286000" y="457200"/>
            <a:ext cx="396240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Tempering</a:t>
            </a:r>
          </a:p>
        </p:txBody>
      </p:sp>
      <p:pic>
        <p:nvPicPr>
          <p:cNvPr id="14343" name="Tempering Slide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28" fill="hold"/>
                                        <p:tgtEl>
                                          <p:spTgt spid="143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Heating and holding a suitable temperature followed by an appropriate cooling rate.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Quenching has to occur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Produces desirable changes in the material properties or microstructure</a:t>
            </a:r>
          </a:p>
          <a:p>
            <a:pPr lvl="1">
              <a:buFontTx/>
              <a:buNone/>
            </a:pPr>
            <a:endParaRPr lang="en-US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590800" y="381000"/>
            <a:ext cx="3810000" cy="714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Annealing</a:t>
            </a:r>
          </a:p>
        </p:txBody>
      </p:sp>
      <p:pic>
        <p:nvPicPr>
          <p:cNvPr id="7176" name="Annealing Slide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60" fill="hold"/>
                                        <p:tgtEl>
                                          <p:spTgt spid="71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Relieves stresses that remain locked in a structure as a consequence of a manufacturing sequence</a:t>
            </a:r>
          </a:p>
          <a:p>
            <a:pPr lvl="1"/>
            <a:r>
              <a:rPr lang="en-U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Welding</a:t>
            </a:r>
          </a:p>
          <a:p>
            <a:pPr lvl="1"/>
            <a:r>
              <a:rPr lang="en-U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Cutting with a torch</a:t>
            </a:r>
          </a:p>
          <a:p>
            <a:pPr lvl="1"/>
            <a:r>
              <a:rPr lang="en-U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Machining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953000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Stress-Relief</a:t>
            </a:r>
          </a:p>
        </p:txBody>
      </p:sp>
      <p:pic>
        <p:nvPicPr>
          <p:cNvPr id="6151" name="Stress Relief Slide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16" fill="hold"/>
                                        <p:tgtEl>
                                          <p:spTgt spid="61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Both Thermal and Microstructure point of view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Thermal</a:t>
            </a:r>
          </a:p>
          <a:p>
            <a:pPr lvl="2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Heating then cooled in still or slightly agitated air</a:t>
            </a:r>
          </a:p>
          <a:p>
            <a:pPr lvl="2"/>
            <a:endParaRPr 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buFontTx/>
              <a:buNone/>
            </a:pP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2286000" y="533400"/>
            <a:ext cx="4572000" cy="561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Normalizing</a:t>
            </a:r>
          </a:p>
        </p:txBody>
      </p:sp>
      <p:pic>
        <p:nvPicPr>
          <p:cNvPr id="8199" name="Normalizing Slide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96" fill="hold"/>
                                        <p:tgtEl>
                                          <p:spTgt spid="81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Rapid cooling of steel from an elevated temperature</a:t>
            </a:r>
          </a:p>
          <a:p>
            <a:pPr lvl="1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Typical Quenching techniques</a:t>
            </a:r>
          </a:p>
          <a:p>
            <a:pPr lvl="2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Water</a:t>
            </a:r>
          </a:p>
          <a:p>
            <a:pPr lvl="2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Oil</a:t>
            </a:r>
          </a:p>
          <a:p>
            <a:pPr lvl="2"/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</a:t>
            </a:r>
          </a:p>
          <a:p>
            <a:pPr lvl="2">
              <a:buFontTx/>
              <a:buNone/>
            </a:pPr>
            <a:endParaRPr 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4648200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Quenching</a:t>
            </a:r>
          </a:p>
        </p:txBody>
      </p:sp>
      <p:pic>
        <p:nvPicPr>
          <p:cNvPr id="9223" name="Quenching Slide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04" fill="hold"/>
                                        <p:tgtEl>
                                          <p:spTgt spid="92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the hardness required?</a:t>
            </a:r>
          </a:p>
          <a:p>
            <a:pPr lvl="1"/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 to </a:t>
            </a:r>
            <a:r>
              <a:rPr lang="en-US" sz="2400" b="1" u="sng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Heat Treater’s Guide</a:t>
            </a:r>
            <a:endParaRPr lang="en-US" sz="24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Deep do You Need the Treatment?</a:t>
            </a:r>
          </a:p>
          <a:p>
            <a:pPr lvl="1"/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Case</a:t>
            </a:r>
          </a:p>
          <a:p>
            <a:pPr lvl="1"/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Through</a:t>
            </a:r>
          </a:p>
          <a:p>
            <a:r>
              <a:rPr 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type of Heat Treatment is required?</a:t>
            </a:r>
          </a:p>
          <a:p>
            <a:pPr lvl="1"/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Tempering, Annealing, Stress-Relief, Normalizing, Quenching</a:t>
            </a:r>
          </a:p>
          <a:p>
            <a:pPr lvl="1">
              <a:buFontTx/>
              <a:buNone/>
            </a:pPr>
            <a:endParaRPr lang="en-US" sz="2400" b="1" u="sng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5353050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How To Heat Treat In Shop</a:t>
            </a:r>
          </a:p>
        </p:txBody>
      </p:sp>
      <p:pic>
        <p:nvPicPr>
          <p:cNvPr id="11271" name="How To Heat Treat in the Shop 1st Slide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576" fill="hold"/>
                                        <p:tgtEl>
                                          <p:spTgt spid="11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Turn On Furnace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To Appropriate Temperature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Determine from references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Place Metal In Furnace When Up to Temperature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Leave for determined time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Remove and Immediately Quench 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Quench in appropriate fluid</a:t>
            </a:r>
          </a:p>
          <a:p>
            <a:pPr lvl="2">
              <a:lnSpc>
                <a:spcPct val="90000"/>
              </a:lnSpc>
            </a:pPr>
            <a:r>
              <a:rPr lang="en-US" sz="1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Oil, Water, Air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Re-Set Furnace Temperature  (Tempering)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Place Metal Back in Furnace (Tempering)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Leave for determined time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Remove and Cool at Designated Rate (Tempering)</a:t>
            </a: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5353050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bg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How To Heat Treat In Shop</a:t>
            </a:r>
          </a:p>
        </p:txBody>
      </p:sp>
      <p:pic>
        <p:nvPicPr>
          <p:cNvPr id="12296" name="How To Heat Treat in the Shop 2nd Slide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80" fill="hold"/>
                                        <p:tgtEl>
                                          <p:spTgt spid="122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299</Words>
  <Application>Microsoft Office PowerPoint</Application>
  <PresentationFormat>On-screen Show (4:3)</PresentationFormat>
  <Paragraphs>70</Paragraphs>
  <Slides>12</Slides>
  <Notes>0</Notes>
  <HiddenSlides>0</HiddenSlides>
  <MMClips>13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Louie Mysse</dc:creator>
  <cp:lastModifiedBy>Bowman, Alec</cp:lastModifiedBy>
  <cp:revision>23</cp:revision>
  <dcterms:created xsi:type="dcterms:W3CDTF">2005-05-23T18:09:27Z</dcterms:created>
  <dcterms:modified xsi:type="dcterms:W3CDTF">2011-07-15T21:26:09Z</dcterms:modified>
</cp:coreProperties>
</file>