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7010400" cy="92964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Mechanics of Materials Engr 350 - Lecture 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- Normal/Direct shear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Mechanics of Materials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Study of internal effects caused by external loads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Considers real bodies that deform (statics assumes no deformation)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3 main concerns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Strength - Will it _____________________?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Stiffness - Will it _____________________?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Stability - Will it ______________________?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Defined as the </a:t>
            </a:r>
            <a:r>
              <a:rPr sz="3600" u="sng" dirty="0">
                <a:solidFill>
                  <a:srgbClr val="747474"/>
                </a:solidFill>
              </a:rPr>
              <a:t>intensity </a:t>
            </a:r>
            <a:r>
              <a:rPr sz="3600" dirty="0">
                <a:solidFill>
                  <a:srgbClr val="747474"/>
                </a:solidFill>
              </a:rPr>
              <a:t>of an internal force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0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In equation form: </a:t>
            </a:r>
            <a:r>
              <a:rPr sz="3600" dirty="0" smtClean="0">
                <a:solidFill>
                  <a:srgbClr val="747474"/>
                </a:solidFill>
              </a:rPr>
              <a:t>stress</a:t>
            </a:r>
            <a:r>
              <a:rPr lang="en-US" sz="3600" dirty="0" smtClean="0">
                <a:solidFill>
                  <a:srgbClr val="747474"/>
                </a:solidFill>
              </a:rPr>
              <a:t> </a:t>
            </a:r>
            <a:r>
              <a:rPr sz="3600" dirty="0" smtClean="0">
                <a:solidFill>
                  <a:srgbClr val="747474"/>
                </a:solidFill>
              </a:rPr>
              <a:t>=</a:t>
            </a:r>
            <a:endParaRPr sz="3600" dirty="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100" dirty="0" smtClean="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747474"/>
                </a:solidFill>
              </a:rPr>
              <a:t>Note</a:t>
            </a:r>
            <a:r>
              <a:rPr sz="3600" dirty="0">
                <a:solidFill>
                  <a:srgbClr val="747474"/>
                </a:solidFill>
              </a:rPr>
              <a:t>: scalar - just a number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		vector - quantity with magnitude and direction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		tensor - has magnitude &amp; direction as well as a </a:t>
            </a:r>
            <a:r>
              <a:rPr lang="en-US" sz="3600" dirty="0" smtClean="0">
                <a:solidFill>
                  <a:srgbClr val="747474"/>
                </a:solidFill>
              </a:rPr>
              <a:t>						    </a:t>
            </a:r>
            <a:r>
              <a:rPr sz="3600" dirty="0" smtClean="0">
                <a:solidFill>
                  <a:srgbClr val="747474"/>
                </a:solidFill>
              </a:rPr>
              <a:t>plane</a:t>
            </a: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>
                    <a:lumMod val="50000"/>
                  </a:schemeClr>
                </a:solidFill>
              </a:rPr>
              <a:t>Stress is a </a:t>
            </a:r>
            <a:r>
              <a:rPr sz="3600" dirty="0" smtClean="0">
                <a:solidFill>
                  <a:schemeClr val="bg1">
                    <a:lumMod val="50000"/>
                  </a:schemeClr>
                </a:solidFill>
              </a:rPr>
              <a:t>tensor</a:t>
            </a: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First subscript is the direction of area normal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Second  subscript is direction of the stress component</a:t>
            </a:r>
            <a:r>
              <a:rPr lang="en-US" sz="2000" dirty="0" smtClean="0">
                <a:solidFill>
                  <a:srgbClr val="747474"/>
                </a:solidFill>
              </a:rPr>
              <a:t> </a:t>
            </a:r>
            <a:endParaRPr sz="2000" dirty="0">
              <a:solidFill>
                <a:srgbClr val="747474"/>
              </a:solidFill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sp>
        <p:nvSpPr>
          <p:cNvPr id="52" name="Shape 52"/>
          <p:cNvSpPr/>
          <p:nvPr/>
        </p:nvSpPr>
        <p:spPr>
          <a:xfrm>
            <a:off x="6606991" y="2850150"/>
            <a:ext cx="1148202" cy="1229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buFont typeface="Helvetica Neue"/>
              <a:defRPr sz="1800"/>
            </a:pPr>
            <a:r>
              <a:rPr sz="3600" u="sng" dirty="0">
                <a:solidFill>
                  <a:srgbClr val="747474"/>
                </a:solidFill>
              </a:rPr>
              <a:t>force</a:t>
            </a:r>
          </a:p>
          <a:p>
            <a:pPr lvl="0" algn="l">
              <a:defRPr sz="1800"/>
            </a:pPr>
            <a:r>
              <a:rPr sz="3600" dirty="0">
                <a:solidFill>
                  <a:srgbClr val="747474"/>
                </a:solidFill>
              </a:rPr>
              <a:t>area</a:t>
            </a:r>
          </a:p>
        </p:txBody>
      </p:sp>
      <p:pic>
        <p:nvPicPr>
          <p:cNvPr id="1026" name="Picture 2" descr="Different Stress Component of a Soli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9810" r="20945" b="24572"/>
          <a:stretch/>
        </p:blipFill>
        <p:spPr bwMode="auto">
          <a:xfrm>
            <a:off x="7634514" y="5602371"/>
            <a:ext cx="4612065" cy="378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Normal Stress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0596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Use </a:t>
            </a:r>
            <a:r>
              <a:rPr sz="3600" u="sng">
                <a:solidFill>
                  <a:srgbClr val="747474"/>
                </a:solidFill>
              </a:rPr>
              <a:t>method of sections</a:t>
            </a:r>
            <a:r>
              <a:rPr sz="3600">
                <a:solidFill>
                  <a:srgbClr val="747474"/>
                </a:solidFill>
              </a:rPr>
              <a:t> to consider a rectangular bar with an axial load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We “cut a section” through the bar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Now the whole cut surface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	 is resisting the load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57" name="pasted-image.png"/>
          <p:cNvPicPr/>
          <p:nvPr/>
        </p:nvPicPr>
        <p:blipFill>
          <a:blip r:embed="rId2">
            <a:extLst/>
          </a:blip>
          <a:srcRect r="26394"/>
          <a:stretch>
            <a:fillRect/>
          </a:stretch>
        </p:blipFill>
        <p:spPr>
          <a:xfrm>
            <a:off x="8106581" y="3005581"/>
            <a:ext cx="3446037" cy="57628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Normal stress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The stress is acting </a:t>
            </a:r>
            <a:r>
              <a:rPr sz="3600" u="sng" dirty="0">
                <a:solidFill>
                  <a:srgbClr val="747474"/>
                </a:solidFill>
              </a:rPr>
              <a:t>normal</a:t>
            </a:r>
            <a:r>
              <a:rPr sz="3600" dirty="0">
                <a:solidFill>
                  <a:srgbClr val="747474"/>
                </a:solidFill>
              </a:rPr>
              <a:t> to the cut surface therefore it is called a </a:t>
            </a:r>
            <a:r>
              <a:rPr sz="3600" u="sng" dirty="0">
                <a:solidFill>
                  <a:srgbClr val="747474"/>
                </a:solidFill>
              </a:rPr>
              <a:t>normal stress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We use the </a:t>
            </a:r>
            <a:r>
              <a:rPr sz="3600" dirty="0" smtClean="0">
                <a:solidFill>
                  <a:srgbClr val="747474"/>
                </a:solidFill>
              </a:rPr>
              <a:t>symbol</a:t>
            </a:r>
            <a:r>
              <a:rPr lang="en-US" sz="3600" dirty="0" smtClean="0">
                <a:solidFill>
                  <a:srgbClr val="747474"/>
                </a:solidFill>
              </a:rPr>
              <a:t> “</a:t>
            </a:r>
            <a:r>
              <a:rPr lang="el-GR" sz="3600" dirty="0" smtClean="0">
                <a:solidFill>
                  <a:srgbClr val="747474"/>
                </a:solidFill>
              </a:rPr>
              <a:t>σ</a:t>
            </a:r>
            <a:r>
              <a:rPr lang="en-US" sz="3600" dirty="0" smtClean="0">
                <a:solidFill>
                  <a:srgbClr val="747474"/>
                </a:solidFill>
              </a:rPr>
              <a:t>”</a:t>
            </a:r>
            <a:r>
              <a:rPr sz="3600" dirty="0" smtClean="0">
                <a:solidFill>
                  <a:srgbClr val="747474"/>
                </a:solidFill>
              </a:rPr>
              <a:t> </a:t>
            </a:r>
            <a:r>
              <a:rPr sz="3600" dirty="0">
                <a:solidFill>
                  <a:srgbClr val="747474"/>
                </a:solidFill>
              </a:rPr>
              <a:t>for normal stress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u="sng" dirty="0">
                <a:solidFill>
                  <a:srgbClr val="747474"/>
                </a:solidFill>
              </a:rPr>
              <a:t>Sign convention for normal stress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747474"/>
                </a:solidFill>
              </a:rPr>
              <a:t>Positive</a:t>
            </a:r>
            <a:r>
              <a:rPr lang="en-US" sz="3600" dirty="0" smtClean="0">
                <a:solidFill>
                  <a:srgbClr val="747474"/>
                </a:solidFill>
              </a:rPr>
              <a:t> (tension)</a:t>
            </a:r>
            <a:r>
              <a:rPr sz="3600" dirty="0" smtClean="0">
                <a:solidFill>
                  <a:srgbClr val="747474"/>
                </a:solidFill>
              </a:rPr>
              <a:t>:</a:t>
            </a: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747474"/>
                </a:solidFill>
              </a:rPr>
              <a:t>Negative</a:t>
            </a:r>
            <a:r>
              <a:rPr lang="en-US" sz="3600" dirty="0" smtClean="0">
                <a:solidFill>
                  <a:srgbClr val="747474"/>
                </a:solidFill>
              </a:rPr>
              <a:t> (compression)</a:t>
            </a:r>
            <a:r>
              <a:rPr sz="3600" dirty="0" smtClean="0">
                <a:solidFill>
                  <a:srgbClr val="747474"/>
                </a:solidFill>
              </a:rPr>
              <a:t>: </a:t>
            </a: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62" name="pasted-image.png"/>
          <p:cNvPicPr/>
          <p:nvPr/>
        </p:nvPicPr>
        <p:blipFill>
          <a:blip r:embed="rId2">
            <a:extLst/>
          </a:blip>
          <a:srcRect r="39899" b="12286"/>
          <a:stretch>
            <a:fillRect/>
          </a:stretch>
        </p:blipFill>
        <p:spPr>
          <a:xfrm rot="5400000">
            <a:off x="8268705" y="5344927"/>
            <a:ext cx="3685885" cy="3150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66313" y="2222500"/>
            <a:ext cx="4159376" cy="46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Stress Example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Determine the stress in the concrete pilar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Two-bar loading</a:t>
            </a:r>
            <a:endParaRPr sz="4200" dirty="0"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u="sng" dirty="0" smtClean="0">
                <a:solidFill>
                  <a:srgbClr val="747474"/>
                </a:solidFill>
              </a:rPr>
              <a:t>How to find load carried</a:t>
            </a:r>
            <a:br>
              <a:rPr lang="en-US" sz="3600" u="sng" dirty="0" smtClean="0">
                <a:solidFill>
                  <a:srgbClr val="747474"/>
                </a:solidFill>
              </a:rPr>
            </a:br>
            <a:r>
              <a:rPr lang="en-US" sz="3600" u="sng" dirty="0" smtClean="0">
                <a:solidFill>
                  <a:srgbClr val="747474"/>
                </a:solidFill>
              </a:rPr>
              <a:t>by each bar?</a:t>
            </a:r>
            <a:endParaRPr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747474"/>
                </a:solidFill>
              </a:rPr>
              <a:t>Sum x and y forces at </a:t>
            </a:r>
            <a:br>
              <a:rPr lang="en-US" sz="3200" dirty="0" smtClean="0">
                <a:solidFill>
                  <a:srgbClr val="747474"/>
                </a:solidFill>
              </a:rPr>
            </a:br>
            <a:r>
              <a:rPr lang="en-US" sz="3200" dirty="0" smtClean="0">
                <a:solidFill>
                  <a:srgbClr val="747474"/>
                </a:solidFill>
              </a:rPr>
              <a:t>joint </a:t>
            </a:r>
            <a:r>
              <a:rPr lang="en-US" sz="3200" dirty="0" smtClean="0">
                <a:solidFill>
                  <a:srgbClr val="747474"/>
                </a:solidFill>
                <a:sym typeface="Wingdings" panose="05000000000000000000" pitchFamily="2" charset="2"/>
              </a:rPr>
              <a:t> Two equations, </a:t>
            </a:r>
            <a:br>
              <a:rPr lang="en-US" sz="3200" dirty="0" smtClean="0">
                <a:solidFill>
                  <a:srgbClr val="747474"/>
                </a:solidFill>
                <a:sym typeface="Wingdings" panose="05000000000000000000" pitchFamily="2" charset="2"/>
              </a:rPr>
            </a:br>
            <a:r>
              <a:rPr lang="en-US" sz="3200" dirty="0" smtClean="0">
                <a:solidFill>
                  <a:srgbClr val="747474"/>
                </a:solidFill>
                <a:sym typeface="Wingdings" panose="05000000000000000000" pitchFamily="2" charset="2"/>
              </a:rPr>
              <a:t>three unknowns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Why not sum moments?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Calculate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1,allowable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based on max stress and area</a:t>
            </a:r>
            <a:endParaRPr lang="en-US" sz="3200" baseline="-250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Solve for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and P based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1,allowable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 if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is higher or lower than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2,allowable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If necessary, repeat using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2,allowable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to solve for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and P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371" y="2222499"/>
            <a:ext cx="6000264" cy="387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2764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371" y="2222499"/>
            <a:ext cx="6000264" cy="3878219"/>
          </a:xfrm>
          <a:prstGeom prst="rect">
            <a:avLst/>
          </a:prstGeom>
        </p:spPr>
      </p:pic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Demo TK Solver?</a:t>
            </a:r>
            <a:endParaRPr sz="4200" dirty="0"/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Use the following: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= 2.0 in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= 1.5 in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σ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1,max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= 12,000 psi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2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,max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18,000 psi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At the joint, what are these equations?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ΣF</a:t>
            </a:r>
            <a:r>
              <a:rPr lang="en-US" sz="3200" baseline="-25000" dirty="0" err="1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= 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ΣF</a:t>
            </a:r>
            <a:r>
              <a:rPr lang="en-US" sz="3200" baseline="-25000" dirty="0" err="1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What are the max allowable forces for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and F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?</a:t>
            </a:r>
            <a:endParaRPr sz="32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7166666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S</a:t>
            </a:r>
            <a:r>
              <a:rPr sz="4200" dirty="0" smtClean="0"/>
              <a:t>tress</a:t>
            </a:r>
            <a:r>
              <a:rPr lang="en-US" sz="4200" dirty="0" smtClean="0"/>
              <a:t> on inclined plane (TB Section 1.5)</a:t>
            </a:r>
            <a:endParaRPr sz="4200" dirty="0"/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0596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What if we cut the bar at an angle?</a:t>
            </a: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What stresses are acting on </a:t>
            </a:r>
            <a:br>
              <a:rPr lang="en-US" sz="3600" dirty="0" smtClean="0">
                <a:solidFill>
                  <a:srgbClr val="747474"/>
                </a:solidFill>
              </a:rPr>
            </a:br>
            <a:r>
              <a:rPr lang="en-US" sz="3600" dirty="0" smtClean="0">
                <a:solidFill>
                  <a:srgbClr val="747474"/>
                </a:solidFill>
              </a:rPr>
              <a:t>that surface?</a:t>
            </a:r>
            <a:endParaRPr sz="3600" dirty="0">
              <a:solidFill>
                <a:srgbClr val="747474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p:pic>
        <p:nvPicPr>
          <p:cNvPr id="57" name="pasted-image.png"/>
          <p:cNvPicPr/>
          <p:nvPr/>
        </p:nvPicPr>
        <p:blipFill rotWithShape="1">
          <a:blip r:embed="rId2">
            <a:extLst/>
          </a:blip>
          <a:srcRect r="59860" b="55944"/>
          <a:stretch/>
        </p:blipFill>
        <p:spPr>
          <a:xfrm>
            <a:off x="8106582" y="3005581"/>
            <a:ext cx="1879248" cy="2538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ng"/>
          <p:cNvPicPr/>
          <p:nvPr/>
        </p:nvPicPr>
        <p:blipFill rotWithShape="1">
          <a:blip r:embed="rId2">
            <a:extLst/>
          </a:blip>
          <a:srcRect t="56554" r="55740"/>
          <a:stretch/>
        </p:blipFill>
        <p:spPr>
          <a:xfrm>
            <a:off x="8106582" y="5544457"/>
            <a:ext cx="2072092" cy="2503714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3" name="Straight Connector 2"/>
          <p:cNvCxnSpPr/>
          <p:nvPr/>
        </p:nvCxnSpPr>
        <p:spPr>
          <a:xfrm>
            <a:off x="8592457" y="5050971"/>
            <a:ext cx="856343" cy="701361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462961" y="5430679"/>
            <a:ext cx="317457" cy="342621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592457" y="4717665"/>
            <a:ext cx="317457" cy="342621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909914" y="4749015"/>
            <a:ext cx="856343" cy="701361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061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247</Words>
  <Application>Microsoft Office PowerPoint</Application>
  <PresentationFormat>Custom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Roman</vt:lpstr>
      <vt:lpstr>Helvetica</vt:lpstr>
      <vt:lpstr>Helvetica Neue</vt:lpstr>
      <vt:lpstr>Helvetica Neue Light</vt:lpstr>
      <vt:lpstr>Times New Roman</vt:lpstr>
      <vt:lpstr>Wingdings</vt:lpstr>
      <vt:lpstr>ModernPortfolio</vt:lpstr>
      <vt:lpstr>Mechanics of Materials Engr 350 - Lecture 1</vt:lpstr>
      <vt:lpstr>Stress - Normal/Direct shear</vt:lpstr>
      <vt:lpstr>Stress</vt:lpstr>
      <vt:lpstr>Normal Stress</vt:lpstr>
      <vt:lpstr>Normal stress</vt:lpstr>
      <vt:lpstr>Stress Example</vt:lpstr>
      <vt:lpstr>Two-bar loading</vt:lpstr>
      <vt:lpstr>Demo TK Solver?</vt:lpstr>
      <vt:lpstr>Stress on inclined plane (TB Section 1.5)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1</dc:title>
  <dc:creator>Maughan, Michael (maughan@uidaho.edu)</dc:creator>
  <cp:lastModifiedBy>Cordon, Daniel (dcordon@uidaho.edu)</cp:lastModifiedBy>
  <cp:revision>13</cp:revision>
  <cp:lastPrinted>2017-08-22T17:08:15Z</cp:lastPrinted>
  <dcterms:modified xsi:type="dcterms:W3CDTF">2019-01-14T01:35:55Z</dcterms:modified>
</cp:coreProperties>
</file>