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6" r:id="rId5"/>
    <p:sldId id="268" r:id="rId6"/>
    <p:sldId id="267" r:id="rId7"/>
    <p:sldId id="257" r:id="rId8"/>
    <p:sldId id="258" r:id="rId9"/>
    <p:sldId id="263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photoelasticity, polarized light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71500" y="4749800"/>
            <a:ext cx="11868094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71500" y="4864100"/>
            <a:ext cx="5334476" cy="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571500" y="1968500"/>
            <a:ext cx="5073394" cy="133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buFontTx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Mechanics of Materials Engr 350 - Lecture </a:t>
            </a:r>
            <a:r>
              <a:rPr lang="en-US" sz="4200" dirty="0"/>
              <a:t>4</a:t>
            </a:r>
            <a:endParaRPr sz="42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Stresses on inclined sections</a:t>
            </a:r>
            <a:r>
              <a:rPr lang="en-US" sz="4200" dirty="0"/>
              <a:t> (Bonus Topic)</a:t>
            </a:r>
            <a:endParaRPr sz="4200" dirty="0"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747474"/>
                </a:solidFill>
              </a:rPr>
              <a:t>Consider a uniaxially (one-axis) loaded bar</a:t>
            </a: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747474"/>
              </a:solidFill>
            </a:endParaRP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747474"/>
              </a:solidFill>
            </a:endParaRP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747474"/>
              </a:solidFill>
            </a:endParaRP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747474"/>
              </a:solidFill>
            </a:endParaRP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747474"/>
              </a:solidFill>
            </a:endParaRP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747474"/>
              </a:solidFill>
            </a:endParaRP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747474"/>
                </a:solidFill>
              </a:rPr>
              <a:t>Like before we cut a section and can calculate the normal stress</a:t>
            </a: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747474"/>
              </a:solidFill>
            </a:endParaRPr>
          </a:p>
          <a:p>
            <a:pPr marL="452627" lvl="0" indent="-452627" defTabSz="578358">
              <a:defRPr sz="1800">
                <a:solidFill>
                  <a:srgbClr val="000000"/>
                </a:solidFill>
              </a:defRPr>
            </a:pPr>
            <a:r>
              <a:rPr sz="3564" b="1" u="sng">
                <a:solidFill>
                  <a:srgbClr val="747474"/>
                </a:solidFill>
              </a:rPr>
              <a:t>But what happens if our plane is not normal to the loading???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10</a:t>
            </a:fld>
            <a:endParaRPr sz="1400"/>
          </a:p>
        </p:txBody>
      </p:sp>
      <p:pic>
        <p:nvPicPr>
          <p:cNvPr id="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006" y="3035606"/>
            <a:ext cx="4006812" cy="231039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2835258" y="2696618"/>
            <a:ext cx="314390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763A34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763A34"/>
                </a:solidFill>
              </a:rPr>
              <a:t>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Area of inclined face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11</a:t>
            </a:fld>
            <a:endParaRPr sz="1400"/>
          </a:p>
        </p:txBody>
      </p:sp>
      <p:pic>
        <p:nvPicPr>
          <p:cNvPr id="67" name="image001.png"/>
          <p:cNvPicPr/>
          <p:nvPr/>
        </p:nvPicPr>
        <p:blipFill>
          <a:blip r:embed="rId2">
            <a:alphaModFix amt="66673"/>
            <a:extLst/>
          </a:blip>
          <a:stretch>
            <a:fillRect/>
          </a:stretch>
        </p:blipFill>
        <p:spPr>
          <a:xfrm rot="21558847">
            <a:off x="397657" y="2347333"/>
            <a:ext cx="7056350" cy="1930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Stresses on inclined sections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12</a:t>
            </a:fld>
            <a:endParaRPr sz="1400"/>
          </a:p>
        </p:txBody>
      </p:sp>
      <p:pic>
        <p:nvPicPr>
          <p:cNvPr id="71" name="image001.png"/>
          <p:cNvPicPr/>
          <p:nvPr/>
        </p:nvPicPr>
        <p:blipFill>
          <a:blip r:embed="rId2">
            <a:alphaModFix amt="66673"/>
            <a:extLst/>
          </a:blip>
          <a:stretch>
            <a:fillRect/>
          </a:stretch>
        </p:blipFill>
        <p:spPr>
          <a:xfrm rot="21558847">
            <a:off x="1009087" y="2226779"/>
            <a:ext cx="2820184" cy="7716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001.png"/>
          <p:cNvPicPr/>
          <p:nvPr/>
        </p:nvPicPr>
        <p:blipFill>
          <a:blip r:embed="rId3">
            <a:alphaModFix amt="58044"/>
            <a:extLst/>
          </a:blip>
          <a:stretch>
            <a:fillRect/>
          </a:stretch>
        </p:blipFill>
        <p:spPr>
          <a:xfrm rot="5397396">
            <a:off x="2176950" y="2161751"/>
            <a:ext cx="635398" cy="292576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3427853" y="2613105"/>
            <a:ext cx="665467" cy="1"/>
          </a:xfrm>
          <a:prstGeom prst="line">
            <a:avLst/>
          </a:prstGeom>
          <a:ln w="50800">
            <a:solidFill>
              <a:srgbClr val="AD584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545532" y="2613105"/>
            <a:ext cx="501915" cy="1"/>
          </a:xfrm>
          <a:prstGeom prst="line">
            <a:avLst/>
          </a:prstGeom>
          <a:ln w="50800">
            <a:solidFill>
              <a:srgbClr val="AD584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545532" y="3624829"/>
            <a:ext cx="501915" cy="1"/>
          </a:xfrm>
          <a:prstGeom prst="line">
            <a:avLst/>
          </a:prstGeom>
          <a:ln w="50800">
            <a:solidFill>
              <a:srgbClr val="AD584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644253" y="3624829"/>
            <a:ext cx="665468" cy="1"/>
          </a:xfrm>
          <a:prstGeom prst="line">
            <a:avLst/>
          </a:prstGeom>
          <a:ln w="50800">
            <a:solidFill>
              <a:srgbClr val="AD584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pic>
        <p:nvPicPr>
          <p:cNvPr id="77" name="image001.png"/>
          <p:cNvPicPr/>
          <p:nvPr/>
        </p:nvPicPr>
        <p:blipFill>
          <a:blip r:embed="rId4">
            <a:alphaModFix amt="55414"/>
            <a:extLst/>
          </a:blip>
          <a:stretch>
            <a:fillRect/>
          </a:stretch>
        </p:blipFill>
        <p:spPr>
          <a:xfrm rot="5397396">
            <a:off x="1555916" y="4080643"/>
            <a:ext cx="3919936" cy="516046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4245329" y="6438194"/>
            <a:ext cx="3183605" cy="1"/>
          </a:xfrm>
          <a:prstGeom prst="line">
            <a:avLst/>
          </a:prstGeom>
          <a:ln w="88900">
            <a:solidFill>
              <a:srgbClr val="AD584F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283449" y="6438194"/>
            <a:ext cx="1385505" cy="1505550"/>
          </a:xfrm>
          <a:prstGeom prst="line">
            <a:avLst/>
          </a:prstGeom>
          <a:ln w="50800">
            <a:solidFill>
              <a:srgbClr val="AD584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0" name="Shape 80"/>
          <p:cNvSpPr/>
          <p:nvPr/>
        </p:nvSpPr>
        <p:spPr>
          <a:xfrm flipV="1">
            <a:off x="4327650" y="4896069"/>
            <a:ext cx="1780238" cy="1494723"/>
          </a:xfrm>
          <a:prstGeom prst="line">
            <a:avLst/>
          </a:prstGeom>
          <a:ln w="50800">
            <a:solidFill>
              <a:srgbClr val="AD584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1" name="Shape 81"/>
          <p:cNvSpPr/>
          <p:nvPr/>
        </p:nvSpPr>
        <p:spPr>
          <a:xfrm flipV="1">
            <a:off x="2677237" y="4795769"/>
            <a:ext cx="1" cy="2119231"/>
          </a:xfrm>
          <a:prstGeom prst="line">
            <a:avLst/>
          </a:prstGeom>
          <a:ln w="25400">
            <a:solidFill>
              <a:srgbClr val="AD584F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82" name="Shape 82"/>
          <p:cNvSpPr/>
          <p:nvPr/>
        </p:nvSpPr>
        <p:spPr>
          <a:xfrm>
            <a:off x="2684092" y="4923067"/>
            <a:ext cx="3355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63A3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63A34"/>
                </a:solidFill>
              </a:rPr>
              <a:t>𝜃</a:t>
            </a:r>
          </a:p>
        </p:txBody>
      </p:sp>
      <p:sp>
        <p:nvSpPr>
          <p:cNvPr id="83" name="Shape 83"/>
          <p:cNvSpPr/>
          <p:nvPr/>
        </p:nvSpPr>
        <p:spPr>
          <a:xfrm>
            <a:off x="4799063" y="5761123"/>
            <a:ext cx="3355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763A34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63A34"/>
                </a:solidFill>
              </a:rPr>
              <a:t>𝜃</a:t>
            </a:r>
          </a:p>
        </p:txBody>
      </p:sp>
      <p:sp>
        <p:nvSpPr>
          <p:cNvPr id="90" name="Shape 90"/>
          <p:cNvSpPr/>
          <p:nvPr/>
        </p:nvSpPr>
        <p:spPr>
          <a:xfrm>
            <a:off x="5171281" y="5734549"/>
            <a:ext cx="220424" cy="609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58" h="21600" extrusionOk="0">
                <a:moveTo>
                  <a:pt x="9213" y="21600"/>
                </a:moveTo>
                <a:cubicBezTo>
                  <a:pt x="21600" y="12421"/>
                  <a:pt x="18529" y="5221"/>
                  <a:pt x="0" y="0"/>
                </a:cubicBezTo>
              </a:path>
            </a:pathLst>
          </a:custGeom>
          <a:ln w="25400">
            <a:solidFill>
              <a:srgbClr val="AD584F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/>
          <p:nvPr/>
        </p:nvSpPr>
        <p:spPr>
          <a:xfrm>
            <a:off x="2812430" y="5274679"/>
            <a:ext cx="303304" cy="342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26" h="21600" extrusionOk="0">
                <a:moveTo>
                  <a:pt x="0" y="21600"/>
                </a:moveTo>
                <a:cubicBezTo>
                  <a:pt x="14762" y="20974"/>
                  <a:pt x="21600" y="13774"/>
                  <a:pt x="20515" y="0"/>
                </a:cubicBezTo>
              </a:path>
            </a:pathLst>
          </a:custGeom>
          <a:ln w="25400">
            <a:solidFill>
              <a:srgbClr val="AD584F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116278" y="2369918"/>
            <a:ext cx="309131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763A34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763A34"/>
                </a:solidFill>
              </a:rPr>
              <a:t>P</a:t>
            </a:r>
          </a:p>
        </p:txBody>
      </p:sp>
      <p:sp>
        <p:nvSpPr>
          <p:cNvPr id="87" name="Shape 87"/>
          <p:cNvSpPr/>
          <p:nvPr/>
        </p:nvSpPr>
        <p:spPr>
          <a:xfrm>
            <a:off x="419736" y="2209928"/>
            <a:ext cx="309131" cy="44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763A34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763A34"/>
                </a:solidFill>
              </a:rPr>
              <a:t>P</a:t>
            </a:r>
          </a:p>
        </p:txBody>
      </p:sp>
      <p:sp>
        <p:nvSpPr>
          <p:cNvPr id="88" name="Shape 88"/>
          <p:cNvSpPr/>
          <p:nvPr/>
        </p:nvSpPr>
        <p:spPr>
          <a:xfrm>
            <a:off x="3826270" y="2947669"/>
            <a:ext cx="114833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763A34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>
                <a:solidFill>
                  <a:srgbClr val="763A34"/>
                </a:solidFill>
              </a:rPr>
              <a:t>A/cos 𝜃</a:t>
            </a:r>
          </a:p>
        </p:txBody>
      </p:sp>
      <p:sp>
        <p:nvSpPr>
          <p:cNvPr id="92" name="Shape 92"/>
          <p:cNvSpPr/>
          <p:nvPr/>
        </p:nvSpPr>
        <p:spPr>
          <a:xfrm>
            <a:off x="3444485" y="2788121"/>
            <a:ext cx="378204" cy="441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25400">
            <a:solidFill>
              <a:srgbClr val="AD584F"/>
            </a:solidFill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23" name="pasted-image.png">
            <a:extLst>
              <a:ext uri="{FF2B5EF4-FFF2-40B4-BE49-F238E27FC236}">
                <a16:creationId xmlns:a16="http://schemas.microsoft.com/office/drawing/2014/main" id="{682BAC25-959A-45F6-954D-ED37C39743A8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68954" y="2209926"/>
            <a:ext cx="7178340" cy="204366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Shape 103">
                <a:extLst>
                  <a:ext uri="{FF2B5EF4-FFF2-40B4-BE49-F238E27FC236}">
                    <a16:creationId xmlns:a16="http://schemas.microsoft.com/office/drawing/2014/main" id="{642828E0-AE1C-4B7A-93FB-E7950E62208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182070" y="4504063"/>
                <a:ext cx="1399154" cy="83800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lvl="0" indent="0"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4747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sz="3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Shape 103">
                <a:extLst>
                  <a:ext uri="{FF2B5EF4-FFF2-40B4-BE49-F238E27FC236}">
                    <a16:creationId xmlns:a16="http://schemas.microsoft.com/office/drawing/2014/main" id="{642828E0-AE1C-4B7A-93FB-E7950E6220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82070" y="4504063"/>
                <a:ext cx="1399154" cy="8380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hape 103">
                <a:extLst>
                  <a:ext uri="{FF2B5EF4-FFF2-40B4-BE49-F238E27FC236}">
                    <a16:creationId xmlns:a16="http://schemas.microsoft.com/office/drawing/2014/main" id="{C4F808BC-05F9-4441-A1D1-1D11986DC2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766" y="7486916"/>
                <a:ext cx="865699" cy="66824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0" tIns="0" rIns="0" bIns="0">
                <a:normAutofit/>
              </a:bodyPr>
              <a:lstStyle>
                <a:lvl1pPr marL="457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1pPr>
                <a:lvl2pPr marL="914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2pPr>
                <a:lvl3pPr marL="1371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3pPr>
                <a:lvl4pPr marL="1828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4pPr>
                <a:lvl5pPr marL="22860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5pPr>
                <a:lvl6pPr marL="27432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6pPr>
                <a:lvl7pPr marL="32004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7pPr>
                <a:lvl8pPr marL="36576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8pPr>
                <a:lvl9pPr marL="4114800" indent="-457200" defTabSz="584200">
                  <a:buSzPct val="75000"/>
                  <a:buFont typeface="Helvetica Neue"/>
                  <a:buChar char="•"/>
                  <a:defRPr sz="3600">
                    <a:solidFill>
                      <a:srgbClr val="747474"/>
                    </a:solidFill>
                    <a:latin typeface="+mn-lt"/>
                    <a:ea typeface="+mn-ea"/>
                    <a:cs typeface="+mn-cs"/>
                    <a:sym typeface="Helvetica Neue Light"/>
                  </a:defRPr>
                </a:lvl9pPr>
              </a:lstStyle>
              <a:p>
                <a:pPr marL="0" indent="0">
                  <a:buFont typeface="Helvetica Neue"/>
                  <a:buNone/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ar-AE" sz="32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ar-AE" sz="32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5" name="Shape 103">
                <a:extLst>
                  <a:ext uri="{FF2B5EF4-FFF2-40B4-BE49-F238E27FC236}">
                    <a16:creationId xmlns:a16="http://schemas.microsoft.com/office/drawing/2014/main" id="{C4F808BC-05F9-4441-A1D1-1D11986DC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766" y="7486916"/>
                <a:ext cx="865699" cy="6682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Example problem - Stresses on inclined planes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13</a:t>
            </a:fld>
            <a:endParaRPr sz="1400"/>
          </a:p>
        </p:txBody>
      </p:sp>
      <p:pic>
        <p:nvPicPr>
          <p:cNvPr id="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5744" y="2044065"/>
            <a:ext cx="5001550" cy="1330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375" y="2054394"/>
            <a:ext cx="6465121" cy="3718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Shear Stress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270299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Defined as the intensity of internal force acting </a:t>
            </a:r>
            <a:r>
              <a:rPr sz="3600" u="sng">
                <a:solidFill>
                  <a:srgbClr val="747474"/>
                </a:solidFill>
              </a:rPr>
              <a:t>parallel</a:t>
            </a:r>
            <a:r>
              <a:rPr sz="3600">
                <a:solidFill>
                  <a:srgbClr val="747474"/>
                </a:solidFill>
              </a:rPr>
              <a:t> to an internal surface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We use the symbol 𝜏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Cut a section to see what we are talking about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p:pic>
        <p:nvPicPr>
          <p:cNvPr id="7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139" y="5312046"/>
            <a:ext cx="3173165" cy="347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png"/>
          <p:cNvPicPr/>
          <p:nvPr/>
        </p:nvPicPr>
        <p:blipFill>
          <a:blip r:embed="rId3">
            <a:extLst/>
          </a:blip>
          <a:srcRect r="25098"/>
          <a:stretch>
            <a:fillRect/>
          </a:stretch>
        </p:blipFill>
        <p:spPr>
          <a:xfrm>
            <a:off x="4762143" y="6549357"/>
            <a:ext cx="1744002" cy="17971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74263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Shear stress visualized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pic>
        <p:nvPicPr>
          <p:cNvPr id="77" name="pasted-image.png"/>
          <p:cNvPicPr/>
          <p:nvPr/>
        </p:nvPicPr>
        <p:blipFill>
          <a:blip r:embed="rId4">
            <a:extLst/>
          </a:blip>
          <a:srcRect t="12246" b="15838"/>
          <a:stretch>
            <a:fillRect/>
          </a:stretch>
        </p:blipFill>
        <p:spPr>
          <a:xfrm>
            <a:off x="606980" y="2502615"/>
            <a:ext cx="5967061" cy="1718679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7482499" y="2375136"/>
            <a:ext cx="4578063" cy="1764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Which component is experiencing a shear stress?</a:t>
            </a:r>
          </a:p>
        </p:txBody>
      </p:sp>
      <p:pic>
        <p:nvPicPr>
          <p:cNvPr id="79" name="Bolted Connection - Bolt Shear.mp4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73028" y="4749118"/>
            <a:ext cx="5715001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3463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6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7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Shear stress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2654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𝜏</a:t>
            </a:r>
            <a:r>
              <a:rPr sz="3600" baseline="-5999" dirty="0" err="1">
                <a:solidFill>
                  <a:srgbClr val="747474"/>
                </a:solidFill>
              </a:rPr>
              <a:t>avg</a:t>
            </a:r>
            <a:r>
              <a:rPr lang="en-US" sz="3600" baseline="-5999" dirty="0">
                <a:solidFill>
                  <a:srgbClr val="747474"/>
                </a:solidFill>
              </a:rPr>
              <a:t> </a:t>
            </a:r>
            <a:r>
              <a:rPr sz="3600" dirty="0">
                <a:solidFill>
                  <a:srgbClr val="747474"/>
                </a:solidFill>
              </a:rPr>
              <a:t>=                  </a:t>
            </a:r>
            <a:r>
              <a:rPr lang="en-US" sz="3600" dirty="0">
                <a:solidFill>
                  <a:srgbClr val="747474"/>
                </a:solidFill>
              </a:rPr>
              <a:t>  </a:t>
            </a:r>
            <a:r>
              <a:rPr sz="3600" dirty="0">
                <a:solidFill>
                  <a:srgbClr val="747474"/>
                </a:solidFill>
              </a:rPr>
              <a:t> =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Single Shear vs. Double Shear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747474"/>
                </a:solidFill>
              </a:rPr>
              <a:t>Make sure to use the right area for shear calculation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sp>
        <p:nvSpPr>
          <p:cNvPr id="84" name="Shape 84"/>
          <p:cNvSpPr/>
          <p:nvPr/>
        </p:nvSpPr>
        <p:spPr>
          <a:xfrm>
            <a:off x="2270015" y="2045772"/>
            <a:ext cx="2515425" cy="122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Font typeface="Helvetica Neue"/>
              <a:defRPr sz="1800"/>
            </a:pPr>
            <a:r>
              <a:rPr sz="3600" u="sng" dirty="0">
                <a:solidFill>
                  <a:srgbClr val="747474"/>
                </a:solidFill>
              </a:rPr>
              <a:t>shear force</a:t>
            </a:r>
          </a:p>
          <a:p>
            <a:pPr lvl="0" algn="l">
              <a:defRPr sz="1800"/>
            </a:pPr>
            <a:r>
              <a:rPr sz="3600" dirty="0">
                <a:solidFill>
                  <a:srgbClr val="747474"/>
                </a:solidFill>
              </a:rPr>
              <a:t>shear area</a:t>
            </a:r>
          </a:p>
        </p:txBody>
      </p:sp>
      <p:sp>
        <p:nvSpPr>
          <p:cNvPr id="85" name="Shape 85"/>
          <p:cNvSpPr/>
          <p:nvPr/>
        </p:nvSpPr>
        <p:spPr>
          <a:xfrm>
            <a:off x="5172133" y="2045772"/>
            <a:ext cx="880324" cy="122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Font typeface="Helvetica Neue"/>
              <a:defRPr sz="1800"/>
            </a:pPr>
            <a:r>
              <a:rPr sz="3600" u="sng" dirty="0">
                <a:solidFill>
                  <a:srgbClr val="747474"/>
                </a:solidFill>
              </a:rPr>
              <a:t>V</a:t>
            </a:r>
          </a:p>
          <a:p>
            <a:pPr lvl="0" algn="l">
              <a:defRPr sz="1800"/>
            </a:pPr>
            <a:r>
              <a:rPr sz="3600" dirty="0">
                <a:solidFill>
                  <a:srgbClr val="747474"/>
                </a:solidFill>
              </a:rPr>
              <a:t>A</a:t>
            </a:r>
            <a:r>
              <a:rPr sz="3600" baseline="-5999" dirty="0">
                <a:solidFill>
                  <a:srgbClr val="747474"/>
                </a:solidFill>
              </a:rPr>
              <a:t>v</a:t>
            </a:r>
          </a:p>
        </p:txBody>
      </p:sp>
      <p:pic>
        <p:nvPicPr>
          <p:cNvPr id="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328" y="4549985"/>
            <a:ext cx="6350001" cy="51943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5313430" y="6040785"/>
            <a:ext cx="550546" cy="550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13B1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313430" y="8796426"/>
            <a:ext cx="550546" cy="550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13B1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313430" y="7553547"/>
            <a:ext cx="550546" cy="550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13B1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82"/>
          <p:cNvSpPr txBox="1">
            <a:spLocks/>
          </p:cNvSpPr>
          <p:nvPr/>
        </p:nvSpPr>
        <p:spPr>
          <a:xfrm>
            <a:off x="7203988" y="6591330"/>
            <a:ext cx="5367197" cy="265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Q: When is it desirable to use single shear instead of double shear? </a:t>
            </a:r>
          </a:p>
        </p:txBody>
      </p:sp>
    </p:spTree>
    <p:extLst>
      <p:ext uri="{BB962C8B-B14F-4D97-AF65-F5344CB8AC3E}">
        <p14:creationId xmlns:p14="http://schemas.microsoft.com/office/powerpoint/2010/main" val="31266119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Shear stress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355720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2">
                    <a:lumMod val="50000"/>
                  </a:schemeClr>
                </a:solidFill>
              </a:rPr>
              <a:t>Where else do we see shear stress?</a:t>
            </a:r>
            <a:endParaRPr sz="3600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Keys on a shaft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Bolted flanges holding a torque (driveshaft, flywheel, etc.)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Most pinned connections with axial forces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Almost any adhesive joint (tape, bonded sheets, etc.)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Punching presses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3200" dirty="0"/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3200" dirty="0">
              <a:solidFill>
                <a:srgbClr val="747474"/>
              </a:solidFill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  <p:pic>
        <p:nvPicPr>
          <p:cNvPr id="1028" name="Picture 4" descr="Image result for key shaft">
            <a:extLst>
              <a:ext uri="{FF2B5EF4-FFF2-40B4-BE49-F238E27FC236}">
                <a16:creationId xmlns:a16="http://schemas.microsoft.com/office/drawing/2014/main" id="{EC0D0543-0569-4AF5-A551-474877F9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34" y="5937419"/>
            <a:ext cx="4921032" cy="35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riveshaft flange">
            <a:extLst>
              <a:ext uri="{FF2B5EF4-FFF2-40B4-BE49-F238E27FC236}">
                <a16:creationId xmlns:a16="http://schemas.microsoft.com/office/drawing/2014/main" id="{34D92E8D-93D7-460B-B955-CACA78AC3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/>
          <a:stretch/>
        </p:blipFill>
        <p:spPr bwMode="auto">
          <a:xfrm>
            <a:off x="7123972" y="5474043"/>
            <a:ext cx="5026428" cy="42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183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Punching shear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47474"/>
                </a:solidFill>
              </a:rPr>
              <a:t>The average shear stress defined by the perimeter of the punch and the thickness of the punched member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9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0742" y="3467432"/>
            <a:ext cx="4732654" cy="3796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" y="3270256"/>
            <a:ext cx="4428928" cy="456941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82">
            <a:extLst>
              <a:ext uri="{FF2B5EF4-FFF2-40B4-BE49-F238E27FC236}">
                <a16:creationId xmlns:a16="http://schemas.microsoft.com/office/drawing/2014/main" id="{B2CD6E41-8AF8-4305-8C31-CA191A005DC9}"/>
              </a:ext>
            </a:extLst>
          </p:cNvPr>
          <p:cNvSpPr txBox="1">
            <a:spLocks/>
          </p:cNvSpPr>
          <p:nvPr/>
        </p:nvSpPr>
        <p:spPr>
          <a:xfrm>
            <a:off x="4239872" y="7839668"/>
            <a:ext cx="5966809" cy="1625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457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914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1371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1828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22860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27432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32004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36576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4114800" indent="-457200" defTabSz="584200">
              <a:buSzPct val="75000"/>
              <a:buFont typeface="Helvetica Neue"/>
              <a:buChar char="•"/>
              <a:defRPr sz="3600">
                <a:solidFill>
                  <a:srgbClr val="747474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 marL="0" indent="0" algn="l"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Q: On the figures above, what are the shear forces (V)? What are the shear areas?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3E5042-AD04-4206-8EF6-E27DEFD12A6E}"/>
              </a:ext>
            </a:extLst>
          </p:cNvPr>
          <p:cNvSpPr/>
          <p:nvPr/>
        </p:nvSpPr>
        <p:spPr>
          <a:xfrm>
            <a:off x="2415261" y="6536031"/>
            <a:ext cx="741405" cy="320040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343820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Bearing Stress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336615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Stress that occurs on the surfaces of contact between two interacting members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Special kind of compressive normal stress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747474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Defined as 𝜎</a:t>
            </a:r>
            <a:r>
              <a:rPr sz="3600" baseline="-5999">
                <a:solidFill>
                  <a:srgbClr val="747474"/>
                </a:solidFill>
              </a:rPr>
              <a:t>b=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7</a:t>
            </a:fld>
            <a:endParaRPr sz="1400"/>
          </a:p>
        </p:txBody>
      </p:sp>
      <p:sp>
        <p:nvSpPr>
          <p:cNvPr id="48" name="Shape 48"/>
          <p:cNvSpPr/>
          <p:nvPr/>
        </p:nvSpPr>
        <p:spPr>
          <a:xfrm>
            <a:off x="3970510" y="4262074"/>
            <a:ext cx="1148202" cy="1229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algn="l">
              <a:buFont typeface="Helvetica Neue"/>
              <a:defRPr sz="1800"/>
            </a:pPr>
            <a:r>
              <a:rPr sz="3600" u="sng">
                <a:solidFill>
                  <a:srgbClr val="747474"/>
                </a:solidFill>
              </a:rPr>
              <a:t>F</a:t>
            </a:r>
          </a:p>
          <a:p>
            <a:pPr lvl="0" algn="l">
              <a:defRPr sz="1800"/>
            </a:pPr>
            <a:r>
              <a:rPr sz="3600">
                <a:solidFill>
                  <a:srgbClr val="747474"/>
                </a:solidFill>
              </a:rPr>
              <a:t>A</a:t>
            </a:r>
            <a:r>
              <a:rPr sz="3600" baseline="-5999">
                <a:solidFill>
                  <a:srgbClr val="747474"/>
                </a:solidFill>
              </a:rPr>
              <a:t>b</a:t>
            </a:r>
          </a:p>
        </p:txBody>
      </p:sp>
      <p:pic>
        <p:nvPicPr>
          <p:cNvPr id="4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2684" y="5836177"/>
            <a:ext cx="31750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sted-image.tif"/>
          <p:cNvPicPr/>
          <p:nvPr/>
        </p:nvPicPr>
        <p:blipFill>
          <a:blip r:embed="rId4">
            <a:extLst/>
          </a:blip>
          <a:srcRect l="28315" t="11267" r="19920"/>
          <a:stretch>
            <a:fillRect/>
          </a:stretch>
        </p:blipFill>
        <p:spPr>
          <a:xfrm rot="5400000">
            <a:off x="1300328" y="5860340"/>
            <a:ext cx="2660300" cy="4560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Example bearing stress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8</a:t>
            </a:fld>
            <a:endParaRPr sz="1400"/>
          </a:p>
        </p:txBody>
      </p:sp>
      <p:pic>
        <p:nvPicPr>
          <p:cNvPr id="56" name="pasted-image.png"/>
          <p:cNvPicPr/>
          <p:nvPr/>
        </p:nvPicPr>
        <p:blipFill rotWithShape="1">
          <a:blip r:embed="rId2">
            <a:extLst/>
          </a:blip>
          <a:srcRect t="-1" b="59210"/>
          <a:stretch/>
        </p:blipFill>
        <p:spPr>
          <a:xfrm>
            <a:off x="6720727" y="370353"/>
            <a:ext cx="5944488" cy="1582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ng"/>
          <p:cNvPicPr/>
          <p:nvPr/>
        </p:nvPicPr>
        <p:blipFill>
          <a:blip r:embed="rId2">
            <a:extLst/>
          </a:blip>
          <a:srcRect l="33325" t="48931" r="28980" b="3283"/>
          <a:stretch>
            <a:fillRect/>
          </a:stretch>
        </p:blipFill>
        <p:spPr>
          <a:xfrm>
            <a:off x="1222872" y="2986484"/>
            <a:ext cx="5622771" cy="4390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3754761" y="7870433"/>
            <a:ext cx="819469" cy="9562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0" name="Shape 100"/>
          <p:cNvSpPr/>
          <p:nvPr/>
        </p:nvSpPr>
        <p:spPr>
          <a:xfrm flipH="1">
            <a:off x="542527" y="8054302"/>
            <a:ext cx="645966" cy="488227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1" name="Shape 101"/>
          <p:cNvSpPr/>
          <p:nvPr/>
        </p:nvSpPr>
        <p:spPr>
          <a:xfrm flipV="1">
            <a:off x="1912913" y="4942543"/>
            <a:ext cx="1" cy="78618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Equality of shear stresses on perpendicular planes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27182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747474"/>
                </a:solidFill>
              </a:rPr>
              <a:t>Co</a:t>
            </a:r>
            <a:r>
              <a:rPr sz="3600" dirty="0">
                <a:solidFill>
                  <a:srgbClr val="747474"/>
                </a:solidFill>
              </a:rPr>
              <a:t>nsider an element with a shear stress as shown</a:t>
            </a:r>
            <a:endParaRPr lang="en-US" sz="3600" dirty="0">
              <a:solidFill>
                <a:srgbClr val="74747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Is this element in static equilibrium?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If not in static equilibrium, what additional shear stresses should be present so that it is in static equilibrium?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How would these shear stresses deform the stress element?</a:t>
            </a:r>
            <a:endParaRPr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9</a:t>
            </a:fld>
            <a:endParaRPr sz="1400"/>
          </a:p>
        </p:txBody>
      </p:sp>
      <p:pic>
        <p:nvPicPr>
          <p:cNvPr id="10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2246" y="5681124"/>
            <a:ext cx="2836983" cy="255474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2169479" y="5835320"/>
            <a:ext cx="663846" cy="46422"/>
          </a:xfrm>
          <a:prstGeom prst="line">
            <a:avLst/>
          </a:prstGeom>
          <a:ln w="50800">
            <a:solidFill>
              <a:srgbClr val="AD584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1942209" y="8278466"/>
            <a:ext cx="663847" cy="46422"/>
          </a:xfrm>
          <a:prstGeom prst="line">
            <a:avLst/>
          </a:prstGeom>
          <a:ln w="50800">
            <a:solidFill>
              <a:srgbClr val="AD584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1573062" y="4855666"/>
            <a:ext cx="303582" cy="449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300" dirty="0"/>
              <a:t>Y</a:t>
            </a:r>
          </a:p>
        </p:txBody>
      </p:sp>
      <p:sp>
        <p:nvSpPr>
          <p:cNvPr id="109" name="Shape 109"/>
          <p:cNvSpPr/>
          <p:nvPr/>
        </p:nvSpPr>
        <p:spPr>
          <a:xfrm>
            <a:off x="427915" y="7923803"/>
            <a:ext cx="292774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300"/>
              <a:t>Z</a:t>
            </a:r>
          </a:p>
        </p:txBody>
      </p:sp>
      <p:sp>
        <p:nvSpPr>
          <p:cNvPr id="110" name="Shape 110"/>
          <p:cNvSpPr/>
          <p:nvPr/>
        </p:nvSpPr>
        <p:spPr>
          <a:xfrm>
            <a:off x="4532968" y="7515231"/>
            <a:ext cx="292775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/>
            </a:pPr>
            <a:r>
              <a:rPr sz="2300"/>
              <a:t>X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350</Words>
  <Application>Microsoft Office PowerPoint</Application>
  <PresentationFormat>Custom</PresentationFormat>
  <Paragraphs>78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Roman</vt:lpstr>
      <vt:lpstr>Cambria Math</vt:lpstr>
      <vt:lpstr>Helvetica</vt:lpstr>
      <vt:lpstr>Helvetica Neue</vt:lpstr>
      <vt:lpstr>Helvetica Neue Light</vt:lpstr>
      <vt:lpstr>ModernPortfolio</vt:lpstr>
      <vt:lpstr>Mechanics of Materials Engr 350 - Lecture 4</vt:lpstr>
      <vt:lpstr>Shear Stress</vt:lpstr>
      <vt:lpstr>Shear stress visualized</vt:lpstr>
      <vt:lpstr>Shear stress</vt:lpstr>
      <vt:lpstr>Shear stress</vt:lpstr>
      <vt:lpstr>Punching shear</vt:lpstr>
      <vt:lpstr>Bearing Stress</vt:lpstr>
      <vt:lpstr>Example bearing stress</vt:lpstr>
      <vt:lpstr>Equality of shear stresses on perpendicular planes</vt:lpstr>
      <vt:lpstr>Stresses on inclined sections (Bonus Topic)</vt:lpstr>
      <vt:lpstr>Area of inclined face</vt:lpstr>
      <vt:lpstr>Stresses on inclined sections</vt:lpstr>
      <vt:lpstr>Example problem - Stresses on inclined planes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 Engr 350 - Lecture 2</dc:title>
  <dc:creator>Cordon, Daniel (dcordon@uidaho.edu)</dc:creator>
  <cp:lastModifiedBy>Dan Cordon</cp:lastModifiedBy>
  <cp:revision>9</cp:revision>
  <dcterms:modified xsi:type="dcterms:W3CDTF">2019-01-16T05:26:39Z</dcterms:modified>
</cp:coreProperties>
</file>