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Example 2.1 in philpot p34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571500" y="22352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</a:t>
            </a:r>
            <a:r>
              <a:rPr sz="4200" dirty="0" err="1"/>
              <a:t>Engr</a:t>
            </a:r>
            <a:r>
              <a:rPr sz="4200" dirty="0"/>
              <a:t> 350 - Lecture </a:t>
            </a:r>
            <a:r>
              <a:rPr lang="en-US" sz="4200" dirty="0"/>
              <a:t>5</a:t>
            </a:r>
            <a:endParaRPr sz="4200" dirty="0"/>
          </a:p>
          <a:p>
            <a:pPr lvl="0">
              <a:defRPr sz="1800"/>
            </a:pPr>
            <a:r>
              <a:rPr lang="en-US" sz="4200" dirty="0"/>
              <a:t>Displacement, Deformation, and Normal </a:t>
            </a:r>
            <a:r>
              <a:rPr sz="4200" dirty="0"/>
              <a:t>Strain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Strain - background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542472" y="2222500"/>
            <a:ext cx="8804317" cy="35680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525779">
              <a:buNone/>
              <a:defRPr sz="1800">
                <a:solidFill>
                  <a:srgbClr val="000000"/>
                </a:solidFill>
              </a:defRPr>
            </a:pPr>
            <a:r>
              <a:rPr sz="3239" u="sng" dirty="0">
                <a:solidFill>
                  <a:srgbClr val="747474"/>
                </a:solidFill>
              </a:rPr>
              <a:t>Displacement</a:t>
            </a:r>
            <a:r>
              <a:rPr sz="3239" dirty="0">
                <a:solidFill>
                  <a:srgbClr val="747474"/>
                </a:solidFill>
              </a:rPr>
              <a:t>: movement of a point relative to a frame of reference</a:t>
            </a:r>
          </a:p>
          <a:p>
            <a:pPr marL="365759" indent="-411479" defTabSz="525779"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rgbClr val="747474"/>
                </a:solidFill>
              </a:rPr>
              <a:t>one response to the application of loads</a:t>
            </a:r>
          </a:p>
          <a:p>
            <a:pPr marL="365759" indent="-411479" defTabSz="525779"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chemeClr val="bg2">
                    <a:lumMod val="50000"/>
                  </a:schemeClr>
                </a:solidFill>
              </a:rPr>
              <a:t>displacement is a</a:t>
            </a:r>
            <a:r>
              <a:rPr lang="en-US" sz="3239" dirty="0">
                <a:solidFill>
                  <a:schemeClr val="bg2">
                    <a:lumMod val="50000"/>
                  </a:schemeClr>
                </a:solidFill>
              </a:rPr>
              <a:t>? scaler, vector, or tensor</a:t>
            </a:r>
            <a:endParaRPr sz="3239" dirty="0">
              <a:solidFill>
                <a:schemeClr val="bg2">
                  <a:lumMod val="50000"/>
                </a:schemeClr>
              </a:solidFill>
            </a:endParaRPr>
          </a:p>
          <a:p>
            <a:pPr marL="365759" indent="-411479" defTabSz="525779">
              <a:defRPr sz="1800">
                <a:solidFill>
                  <a:srgbClr val="000000"/>
                </a:solidFill>
              </a:defRPr>
            </a:pPr>
            <a:r>
              <a:rPr lang="en-US" sz="3239" dirty="0">
                <a:solidFill>
                  <a:srgbClr val="747474"/>
                </a:solidFill>
              </a:rPr>
              <a:t>On a rigid body, </a:t>
            </a:r>
            <a:r>
              <a:rPr sz="3239" dirty="0">
                <a:solidFill>
                  <a:srgbClr val="747474"/>
                </a:solidFill>
              </a:rPr>
              <a:t>can be due to</a:t>
            </a:r>
            <a:r>
              <a:rPr lang="en-US" sz="3239" dirty="0">
                <a:solidFill>
                  <a:srgbClr val="747474"/>
                </a:solidFill>
              </a:rPr>
              <a:t>?</a:t>
            </a:r>
            <a:br>
              <a:rPr lang="en-US" sz="3239" dirty="0">
                <a:solidFill>
                  <a:srgbClr val="747474"/>
                </a:solidFill>
              </a:rPr>
            </a:br>
            <a:r>
              <a:rPr lang="en-US" sz="3239" dirty="0">
                <a:solidFill>
                  <a:srgbClr val="747474"/>
                </a:solidFill>
              </a:rPr>
              <a:t>t</a:t>
            </a:r>
            <a:r>
              <a:rPr sz="3239" dirty="0">
                <a:solidFill>
                  <a:srgbClr val="747474"/>
                </a:solidFill>
              </a:rPr>
              <a:t>ranslation</a:t>
            </a:r>
            <a:r>
              <a:rPr lang="en-US" sz="3239" dirty="0">
                <a:solidFill>
                  <a:srgbClr val="747474"/>
                </a:solidFill>
              </a:rPr>
              <a:t>, rotation</a:t>
            </a:r>
            <a:endParaRPr sz="3239" dirty="0">
              <a:solidFill>
                <a:srgbClr val="747474"/>
              </a:solidFill>
            </a:endParaRPr>
          </a:p>
          <a:p>
            <a:pPr marL="365759" indent="-411479" defTabSz="525779"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rgbClr val="747474"/>
                </a:solidFill>
              </a:rPr>
              <a:t>Foam example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sp>
        <p:nvSpPr>
          <p:cNvPr id="48" name="Shape 48"/>
          <p:cNvSpPr/>
          <p:nvPr/>
        </p:nvSpPr>
        <p:spPr>
          <a:xfrm>
            <a:off x="571501" y="6038063"/>
            <a:ext cx="8253186" cy="315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 lvl="0" algn="l" defTabSz="537463">
              <a:buSzPct val="75000"/>
              <a:defRPr sz="1800"/>
            </a:pPr>
            <a:r>
              <a:rPr sz="3500" u="sng" dirty="0">
                <a:solidFill>
                  <a:srgbClr val="747474"/>
                </a:solidFill>
              </a:rPr>
              <a:t>Deformation</a:t>
            </a:r>
            <a:r>
              <a:rPr sz="3500" dirty="0">
                <a:solidFill>
                  <a:srgbClr val="747474"/>
                </a:solidFill>
              </a:rPr>
              <a:t>: individual points on a </a:t>
            </a:r>
            <a:r>
              <a:rPr lang="en-US" sz="3500" dirty="0">
                <a:solidFill>
                  <a:srgbClr val="747474"/>
                </a:solidFill>
              </a:rPr>
              <a:t>non-rigid </a:t>
            </a:r>
            <a:r>
              <a:rPr sz="3500" dirty="0">
                <a:solidFill>
                  <a:srgbClr val="747474"/>
                </a:solidFill>
              </a:rPr>
              <a:t>body move relative to each other </a:t>
            </a:r>
            <a:r>
              <a:rPr lang="en-US" sz="3500" dirty="0">
                <a:solidFill>
                  <a:srgbClr val="747474"/>
                </a:solidFill>
              </a:rPr>
              <a:t>in response</a:t>
            </a:r>
            <a:r>
              <a:rPr sz="3500" dirty="0">
                <a:solidFill>
                  <a:srgbClr val="747474"/>
                </a:solidFill>
              </a:rPr>
              <a:t> to applied loads</a:t>
            </a:r>
            <a:endParaRPr lang="en-US" sz="3500" dirty="0">
              <a:solidFill>
                <a:srgbClr val="747474"/>
              </a:solidFill>
            </a:endParaRPr>
          </a:p>
          <a:p>
            <a:pPr marL="420623" lvl="1" indent="-420623" algn="l" defTabSz="537463">
              <a:buSzPct val="75000"/>
              <a:buFont typeface="Helvetica Neue"/>
              <a:buChar char="•"/>
              <a:defRPr sz="1800"/>
            </a:pPr>
            <a:r>
              <a:rPr lang="en-US" sz="3500" dirty="0">
                <a:solidFill>
                  <a:srgbClr val="747474"/>
                </a:solidFill>
              </a:rPr>
              <a:t>Generally non-uniform</a:t>
            </a:r>
            <a:endParaRPr sz="3500" dirty="0">
              <a:solidFill>
                <a:srgbClr val="747474"/>
              </a:solidFill>
            </a:endParaRPr>
          </a:p>
          <a:p>
            <a:pPr marL="420623" lvl="4" indent="-420623" algn="l" defTabSz="537463">
              <a:buSzPct val="75000"/>
              <a:buFont typeface="Helvetica Neue"/>
              <a:buChar char="•"/>
              <a:defRPr sz="1800"/>
            </a:pPr>
            <a:r>
              <a:rPr lang="en-US" sz="3500" dirty="0">
                <a:solidFill>
                  <a:srgbClr val="747474"/>
                </a:solidFill>
              </a:rPr>
              <a:t>Common to use G</a:t>
            </a:r>
            <a:r>
              <a:rPr sz="3500" dirty="0">
                <a:solidFill>
                  <a:srgbClr val="747474"/>
                </a:solidFill>
              </a:rPr>
              <a:t>reek symbol</a:t>
            </a:r>
            <a:r>
              <a:rPr lang="en-US" sz="3500" dirty="0">
                <a:solidFill>
                  <a:srgbClr val="747474"/>
                </a:solidFill>
              </a:rPr>
              <a:t>s</a:t>
            </a:r>
          </a:p>
          <a:p>
            <a:pPr marL="420623" lvl="5" indent="-420623" algn="l" defTabSz="537463">
              <a:buSzPct val="75000"/>
              <a:buFont typeface="Helvetica Neue"/>
              <a:buChar char="•"/>
              <a:defRPr sz="1800"/>
            </a:pPr>
            <a:r>
              <a:rPr lang="el-GR" sz="3500" dirty="0">
                <a:solidFill>
                  <a:srgbClr val="747474"/>
                </a:solidFill>
                <a:cs typeface="Times New Roman" panose="02020603050405020304" pitchFamily="18" charset="0"/>
              </a:rPr>
              <a:t>ε</a:t>
            </a:r>
            <a:r>
              <a:rPr lang="en-US" sz="3500" dirty="0">
                <a:solidFill>
                  <a:srgbClr val="747474"/>
                </a:solidFill>
                <a:cs typeface="Times New Roman" panose="02020603050405020304" pitchFamily="18" charset="0"/>
              </a:rPr>
              <a:t> – normal strain, </a:t>
            </a:r>
            <a:r>
              <a:rPr lang="el-GR" sz="3500" dirty="0">
                <a:solidFill>
                  <a:srgbClr val="747474"/>
                </a:solidFill>
                <a:cs typeface="Times New Roman" panose="02020603050405020304" pitchFamily="18" charset="0"/>
              </a:rPr>
              <a:t>γ</a:t>
            </a:r>
            <a:r>
              <a:rPr lang="en-US" sz="3500" dirty="0">
                <a:solidFill>
                  <a:srgbClr val="747474"/>
                </a:solidFill>
                <a:cs typeface="Times New Roman" panose="02020603050405020304" pitchFamily="18" charset="0"/>
              </a:rPr>
              <a:t> – shear strain </a:t>
            </a:r>
            <a:endParaRPr lang="en-US" sz="3500" dirty="0">
              <a:solidFill>
                <a:srgbClr val="747474"/>
              </a:solidFill>
            </a:endParaRPr>
          </a:p>
          <a:p>
            <a:pPr marL="420623" lvl="5" indent="-420623" algn="l" defTabSz="537463">
              <a:buSzPct val="75000"/>
              <a:buFont typeface="Helvetica Neue"/>
              <a:buChar char="•"/>
              <a:defRPr sz="1800"/>
            </a:pPr>
            <a:r>
              <a:rPr lang="en-US" sz="3500" dirty="0">
                <a:solidFill>
                  <a:srgbClr val="747474"/>
                </a:solidFill>
              </a:rPr>
              <a:t>Foam example</a:t>
            </a:r>
          </a:p>
          <a:p>
            <a:pPr marL="420623" lvl="0" indent="-420623" algn="l" defTabSz="537463">
              <a:buSzPct val="75000"/>
              <a:buFont typeface="Helvetica Neue"/>
              <a:buChar char="•"/>
              <a:defRPr sz="1800"/>
            </a:pPr>
            <a:endParaRPr sz="3312" dirty="0">
              <a:solidFill>
                <a:srgbClr val="747474"/>
              </a:solidFill>
            </a:endParaRPr>
          </a:p>
        </p:txBody>
      </p:sp>
      <p:pic>
        <p:nvPicPr>
          <p:cNvPr id="49" name="pasted-image.png"/>
          <p:cNvPicPr/>
          <p:nvPr/>
        </p:nvPicPr>
        <p:blipFill rotWithShape="1">
          <a:blip r:embed="rId2">
            <a:extLst/>
          </a:blip>
          <a:srcRect b="12147"/>
          <a:stretch/>
        </p:blipFill>
        <p:spPr>
          <a:xfrm>
            <a:off x="8669373" y="6456488"/>
            <a:ext cx="3709130" cy="288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130" y="2822004"/>
            <a:ext cx="3588000" cy="28323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8C7BEB-FBCC-46F2-BF32-26220CE6D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886" y="4398254"/>
            <a:ext cx="3909471" cy="2076064"/>
          </a:xfrm>
          <a:prstGeom prst="rect">
            <a:avLst/>
          </a:prstGeom>
        </p:spPr>
      </p:pic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Strain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Strain is the measure of intensity of deformation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747474"/>
                </a:solidFill>
              </a:rPr>
              <a:t>D</a:t>
            </a:r>
            <a:r>
              <a:rPr sz="3600" dirty="0">
                <a:solidFill>
                  <a:srgbClr val="747474"/>
                </a:solidFill>
              </a:rPr>
              <a:t>eformation per unit of length of materials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Two types of strain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747474"/>
                </a:solidFill>
              </a:rPr>
              <a:t>N</a:t>
            </a:r>
            <a:r>
              <a:rPr sz="3600" dirty="0">
                <a:solidFill>
                  <a:srgbClr val="747474"/>
                </a:solidFill>
              </a:rPr>
              <a:t>ormal strain, </a:t>
            </a:r>
            <a:r>
              <a:rPr lang="el-GR" sz="3600" dirty="0">
                <a:solidFill>
                  <a:srgbClr val="747474"/>
                </a:solidFill>
              </a:rPr>
              <a:t>ε</a:t>
            </a:r>
            <a:r>
              <a:rPr sz="3600" dirty="0">
                <a:solidFill>
                  <a:srgbClr val="747474"/>
                </a:solidFill>
              </a:rPr>
              <a:t>, used for </a:t>
            </a:r>
            <a:r>
              <a:rPr sz="3600" u="sng" dirty="0">
                <a:solidFill>
                  <a:srgbClr val="747474"/>
                </a:solidFill>
              </a:rPr>
              <a:t>elongation/contraction</a:t>
            </a:r>
            <a:r>
              <a:rPr sz="3600" dirty="0">
                <a:solidFill>
                  <a:srgbClr val="747474"/>
                </a:solidFill>
              </a:rPr>
              <a:t> between orthogonal lines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dirty="0"/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747474"/>
                </a:solidFill>
              </a:rPr>
              <a:t>S</a:t>
            </a:r>
            <a:r>
              <a:rPr sz="3600" dirty="0">
                <a:solidFill>
                  <a:srgbClr val="747474"/>
                </a:solidFill>
              </a:rPr>
              <a:t>hear strain, </a:t>
            </a:r>
            <a:r>
              <a:rPr lang="el-GR" sz="3600" dirty="0">
                <a:solidFill>
                  <a:srgbClr val="747474"/>
                </a:solidFill>
              </a:rPr>
              <a:t>γ</a:t>
            </a:r>
            <a:r>
              <a:rPr sz="3600" dirty="0">
                <a:solidFill>
                  <a:srgbClr val="747474"/>
                </a:solidFill>
              </a:rPr>
              <a:t>, used for </a:t>
            </a:r>
            <a:r>
              <a:rPr sz="3600" u="sng" dirty="0">
                <a:solidFill>
                  <a:srgbClr val="747474"/>
                </a:solidFill>
              </a:rPr>
              <a:t>change in angle</a:t>
            </a:r>
            <a:r>
              <a:rPr sz="3600" dirty="0">
                <a:solidFill>
                  <a:srgbClr val="747474"/>
                </a:solidFill>
              </a:rPr>
              <a:t> between orthogonal lines</a:t>
            </a: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220CEA-2DCA-4029-8399-44CABED8D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2288" y="6969618"/>
            <a:ext cx="3122998" cy="26545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F45ABB-6FD6-4F0F-9938-ADA060071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007" y="4876800"/>
            <a:ext cx="1739171" cy="14035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Strain</a:t>
            </a:r>
            <a:r>
              <a:rPr lang="en-US" sz="4200" dirty="0"/>
              <a:t> Units</a:t>
            </a:r>
            <a:endParaRPr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Shape 52"/>
              <p:cNvSpPr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/>
              <a:lstStyle/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endParaRPr lang="ar-AE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360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60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ar-AE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𝑣𝑒</m:t>
                        </m:r>
                      </m:sub>
                    </m:sSub>
                    <m:r>
                      <a:rPr lang="en-US" sz="3600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sz="3600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ar-AE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dirty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May seem like strain is dimensionless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rgbClr val="747474"/>
                    </a:solidFill>
                  </a:rPr>
                  <a:t>Even dimensionless numbers can have dimensions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rgbClr val="747474"/>
                    </a:solidFill>
                  </a:rPr>
                  <a:t>Common Strain Units:</a:t>
                </a: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2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in/in, m/m, mm/mm</a:t>
                </a:r>
              </a:p>
              <a:p>
                <a:pPr lvl="2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 err="1">
                    <a:solidFill>
                      <a:schemeClr val="bg2">
                        <a:lumMod val="50000"/>
                      </a:schemeClr>
                    </a:solidFill>
                  </a:rPr>
                  <a:t>Microstrain</a:t>
                </a: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, micros, </a:t>
                </a:r>
                <a:r>
                  <a:rPr lang="el-GR" sz="28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με, </a:t>
                </a: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is 1*10</a:t>
                </a:r>
                <a:r>
                  <a:rPr lang="en-US" sz="2800" baseline="300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-6</a:t>
                </a: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in/in or 1*10</a:t>
                </a:r>
                <a:r>
                  <a:rPr lang="en-US" sz="2800" baseline="300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-6</a:t>
                </a: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m/m </a:t>
                </a:r>
                <a:endParaRPr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Shape 5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2"/>
                <a:stretch>
                  <a:fillRect l="-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5FA2F0-FE25-4276-9BC7-35C05BE59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502" y="2222500"/>
            <a:ext cx="3909471" cy="20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243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Normal Strain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362549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Consider a bar loaded by a force, </a:t>
            </a:r>
            <a:r>
              <a:rPr sz="3600" i="1" dirty="0">
                <a:solidFill>
                  <a:srgbClr val="747474"/>
                </a:solidFill>
              </a:rPr>
              <a:t>P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5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9180" y="2768679"/>
            <a:ext cx="4384324" cy="132028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5862" y="3965058"/>
            <a:ext cx="6190804" cy="1552011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1380847" y="6108216"/>
            <a:ext cx="10333358" cy="3315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defRPr sz="1800"/>
            </a:pPr>
            <a:r>
              <a:rPr lang="en-US" sz="3600" dirty="0">
                <a:solidFill>
                  <a:srgbClr val="747474"/>
                </a:solidFill>
              </a:rPr>
              <a:t>If L = 7,800 m, and </a:t>
            </a:r>
            <a:r>
              <a:rPr sz="3600" dirty="0">
                <a:solidFill>
                  <a:srgbClr val="747474"/>
                </a:solidFill>
              </a:rPr>
              <a:t>𝛆</a:t>
            </a:r>
            <a:r>
              <a:rPr sz="3600" baseline="-5999" dirty="0" err="1">
                <a:solidFill>
                  <a:srgbClr val="747474"/>
                </a:solidFill>
              </a:rPr>
              <a:t>avg</a:t>
            </a:r>
            <a:r>
              <a:rPr lang="en-US" sz="3600" baseline="-5999" dirty="0">
                <a:solidFill>
                  <a:srgbClr val="747474"/>
                </a:solidFill>
              </a:rPr>
              <a:t> </a:t>
            </a:r>
            <a:r>
              <a:rPr sz="3600" dirty="0">
                <a:solidFill>
                  <a:srgbClr val="747474"/>
                </a:solidFill>
              </a:rPr>
              <a:t>=</a:t>
            </a:r>
            <a:r>
              <a:rPr lang="en-US" sz="3600" dirty="0">
                <a:solidFill>
                  <a:srgbClr val="747474"/>
                </a:solidFill>
              </a:rPr>
              <a:t> 0.01 m/m</a:t>
            </a:r>
          </a:p>
          <a:p>
            <a:pPr lvl="0" algn="l">
              <a:defRPr sz="1800"/>
            </a:pPr>
            <a:endParaRPr lang="en-US" dirty="0">
              <a:solidFill>
                <a:srgbClr val="747474"/>
              </a:solidFill>
            </a:endParaRPr>
          </a:p>
          <a:p>
            <a:pPr lvl="0" algn="l">
              <a:defRPr sz="1800"/>
            </a:pPr>
            <a:r>
              <a:rPr lang="en-US" sz="3600" dirty="0">
                <a:solidFill>
                  <a:srgbClr val="747474"/>
                </a:solidFill>
              </a:rPr>
              <a:t>Find: </a:t>
            </a:r>
            <a:endParaRPr lang="en-US" sz="3600" dirty="0" smtClean="0">
              <a:solidFill>
                <a:srgbClr val="747474"/>
              </a:solidFill>
            </a:endParaRPr>
          </a:p>
          <a:p>
            <a:pPr lvl="0" algn="l">
              <a:defRPr sz="1800"/>
            </a:pPr>
            <a:r>
              <a:rPr lang="en-US" sz="3600" dirty="0" smtClean="0">
                <a:solidFill>
                  <a:srgbClr val="747474"/>
                </a:solidFill>
              </a:rPr>
              <a:t>   - </a:t>
            </a:r>
            <a:r>
              <a:rPr lang="en-US" sz="3600" dirty="0" smtClean="0">
                <a:solidFill>
                  <a:srgbClr val="747474"/>
                </a:solidFill>
                <a:cs typeface="Times New Roman" panose="02020603050405020304" pitchFamily="18" charset="0"/>
              </a:rPr>
              <a:t>δ</a:t>
            </a:r>
            <a:r>
              <a:rPr lang="en-US" sz="3600" dirty="0">
                <a:solidFill>
                  <a:srgbClr val="747474"/>
                </a:solidFill>
                <a:cs typeface="Times New Roman" panose="02020603050405020304" pitchFamily="18" charset="0"/>
              </a:rPr>
              <a:t>, the displacement of the tungsten </a:t>
            </a:r>
            <a:r>
              <a:rPr lang="en-US" sz="3600" dirty="0" smtClean="0">
                <a:solidFill>
                  <a:srgbClr val="747474"/>
                </a:solidFill>
                <a:cs typeface="Times New Roman" panose="02020603050405020304" pitchFamily="18" charset="0"/>
              </a:rPr>
              <a:t>cable </a:t>
            </a:r>
            <a:br>
              <a:rPr lang="en-US" sz="3600" dirty="0" smtClean="0">
                <a:solidFill>
                  <a:srgbClr val="747474"/>
                </a:solidFill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747474"/>
                </a:solidFill>
                <a:cs typeface="Times New Roman" panose="02020603050405020304" pitchFamily="18" charset="0"/>
              </a:rPr>
              <a:t>   - Total length of the elongated cable</a:t>
            </a:r>
            <a:r>
              <a:rPr lang="en-US" dirty="0" smtClean="0">
                <a:solidFill>
                  <a:srgbClr val="747474"/>
                </a:solidFill>
                <a:cs typeface="Times New Roman" panose="02020603050405020304" pitchFamily="18" charset="0"/>
              </a:rPr>
              <a:t> </a:t>
            </a:r>
            <a:endParaRPr lang="en-US" sz="3600" dirty="0" smtClean="0">
              <a:solidFill>
                <a:srgbClr val="747474"/>
              </a:solidFill>
              <a:cs typeface="Times New Roman" panose="02020603050405020304" pitchFamily="18" charset="0"/>
            </a:endParaRPr>
          </a:p>
          <a:p>
            <a:pPr lvl="0" algn="l">
              <a:defRPr sz="1800"/>
            </a:pPr>
            <a:endParaRPr sz="3600" dirty="0">
              <a:solidFill>
                <a:srgbClr val="747474"/>
              </a:solidFill>
            </a:endParaRPr>
          </a:p>
        </p:txBody>
      </p:sp>
      <p:sp>
        <p:nvSpPr>
          <p:cNvPr id="62" name="Shape 62"/>
          <p:cNvSpPr/>
          <p:nvPr/>
        </p:nvSpPr>
        <p:spPr>
          <a:xfrm>
            <a:off x="7345597" y="2854535"/>
            <a:ext cx="5021460" cy="2999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/>
            </a:pPr>
            <a:r>
              <a:rPr sz="3600" u="sng" dirty="0">
                <a:solidFill>
                  <a:srgbClr val="747474"/>
                </a:solidFill>
              </a:rPr>
              <a:t>Sign Convention for 𝛆</a:t>
            </a:r>
          </a:p>
          <a:p>
            <a:pPr marL="457200" lvl="0" indent="-457200" algn="l">
              <a:buSzPct val="75000"/>
              <a:buFont typeface="Helvetica Neue"/>
              <a:buChar char="•"/>
              <a:defRPr sz="1800"/>
            </a:pPr>
            <a:r>
              <a:rPr sz="3600" dirty="0">
                <a:solidFill>
                  <a:srgbClr val="747474"/>
                </a:solidFill>
              </a:rPr>
              <a:t>+ :</a:t>
            </a:r>
          </a:p>
          <a:p>
            <a:pPr marL="457200" lvl="0" indent="-457200" algn="l">
              <a:buSzPct val="75000"/>
              <a:buFont typeface="Helvetica Neue"/>
              <a:buChar char="•"/>
              <a:defRPr sz="1800"/>
            </a:pPr>
            <a:endParaRPr sz="3600" dirty="0">
              <a:solidFill>
                <a:srgbClr val="747474"/>
              </a:solidFill>
            </a:endParaRPr>
          </a:p>
          <a:p>
            <a:pPr marL="457200" lvl="0" indent="-457200" algn="l">
              <a:buSzPct val="75000"/>
              <a:buFont typeface="Helvetica Neue"/>
              <a:buChar char="•"/>
              <a:defRPr sz="1800"/>
            </a:pPr>
            <a:r>
              <a:rPr sz="3600" dirty="0">
                <a:solidFill>
                  <a:srgbClr val="747474"/>
                </a:solidFill>
              </a:rPr>
              <a:t>- :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Orientation of </a:t>
            </a:r>
            <a:r>
              <a:rPr sz="4200" dirty="0"/>
              <a:t>Normal strai</a:t>
            </a:r>
            <a:r>
              <a:rPr lang="en-US" sz="4200" dirty="0"/>
              <a:t>n</a:t>
            </a:r>
            <a:endParaRPr sz="4200" dirty="0"/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571500" y="2215279"/>
            <a:ext cx="11861800" cy="6879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Consider</a:t>
            </a:r>
            <a:r>
              <a:rPr lang="en-US" sz="3600" dirty="0">
                <a:solidFill>
                  <a:srgbClr val="747474"/>
                </a:solidFill>
              </a:rPr>
              <a:t> a rod in tension</a:t>
            </a:r>
            <a:endParaRPr sz="3600" dirty="0">
              <a:solidFill>
                <a:srgbClr val="747474"/>
              </a:solidFill>
            </a:endParaRP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sp>
        <p:nvSpPr>
          <p:cNvPr id="67" name="Shape 67"/>
          <p:cNvSpPr/>
          <p:nvPr/>
        </p:nvSpPr>
        <p:spPr>
          <a:xfrm>
            <a:off x="909212" y="3809400"/>
            <a:ext cx="200458" cy="3493701"/>
          </a:xfrm>
          <a:prstGeom prst="rect">
            <a:avLst/>
          </a:prstGeom>
          <a:solidFill>
            <a:srgbClr val="DDB18A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2915" y="2705447"/>
            <a:ext cx="1233051" cy="123305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 flipH="1">
            <a:off x="1009440" y="4178798"/>
            <a:ext cx="1" cy="739675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2" name="Shape 72"/>
          <p:cNvSpPr/>
          <p:nvPr/>
        </p:nvSpPr>
        <p:spPr>
          <a:xfrm flipH="1">
            <a:off x="1009440" y="5186412"/>
            <a:ext cx="1" cy="739676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1009440" y="6194027"/>
            <a:ext cx="1" cy="739675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4" name="Shape 74"/>
          <p:cNvSpPr/>
          <p:nvPr/>
        </p:nvSpPr>
        <p:spPr>
          <a:xfrm flipH="1">
            <a:off x="1023645" y="7273556"/>
            <a:ext cx="1" cy="739675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5" name="Shape 75"/>
          <p:cNvSpPr/>
          <p:nvPr/>
        </p:nvSpPr>
        <p:spPr>
          <a:xfrm>
            <a:off x="407120" y="4084503"/>
            <a:ext cx="1233051" cy="1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07120" y="7185114"/>
            <a:ext cx="1233051" cy="1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3" name="Shape 83"/>
          <p:cNvSpPr/>
          <p:nvPr/>
        </p:nvSpPr>
        <p:spPr>
          <a:xfrm>
            <a:off x="2483709" y="3247999"/>
            <a:ext cx="9704177" cy="4610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356615" indent="-356615" algn="l" defTabSz="455675">
              <a:buSzPct val="75000"/>
              <a:buFont typeface="Helvetica Neue"/>
              <a:buChar char="•"/>
              <a:defRPr sz="2807">
                <a:solidFill>
                  <a:srgbClr val="747474"/>
                </a:solidFill>
              </a:defRPr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747474"/>
                </a:solidFill>
              </a:rPr>
              <a:t>The equation for normal strain gives you an average strain in a member of homogeneous material of constant cross-sectional area. 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2400" dirty="0" smtClean="0">
              <a:solidFill>
                <a:srgbClr val="747474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2400" dirty="0">
              <a:solidFill>
                <a:srgbClr val="747474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On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the stress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to the right, what</a:t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location and direction do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we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need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apply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load P to get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the deformation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shown? </a:t>
            </a:r>
          </a:p>
        </p:txBody>
      </p:sp>
      <p:pic>
        <p:nvPicPr>
          <p:cNvPr id="1028" name="Picture 4" descr="Image result for strain element">
            <a:extLst>
              <a:ext uri="{FF2B5EF4-FFF2-40B4-BE49-F238E27FC236}">
                <a16:creationId xmlns:a16="http://schemas.microsoft.com/office/drawing/2014/main" id="{BA96D521-7C76-4697-9AD7-52CC74D2A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668" y="4178799"/>
            <a:ext cx="7173458" cy="55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hape 78">
            <a:extLst>
              <a:ext uri="{FF2B5EF4-FFF2-40B4-BE49-F238E27FC236}">
                <a16:creationId xmlns:a16="http://schemas.microsoft.com/office/drawing/2014/main" id="{166140CE-2AC1-40E6-BF21-37023B474DFD}"/>
              </a:ext>
            </a:extLst>
          </p:cNvPr>
          <p:cNvSpPr/>
          <p:nvPr/>
        </p:nvSpPr>
        <p:spPr>
          <a:xfrm>
            <a:off x="947655" y="8060758"/>
            <a:ext cx="311290" cy="551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2400"/>
            </a:lvl1pPr>
          </a:lstStyle>
          <a:p>
            <a:pPr lvl="0">
              <a:defRPr sz="1800"/>
            </a:pPr>
            <a:r>
              <a:rPr lang="en-US" sz="2400" b="1" dirty="0">
                <a:solidFill>
                  <a:srgbClr val="C00000"/>
                </a:solidFill>
              </a:rPr>
              <a:t>P</a:t>
            </a:r>
            <a:endParaRPr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80258" y="960467"/>
            <a:ext cx="4820825" cy="3634020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Student problem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90664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Work in a group to solve example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93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88804" y="4757882"/>
            <a:ext cx="4403733" cy="16094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247</Words>
  <Application>Microsoft Office PowerPoint</Application>
  <PresentationFormat>Custom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Avenir Roman</vt:lpstr>
      <vt:lpstr>Cambria Math</vt:lpstr>
      <vt:lpstr>Helvetica</vt:lpstr>
      <vt:lpstr>Helvetica Neue</vt:lpstr>
      <vt:lpstr>Helvetica Neue Light</vt:lpstr>
      <vt:lpstr>Times New Roman</vt:lpstr>
      <vt:lpstr>ModernPortfolio</vt:lpstr>
      <vt:lpstr>Mechanics of Materials Engr 350 - Lecture 5 Displacement, Deformation, and Normal Strain</vt:lpstr>
      <vt:lpstr>Strain - background</vt:lpstr>
      <vt:lpstr>Strain</vt:lpstr>
      <vt:lpstr>Strain Units</vt:lpstr>
      <vt:lpstr>Normal Strain</vt:lpstr>
      <vt:lpstr>Orientation of Normal strain</vt:lpstr>
      <vt:lpstr>Student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3 Strain #1</dc:title>
  <dc:creator>Cordon, Daniel (dcordon@uidaho.edu)</dc:creator>
  <cp:lastModifiedBy>Cordon, Daniel (dcordon@uidaho.edu)</cp:lastModifiedBy>
  <cp:revision>12</cp:revision>
  <dcterms:modified xsi:type="dcterms:W3CDTF">2019-01-18T18:34:46Z</dcterms:modified>
</cp:coreProperties>
</file>