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571500" y="2258286"/>
            <a:ext cx="11861800" cy="3175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</a:t>
            </a:r>
            <a:r>
              <a:rPr lang="en-US" sz="4200" dirty="0"/>
              <a:t>6</a:t>
            </a:r>
            <a:endParaRPr sz="4200" dirty="0"/>
          </a:p>
          <a:p>
            <a:pPr lvl="0">
              <a:defRPr sz="1800"/>
            </a:pPr>
            <a:r>
              <a:rPr lang="en-US" sz="4200" dirty="0"/>
              <a:t>Shear and Thermal Strain</a:t>
            </a:r>
            <a:endParaRPr sz="4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Shear strain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hape 45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222500"/>
                <a:ext cx="11861800" cy="7252528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r>
                  <a:rPr lang="en-US" sz="3564" dirty="0">
                    <a:solidFill>
                      <a:srgbClr val="747474"/>
                    </a:solidFill>
                  </a:rPr>
                  <a:t>If an element is subjected to a shear stress it responds by undergoing a shear strain</a:t>
                </a: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endParaRPr lang="en-US" sz="3564" dirty="0">
                  <a:solidFill>
                    <a:srgbClr val="747474"/>
                  </a:solidFill>
                </a:endParaRP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:r>
                  <a:rPr lang="en-US" sz="3564" dirty="0">
                    <a:solidFill>
                      <a:srgbClr val="747474"/>
                    </a:solidFill>
                  </a:rPr>
                  <a:t>Initially (before deformation) the two reference planes need to be orthogonal.  </a:t>
                </a:r>
              </a:p>
              <a:p>
                <a:pPr marL="452627" lvl="0" indent="-452627" defTabSz="578358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3564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564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ar-AE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𝑟𝑖𝑔𝑖𝑛</m:t>
                        </m:r>
                      </m:sub>
                    </m:sSub>
                    <m:r>
                      <a:rPr lang="en-US" sz="3564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564" b="0" i="1" smtClean="0">
                                <a:solidFill>
                                  <a:srgbClr val="74747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564" b="0" i="1" smtClean="0">
                                <a:solidFill>
                                  <a:srgbClr val="747474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3564" b="0" i="1" smtClean="0">
                                <a:solidFill>
                                  <a:srgbClr val="747474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sz="3564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564" b="0" i="1" smtClean="0">
                            <a:solidFill>
                              <a:srgbClr val="74747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564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564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564" b="0" i="1" smtClean="0">
                        <a:solidFill>
                          <a:srgbClr val="74747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sz="3564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45" name="Shape 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22500"/>
                <a:ext cx="11861800" cy="7252528"/>
              </a:xfrm>
              <a:prstGeom prst="rect">
                <a:avLst/>
              </a:prstGeom>
              <a:blipFill>
                <a:blip r:embed="rId2"/>
                <a:stretch>
                  <a:fillRect l="-1644" t="-1934" r="-3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pic>
        <p:nvPicPr>
          <p:cNvPr id="47" name="pasted-image.png"/>
          <p:cNvPicPr/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4212137" y="4278946"/>
            <a:ext cx="2591918" cy="1299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5035" y="4277387"/>
            <a:ext cx="1900242" cy="129937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3" name="Group 53"/>
          <p:cNvGrpSpPr/>
          <p:nvPr/>
        </p:nvGrpSpPr>
        <p:grpSpPr>
          <a:xfrm>
            <a:off x="491311" y="3317719"/>
            <a:ext cx="3110637" cy="2781888"/>
            <a:chOff x="0" y="0"/>
            <a:chExt cx="3110636" cy="2781886"/>
          </a:xfrm>
        </p:grpSpPr>
        <p:sp>
          <p:nvSpPr>
            <p:cNvPr id="49" name="Shape 49"/>
            <p:cNvSpPr/>
            <p:nvPr/>
          </p:nvSpPr>
          <p:spPr>
            <a:xfrm>
              <a:off x="377747" y="2244880"/>
              <a:ext cx="259199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0" name="Shape 50"/>
            <p:cNvSpPr/>
            <p:nvPr/>
          </p:nvSpPr>
          <p:spPr>
            <a:xfrm flipV="1">
              <a:off x="368259" y="171904"/>
              <a:ext cx="1" cy="20604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-1" y="-1"/>
              <a:ext cx="303582" cy="44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3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2300"/>
                <a:t>Y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2817862" y="2332864"/>
              <a:ext cx="292775" cy="44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3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3871105" y="3317719"/>
            <a:ext cx="3110637" cy="2781888"/>
            <a:chOff x="0" y="0"/>
            <a:chExt cx="3110636" cy="2781886"/>
          </a:xfrm>
        </p:grpSpPr>
        <p:sp>
          <p:nvSpPr>
            <p:cNvPr id="54" name="Shape 54"/>
            <p:cNvSpPr/>
            <p:nvPr/>
          </p:nvSpPr>
          <p:spPr>
            <a:xfrm>
              <a:off x="377747" y="2244880"/>
              <a:ext cx="259199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flipV="1">
              <a:off x="368259" y="171904"/>
              <a:ext cx="1" cy="206044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-1" y="-1"/>
              <a:ext cx="303582" cy="44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3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2300"/>
                <a:t>Y</a:t>
              </a:r>
            </a:p>
          </p:txBody>
        </p:sp>
        <p:sp>
          <p:nvSpPr>
            <p:cNvPr id="57" name="Shape 57"/>
            <p:cNvSpPr/>
            <p:nvPr/>
          </p:nvSpPr>
          <p:spPr>
            <a:xfrm>
              <a:off x="2817862" y="2332864"/>
              <a:ext cx="292775" cy="4490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3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2300"/>
                <a:t>X</a:t>
              </a:r>
            </a:p>
          </p:txBody>
        </p:sp>
      </p:grpSp>
      <p:sp>
        <p:nvSpPr>
          <p:cNvPr id="59" name="Shape 59"/>
          <p:cNvSpPr/>
          <p:nvPr/>
        </p:nvSpPr>
        <p:spPr>
          <a:xfrm>
            <a:off x="5410450" y="4164662"/>
            <a:ext cx="712553" cy="1"/>
          </a:xfrm>
          <a:prstGeom prst="line">
            <a:avLst/>
          </a:prstGeom>
          <a:ln w="50800">
            <a:solidFill>
              <a:srgbClr val="AD584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0" name="Shape 60"/>
          <p:cNvSpPr/>
          <p:nvPr/>
        </p:nvSpPr>
        <p:spPr>
          <a:xfrm>
            <a:off x="4870685" y="5698731"/>
            <a:ext cx="712553" cy="1"/>
          </a:xfrm>
          <a:prstGeom prst="line">
            <a:avLst/>
          </a:prstGeom>
          <a:ln w="50800">
            <a:solidFill>
              <a:srgbClr val="AD584F"/>
            </a:solidFill>
            <a:miter lim="400000"/>
            <a:head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1" name="Shape 61"/>
          <p:cNvSpPr/>
          <p:nvPr/>
        </p:nvSpPr>
        <p:spPr>
          <a:xfrm>
            <a:off x="4320313" y="5016881"/>
            <a:ext cx="44082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63A3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63A34"/>
                </a:solidFill>
              </a:rPr>
              <a:t>𝜃</a:t>
            </a:r>
            <a:r>
              <a:rPr lang="en-US" sz="3600" dirty="0">
                <a:solidFill>
                  <a:srgbClr val="763A34"/>
                </a:solidFill>
              </a:rPr>
              <a:t>'</a:t>
            </a:r>
            <a:endParaRPr sz="3600" dirty="0">
              <a:solidFill>
                <a:srgbClr val="763A34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4543238" y="5043474"/>
            <a:ext cx="340343" cy="490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04" h="21600" extrusionOk="0">
                <a:moveTo>
                  <a:pt x="18177" y="21600"/>
                </a:moveTo>
                <a:cubicBezTo>
                  <a:pt x="21600" y="8764"/>
                  <a:pt x="15541" y="1564"/>
                  <a:pt x="0" y="0"/>
                </a:cubicBezTo>
              </a:path>
            </a:pathLst>
          </a:custGeom>
          <a:ln w="25400">
            <a:solidFill>
              <a:srgbClr val="AD584F"/>
            </a:solidFill>
            <a:miter lim="400000"/>
            <a:tailEnd type="triangle"/>
          </a:ln>
        </p:spPr>
        <p:txBody>
          <a:bodyPr/>
          <a:lstStyle/>
          <a:p>
            <a:pPr lvl="0"/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60706" y="4553230"/>
            <a:ext cx="359817" cy="64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</a:t>
            </a:r>
          </a:p>
        </p:txBody>
      </p:sp>
      <p:sp>
        <p:nvSpPr>
          <p:cNvPr id="64" name="Shape 64"/>
          <p:cNvSpPr/>
          <p:nvPr/>
        </p:nvSpPr>
        <p:spPr>
          <a:xfrm flipH="1">
            <a:off x="781340" y="4310550"/>
            <a:ext cx="1" cy="1220353"/>
          </a:xfrm>
          <a:prstGeom prst="line">
            <a:avLst/>
          </a:prstGeom>
          <a:ln w="25400">
            <a:solidFill/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900598" y="3618073"/>
            <a:ext cx="1" cy="647139"/>
          </a:xfrm>
          <a:prstGeom prst="line">
            <a:avLst/>
          </a:prstGeom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4329786" y="4164662"/>
            <a:ext cx="426906" cy="1"/>
          </a:xfrm>
          <a:prstGeom prst="line">
            <a:avLst/>
          </a:prstGeom>
          <a:ln w="25400">
            <a:solidFill/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306942" y="3508353"/>
            <a:ext cx="47259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𝛿</a:t>
            </a:r>
            <a:r>
              <a:rPr sz="3600" baseline="-5999"/>
              <a:t>x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Shear strain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Shape 7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69900" y="2222500"/>
                <a:ext cx="11861800" cy="7391866"/>
              </a:xfrm>
              <a:prstGeom prst="rect">
                <a:avLst/>
              </a:prstGeom>
            </p:spPr>
            <p:txBody>
              <a:bodyPr/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 u="sng" dirty="0">
                    <a:solidFill>
                      <a:srgbClr val="747474"/>
                    </a:solidFill>
                  </a:rPr>
                  <a:t>Units of strain:</a:t>
                </a:r>
                <a:r>
                  <a:rPr sz="3600" dirty="0">
                    <a:solidFill>
                      <a:srgbClr val="747474"/>
                    </a:solidFill>
                  </a:rPr>
                  <a:t> Unitless</a:t>
                </a:r>
                <a:r>
                  <a:rPr lang="en-US" sz="3600" dirty="0">
                    <a:solidFill>
                      <a:srgbClr val="747474"/>
                    </a:solidFill>
                  </a:rPr>
                  <a:t> (kind of)</a:t>
                </a:r>
                <a:endParaRPr sz="3600" dirty="0">
                  <a:solidFill>
                    <a:srgbClr val="747474"/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𝑟𝑖𝑔𝑖𝑛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rgbClr val="747474"/>
                    </a:solidFill>
                  </a:rPr>
                  <a:t>Shear strain is a </a:t>
                </a:r>
                <a:r>
                  <a:rPr sz="3200" dirty="0">
                    <a:solidFill>
                      <a:srgbClr val="747474"/>
                    </a:solidFill>
                  </a:rPr>
                  <a:t>dimensionless angular quantity</a:t>
                </a:r>
                <a:endParaRPr lang="en-US" sz="3200" dirty="0">
                  <a:solidFill>
                    <a:srgbClr val="747474"/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Can have units of radians [rad] or microradians [</a:t>
                </a:r>
                <a:r>
                  <a:rPr lang="en-US" sz="3200" dirty="0" err="1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μrad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3200" dirty="0" err="1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μrad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 x 10</a:t>
                </a:r>
                <a:r>
                  <a:rPr lang="en-US" sz="3200" baseline="300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-6 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rad</a:t>
                </a:r>
                <a:endParaRPr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endParaRPr sz="3600" dirty="0">
                  <a:solidFill>
                    <a:srgbClr val="747474"/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sz="3600" dirty="0">
                    <a:solidFill>
                      <a:srgbClr val="747474"/>
                    </a:solidFill>
                  </a:rPr>
                  <a:t>Sign convention</a:t>
                </a:r>
              </a:p>
              <a:p>
                <a:pPr lvl="2">
                  <a:defRPr sz="1800">
                    <a:solidFill>
                      <a:srgbClr val="000000"/>
                    </a:solidFill>
                  </a:defRPr>
                </a:pPr>
                <a:r>
                  <a:rPr sz="3600" dirty="0">
                    <a:solidFill>
                      <a:srgbClr val="747474"/>
                    </a:solidFill>
                  </a:rPr>
                  <a:t>+ if the angle gets </a:t>
                </a:r>
                <a:r>
                  <a:rPr lang="en-US" sz="3600" dirty="0">
                    <a:solidFill>
                      <a:srgbClr val="747474"/>
                    </a:solidFill>
                  </a:rPr>
                  <a:t>smaller</a:t>
                </a:r>
                <a:r>
                  <a:rPr sz="3600" dirty="0">
                    <a:solidFill>
                      <a:srgbClr val="747474"/>
                    </a:solidFill>
                  </a:rPr>
                  <a:t> </a:t>
                </a:r>
                <a:r>
                  <a:rPr lang="en-US" sz="3600" dirty="0">
                    <a:solidFill>
                      <a:srgbClr val="747474"/>
                    </a:solidFill>
                  </a:rPr>
                  <a:t/>
                </a:r>
                <a:br>
                  <a:rPr lang="en-US" sz="3600" dirty="0">
                    <a:solidFill>
                      <a:srgbClr val="747474"/>
                    </a:solidFill>
                  </a:rPr>
                </a:br>
                <a:r>
                  <a:rPr sz="3600" dirty="0">
                    <a:solidFill>
                      <a:srgbClr val="747474"/>
                    </a:solidFill>
                  </a:rPr>
                  <a:t>at the point of interest</a:t>
                </a:r>
                <a:endParaRPr lang="en-US" sz="3600" dirty="0">
                  <a:solidFill>
                    <a:srgbClr val="747474"/>
                  </a:solidFill>
                </a:endParaRPr>
              </a:p>
              <a:p>
                <a:pPr lvl="2">
                  <a:defRPr sz="1800">
                    <a:solidFill>
                      <a:srgbClr val="000000"/>
                    </a:solidFill>
                  </a:defRPr>
                </a:pPr>
                <a:endParaRPr lang="en-US" dirty="0"/>
              </a:p>
              <a:p>
                <a:pPr lvl="2">
                  <a:defRPr sz="1800">
                    <a:solidFill>
                      <a:srgbClr val="000000"/>
                    </a:solidFill>
                  </a:defRPr>
                </a:pPr>
                <a:r>
                  <a:rPr sz="3600" dirty="0">
                    <a:solidFill>
                      <a:srgbClr val="747474"/>
                    </a:solidFill>
                  </a:rPr>
                  <a:t>- if the angle gets </a:t>
                </a:r>
                <a:r>
                  <a:rPr lang="en-US" sz="3600" dirty="0">
                    <a:solidFill>
                      <a:srgbClr val="747474"/>
                    </a:solidFill>
                  </a:rPr>
                  <a:t>larger</a:t>
                </a:r>
                <a:r>
                  <a:rPr sz="3600" dirty="0">
                    <a:solidFill>
                      <a:srgbClr val="747474"/>
                    </a:solidFill>
                  </a:rPr>
                  <a:t> </a:t>
                </a:r>
                <a:r>
                  <a:rPr lang="en-US" sz="3600" dirty="0">
                    <a:solidFill>
                      <a:srgbClr val="747474"/>
                    </a:solidFill>
                  </a:rPr>
                  <a:t/>
                </a:r>
                <a:br>
                  <a:rPr lang="en-US" sz="3600" dirty="0">
                    <a:solidFill>
                      <a:srgbClr val="747474"/>
                    </a:solidFill>
                  </a:rPr>
                </a:br>
                <a:r>
                  <a:rPr sz="3600" dirty="0">
                    <a:solidFill>
                      <a:srgbClr val="747474"/>
                    </a:solidFill>
                  </a:rPr>
                  <a:t>at the point of interest</a:t>
                </a:r>
              </a:p>
            </p:txBody>
          </p:sp>
        </mc:Choice>
        <mc:Fallback xmlns="">
          <p:sp>
            <p:nvSpPr>
              <p:cNvPr id="71" name="Shape 7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9900" y="2222500"/>
                <a:ext cx="11861800" cy="7391866"/>
              </a:xfrm>
              <a:prstGeom prst="rect">
                <a:avLst/>
              </a:prstGeom>
              <a:blipFill>
                <a:blip r:embed="rId2"/>
                <a:stretch>
                  <a:fillRect l="-1644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grpSp>
        <p:nvGrpSpPr>
          <p:cNvPr id="76" name="Group 76"/>
          <p:cNvGrpSpPr/>
          <p:nvPr/>
        </p:nvGrpSpPr>
        <p:grpSpPr>
          <a:xfrm rot="21000000">
            <a:off x="7948935" y="6071973"/>
            <a:ext cx="1526383" cy="903414"/>
            <a:chOff x="0" y="0"/>
            <a:chExt cx="1526381" cy="903413"/>
          </a:xfrm>
        </p:grpSpPr>
        <p:pic>
          <p:nvPicPr>
            <p:cNvPr id="73" name="pasted-image.png"/>
            <p:cNvPicPr/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0" y="67301"/>
              <a:ext cx="1526382" cy="765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" name="Shape 74"/>
            <p:cNvSpPr/>
            <p:nvPr/>
          </p:nvSpPr>
          <p:spPr>
            <a:xfrm flipV="1">
              <a:off x="705687" y="-1"/>
              <a:ext cx="419623" cy="2"/>
            </a:xfrm>
            <a:prstGeom prst="line">
              <a:avLst/>
            </a:prstGeom>
            <a:noFill/>
            <a:ln w="38100" cap="flat">
              <a:solidFill>
                <a:srgbClr val="AD584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87819" y="903413"/>
              <a:ext cx="419623" cy="1"/>
            </a:xfrm>
            <a:prstGeom prst="line">
              <a:avLst/>
            </a:prstGeom>
            <a:noFill/>
            <a:ln w="38100" cap="flat">
              <a:solidFill>
                <a:srgbClr val="AD584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80" name="Group 80"/>
          <p:cNvGrpSpPr/>
          <p:nvPr/>
        </p:nvGrpSpPr>
        <p:grpSpPr>
          <a:xfrm rot="21000000">
            <a:off x="7813867" y="7651975"/>
            <a:ext cx="1526382" cy="917619"/>
            <a:chOff x="0" y="-14204"/>
            <a:chExt cx="1526381" cy="917618"/>
          </a:xfrm>
        </p:grpSpPr>
        <p:pic>
          <p:nvPicPr>
            <p:cNvPr id="77" name="pasted-image.png"/>
            <p:cNvPicPr/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 flipH="1">
              <a:off x="0" y="67301"/>
              <a:ext cx="1526382" cy="765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8" name="Shape 78"/>
            <p:cNvSpPr/>
            <p:nvPr/>
          </p:nvSpPr>
          <p:spPr>
            <a:xfrm flipV="1">
              <a:off x="450009" y="-14205"/>
              <a:ext cx="419623" cy="1"/>
            </a:xfrm>
            <a:prstGeom prst="line">
              <a:avLst/>
            </a:prstGeom>
            <a:noFill/>
            <a:ln w="38100" cap="flat">
              <a:solidFill>
                <a:srgbClr val="AD584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728723" y="903413"/>
              <a:ext cx="419623" cy="1"/>
            </a:xfrm>
            <a:prstGeom prst="line">
              <a:avLst/>
            </a:prstGeom>
            <a:noFill/>
            <a:ln w="38100" cap="flat">
              <a:solidFill>
                <a:srgbClr val="AD584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81" name="Shape 81"/>
          <p:cNvSpPr/>
          <p:nvPr/>
        </p:nvSpPr>
        <p:spPr>
          <a:xfrm>
            <a:off x="7999107" y="6937862"/>
            <a:ext cx="134680" cy="13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9564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8205782" y="8461887"/>
            <a:ext cx="134680" cy="13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A9564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Example</a:t>
            </a:r>
            <a:r>
              <a:rPr lang="en-US" sz="4200" dirty="0"/>
              <a:t>, MM Module M2.5</a:t>
            </a:r>
            <a:endParaRPr sz="4200" dirty="0"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59FEFC-D6FF-4396-86B5-CB01ABB95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31" y="2420723"/>
            <a:ext cx="11782425" cy="67246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Thermal strain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Shape 89"/>
              <p:cNvSpPr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/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Most engineering materials strain with temperature change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What happens when heated?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What happens when cooled?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The coefficient of thermal expansion, 𝛼, is the unit of strain produced per unit of temperature increase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360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360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ar-AE" sz="3600" b="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600" b="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3600" b="0" i="1" smtClean="0">
                              <a:solidFill>
                                <a:srgbClr val="747474"/>
                              </a:solidFill>
                              <a:latin typeface="Cambria Math" panose="02040503050406030204" pitchFamily="18" charset="0"/>
                            </a:rPr>
                            <m:t>𝑒𝑟𝑚𝑎𝑙</m:t>
                          </m:r>
                        </m:sub>
                      </m:sSub>
                      <m:r>
                        <a:rPr lang="en-US" sz="3600" b="0" i="1" smtClean="0">
                          <a:solidFill>
                            <a:srgbClr val="747474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600" b="0" i="1" smtClean="0">
                          <a:solidFill>
                            <a:srgbClr val="74747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3600" b="0" i="1" smtClean="0">
                          <a:solidFill>
                            <a:srgbClr val="74747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en-US" sz="3600" b="0" i="1" smtClean="0">
                          <a:solidFill>
                            <a:srgbClr val="74747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ar-AE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ar-AE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For a solid isotropic homogenous material, 𝛼, is a </a:t>
                </a:r>
                <a:r>
                  <a:rPr lang="en-US" sz="3600" u="sng" dirty="0">
                    <a:solidFill>
                      <a:srgbClr val="747474"/>
                    </a:solidFill>
                  </a:rPr>
                  <a:t>constant</a:t>
                </a:r>
                <a:r>
                  <a:rPr lang="en-US" sz="3600" dirty="0">
                    <a:solidFill>
                      <a:srgbClr val="747474"/>
                    </a:solidFill>
                  </a:rPr>
                  <a:t> and applies in all directions (See Appendix D)</a:t>
                </a:r>
                <a:endParaRPr sz="3600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89" name="Shape 8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2"/>
                <a:stretch>
                  <a:fillRect l="-1644" t="-2104" r="-3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Total strains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It does not matter what causes a strain, the result is the same. The strains are _________.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Example- Philpot </a:t>
            </a:r>
            <a:r>
              <a:rPr lang="en-US" sz="4200" dirty="0"/>
              <a:t>P2.10</a:t>
            </a:r>
            <a:endParaRPr sz="4200" dirty="0"/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71961B-9B16-43A8-8B7C-ADDC34050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500" y="2301095"/>
            <a:ext cx="9781547" cy="424798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Thermal Strain </a:t>
            </a:r>
            <a:r>
              <a:rPr sz="4200" dirty="0"/>
              <a:t>Exampl</a:t>
            </a:r>
            <a:r>
              <a:rPr lang="en-US" sz="4200" dirty="0"/>
              <a:t>e – Differential Ring Gear</a:t>
            </a:r>
            <a:endParaRPr sz="4200" dirty="0"/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pic>
        <p:nvPicPr>
          <p:cNvPr id="1026" name="Picture 2" descr="Image result for GM 12 bolt ring gear differential">
            <a:extLst>
              <a:ext uri="{FF2B5EF4-FFF2-40B4-BE49-F238E27FC236}">
                <a16:creationId xmlns:a16="http://schemas.microsoft.com/office/drawing/2014/main" id="{CEAEBBC5-0CB3-4328-BC40-4C6033CCBC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37" b="51935"/>
          <a:stretch/>
        </p:blipFill>
        <p:spPr bwMode="auto">
          <a:xfrm>
            <a:off x="571500" y="2087262"/>
            <a:ext cx="2641257" cy="296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93">
            <a:extLst>
              <a:ext uri="{FF2B5EF4-FFF2-40B4-BE49-F238E27FC236}">
                <a16:creationId xmlns:a16="http://schemas.microsoft.com/office/drawing/2014/main" id="{16E8DEC8-B756-4B9F-A6A8-49035A43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8368" y="2222500"/>
            <a:ext cx="8194932" cy="6667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At T=75 °F ring gear inner diameter is 8.992 in and carrier outer diameter is 9.004 in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steel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 x 10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1/°F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 iron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5.0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3200" baseline="30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1/°F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</a:rPr>
              <a:t>freezer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=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0.0 °F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3200" baseline="-25000" dirty="0" err="1">
                <a:solidFill>
                  <a:schemeClr val="bg2">
                    <a:lumMod val="50000"/>
                  </a:schemeClr>
                </a:solidFill>
              </a:rPr>
              <a:t>oven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=300 °F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Find ID of ring gear coming out of oven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Find OD of carrier coming out of freezer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Image result for GM 12 bolt ring gear differential">
            <a:extLst>
              <a:ext uri="{FF2B5EF4-FFF2-40B4-BE49-F238E27FC236}">
                <a16:creationId xmlns:a16="http://schemas.microsoft.com/office/drawing/2014/main" id="{ABE1D1C7-2537-4E14-86E6-8EBC0C643A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99" r="44096"/>
          <a:stretch/>
        </p:blipFill>
        <p:spPr bwMode="auto">
          <a:xfrm>
            <a:off x="571500" y="5301047"/>
            <a:ext cx="3205549" cy="313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1139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209</Words>
  <Application>Microsoft Office PowerPoint</Application>
  <PresentationFormat>Custom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Avenir Roman</vt:lpstr>
      <vt:lpstr>Cambria Math</vt:lpstr>
      <vt:lpstr>Helvetica</vt:lpstr>
      <vt:lpstr>Helvetica Neue</vt:lpstr>
      <vt:lpstr>Helvetica Neue Light</vt:lpstr>
      <vt:lpstr>Times New Roman</vt:lpstr>
      <vt:lpstr>ModernPortfolio</vt:lpstr>
      <vt:lpstr>Mechanics of Materials Engr 350 - Lecture 6 Shear and Thermal Strain</vt:lpstr>
      <vt:lpstr>Shear strain</vt:lpstr>
      <vt:lpstr>Shear strain</vt:lpstr>
      <vt:lpstr>Example, MM Module M2.5</vt:lpstr>
      <vt:lpstr>Thermal strain</vt:lpstr>
      <vt:lpstr>Total strains</vt:lpstr>
      <vt:lpstr>Example- Philpot P2.10</vt:lpstr>
      <vt:lpstr>Thermal Strain Example – Differential Ring Gear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6 Shear and Thermal Strain</dc:title>
  <dc:creator>Dan Cordon</dc:creator>
  <cp:lastModifiedBy>Cordon, Daniel (dcordon@uidaho.edu)</cp:lastModifiedBy>
  <cp:revision>7</cp:revision>
  <dcterms:modified xsi:type="dcterms:W3CDTF">2019-01-23T19:02:17Z</dcterms:modified>
</cp:coreProperties>
</file>