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4" r:id="rId6"/>
    <p:sldId id="261" r:id="rId7"/>
    <p:sldId id="266" r:id="rId8"/>
    <p:sldId id="265" r:id="rId9"/>
    <p:sldId id="267" r:id="rId10"/>
  </p:sldIdLst>
  <p:sldSz cx="13004800" cy="9753600"/>
  <p:notesSz cx="7010400" cy="92964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37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D8U4G5kcpcM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G_42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471601" y="2807681"/>
            <a:ext cx="7931944" cy="5433638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Mechanics of Materials Engr 350 - Lecture </a:t>
            </a:r>
            <a:r>
              <a:rPr lang="en-US" sz="4200" dirty="0"/>
              <a:t>7</a:t>
            </a:r>
            <a:endParaRPr sz="4200" dirty="0"/>
          </a:p>
          <a:p>
            <a:pPr lvl="0">
              <a:defRPr sz="1800"/>
            </a:pPr>
            <a:r>
              <a:rPr sz="4200" dirty="0"/>
              <a:t>Mechanical Properties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Mechanical properties testing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181311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47474"/>
                </a:solidFill>
              </a:rPr>
              <a:t>A specimen</a:t>
            </a:r>
            <a:r>
              <a:rPr lang="en-US" sz="3600" dirty="0">
                <a:solidFill>
                  <a:srgbClr val="747474"/>
                </a:solidFill>
              </a:rPr>
              <a:t> of standardized size and geometry</a:t>
            </a:r>
            <a:r>
              <a:rPr sz="3600" dirty="0">
                <a:solidFill>
                  <a:srgbClr val="747474"/>
                </a:solidFill>
              </a:rPr>
              <a:t>, usually round or flat bar</a:t>
            </a:r>
            <a:endParaRPr lang="en-US" sz="3600" dirty="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747474"/>
                </a:solidFill>
              </a:rPr>
              <a:t>A </a:t>
            </a:r>
            <a:r>
              <a:rPr sz="3600" dirty="0">
                <a:solidFill>
                  <a:srgbClr val="747474"/>
                </a:solidFill>
              </a:rPr>
              <a:t>machine pulls </a:t>
            </a:r>
            <a:r>
              <a:rPr lang="en-US" sz="3600" dirty="0">
                <a:solidFill>
                  <a:srgbClr val="747474"/>
                </a:solidFill>
              </a:rPr>
              <a:t>the specimen apart (single-axis tension) at a </a:t>
            </a:r>
            <a:r>
              <a:rPr sz="3600" dirty="0">
                <a:solidFill>
                  <a:srgbClr val="747474"/>
                </a:solidFill>
              </a:rPr>
              <a:t>controlled </a:t>
            </a:r>
            <a:r>
              <a:rPr lang="en-US" sz="3600" dirty="0">
                <a:solidFill>
                  <a:srgbClr val="747474"/>
                </a:solidFill>
              </a:rPr>
              <a:t>rate of deflection (not controlled force)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47474"/>
                </a:solidFill>
              </a:rPr>
              <a:t>The </a:t>
            </a:r>
            <a:r>
              <a:rPr lang="en-US" sz="3600" dirty="0">
                <a:solidFill>
                  <a:srgbClr val="747474"/>
                </a:solidFill>
              </a:rPr>
              <a:t>force causing the deflection is measured as a function of the displacement of the test section of </a:t>
            </a:r>
            <a:r>
              <a:rPr sz="3600" dirty="0">
                <a:solidFill>
                  <a:srgbClr val="747474"/>
                </a:solidFill>
              </a:rPr>
              <a:t>the specimen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2</a:t>
            </a:fld>
            <a:endParaRPr sz="1400"/>
          </a:p>
        </p:txBody>
      </p:sp>
      <p:grpSp>
        <p:nvGrpSpPr>
          <p:cNvPr id="57" name="Group 57"/>
          <p:cNvGrpSpPr/>
          <p:nvPr/>
        </p:nvGrpSpPr>
        <p:grpSpPr>
          <a:xfrm>
            <a:off x="686775" y="4425658"/>
            <a:ext cx="5769137" cy="5292837"/>
            <a:chOff x="20255" y="0"/>
            <a:chExt cx="5769135" cy="5292835"/>
          </a:xfrm>
        </p:grpSpPr>
        <p:sp>
          <p:nvSpPr>
            <p:cNvPr id="53" name="Shape 53"/>
            <p:cNvSpPr/>
            <p:nvPr/>
          </p:nvSpPr>
          <p:spPr>
            <a:xfrm>
              <a:off x="707967" y="4207316"/>
              <a:ext cx="485786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flipV="1">
              <a:off x="690185" y="322179"/>
              <a:ext cx="1" cy="38616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20255" y="-1"/>
              <a:ext cx="528456" cy="841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3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/>
              </a:pPr>
              <a:r>
                <a:rPr sz="2300"/>
                <a:t>F</a:t>
              </a:r>
            </a:p>
          </p:txBody>
        </p:sp>
        <p:sp>
          <p:nvSpPr>
            <p:cNvPr id="56" name="Shape 56"/>
            <p:cNvSpPr/>
            <p:nvPr/>
          </p:nvSpPr>
          <p:spPr>
            <a:xfrm>
              <a:off x="5321703" y="4293146"/>
              <a:ext cx="467689" cy="999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3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/>
              </a:pPr>
              <a:r>
                <a:rPr sz="2300"/>
                <a:t>𝛿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Uniaxial Tension Test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3</a:t>
            </a:fld>
            <a:endParaRPr sz="1400"/>
          </a:p>
        </p:txBody>
      </p:sp>
      <p:pic>
        <p:nvPicPr>
          <p:cNvPr id="61" name="Tensile Testing a Stainless Steel Tensile Specimen [HD, 720p]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61010" y="2367453"/>
            <a:ext cx="10714180" cy="6026726"/>
          </a:xfrm>
          <a:prstGeom prst="rect">
            <a:avLst/>
          </a:prstGeom>
        </p:spPr>
      </p:pic>
      <p:sp>
        <p:nvSpPr>
          <p:cNvPr id="5" name="Shape 73">
            <a:extLst>
              <a:ext uri="{FF2B5EF4-FFF2-40B4-BE49-F238E27FC236}">
                <a16:creationId xmlns:a16="http://schemas.microsoft.com/office/drawing/2014/main" id="{AD74E265-CF22-46E9-BB64-6F7362CB2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9086855"/>
            <a:ext cx="11329988" cy="5896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defTabSz="572516">
              <a:buNone/>
              <a:defRPr sz="180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2">
                    <a:lumMod val="50000"/>
                  </a:schemeClr>
                </a:solidFill>
                <a:ea typeface="Cambria Math" panose="02040503050406030204" pitchFamily="18" charset="0"/>
              </a:rPr>
              <a:t>See Also: </a:t>
            </a:r>
            <a:r>
              <a:rPr lang="en-US" sz="2800" u="sng" dirty="0">
                <a:solidFill>
                  <a:schemeClr val="bg2">
                    <a:lumMod val="50000"/>
                  </a:schemeClr>
                </a:solidFill>
                <a:ea typeface="Cambria Math" panose="02040503050406030204" pitchFamily="18" charset="0"/>
                <a:hlinkClick r:id="rId5"/>
              </a:rPr>
              <a:t>https://www.youtube.com/watch?v=D8U4G5kcpcM</a:t>
            </a:r>
            <a:endParaRPr lang="en-US" sz="2800" u="sng" dirty="0">
              <a:solidFill>
                <a:schemeClr val="bg2">
                  <a:lumMod val="50000"/>
                </a:schemeClr>
              </a:solidFill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6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Stress vs. strain curve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2465846"/>
          </a:xfrm>
          <a:prstGeom prst="rect">
            <a:avLst/>
          </a:prstGeom>
        </p:spPr>
        <p:txBody>
          <a:bodyPr/>
          <a:lstStyle>
            <a:lvl1pPr marL="443484" indent="-443484" defTabSz="566674">
              <a:defRPr sz="349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92" dirty="0">
                <a:solidFill>
                  <a:srgbClr val="747474"/>
                </a:solidFill>
              </a:rPr>
              <a:t>The load vs. deformation curve is dependent on geometry (dimensions of the specimen. A more general and useful plot it the stress-strain curve. Can convert F-𝛿 to 𝜎-𝜀.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4</a:t>
            </a:fld>
            <a:endParaRPr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hape 64">
                <a:extLst>
                  <a:ext uri="{FF2B5EF4-FFF2-40B4-BE49-F238E27FC236}">
                    <a16:creationId xmlns:a16="http://schemas.microsoft.com/office/drawing/2014/main" id="{DC15C758-B5FD-45B6-8F93-86162E0F7A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0588" y="4420935"/>
                <a:ext cx="5490587" cy="35330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normAutofit/>
              </a:bodyPr>
              <a:lstStyle>
                <a:lvl1pPr marL="443484" indent="-443484" defTabSz="566674">
                  <a:buSzPct val="75000"/>
                  <a:buFont typeface="Helvetica Neue"/>
                  <a:buChar char="•"/>
                  <a:defRPr sz="3492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1pPr>
                <a:lvl2pPr marL="914400" indent="-457200" defTabSz="584200">
                  <a:buSzPct val="75000"/>
                  <a:buFont typeface="Helvetica Neue"/>
                  <a:buChar char="•"/>
                  <a:defRPr sz="3600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2pPr>
                <a:lvl3pPr marL="1371600" indent="-457200" defTabSz="584200">
                  <a:buSzPct val="75000"/>
                  <a:buFont typeface="Helvetica Neue"/>
                  <a:buChar char="•"/>
                  <a:defRPr sz="3600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3pPr>
                <a:lvl4pPr marL="1828800" indent="-457200" defTabSz="584200">
                  <a:buSzPct val="75000"/>
                  <a:buFont typeface="Helvetica Neue"/>
                  <a:buChar char="•"/>
                  <a:defRPr sz="3600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4pPr>
                <a:lvl5pPr marL="2286000" indent="-457200" defTabSz="584200">
                  <a:buSzPct val="75000"/>
                  <a:buFont typeface="Helvetica Neue"/>
                  <a:buChar char="•"/>
                  <a:defRPr sz="3600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5pPr>
                <a:lvl6pPr marL="2743200" indent="-457200" defTabSz="584200">
                  <a:buSzPct val="75000"/>
                  <a:buFont typeface="Helvetica Neue"/>
                  <a:buChar char="•"/>
                  <a:defRPr sz="3600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6pPr>
                <a:lvl7pPr marL="3200400" indent="-457200" defTabSz="584200">
                  <a:buSzPct val="75000"/>
                  <a:buFont typeface="Helvetica Neue"/>
                  <a:buChar char="•"/>
                  <a:defRPr sz="3600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7pPr>
                <a:lvl8pPr marL="3657600" indent="-457200" defTabSz="584200">
                  <a:buSzPct val="75000"/>
                  <a:buFont typeface="Helvetica Neue"/>
                  <a:buChar char="•"/>
                  <a:defRPr sz="3600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8pPr>
                <a:lvl9pPr marL="4114800" indent="-457200" defTabSz="584200">
                  <a:buSzPct val="75000"/>
                  <a:buFont typeface="Helvetica Neue"/>
                  <a:buChar char="•"/>
                  <a:defRPr sz="3600">
                    <a:solidFill>
                      <a:srgbClr val="747474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lvl9pPr>
              </a:lstStyle>
              <a:p>
                <a:pPr marL="0" indent="0">
                  <a:buNone/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3200" b="0" dirty="0">
                  <a:solidFill>
                    <a:schemeClr val="bg2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Where A is the original cross-sectional area</a:t>
                </a:r>
              </a:p>
              <a:p>
                <a:pPr marL="0" indent="0">
                  <a:buNone/>
                  <a:defRPr sz="1800">
                    <a:solidFill>
                      <a:srgbClr val="000000"/>
                    </a:solidFill>
                  </a:defRPr>
                </a:pPr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3200" b="0" dirty="0">
                  <a:solidFill>
                    <a:schemeClr val="bg2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Where L is the original length of the test section</a:t>
                </a:r>
              </a:p>
            </p:txBody>
          </p:sp>
        </mc:Choice>
        <mc:Fallback xmlns="">
          <p:sp>
            <p:nvSpPr>
              <p:cNvPr id="10" name="Shape 64">
                <a:extLst>
                  <a:ext uri="{FF2B5EF4-FFF2-40B4-BE49-F238E27FC236}">
                    <a16:creationId xmlns:a16="http://schemas.microsoft.com/office/drawing/2014/main" id="{DC15C758-B5FD-45B6-8F93-86162E0F7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588" y="4420935"/>
                <a:ext cx="5490587" cy="35330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45FB950-9A46-4254-9B5F-9591B37D0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04" y="3911004"/>
            <a:ext cx="6654488" cy="5283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0F9CAA-1A6C-4EB1-8AC0-43940B0CA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04" y="3911004"/>
            <a:ext cx="6654488" cy="528379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/>
              <a:t>Elastic and Plastic Deformation</a:t>
            </a:r>
            <a:endParaRPr sz="4200" dirty="0"/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8417144" y="2592888"/>
            <a:ext cx="4241452" cy="65010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defTabSz="572516">
              <a:buNone/>
              <a:defRPr sz="180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2">
                    <a:lumMod val="50000"/>
                  </a:schemeClr>
                </a:solidFill>
              </a:rPr>
              <a:t>Elastic region</a:t>
            </a:r>
          </a:p>
          <a:p>
            <a:pPr marL="448055" lvl="0" indent="-448055" defTabSz="572516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When load is removed material will return to its original shape</a:t>
            </a:r>
          </a:p>
          <a:p>
            <a:pPr marL="0" lvl="0" indent="0" defTabSz="572516">
              <a:buNone/>
              <a:defRPr sz="180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2">
                    <a:lumMod val="50000"/>
                  </a:schemeClr>
                </a:solidFill>
              </a:rPr>
              <a:t>Plastic Region</a:t>
            </a:r>
          </a:p>
          <a:p>
            <a:pPr marL="448055" lvl="0" indent="-448055" defTabSz="572516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When load is removed material will rebound in direction of original shape, but will have some deformation</a:t>
            </a:r>
          </a:p>
          <a:p>
            <a:pPr marL="0" lvl="0" indent="0" defTabSz="572516">
              <a:buNone/>
              <a:defRPr sz="180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2">
                    <a:lumMod val="50000"/>
                  </a:schemeClr>
                </a:solidFill>
              </a:rPr>
              <a:t>Work Hardening</a:t>
            </a:r>
          </a:p>
          <a:p>
            <a:pPr marL="448055" lvl="0" indent="-448055" defTabSz="572516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Repeated deformation changes the yield strength!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5</a:t>
            </a:fld>
            <a:endParaRPr sz="1400"/>
          </a:p>
        </p:txBody>
      </p:sp>
      <p:pic>
        <p:nvPicPr>
          <p:cNvPr id="8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5882" y="330200"/>
            <a:ext cx="2831174" cy="2123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0D8345-0F65-4B77-874F-B90596CE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04" y="2332307"/>
            <a:ext cx="7789971" cy="6185392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4BB67164-B60A-4429-AE67-7AFBAE691602}"/>
              </a:ext>
            </a:extLst>
          </p:cNvPr>
          <p:cNvSpPr/>
          <p:nvPr/>
        </p:nvSpPr>
        <p:spPr>
          <a:xfrm flipH="1">
            <a:off x="1640909" y="3920647"/>
            <a:ext cx="150311" cy="3670126"/>
          </a:xfrm>
          <a:prstGeom prst="rtTriangle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51C2A69-E637-4284-A415-16E0B43A3C36}"/>
              </a:ext>
            </a:extLst>
          </p:cNvPr>
          <p:cNvSpPr/>
          <p:nvPr/>
        </p:nvSpPr>
        <p:spPr>
          <a:xfrm>
            <a:off x="1800225" y="3014663"/>
            <a:ext cx="5743575" cy="4572000"/>
          </a:xfrm>
          <a:custGeom>
            <a:avLst/>
            <a:gdLst>
              <a:gd name="connsiteX0" fmla="*/ 0 w 5743575"/>
              <a:gd name="connsiteY0" fmla="*/ 4572000 h 4572000"/>
              <a:gd name="connsiteX1" fmla="*/ 28575 w 5743575"/>
              <a:gd name="connsiteY1" fmla="*/ 1014412 h 4572000"/>
              <a:gd name="connsiteX2" fmla="*/ 128588 w 5743575"/>
              <a:gd name="connsiteY2" fmla="*/ 742950 h 4572000"/>
              <a:gd name="connsiteX3" fmla="*/ 1543050 w 5743575"/>
              <a:gd name="connsiteY3" fmla="*/ 228600 h 4572000"/>
              <a:gd name="connsiteX4" fmla="*/ 2185988 w 5743575"/>
              <a:gd name="connsiteY4" fmla="*/ 85725 h 4572000"/>
              <a:gd name="connsiteX5" fmla="*/ 2943225 w 5743575"/>
              <a:gd name="connsiteY5" fmla="*/ 0 h 4572000"/>
              <a:gd name="connsiteX6" fmla="*/ 3571875 w 5743575"/>
              <a:gd name="connsiteY6" fmla="*/ 42862 h 4572000"/>
              <a:gd name="connsiteX7" fmla="*/ 4471988 w 5743575"/>
              <a:gd name="connsiteY7" fmla="*/ 142875 h 4572000"/>
              <a:gd name="connsiteX8" fmla="*/ 5314950 w 5743575"/>
              <a:gd name="connsiteY8" fmla="*/ 242887 h 4572000"/>
              <a:gd name="connsiteX9" fmla="*/ 5743575 w 5743575"/>
              <a:gd name="connsiteY9" fmla="*/ 300037 h 4572000"/>
              <a:gd name="connsiteX10" fmla="*/ 5729288 w 5743575"/>
              <a:gd name="connsiteY10" fmla="*/ 4572000 h 4572000"/>
              <a:gd name="connsiteX11" fmla="*/ 0 w 5743575"/>
              <a:gd name="connsiteY11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43575" h="4572000">
                <a:moveTo>
                  <a:pt x="0" y="4572000"/>
                </a:moveTo>
                <a:lnTo>
                  <a:pt x="28575" y="1014412"/>
                </a:lnTo>
                <a:lnTo>
                  <a:pt x="128588" y="742950"/>
                </a:lnTo>
                <a:lnTo>
                  <a:pt x="1543050" y="228600"/>
                </a:lnTo>
                <a:lnTo>
                  <a:pt x="2185988" y="85725"/>
                </a:lnTo>
                <a:lnTo>
                  <a:pt x="2943225" y="0"/>
                </a:lnTo>
                <a:lnTo>
                  <a:pt x="3571875" y="42862"/>
                </a:lnTo>
                <a:lnTo>
                  <a:pt x="4471988" y="142875"/>
                </a:lnTo>
                <a:lnTo>
                  <a:pt x="5314950" y="242887"/>
                </a:lnTo>
                <a:lnTo>
                  <a:pt x="5743575" y="300037"/>
                </a:lnTo>
                <a:cubicBezTo>
                  <a:pt x="5738813" y="1724025"/>
                  <a:pt x="5734050" y="3148012"/>
                  <a:pt x="5729288" y="4572000"/>
                </a:cubicBezTo>
                <a:lnTo>
                  <a:pt x="0" y="4572000"/>
                </a:lnTo>
                <a:close/>
              </a:path>
            </a:pathLst>
          </a:cu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Shape 73">
            <a:extLst>
              <a:ext uri="{FF2B5EF4-FFF2-40B4-BE49-F238E27FC236}">
                <a16:creationId xmlns:a16="http://schemas.microsoft.com/office/drawing/2014/main" id="{80CAB479-43BF-4F65-846A-537513EDACCC}"/>
              </a:ext>
            </a:extLst>
          </p:cNvPr>
          <p:cNvSpPr txBox="1">
            <a:spLocks/>
          </p:cNvSpPr>
          <p:nvPr/>
        </p:nvSpPr>
        <p:spPr>
          <a:xfrm>
            <a:off x="739862" y="2698662"/>
            <a:ext cx="2120726" cy="581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4572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 marL="9144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 marL="13716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 marL="18288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 marL="22860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  <a:lvl6pPr marL="27432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6pPr>
            <a:lvl7pPr marL="32004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7pPr>
            <a:lvl8pPr marL="36576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8pPr>
            <a:lvl9pPr marL="41148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572516">
              <a:buFont typeface="Helvetica Neue"/>
              <a:buNone/>
              <a:defRPr sz="180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rgbClr val="FFFF00"/>
                </a:solidFill>
              </a:rPr>
              <a:t>Elastic region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60DB9E-302C-461A-9402-CA90F363F4F3}"/>
              </a:ext>
            </a:extLst>
          </p:cNvPr>
          <p:cNvCxnSpPr/>
          <p:nvPr/>
        </p:nvCxnSpPr>
        <p:spPr>
          <a:xfrm>
            <a:off x="1753639" y="3218284"/>
            <a:ext cx="9005" cy="600075"/>
          </a:xfrm>
          <a:prstGeom prst="straightConnector1">
            <a:avLst/>
          </a:prstGeom>
          <a:noFill/>
          <a:ln w="31750" cap="flat">
            <a:solidFill>
              <a:srgbClr val="FFFF00"/>
            </a:solidFill>
            <a:prstDash val="solid"/>
            <a:miter lim="400000"/>
            <a:headEnd w="lg" len="lg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73">
            <a:extLst>
              <a:ext uri="{FF2B5EF4-FFF2-40B4-BE49-F238E27FC236}">
                <a16:creationId xmlns:a16="http://schemas.microsoft.com/office/drawing/2014/main" id="{45B513C3-972A-41DA-9020-BC6852FED367}"/>
              </a:ext>
            </a:extLst>
          </p:cNvPr>
          <p:cNvSpPr txBox="1">
            <a:spLocks/>
          </p:cNvSpPr>
          <p:nvPr/>
        </p:nvSpPr>
        <p:spPr>
          <a:xfrm>
            <a:off x="5596565" y="2382537"/>
            <a:ext cx="2120726" cy="581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4572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 marL="9144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 marL="13716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 marL="18288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 marL="22860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  <a:lvl6pPr marL="27432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6pPr>
            <a:lvl7pPr marL="32004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7pPr>
            <a:lvl8pPr marL="36576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8pPr>
            <a:lvl9pPr marL="4114800" indent="-457200" defTabSz="584200">
              <a:buSzPct val="75000"/>
              <a:buFont typeface="Helvetica Neue"/>
              <a:buChar char="•"/>
              <a:defRPr sz="3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572516">
              <a:buFont typeface="Helvetica Neue"/>
              <a:buNone/>
              <a:defRPr sz="180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rgbClr val="FFC000"/>
                </a:solidFill>
              </a:rPr>
              <a:t>Plastic region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C67874-A6D6-40CE-BD0B-FA761199E0BC}"/>
              </a:ext>
            </a:extLst>
          </p:cNvPr>
          <p:cNvCxnSpPr>
            <a:cxnSpLocks/>
          </p:cNvCxnSpPr>
          <p:nvPr/>
        </p:nvCxnSpPr>
        <p:spPr>
          <a:xfrm flipH="1">
            <a:off x="6029325" y="2829876"/>
            <a:ext cx="631275" cy="184787"/>
          </a:xfrm>
          <a:prstGeom prst="straightConnector1">
            <a:avLst/>
          </a:prstGeom>
          <a:noFill/>
          <a:ln w="31750" cap="flat">
            <a:solidFill>
              <a:srgbClr val="FFC000"/>
            </a:solidFill>
            <a:prstDash val="solid"/>
            <a:miter lim="400000"/>
            <a:headEnd w="lg" len="lg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87161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/>
              <a:t>Parameters on Stress-Strain Diagram</a:t>
            </a:r>
            <a:endParaRPr sz="4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Shape 73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417143" y="2092812"/>
                <a:ext cx="4413031" cy="7330587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u="sng" dirty="0">
                    <a:solidFill>
                      <a:schemeClr val="bg2">
                        <a:lumMod val="50000"/>
                      </a:schemeClr>
                    </a:solidFill>
                  </a:rPr>
                  <a:t>Proportional Limit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Stress where elastic region ends</a:t>
                </a:r>
              </a:p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u="sng" dirty="0">
                    <a:solidFill>
                      <a:schemeClr val="bg2">
                        <a:lumMod val="50000"/>
                      </a:schemeClr>
                    </a:solidFill>
                  </a:rPr>
                  <a:t>Elastic Modulus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Slope of elastic line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Same for a material family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u="sng" dirty="0">
                    <a:solidFill>
                      <a:schemeClr val="bg2">
                        <a:lumMod val="50000"/>
                      </a:schemeClr>
                    </a:solidFill>
                  </a:rPr>
                  <a:t>Yield Strength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Increase in strain without notable increase in stress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Not applicable for fatigue!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Not every material has one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0.2% offset method (0.002 </a:t>
                </a:r>
                <a:r>
                  <a:rPr lang="el-GR" sz="24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u="sng" dirty="0">
                    <a:solidFill>
                      <a:schemeClr val="bg2">
                        <a:lumMod val="50000"/>
                      </a:schemeClr>
                    </a:solidFill>
                  </a:rPr>
                  <a:t>Ultimate Strength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Highest stress value on the curve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400" dirty="0">
                    <a:solidFill>
                      <a:schemeClr val="bg2">
                        <a:lumMod val="50000"/>
                      </a:schemeClr>
                    </a:solidFill>
                  </a:rPr>
                  <a:t>Due to strain hardening as material is plastically deformed</a:t>
                </a:r>
              </a:p>
            </p:txBody>
          </p:sp>
        </mc:Choice>
        <mc:Fallback xmlns="">
          <p:sp>
            <p:nvSpPr>
              <p:cNvPr id="73" name="Shape 7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417143" y="2092812"/>
                <a:ext cx="4413031" cy="7330587"/>
              </a:xfrm>
              <a:prstGeom prst="rect">
                <a:avLst/>
              </a:prstGeom>
              <a:blipFill>
                <a:blip r:embed="rId2"/>
                <a:stretch>
                  <a:fillRect l="-4282" t="-1247" r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6</a:t>
            </a:fld>
            <a:endParaRPr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D8345-0F65-4B77-874F-B90596CE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04" y="2332307"/>
            <a:ext cx="7789971" cy="61853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/>
              <a:t>Engineering Stress vs. True Stress</a:t>
            </a:r>
            <a:endParaRPr sz="4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Shape 73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417144" y="2592888"/>
                <a:ext cx="4241452" cy="650100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2800" u="sng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:endParaRPr lang="en-US" sz="2800" u="sng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2800" u="sng" dirty="0">
                    <a:solidFill>
                      <a:schemeClr val="bg2">
                        <a:lumMod val="50000"/>
                      </a:schemeClr>
                    </a:solidFill>
                  </a:rPr>
                  <a:t>Engineering Stress</a:t>
                </a:r>
              </a:p>
              <a:p>
                <a:pPr>
                  <a:defRPr sz="1800">
                    <a:solidFill>
                      <a:srgbClr val="000000"/>
                    </a:solidFill>
                  </a:defRPr>
                </a:pPr>
                <a:r>
                  <a:rPr lang="en-US" sz="2800" dirty="0">
                    <a:solidFill>
                      <a:schemeClr val="bg2">
                        <a:lumMod val="50000"/>
                      </a:schemeClr>
                    </a:solidFill>
                  </a:rPr>
                  <a:t>A is the original cross-sectional area</a:t>
                </a:r>
              </a:p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:endParaRPr lang="en-US" sz="2800" u="sng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0" lvl="0" indent="0" defTabSz="572516"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lang="en-US" sz="2800" u="sng" dirty="0">
                    <a:solidFill>
                      <a:schemeClr val="bg2">
                        <a:lumMod val="50000"/>
                      </a:schemeClr>
                    </a:solidFill>
                  </a:rPr>
                  <a:t>True Stress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800" dirty="0">
                    <a:solidFill>
                      <a:schemeClr val="bg2">
                        <a:lumMod val="50000"/>
                      </a:schemeClr>
                    </a:solidFill>
                  </a:rPr>
                  <a:t>A is the actual cross-sectional area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800" dirty="0">
                    <a:solidFill>
                      <a:schemeClr val="bg2">
                        <a:lumMod val="50000"/>
                      </a:schemeClr>
                    </a:solidFill>
                  </a:rPr>
                  <a:t>A decreases slightly during plastic deformation</a:t>
                </a:r>
              </a:p>
              <a:p>
                <a:pPr marL="448055" lvl="0" indent="-448055" defTabSz="572516">
                  <a:defRPr sz="1800">
                    <a:solidFill>
                      <a:srgbClr val="000000"/>
                    </a:solidFill>
                  </a:defRPr>
                </a:pPr>
                <a:r>
                  <a:rPr lang="en-US" sz="2800" dirty="0">
                    <a:solidFill>
                      <a:schemeClr val="bg2">
                        <a:lumMod val="50000"/>
                      </a:schemeClr>
                    </a:solidFill>
                  </a:rPr>
                  <a:t>A decreases drastically during necking</a:t>
                </a:r>
              </a:p>
            </p:txBody>
          </p:sp>
        </mc:Choice>
        <mc:Fallback xmlns="">
          <p:sp>
            <p:nvSpPr>
              <p:cNvPr id="73" name="Shape 7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417144" y="2592888"/>
                <a:ext cx="4241452" cy="6501008"/>
              </a:xfrm>
              <a:prstGeom prst="rect">
                <a:avLst/>
              </a:prstGeom>
              <a:blipFill>
                <a:blip r:embed="rId2"/>
                <a:stretch>
                  <a:fillRect l="-5172" b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7</a:t>
            </a:fld>
            <a:endParaRPr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938E2-E1D7-40DC-A350-66253ACF6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04" y="2364288"/>
            <a:ext cx="7886541" cy="54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068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/>
              <a:t>Summary Stress-Strain Diagram</a:t>
            </a:r>
            <a:endParaRPr sz="4200" dirty="0"/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8</a:t>
            </a:fld>
            <a:endParaRPr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E049D-3FEA-40D7-B1C1-7FEDD0F0E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181225"/>
            <a:ext cx="10820400" cy="74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267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/>
              <a:t>Ductility</a:t>
            </a:r>
            <a:endParaRPr sz="4200" dirty="0"/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9</a:t>
            </a:fld>
            <a:endParaRPr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46191-B7F4-47F3-9F71-9BB391CB1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171700"/>
            <a:ext cx="10944225" cy="5695950"/>
          </a:xfrm>
          <a:prstGeom prst="rect">
            <a:avLst/>
          </a:prstGeom>
        </p:spPr>
      </p:pic>
      <p:sp>
        <p:nvSpPr>
          <p:cNvPr id="7" name="Shape 73">
            <a:extLst>
              <a:ext uri="{FF2B5EF4-FFF2-40B4-BE49-F238E27FC236}">
                <a16:creationId xmlns:a16="http://schemas.microsoft.com/office/drawing/2014/main" id="{3A9164B5-144B-4A05-A6E7-39EE43744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7922322"/>
            <a:ext cx="12287121" cy="13969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defTabSz="572516">
              <a:buNone/>
              <a:defRPr sz="180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2">
                    <a:lumMod val="50000"/>
                  </a:schemeClr>
                </a:solidFill>
                <a:ea typeface="Cambria Math" panose="02040503050406030204" pitchFamily="18" charset="0"/>
              </a:rPr>
              <a:t>Ductility measured by:</a:t>
            </a:r>
          </a:p>
          <a:p>
            <a:pPr defTabSz="572516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Cambria Math" panose="02040503050406030204" pitchFamily="18" charset="0"/>
              </a:rPr>
              <a:t>Percent elongation (strain) at fracture</a:t>
            </a:r>
          </a:p>
          <a:p>
            <a:pPr defTabSz="572516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Cambria Math" panose="02040503050406030204" pitchFamily="18" charset="0"/>
              </a:rPr>
              <a:t>Percent reduction of cross-sectional area at fracture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811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338</Words>
  <Application>Microsoft Office PowerPoint</Application>
  <PresentationFormat>Custom</PresentationFormat>
  <Paragraphs>64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Avenir Roman</vt:lpstr>
      <vt:lpstr>Cambria Math</vt:lpstr>
      <vt:lpstr>Helvetica</vt:lpstr>
      <vt:lpstr>Helvetica Neue</vt:lpstr>
      <vt:lpstr>Helvetica Neue Light</vt:lpstr>
      <vt:lpstr>Times New Roman</vt:lpstr>
      <vt:lpstr>ModernPortfolio</vt:lpstr>
      <vt:lpstr>Mechanics of Materials Engr 350 - Lecture 7 Mechanical Properties</vt:lpstr>
      <vt:lpstr>Mechanical properties testing</vt:lpstr>
      <vt:lpstr>Uniaxial Tension Test</vt:lpstr>
      <vt:lpstr>Stress vs. strain curve</vt:lpstr>
      <vt:lpstr>Elastic and Plastic Deformation</vt:lpstr>
      <vt:lpstr>Parameters on Stress-Strain Diagram</vt:lpstr>
      <vt:lpstr>Engineering Stress vs. True Stress</vt:lpstr>
      <vt:lpstr>Summary Stress-Strain Diagram</vt:lpstr>
      <vt:lpstr>Ductility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Example- Philpot 2.7</dc:title>
  <dc:creator>Maughan, Michael (maughan@uidaho.edu)</dc:creator>
  <cp:lastModifiedBy>Dan Cordon</cp:lastModifiedBy>
  <cp:revision>11</cp:revision>
  <cp:lastPrinted>2017-08-31T21:59:00Z</cp:lastPrinted>
  <dcterms:modified xsi:type="dcterms:W3CDTF">2019-01-25T15:32:32Z</dcterms:modified>
</cp:coreProperties>
</file>