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4" r:id="rId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</a:t>
            </a:r>
            <a:r>
              <a:rPr lang="en-US" sz="4200" dirty="0"/>
              <a:t>8</a:t>
            </a:r>
            <a:endParaRPr sz="4200" dirty="0"/>
          </a:p>
          <a:p>
            <a:pPr lvl="0">
              <a:defRPr sz="1800"/>
            </a:pPr>
            <a:r>
              <a:rPr sz="4200" dirty="0"/>
              <a:t>Mechanical Properties #2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Hooke’s Law</a:t>
            </a:r>
            <a:r>
              <a:rPr lang="en-US" sz="4200" dirty="0"/>
              <a:t> (pronounce like ‘hook’)</a:t>
            </a:r>
            <a:endParaRPr sz="4200" dirty="0"/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946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The initial portion of the stress-strain curve is linear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grpSp>
        <p:nvGrpSpPr>
          <p:cNvPr id="72" name="Group 72"/>
          <p:cNvGrpSpPr/>
          <p:nvPr/>
        </p:nvGrpSpPr>
        <p:grpSpPr>
          <a:xfrm>
            <a:off x="772001" y="3114129"/>
            <a:ext cx="6520546" cy="5982209"/>
            <a:chOff x="22893" y="0"/>
            <a:chExt cx="6520544" cy="5982208"/>
          </a:xfrm>
        </p:grpSpPr>
        <p:sp>
          <p:nvSpPr>
            <p:cNvPr id="68" name="Shape 68"/>
            <p:cNvSpPr/>
            <p:nvPr/>
          </p:nvSpPr>
          <p:spPr>
            <a:xfrm>
              <a:off x="800178" y="4755304"/>
              <a:ext cx="549058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flipV="1">
              <a:off x="780079" y="364142"/>
              <a:ext cx="1" cy="43646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22893" y="-1"/>
              <a:ext cx="597286" cy="9511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3000"/>
                <a:t>𝜎</a:t>
              </a:r>
            </a:p>
          </p:txBody>
        </p:sp>
        <p:sp>
          <p:nvSpPr>
            <p:cNvPr id="71" name="Shape 71"/>
            <p:cNvSpPr/>
            <p:nvPr/>
          </p:nvSpPr>
          <p:spPr>
            <a:xfrm>
              <a:off x="6014835" y="4852312"/>
              <a:ext cx="528604" cy="11298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3000"/>
                <a:t>𝜀</a:t>
              </a:r>
            </a:p>
          </p:txBody>
        </p:sp>
      </p:grpSp>
      <p:sp>
        <p:nvSpPr>
          <p:cNvPr id="73" name="Shape 73"/>
          <p:cNvSpPr/>
          <p:nvPr/>
        </p:nvSpPr>
        <p:spPr>
          <a:xfrm>
            <a:off x="1542334" y="3397563"/>
            <a:ext cx="5221595" cy="4449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322" y="10275"/>
                </a:lnTo>
                <a:lnTo>
                  <a:pt x="7402" y="6193"/>
                </a:lnTo>
                <a:cubicBezTo>
                  <a:pt x="8202" y="4975"/>
                  <a:pt x="9437" y="3921"/>
                  <a:pt x="10990" y="3130"/>
                </a:cubicBezTo>
                <a:cubicBezTo>
                  <a:pt x="12205" y="2511"/>
                  <a:pt x="13581" y="2072"/>
                  <a:pt x="14968" y="1666"/>
                </a:cubicBezTo>
                <a:cubicBezTo>
                  <a:pt x="17137" y="1033"/>
                  <a:pt x="19350" y="477"/>
                  <a:pt x="21600" y="0"/>
                </a:cubicBezTo>
              </a:path>
            </a:pathLst>
          </a:custGeom>
          <a:ln w="38100">
            <a:solidFill>
              <a:srgbClr val="AD584F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FFBCAEFD-89B7-46B3-87D5-18258E244B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64104" y="3017121"/>
                <a:ext cx="5221596" cy="607921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1pPr>
                <a:lvl2pPr marL="914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2pPr>
                <a:lvl3pPr marL="1371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3pPr>
                <a:lvl4pPr marL="1828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4pPr>
                <a:lvl5pPr marL="22860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5pPr>
                <a:lvl6pPr marL="2743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6pPr>
                <a:lvl7pPr marL="3200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7pPr>
                <a:lvl8pPr marL="3657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8pPr>
                <a:lvl9pPr marL="4114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9pPr>
              </a:lstStyle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Hooke’s Law gives us the relationship of stress and strain ONLY in the elastic region of the curve</a:t>
                </a: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914400" lvl="2" indent="0" algn="l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>
                    <a:ea typeface="Cambria Math" panose="02040503050406030204" pitchFamily="18" charset="0"/>
                  </a:rPr>
                  <a:t>where E is the modulus of elasticity</a:t>
                </a:r>
                <a:endParaRPr lang="en-US" sz="2400" b="0" dirty="0">
                  <a:ea typeface="Cambria Math" panose="02040503050406030204" pitchFamily="18" charset="0"/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endParaRPr lang="en-US" sz="2400" dirty="0"/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Hooke’s Law also applies to shear stress and shear strain</a:t>
                </a: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914400" lvl="2" indent="0" algn="l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where G is the modulus of rigidity (also known as the shear modulus)</a:t>
                </a:r>
              </a:p>
            </p:txBody>
          </p:sp>
        </mc:Choice>
        <mc:Fallback xmlns=""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FFBCAEFD-89B7-46B3-87D5-18258E244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04" y="3017121"/>
                <a:ext cx="5221596" cy="6079218"/>
              </a:xfrm>
              <a:prstGeom prst="rect">
                <a:avLst/>
              </a:prstGeom>
              <a:blipFill>
                <a:blip r:embed="rId2"/>
                <a:stretch>
                  <a:fillRect l="-2450" t="-1605" r="-256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Triangle 1">
            <a:extLst>
              <a:ext uri="{FF2B5EF4-FFF2-40B4-BE49-F238E27FC236}">
                <a16:creationId xmlns:a16="http://schemas.microsoft.com/office/drawing/2014/main" id="{5208DE67-2803-40B5-854F-72D19E1C7674}"/>
              </a:ext>
            </a:extLst>
          </p:cNvPr>
          <p:cNvSpPr/>
          <p:nvPr/>
        </p:nvSpPr>
        <p:spPr>
          <a:xfrm flipH="1">
            <a:off x="1529186" y="4750163"/>
            <a:ext cx="1740101" cy="3119271"/>
          </a:xfrm>
          <a:prstGeom prst="rtTriangl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0443A-E54C-49D5-8AAF-C21094E411F2}"/>
              </a:ext>
            </a:extLst>
          </p:cNvPr>
          <p:cNvSpPr txBox="1"/>
          <p:nvPr/>
        </p:nvSpPr>
        <p:spPr>
          <a:xfrm>
            <a:off x="3758075" y="5660580"/>
            <a:ext cx="300585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Hooke’s Law</a:t>
            </a:r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17301BFF-041C-4F51-94BF-ACBD148366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71316" y="8580222"/>
            <a:ext cx="914400" cy="9144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C7C6584-C50C-401B-989D-807DC3CD1E2B}"/>
              </a:ext>
            </a:extLst>
          </p:cNvPr>
          <p:cNvSpPr/>
          <p:nvPr/>
        </p:nvSpPr>
        <p:spPr>
          <a:xfrm>
            <a:off x="3269287" y="6676521"/>
            <a:ext cx="3494642" cy="375632"/>
          </a:xfrm>
          <a:prstGeom prst="rightArrow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EF33324D-7C37-4798-96E6-FED3668BCEEB}"/>
              </a:ext>
            </a:extLst>
          </p:cNvPr>
          <p:cNvSpPr/>
          <p:nvPr/>
        </p:nvSpPr>
        <p:spPr>
          <a:xfrm>
            <a:off x="4409904" y="4152897"/>
            <a:ext cx="1489353" cy="1507683"/>
          </a:xfrm>
          <a:prstGeom prst="noSmoking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B9F3C5-6EB5-4FD3-A626-AD55902B438B}"/>
              </a:ext>
            </a:extLst>
          </p:cNvPr>
          <p:cNvSpPr txBox="1"/>
          <p:nvPr/>
        </p:nvSpPr>
        <p:spPr>
          <a:xfrm>
            <a:off x="1070644" y="8030125"/>
            <a:ext cx="300585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Hooke’s Law</a:t>
            </a:r>
          </a:p>
        </p:txBody>
      </p:sp>
      <p:pic>
        <p:nvPicPr>
          <p:cNvPr id="1026" name="Picture 2" descr="Image result for hook picture">
            <a:extLst>
              <a:ext uri="{FF2B5EF4-FFF2-40B4-BE49-F238E27FC236}">
                <a16:creationId xmlns:a16="http://schemas.microsoft.com/office/drawing/2014/main" id="{49173527-8797-4A1F-9E15-D34056ED6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902" y="388518"/>
            <a:ext cx="1413214" cy="158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Poisson’s ratio</a:t>
            </a:r>
            <a:r>
              <a:rPr lang="en-US" sz="4200" dirty="0"/>
              <a:t> (rhymes with ‘boy-john’)</a:t>
            </a:r>
            <a:endParaRPr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Shape 7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If a solid body is subjected to an axial tension, it contracts in lateral directions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If a solid body is compressed, it expands in lateral directions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𝑙𝑎𝑡𝑒𝑟𝑎𝑙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𝑙𝑜𝑛𝑔𝑖𝑡𝑢𝑑𝑖𝑛𝑎𝑙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𝑡𝑟𝑎𝑛𝑠𝑣𝑒𝑟𝑠𝑒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𝑎𝑥𝑖𝑎𝑙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Only applies to a state of uniaxial stress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Typical values </a:t>
                </a:r>
                <a:r>
                  <a:rPr lang="en-US" sz="3600" dirty="0">
                    <a:solidFill>
                      <a:srgbClr val="747474"/>
                    </a:solidFill>
                    <a:sym typeface="Wingdings" panose="05000000000000000000" pitchFamily="2" charset="2"/>
                  </a:rPr>
                  <a:t> 1/4 to 1/3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Max value </a:t>
                </a:r>
                <a:r>
                  <a:rPr lang="en-US" sz="3600" dirty="0">
                    <a:solidFill>
                      <a:srgbClr val="747474"/>
                    </a:solidFill>
                    <a:sym typeface="Wingdings" panose="05000000000000000000" pitchFamily="2" charset="2"/>
                  </a:rPr>
                  <a:t> 0.5 (rubber, etc.)</a:t>
                </a:r>
                <a:endParaRPr lang="en-US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Demonstration?</a:t>
                </a:r>
                <a:endParaRPr sz="3600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76" name="Shape 7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  <a:blipFill>
                <a:blip r:embed="rId2"/>
                <a:stretch>
                  <a:fillRect l="-1644" t="-2102" r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Example Philpot 3.4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8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65882" y="440266"/>
            <a:ext cx="6148935" cy="2649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679D4AC-6F56-4E5C-B5A8-B9ACB9645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91" y="2235222"/>
            <a:ext cx="5334000" cy="1397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155B4247-6181-45EB-881D-38819EEF309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3632222"/>
                <a:ext cx="11861800" cy="1616183"/>
              </a:xfrm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𝑙𝑎𝑡𝑒𝑟𝑎𝑙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𝑙𝑜𝑛𝑔𝑖𝑡𝑢𝑑𝑖𝑛𝑎𝑙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𝑡𝑟𝑎𝑛𝑠𝑣𝑒𝑟𝑠𝑒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𝑎𝑥𝑖𝑎𝑙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−(−250 </m:t>
                        </m:r>
                        <m: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𝜇𝜖</m:t>
                        </m:r>
                        <m: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840 </m:t>
                        </m:r>
                        <m:r>
                          <a:rPr lang="en-US" sz="3200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𝜇𝜖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𝟐𝟗𝟕𝟔</m:t>
                    </m:r>
                  </m:oMath>
                </a14:m>
                <a:r>
                  <a:rPr lang="en-US" sz="3200" dirty="0">
                    <a:solidFill>
                      <a:srgbClr val="747474"/>
                    </a:solidFill>
                  </a:rPr>
                  <a:t>  </a:t>
                </a:r>
                <a:r>
                  <a:rPr lang="en-US" sz="3200" dirty="0">
                    <a:solidFill>
                      <a:srgbClr val="747474"/>
                    </a:solidFill>
                    <a:sym typeface="Wingdings" panose="05000000000000000000" pitchFamily="2" charset="2"/>
                  </a:rPr>
                  <a:t> within expected values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155B4247-6181-45EB-881D-38819EEF30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3632222"/>
                <a:ext cx="11861800" cy="16161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hape 76">
                <a:extLst>
                  <a:ext uri="{FF2B5EF4-FFF2-40B4-BE49-F238E27FC236}">
                    <a16:creationId xmlns:a16="http://schemas.microsoft.com/office/drawing/2014/main" id="{849A087D-642F-4726-87E6-4CEF2D44CC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1500" y="5828486"/>
                <a:ext cx="11861800" cy="336631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1pPr>
                <a:lvl2pPr marL="914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2pPr>
                <a:lvl3pPr marL="1371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3pPr>
                <a:lvl4pPr marL="1828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4pPr>
                <a:lvl5pPr marL="22860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5pPr>
                <a:lvl6pPr marL="2743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6pPr>
                <a:lvl7pPr marL="3200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7pPr>
                <a:lvl8pPr marL="3657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8pPr>
                <a:lvl9pPr marL="4114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9pPr>
              </a:lstStyle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 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num>
                      <m:den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𝜖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𝜖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den>
                    </m:f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32,000 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𝑙𝑏𝑓</m:t>
                        </m:r>
                      </m:num>
                      <m:den>
                        <m:d>
                          <m:dPr>
                            <m:ctrlPr>
                              <a:rPr lang="en-US" sz="320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320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840∗</m:t>
                            </m:r>
                            <m:sSup>
                              <m:sSupPr>
                                <m:ctrlP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−6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</m:t>
                                </m:r>
                              </m:num>
                              <m:den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</m:t>
                                </m:r>
                              </m:den>
                            </m:f>
                          </m:e>
                        </m:d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∗(0.75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∗3.0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en-US" sz="32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𝟏𝟔</m:t>
                    </m:r>
                    <m:r>
                      <a:rPr lang="en-US" sz="32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32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𝟗</m:t>
                    </m:r>
                    <m:r>
                      <a:rPr lang="en-US" sz="32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𝑴𝒑𝒔𝒊</m:t>
                    </m:r>
                  </m:oMath>
                </a14:m>
                <a:endParaRPr lang="en-US" sz="3200" b="1" dirty="0">
                  <a:solidFill>
                    <a:schemeClr val="bg2">
                      <a:lumMod val="50000"/>
                    </a:schemeClr>
                  </a:solidFill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What has Young’s modulus of ~17 </a:t>
                </a:r>
                <a:r>
                  <a:rPr lang="en-US" sz="3200" dirty="0" err="1">
                    <a:solidFill>
                      <a:schemeClr val="bg2">
                        <a:lumMod val="50000"/>
                      </a:schemeClr>
                    </a:solidFill>
                  </a:rPr>
                  <a:t>Mpsi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?  </a:t>
                </a:r>
              </a:p>
              <a:p>
                <a:pPr lvl="1"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Copper red brass alloy</a:t>
                </a:r>
              </a:p>
            </p:txBody>
          </p:sp>
        </mc:Choice>
        <mc:Fallback xmlns="">
          <p:sp>
            <p:nvSpPr>
              <p:cNvPr id="7" name="Shape 76">
                <a:extLst>
                  <a:ext uri="{FF2B5EF4-FFF2-40B4-BE49-F238E27FC236}">
                    <a16:creationId xmlns:a16="http://schemas.microsoft.com/office/drawing/2014/main" id="{849A087D-642F-4726-87E6-4CEF2D44C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5828486"/>
                <a:ext cx="11861800" cy="3366313"/>
              </a:xfrm>
              <a:prstGeom prst="rect">
                <a:avLst/>
              </a:prstGeom>
              <a:blipFill>
                <a:blip r:embed="rId5"/>
                <a:stretch>
                  <a:fillRect l="-1490" t="-906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Another in</a:t>
            </a:r>
            <a:r>
              <a:rPr sz="4200" dirty="0"/>
              <a:t>-class problem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A98D24-9331-4895-B191-5219B35E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242" y="526744"/>
            <a:ext cx="4168058" cy="3768381"/>
          </a:xfrm>
          <a:prstGeom prst="rect">
            <a:avLst/>
          </a:prstGeom>
        </p:spPr>
      </p:pic>
      <p:sp>
        <p:nvSpPr>
          <p:cNvPr id="6" name="Shape 76">
            <a:extLst>
              <a:ext uri="{FF2B5EF4-FFF2-40B4-BE49-F238E27FC236}">
                <a16:creationId xmlns:a16="http://schemas.microsoft.com/office/drawing/2014/main" id="{8A31D07D-4AB4-41EC-B9F5-5CC9C444F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1272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Polymer bar with dimensions: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b = 50 mm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d = 100 mm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 = 270 mm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Load P of 135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kN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results in a reduction in </a:t>
            </a:r>
            <a:br>
              <a:rPr lang="en-US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height of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Δh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-2.50 mm and depth changes by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Δd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0.38 mm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When unloaded the bar returns to original shape. Calculate:</a:t>
            </a:r>
          </a:p>
          <a:p>
            <a:pPr marL="514350" indent="-514350">
              <a:buFont typeface="+mj-lt"/>
              <a:buAutoNum type="alphaLcParenR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Modulus of Elasticity (Young’s Modulus)</a:t>
            </a:r>
          </a:p>
          <a:p>
            <a:pPr marL="514350" indent="-514350">
              <a:buFont typeface="+mj-lt"/>
              <a:buAutoNum type="alphaLcParenR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Poisson’s Ratio</a:t>
            </a:r>
          </a:p>
          <a:p>
            <a:pPr marL="514350" indent="-514350">
              <a:buFont typeface="+mj-lt"/>
              <a:buAutoNum type="alphaLcParenR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Change in dimension b 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11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181</Words>
  <Application>Microsoft Office PowerPoint</Application>
  <PresentationFormat>Custom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Wingdings</vt:lpstr>
      <vt:lpstr>ModernPortfolio</vt:lpstr>
      <vt:lpstr>Mechanics of Materials Engr 350 - Lecture 8 Mechanical Properties #2</vt:lpstr>
      <vt:lpstr>Hooke’s Law (pronounce like ‘hook’)</vt:lpstr>
      <vt:lpstr>Poisson’s ratio (rhymes with ‘boy-john’)</vt:lpstr>
      <vt:lpstr>Example Philpot 3.4</vt:lpstr>
      <vt:lpstr>Another in-class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6 Mechanical Properties #2</dc:title>
  <dc:creator>Dan Cordon</dc:creator>
  <cp:lastModifiedBy>Cordon, Daniel (dcordon@uidaho.edu)</cp:lastModifiedBy>
  <cp:revision>10</cp:revision>
  <dcterms:modified xsi:type="dcterms:W3CDTF">2019-01-28T21:31:47Z</dcterms:modified>
</cp:coreProperties>
</file>