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Neue Light"/>
      </a:defRPr>
    </a:lvl1pPr>
    <a:lvl2pPr indent="228600" algn="ctr" defTabSz="584200">
      <a:defRPr sz="3600">
        <a:latin typeface="+mn-lt"/>
        <a:ea typeface="+mn-ea"/>
        <a:cs typeface="+mn-cs"/>
        <a:sym typeface="Helvetica Neue Light"/>
      </a:defRPr>
    </a:lvl2pPr>
    <a:lvl3pPr indent="457200" algn="ctr" defTabSz="584200">
      <a:defRPr sz="3600">
        <a:latin typeface="+mn-lt"/>
        <a:ea typeface="+mn-ea"/>
        <a:cs typeface="+mn-cs"/>
        <a:sym typeface="Helvetica Neue Light"/>
      </a:defRPr>
    </a:lvl3pPr>
    <a:lvl4pPr indent="685800" algn="ctr" defTabSz="584200">
      <a:defRPr sz="3600">
        <a:latin typeface="+mn-lt"/>
        <a:ea typeface="+mn-ea"/>
        <a:cs typeface="+mn-cs"/>
        <a:sym typeface="Helvetica Neue Light"/>
      </a:defRPr>
    </a:lvl4pPr>
    <a:lvl5pPr indent="914400" algn="ctr" defTabSz="584200">
      <a:defRPr sz="3600">
        <a:latin typeface="+mn-lt"/>
        <a:ea typeface="+mn-ea"/>
        <a:cs typeface="+mn-cs"/>
        <a:sym typeface="Helvetica Neue Light"/>
      </a:defRPr>
    </a:lvl5pPr>
    <a:lvl6pPr indent="1143000" algn="ctr" defTabSz="584200">
      <a:defRPr sz="3600">
        <a:latin typeface="+mn-lt"/>
        <a:ea typeface="+mn-ea"/>
        <a:cs typeface="+mn-cs"/>
        <a:sym typeface="Helvetica Neue Light"/>
      </a:defRPr>
    </a:lvl6pPr>
    <a:lvl7pPr indent="1371600" algn="ctr" defTabSz="584200">
      <a:defRPr sz="3600">
        <a:latin typeface="+mn-lt"/>
        <a:ea typeface="+mn-ea"/>
        <a:cs typeface="+mn-cs"/>
        <a:sym typeface="Helvetica Neue Light"/>
      </a:defRPr>
    </a:lvl7pPr>
    <a:lvl8pPr indent="1600200" algn="ctr" defTabSz="584200">
      <a:defRPr sz="3600">
        <a:latin typeface="+mn-lt"/>
        <a:ea typeface="+mn-ea"/>
        <a:cs typeface="+mn-cs"/>
        <a:sym typeface="Helvetica Neue Light"/>
      </a:defRPr>
    </a:lvl8pPr>
    <a:lvl9pPr indent="1828800" algn="ctr" defTabSz="584200">
      <a:defRPr sz="3600">
        <a:latin typeface="+mn-lt"/>
        <a:ea typeface="+mn-ea"/>
        <a:cs typeface="+mn-cs"/>
        <a:sym typeface="Helvetica Neue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25D6B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8FA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A9A584"/>
              </a:solidFill>
              <a:prstDash val="solid"/>
              <a:miter lim="400000"/>
            </a:ln>
          </a:top>
          <a:bottom>
            <a:ln w="127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solidFill>
                <a:srgbClr val="A9A584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9A584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/>
      <a:tcStyle>
        <a:tcBdr/>
        <a:fill>
          <a:solidFill>
            <a:srgbClr val="E4E4E0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4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/>
          <p:nvPr/>
        </p:nvSpPr>
        <p:spPr>
          <a:xfrm>
            <a:off x="571500" y="4749800"/>
            <a:ext cx="11868094" cy="129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571500" y="5016500"/>
            <a:ext cx="11861800" cy="10160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 rot="5400000">
            <a:off x="6832536" y="8686863"/>
            <a:ext cx="1422529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571500" y="3289300"/>
            <a:ext cx="11861800" cy="3175000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/>
        </p:nvSpPr>
        <p:spPr>
          <a:xfrm>
            <a:off x="571500" y="4864100"/>
            <a:ext cx="5334476" cy="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571500" y="1435100"/>
            <a:ext cx="53340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571500" y="5130800"/>
            <a:ext cx="5334000" cy="31750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Five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571500" y="1968500"/>
            <a:ext cx="5073394" cy="133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571500" y="2222500"/>
            <a:ext cx="5080000" cy="6667500"/>
          </a:xfrm>
          <a:prstGeom prst="rect">
            <a:avLst/>
          </a:prstGeom>
        </p:spPr>
        <p:txBody>
          <a:bodyPr/>
          <a:lstStyle>
            <a:lvl1pPr marL="3302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04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906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208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6510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xfrm>
            <a:off x="889000" y="889000"/>
            <a:ext cx="11214100" cy="7962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>
            <a:off x="9055098" y="508000"/>
            <a:ext cx="128" cy="7975631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" name="Shape 34"/>
          <p:cNvSpPr/>
          <p:nvPr/>
        </p:nvSpPr>
        <p:spPr>
          <a:xfrm>
            <a:off x="9055096" y="4464050"/>
            <a:ext cx="3448503" cy="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520700" y="8661400"/>
            <a:ext cx="8369300" cy="9398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71500" y="1968500"/>
            <a:ext cx="11868106" cy="129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571500" y="2222500"/>
            <a:ext cx="11861800" cy="666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2268199" y="9194800"/>
            <a:ext cx="312015" cy="29982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defTabSz="584200">
        <a:defRPr sz="4200">
          <a:latin typeface="+mn-lt"/>
          <a:ea typeface="+mn-ea"/>
          <a:cs typeface="+mn-cs"/>
          <a:sym typeface="Helvetica Neue Light"/>
        </a:defRPr>
      </a:lvl1pPr>
      <a:lvl2pPr indent="228600" defTabSz="584200">
        <a:defRPr sz="4200">
          <a:latin typeface="+mn-lt"/>
          <a:ea typeface="+mn-ea"/>
          <a:cs typeface="+mn-cs"/>
          <a:sym typeface="Helvetica Neue Light"/>
        </a:defRPr>
      </a:lvl2pPr>
      <a:lvl3pPr indent="457200" defTabSz="584200">
        <a:defRPr sz="4200">
          <a:latin typeface="+mn-lt"/>
          <a:ea typeface="+mn-ea"/>
          <a:cs typeface="+mn-cs"/>
          <a:sym typeface="Helvetica Neue Light"/>
        </a:defRPr>
      </a:lvl3pPr>
      <a:lvl4pPr indent="685800" defTabSz="584200">
        <a:defRPr sz="4200">
          <a:latin typeface="+mn-lt"/>
          <a:ea typeface="+mn-ea"/>
          <a:cs typeface="+mn-cs"/>
          <a:sym typeface="Helvetica Neue Light"/>
        </a:defRPr>
      </a:lvl4pPr>
      <a:lvl5pPr indent="914400" defTabSz="584200">
        <a:defRPr sz="4200">
          <a:latin typeface="+mn-lt"/>
          <a:ea typeface="+mn-ea"/>
          <a:cs typeface="+mn-cs"/>
          <a:sym typeface="Helvetica Neue Light"/>
        </a:defRPr>
      </a:lvl5pPr>
      <a:lvl6pPr indent="1143000" defTabSz="584200">
        <a:defRPr sz="4200">
          <a:latin typeface="+mn-lt"/>
          <a:ea typeface="+mn-ea"/>
          <a:cs typeface="+mn-cs"/>
          <a:sym typeface="Helvetica Neue Light"/>
        </a:defRPr>
      </a:lvl6pPr>
      <a:lvl7pPr indent="1371600" defTabSz="584200">
        <a:defRPr sz="4200">
          <a:latin typeface="+mn-lt"/>
          <a:ea typeface="+mn-ea"/>
          <a:cs typeface="+mn-cs"/>
          <a:sym typeface="Helvetica Neue Light"/>
        </a:defRPr>
      </a:lvl7pPr>
      <a:lvl8pPr indent="1600200" defTabSz="584200">
        <a:defRPr sz="4200">
          <a:latin typeface="+mn-lt"/>
          <a:ea typeface="+mn-ea"/>
          <a:cs typeface="+mn-cs"/>
          <a:sym typeface="Helvetica Neue Light"/>
        </a:defRPr>
      </a:lvl8pPr>
      <a:lvl9pPr indent="1828800" defTabSz="584200">
        <a:defRPr sz="4200">
          <a:latin typeface="+mn-lt"/>
          <a:ea typeface="+mn-ea"/>
          <a:cs typeface="+mn-cs"/>
          <a:sym typeface="Helvetica Neue Light"/>
        </a:defRPr>
      </a:lvl9pPr>
    </p:titleStyle>
    <p:bodyStyle>
      <a:lvl1pPr marL="457200" indent="-457200" defTabSz="584200"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1pPr>
      <a:lvl2pPr marL="914400" indent="-457200" defTabSz="584200"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2pPr>
      <a:lvl3pPr marL="1371600" indent="-457200" defTabSz="584200"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3pPr>
      <a:lvl4pPr marL="1828800" indent="-457200" defTabSz="584200"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4pPr>
      <a:lvl5pPr marL="2286000" indent="-457200" defTabSz="584200"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5pPr>
      <a:lvl6pPr marL="2743200" indent="-457200" defTabSz="584200"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6pPr>
      <a:lvl7pPr marL="3200400" indent="-457200" defTabSz="584200"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7pPr>
      <a:lvl8pPr marL="3657600" indent="-457200" defTabSz="584200"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8pPr>
      <a:lvl9pPr marL="4114800" indent="-457200" defTabSz="584200"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9pPr>
    </p:bodyStyle>
    <p:otherStyle>
      <a:lvl1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indent="228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indent="457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indent="685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indent="9144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indent="11430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indent="1371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indent="1600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indent="1828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 dirty="0"/>
              <a:t>Mechanics of Materials </a:t>
            </a:r>
            <a:r>
              <a:rPr sz="4200" dirty="0" err="1"/>
              <a:t>Engr</a:t>
            </a:r>
            <a:r>
              <a:rPr sz="4200" dirty="0"/>
              <a:t> 350 - Lecture </a:t>
            </a:r>
            <a:r>
              <a:rPr lang="en-US" sz="4200" dirty="0" smtClean="0"/>
              <a:t>9</a:t>
            </a:r>
            <a:endParaRPr sz="4200" dirty="0"/>
          </a:p>
          <a:p>
            <a:pPr lvl="0">
              <a:defRPr sz="1800"/>
            </a:pPr>
            <a:r>
              <a:rPr sz="4200" dirty="0"/>
              <a:t>Design/Safety</a:t>
            </a:r>
          </a:p>
        </p:txBody>
      </p:sp>
      <p:sp>
        <p:nvSpPr>
          <p:cNvPr id="43" name="Shape 43"/>
          <p:cNvSpPr/>
          <p:nvPr/>
        </p:nvSpPr>
        <p:spPr>
          <a:xfrm>
            <a:off x="571500" y="5941742"/>
            <a:ext cx="11861800" cy="143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 defTabSz="479044">
              <a:defRPr sz="1800"/>
            </a:pPr>
            <a:r>
              <a:rPr sz="2132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“Design is a funny word. Some people think design means how it looks. But of course, if you dig deeper, it's really how it works.”</a:t>
            </a:r>
          </a:p>
          <a:p>
            <a:pPr lvl="0" defTabSz="479044">
              <a:defRPr sz="1800"/>
            </a:pPr>
            <a:endParaRPr sz="2132">
              <a:solidFill>
                <a:srgbClr val="74747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 defTabSz="479044">
              <a:defRPr sz="1800"/>
            </a:pPr>
            <a:r>
              <a:rPr sz="2132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-Steve Jobs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sz="4200" dirty="0" smtClean="0"/>
              <a:t>Example 4.3 – Compare ASD to LRFD</a:t>
            </a:r>
            <a:endParaRPr sz="4200" dirty="0"/>
          </a:p>
        </p:txBody>
      </p:sp>
      <p:sp>
        <p:nvSpPr>
          <p:cNvPr id="79" name="Shape 79"/>
          <p:cNvSpPr>
            <a:spLocks noGrp="1"/>
          </p:cNvSpPr>
          <p:nvPr>
            <p:ph type="sldNum" sz="quarter" idx="2"/>
          </p:nvPr>
        </p:nvSpPr>
        <p:spPr>
          <a:xfrm>
            <a:off x="12367056" y="9194800"/>
            <a:ext cx="213158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10</a:t>
            </a:fld>
            <a:endParaRPr sz="1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914" y="2117290"/>
            <a:ext cx="8868229" cy="748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0840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sz="4200" dirty="0" smtClean="0"/>
              <a:t>Example 4.3 – Compare ASD to LRFD</a:t>
            </a:r>
            <a:endParaRPr sz="4200" dirty="0"/>
          </a:p>
        </p:txBody>
      </p:sp>
      <p:sp>
        <p:nvSpPr>
          <p:cNvPr id="79" name="Shape 79"/>
          <p:cNvSpPr>
            <a:spLocks noGrp="1"/>
          </p:cNvSpPr>
          <p:nvPr>
            <p:ph type="sldNum" sz="quarter" idx="2"/>
          </p:nvPr>
        </p:nvSpPr>
        <p:spPr>
          <a:xfrm>
            <a:off x="12367056" y="9194800"/>
            <a:ext cx="213158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11</a:t>
            </a:fld>
            <a:endParaRPr sz="1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14" y="2652687"/>
            <a:ext cx="11390991" cy="601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0838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Design considerations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747474"/>
                </a:solidFill>
              </a:rPr>
              <a:t>We generally must make many assumptions in design in order to make calculations.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600" dirty="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600" dirty="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600" dirty="0">
              <a:solidFill>
                <a:srgbClr val="747474"/>
              </a:solidFill>
            </a:endParaRP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chemeClr val="bg2">
                    <a:lumMod val="50000"/>
                  </a:schemeClr>
                </a:solidFill>
              </a:rPr>
              <a:t>4 </a:t>
            </a: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</a:rPr>
              <a:t>T</a:t>
            </a:r>
            <a:r>
              <a:rPr sz="3200" dirty="0" smtClean="0">
                <a:solidFill>
                  <a:schemeClr val="bg2">
                    <a:lumMod val="50000"/>
                  </a:schemeClr>
                </a:solidFill>
              </a:rPr>
              <a:t>ypes </a:t>
            </a:r>
            <a:r>
              <a:rPr sz="3200" dirty="0">
                <a:solidFill>
                  <a:schemeClr val="bg2">
                    <a:lumMod val="50000"/>
                  </a:schemeClr>
                </a:solidFill>
              </a:rPr>
              <a:t>of </a:t>
            </a: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</a:rPr>
              <a:t>L</a:t>
            </a:r>
            <a:r>
              <a:rPr sz="3200" dirty="0" smtClean="0">
                <a:solidFill>
                  <a:schemeClr val="bg2">
                    <a:lumMod val="50000"/>
                  </a:schemeClr>
                </a:solidFill>
              </a:rPr>
              <a:t>oads</a:t>
            </a:r>
            <a:endParaRPr sz="3200" dirty="0">
              <a:solidFill>
                <a:schemeClr val="bg2">
                  <a:lumMod val="50000"/>
                </a:schemeClr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chemeClr val="bg2">
                    <a:lumMod val="50000"/>
                  </a:schemeClr>
                </a:solidFill>
              </a:rPr>
              <a:t>Dead 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L</a:t>
            </a:r>
            <a:r>
              <a:rPr sz="3200" dirty="0" smtClean="0">
                <a:solidFill>
                  <a:schemeClr val="bg2">
                    <a:lumMod val="50000"/>
                  </a:schemeClr>
                </a:solidFill>
              </a:rPr>
              <a:t>oads</a:t>
            </a:r>
            <a:endParaRPr sz="3200" dirty="0">
              <a:solidFill>
                <a:schemeClr val="bg2">
                  <a:lumMod val="50000"/>
                </a:schemeClr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chemeClr val="bg2">
                    <a:lumMod val="50000"/>
                  </a:schemeClr>
                </a:solidFill>
              </a:rPr>
              <a:t>Live 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L</a:t>
            </a:r>
            <a:r>
              <a:rPr sz="3200" dirty="0" smtClean="0">
                <a:solidFill>
                  <a:schemeClr val="bg2">
                    <a:lumMod val="50000"/>
                  </a:schemeClr>
                </a:solidFill>
              </a:rPr>
              <a:t>oads</a:t>
            </a:r>
            <a:endParaRPr lang="en-US" sz="3200" dirty="0" smtClean="0">
              <a:solidFill>
                <a:schemeClr val="bg2">
                  <a:lumMod val="50000"/>
                </a:schemeClr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</a:rPr>
              <a:t>Snow Loads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</a:rPr>
              <a:t>Wind Loads</a:t>
            </a:r>
          </a:p>
          <a:p>
            <a:pPr marL="457200" lvl="1" indent="0">
              <a:buNone/>
              <a:defRPr sz="1800">
                <a:solidFill>
                  <a:srgbClr val="000000"/>
                </a:solidFill>
              </a:defRPr>
            </a:pPr>
            <a:endParaRPr sz="3600" dirty="0">
              <a:solidFill>
                <a:srgbClr val="747474"/>
              </a:solidFill>
            </a:endParaRPr>
          </a:p>
        </p:txBody>
      </p:sp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xfrm>
            <a:off x="12367056" y="9194800"/>
            <a:ext cx="213158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2</a:t>
            </a:fld>
            <a:endParaRPr sz="1400"/>
          </a:p>
        </p:txBody>
      </p:sp>
      <p:pic>
        <p:nvPicPr>
          <p:cNvPr id="48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77611" y="3378285"/>
            <a:ext cx="3253667" cy="2440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50688" y="2880228"/>
            <a:ext cx="3729526" cy="3317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asted-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27646" y="5866167"/>
            <a:ext cx="4749507" cy="3176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what blizzard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8850688" y="6565275"/>
            <a:ext cx="4069763" cy="195740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 dirty="0"/>
              <a:t>Design approaches - Allowable </a:t>
            </a:r>
            <a:r>
              <a:rPr lang="en-US" sz="4200" dirty="0" smtClean="0"/>
              <a:t>S</a:t>
            </a:r>
            <a:r>
              <a:rPr sz="4200" dirty="0" smtClean="0"/>
              <a:t>tress </a:t>
            </a:r>
            <a:r>
              <a:rPr lang="en-US" sz="4200" dirty="0" smtClean="0"/>
              <a:t>D</a:t>
            </a:r>
            <a:r>
              <a:rPr sz="4200" dirty="0" smtClean="0"/>
              <a:t>esign</a:t>
            </a:r>
            <a:r>
              <a:rPr lang="en-US" sz="4200" dirty="0" smtClean="0"/>
              <a:t> (ASD)</a:t>
            </a:r>
            <a:endParaRPr sz="4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Shape 58"/>
              <p:cNvSpPr>
                <a:spLocks noGrp="1"/>
              </p:cNvSpPr>
              <p:nvPr>
                <p:ph type="body" idx="1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lang="en-US" sz="3600" dirty="0" smtClean="0">
                    <a:solidFill>
                      <a:srgbClr val="747474"/>
                    </a:solidFill>
                  </a:rPr>
                  <a:t>Component is designed so that </a:t>
                </a:r>
                <a:r>
                  <a:rPr lang="en-US" sz="3600" u="sng" dirty="0">
                    <a:solidFill>
                      <a:srgbClr val="747474"/>
                    </a:solidFill>
                  </a:rPr>
                  <a:t>elastic</a:t>
                </a:r>
                <a:r>
                  <a:rPr lang="en-US" sz="3600" dirty="0">
                    <a:solidFill>
                      <a:srgbClr val="747474"/>
                    </a:solidFill>
                  </a:rPr>
                  <a:t> stresses do not exceed a percentage of the yield strength</a:t>
                </a:r>
              </a:p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lang="en-US" sz="3600" dirty="0" smtClean="0">
                    <a:solidFill>
                      <a:srgbClr val="747474"/>
                    </a:solidFill>
                  </a:rPr>
                  <a:t>Usually </a:t>
                </a:r>
                <a:r>
                  <a:rPr lang="en-US" sz="3600" dirty="0">
                    <a:solidFill>
                      <a:srgbClr val="747474"/>
                    </a:solidFill>
                  </a:rPr>
                  <a:t>accomplished by applying a factor of safety</a:t>
                </a:r>
                <a:r>
                  <a:rPr lang="en-US" sz="3600" dirty="0" smtClean="0">
                    <a:solidFill>
                      <a:srgbClr val="747474"/>
                    </a:solidFill>
                  </a:rPr>
                  <a:t>.</a:t>
                </a:r>
              </a:p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endParaRPr lang="en-US" dirty="0"/>
              </a:p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320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320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ar-AE" sz="32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𝑎𝑙𝑙𝑜𝑤𝑎𝑏𝑙𝑒</m:t>
                        </m:r>
                      </m:sub>
                    </m:sSub>
                    <m:r>
                      <a:rPr lang="ar-AE" sz="3200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ar-AE" sz="32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ar-AE" sz="3200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3200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ar-AE" sz="3200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𝑓𝑎𝑖𝑙𝑢𝑟𝑒</m:t>
                            </m:r>
                          </m:sub>
                        </m:sSub>
                      </m:num>
                      <m:den>
                        <m:r>
                          <a:rPr lang="ar-AE" sz="32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𝐹𝑆</m:t>
                        </m:r>
                      </m:den>
                    </m:f>
                  </m:oMath>
                </a14:m>
                <a:endParaRPr lang="ar-AE" sz="3200" dirty="0" smtClean="0">
                  <a:solidFill>
                    <a:schemeClr val="bg2">
                      <a:lumMod val="50000"/>
                    </a:schemeClr>
                  </a:solidFill>
                </a:endParaRPr>
              </a:p>
              <a:p>
                <a:pPr marL="0" lvl="0" indent="0">
                  <a:buNone/>
                  <a:defRPr sz="1800">
                    <a:solidFill>
                      <a:srgbClr val="000000"/>
                    </a:solidFill>
                  </a:defRPr>
                </a:pPr>
                <a:r>
                  <a:rPr lang="en-US" sz="3200" dirty="0" smtClean="0">
                    <a:solidFill>
                      <a:schemeClr val="bg2">
                        <a:lumMod val="50000"/>
                      </a:schemeClr>
                    </a:solidFill>
                  </a:rPr>
                  <a:t>	where </a:t>
                </a:r>
                <a:r>
                  <a:rPr lang="el-GR" sz="3200" dirty="0" smtClean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σ</a:t>
                </a:r>
                <a:r>
                  <a:rPr lang="en-US" sz="3200" baseline="-25000" dirty="0" smtClean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failure</a:t>
                </a:r>
                <a:r>
                  <a:rPr lang="en-US" sz="3200" dirty="0" smtClean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may be </a:t>
                </a:r>
                <a:r>
                  <a:rPr lang="el-GR" sz="3200" dirty="0" smtClean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σ</a:t>
                </a:r>
                <a:r>
                  <a:rPr lang="en-US" sz="3200" baseline="-25000" dirty="0" smtClean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ultimate</a:t>
                </a:r>
                <a:r>
                  <a:rPr lang="en-US" sz="3200" dirty="0" smtClean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or </a:t>
                </a:r>
                <a:r>
                  <a:rPr lang="el-GR" sz="3200" dirty="0" smtClean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σ</a:t>
                </a:r>
                <a:r>
                  <a:rPr lang="en-US" sz="3200" baseline="-25000" dirty="0" smtClean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yield</a:t>
                </a:r>
                <a:r>
                  <a:rPr lang="en-US" sz="3200" dirty="0" smtClean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lvl="0" indent="0">
                  <a:buNone/>
                  <a:defRPr sz="1800">
                    <a:solidFill>
                      <a:srgbClr val="000000"/>
                    </a:solidFill>
                  </a:defRPr>
                </a:pPr>
                <a:endParaRPr lang="en-US" sz="3200" dirty="0" smtClean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buNone/>
                  <a:defRPr sz="1800">
                    <a:solidFill>
                      <a:srgbClr val="000000"/>
                    </a:solidFill>
                  </a:defRPr>
                </a:pPr>
                <a:r>
                  <a:rPr lang="en-US" sz="3200" u="sng" dirty="0" smtClean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FS:</a:t>
                </a:r>
              </a:p>
              <a:p>
                <a:pPr marL="0" lvl="0" indent="0">
                  <a:buNone/>
                  <a:defRPr sz="1800">
                    <a:solidFill>
                      <a:srgbClr val="000000"/>
                    </a:solidFill>
                  </a:defRPr>
                </a:pPr>
                <a:r>
                  <a:rPr lang="en-US" sz="3200" dirty="0" smtClean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~2.0 for buildings</a:t>
                </a:r>
              </a:p>
              <a:p>
                <a:pPr marL="0" lvl="0" indent="0">
                  <a:buNone/>
                  <a:defRPr sz="1800">
                    <a:solidFill>
                      <a:srgbClr val="000000"/>
                    </a:solidFill>
                  </a:defRPr>
                </a:pPr>
                <a:r>
                  <a:rPr lang="en-US" sz="3200" dirty="0" smtClean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~3.5-4.0 for pressure vessels</a:t>
                </a:r>
              </a:p>
              <a:p>
                <a:pPr marL="0" lvl="0" indent="0">
                  <a:buNone/>
                  <a:defRPr sz="1800">
                    <a:solidFill>
                      <a:srgbClr val="000000"/>
                    </a:solidFill>
                  </a:defRPr>
                </a:pPr>
                <a:r>
                  <a:rPr lang="en-US" sz="3200" dirty="0" smtClean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~3.0 for automobiles</a:t>
                </a:r>
              </a:p>
              <a:p>
                <a:pPr marL="0" lvl="0" indent="0">
                  <a:buNone/>
                  <a:defRPr sz="1800">
                    <a:solidFill>
                      <a:srgbClr val="000000"/>
                    </a:solidFill>
                  </a:defRPr>
                </a:pPr>
                <a:r>
                  <a:rPr lang="en-US" sz="3200" dirty="0" smtClean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~1.5 aerospace (but frequent inspections)</a:t>
                </a:r>
              </a:p>
              <a:p>
                <a:pPr marL="0" lvl="0" indent="0">
                  <a:buNone/>
                  <a:defRPr sz="1800">
                    <a:solidFill>
                      <a:srgbClr val="000000"/>
                    </a:solidFill>
                  </a:defRPr>
                </a:pPr>
                <a:r>
                  <a:rPr lang="en-US" sz="3200" dirty="0" smtClean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~4-10 loss of life failures</a:t>
                </a:r>
                <a:endParaRPr lang="en-US" sz="32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8" name="Shape 5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prstGeom prst="rect">
                <a:avLst/>
              </a:prstGeom>
              <a:blipFill>
                <a:blip r:embed="rId2"/>
                <a:stretch>
                  <a:fillRect l="-2107" t="-2104" b="-1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xfrm>
            <a:off x="12367056" y="9194800"/>
            <a:ext cx="213158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3</a:t>
            </a:fld>
            <a:endParaRPr sz="1400"/>
          </a:p>
        </p:txBody>
      </p:sp>
      <p:grpSp>
        <p:nvGrpSpPr>
          <p:cNvPr id="64" name="Group 64"/>
          <p:cNvGrpSpPr/>
          <p:nvPr/>
        </p:nvGrpSpPr>
        <p:grpSpPr>
          <a:xfrm>
            <a:off x="8167604" y="5183335"/>
            <a:ext cx="4599296" cy="4219577"/>
            <a:chOff x="16148" y="0"/>
            <a:chExt cx="4599294" cy="4219576"/>
          </a:xfrm>
        </p:grpSpPr>
        <p:sp>
          <p:nvSpPr>
            <p:cNvPr id="60" name="Shape 60"/>
            <p:cNvSpPr/>
            <p:nvPr/>
          </p:nvSpPr>
          <p:spPr>
            <a:xfrm>
              <a:off x="564409" y="3354174"/>
              <a:ext cx="387280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61" name="Shape 61"/>
            <p:cNvSpPr/>
            <p:nvPr/>
          </p:nvSpPr>
          <p:spPr>
            <a:xfrm flipV="1">
              <a:off x="550232" y="256849"/>
              <a:ext cx="1" cy="307860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62" name="Shape 62"/>
            <p:cNvSpPr/>
            <p:nvPr/>
          </p:nvSpPr>
          <p:spPr>
            <a:xfrm>
              <a:off x="16148" y="-1"/>
              <a:ext cx="421298" cy="670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lvl="0">
                <a:defRPr sz="1800"/>
              </a:pPr>
              <a:r>
                <a:rPr sz="3000"/>
                <a:t>𝜎</a:t>
              </a:r>
            </a:p>
          </p:txBody>
        </p:sp>
        <p:sp>
          <p:nvSpPr>
            <p:cNvPr id="63" name="Shape 63"/>
            <p:cNvSpPr/>
            <p:nvPr/>
          </p:nvSpPr>
          <p:spPr>
            <a:xfrm>
              <a:off x="4242590" y="3422599"/>
              <a:ext cx="372853" cy="796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lvl="0">
                <a:defRPr sz="1800"/>
              </a:pPr>
              <a:r>
                <a:rPr sz="3000"/>
                <a:t>𝜀</a:t>
              </a:r>
            </a:p>
          </p:txBody>
        </p:sp>
      </p:grpSp>
      <p:sp>
        <p:nvSpPr>
          <p:cNvPr id="65" name="Shape 65"/>
          <p:cNvSpPr/>
          <p:nvPr/>
        </p:nvSpPr>
        <p:spPr>
          <a:xfrm>
            <a:off x="8712966" y="5864175"/>
            <a:ext cx="2093218" cy="26640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5322" y="10275"/>
                </a:lnTo>
                <a:lnTo>
                  <a:pt x="7402" y="6193"/>
                </a:lnTo>
                <a:cubicBezTo>
                  <a:pt x="8202" y="4975"/>
                  <a:pt x="9437" y="3921"/>
                  <a:pt x="10990" y="3130"/>
                </a:cubicBezTo>
                <a:cubicBezTo>
                  <a:pt x="12205" y="2511"/>
                  <a:pt x="13581" y="2072"/>
                  <a:pt x="14968" y="1666"/>
                </a:cubicBezTo>
                <a:cubicBezTo>
                  <a:pt x="17137" y="1033"/>
                  <a:pt x="19350" y="477"/>
                  <a:pt x="21600" y="0"/>
                </a:cubicBezTo>
              </a:path>
            </a:pathLst>
          </a:custGeom>
          <a:ln w="38100">
            <a:solidFill>
              <a:srgbClr val="AD584F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66" name="Shape 66"/>
          <p:cNvSpPr/>
          <p:nvPr/>
        </p:nvSpPr>
        <p:spPr>
          <a:xfrm flipV="1">
            <a:off x="9098484" y="6211311"/>
            <a:ext cx="842550" cy="2304096"/>
          </a:xfrm>
          <a:prstGeom prst="line">
            <a:avLst/>
          </a:prstGeom>
          <a:ln w="38100">
            <a:solidFill>
              <a:srgbClr val="AD584F"/>
            </a:solidFill>
            <a:prstDash val="sysDot"/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67" name="Shape 67"/>
          <p:cNvSpPr/>
          <p:nvPr/>
        </p:nvSpPr>
        <p:spPr>
          <a:xfrm>
            <a:off x="8687265" y="6202299"/>
            <a:ext cx="1125263" cy="2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68" name="Shape 68"/>
          <p:cNvSpPr/>
          <p:nvPr/>
        </p:nvSpPr>
        <p:spPr>
          <a:xfrm>
            <a:off x="8687265" y="6986185"/>
            <a:ext cx="597752" cy="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69" name="Shape 69"/>
          <p:cNvSpPr/>
          <p:nvPr/>
        </p:nvSpPr>
        <p:spPr>
          <a:xfrm>
            <a:off x="8087008" y="5860498"/>
            <a:ext cx="541044" cy="670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/>
            </a:pPr>
            <a:r>
              <a:rPr sz="1600"/>
              <a:t>115ksi</a:t>
            </a:r>
          </a:p>
        </p:txBody>
      </p:sp>
      <p:sp>
        <p:nvSpPr>
          <p:cNvPr id="70" name="Shape 70"/>
          <p:cNvSpPr/>
          <p:nvPr/>
        </p:nvSpPr>
        <p:spPr>
          <a:xfrm>
            <a:off x="7770532" y="6644385"/>
            <a:ext cx="819569" cy="670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1600">
                <a:latin typeface="Helvetica Neue"/>
                <a:ea typeface="Helvetica Neue"/>
                <a:cs typeface="Helvetica Neue"/>
                <a:sym typeface="Helvetica Neue"/>
              </a:rPr>
              <a:t>𝜎</a:t>
            </a:r>
            <a:r>
              <a:rPr sz="1600" baseline="-5999">
                <a:latin typeface="Helvetica Neue"/>
                <a:ea typeface="Helvetica Neue"/>
                <a:cs typeface="Helvetica Neue"/>
                <a:sym typeface="Helvetica Neue"/>
              </a:rPr>
              <a:t>allow</a:t>
            </a:r>
            <a:r>
              <a:rPr sz="1600">
                <a:latin typeface="Helvetica Neue"/>
                <a:ea typeface="Helvetica Neue"/>
                <a:cs typeface="Helvetica Neue"/>
                <a:sym typeface="Helvetica Neue"/>
              </a:rPr>
              <a:t>= 76.7ksi</a:t>
            </a:r>
          </a:p>
        </p:txBody>
      </p:sp>
      <p:sp>
        <p:nvSpPr>
          <p:cNvPr id="71" name="Shape 71"/>
          <p:cNvSpPr/>
          <p:nvPr/>
        </p:nvSpPr>
        <p:spPr>
          <a:xfrm>
            <a:off x="8834354" y="8503888"/>
            <a:ext cx="541044" cy="670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/>
            </a:pPr>
            <a:r>
              <a:rPr sz="1600"/>
              <a:t>0.2%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Example</a:t>
            </a:r>
          </a:p>
        </p:txBody>
      </p:sp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xfrm>
            <a:off x="12367056" y="9194800"/>
            <a:ext cx="213158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4</a:t>
            </a:fld>
            <a:endParaRPr sz="1400"/>
          </a:p>
        </p:txBody>
      </p:sp>
      <p:pic>
        <p:nvPicPr>
          <p:cNvPr id="75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2059" y="2256518"/>
            <a:ext cx="8707052" cy="64089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 dirty="0"/>
              <a:t>Design approaches - Load </a:t>
            </a:r>
            <a:r>
              <a:rPr lang="en-US" sz="4200" dirty="0" smtClean="0"/>
              <a:t>A</a:t>
            </a:r>
            <a:r>
              <a:rPr sz="4200" dirty="0" smtClean="0"/>
              <a:t>nd </a:t>
            </a:r>
            <a:r>
              <a:rPr lang="en-US" sz="4200" dirty="0" smtClean="0"/>
              <a:t>Re</a:t>
            </a:r>
            <a:r>
              <a:rPr sz="4200" dirty="0" smtClean="0"/>
              <a:t>sistance </a:t>
            </a:r>
            <a:r>
              <a:rPr lang="en-US" sz="4200" dirty="0" smtClean="0"/>
              <a:t>F</a:t>
            </a:r>
            <a:r>
              <a:rPr sz="4200" dirty="0" smtClean="0"/>
              <a:t>actor</a:t>
            </a:r>
            <a:r>
              <a:rPr lang="en-US" sz="4200" dirty="0" smtClean="0"/>
              <a:t> (LRFD)</a:t>
            </a:r>
            <a:endParaRPr sz="4200" dirty="0"/>
          </a:p>
        </p:txBody>
      </p:sp>
      <p:sp>
        <p:nvSpPr>
          <p:cNvPr id="78" name="Shape 7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 smtClean="0">
                <a:solidFill>
                  <a:srgbClr val="747474"/>
                </a:solidFill>
              </a:rPr>
              <a:t>Probabilistic </a:t>
            </a:r>
            <a:r>
              <a:rPr sz="3600" dirty="0">
                <a:solidFill>
                  <a:srgbClr val="747474"/>
                </a:solidFill>
              </a:rPr>
              <a:t>design concept - Uses </a:t>
            </a:r>
            <a:r>
              <a:rPr lang="en-US" sz="3600" dirty="0" smtClean="0">
                <a:solidFill>
                  <a:srgbClr val="747474"/>
                </a:solidFill>
              </a:rPr>
              <a:t>statistical </a:t>
            </a:r>
            <a:r>
              <a:rPr sz="3600" dirty="0" smtClean="0">
                <a:solidFill>
                  <a:srgbClr val="747474"/>
                </a:solidFill>
              </a:rPr>
              <a:t>probabilities </a:t>
            </a:r>
            <a:r>
              <a:rPr sz="3600" dirty="0">
                <a:solidFill>
                  <a:srgbClr val="747474"/>
                </a:solidFill>
              </a:rPr>
              <a:t>to optimize risk of failure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600" dirty="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747474"/>
                </a:solidFill>
              </a:rPr>
              <a:t>Chain hook example</a:t>
            </a:r>
          </a:p>
        </p:txBody>
      </p:sp>
      <p:sp>
        <p:nvSpPr>
          <p:cNvPr id="79" name="Shape 79"/>
          <p:cNvSpPr>
            <a:spLocks noGrp="1"/>
          </p:cNvSpPr>
          <p:nvPr>
            <p:ph type="sldNum" sz="quarter" idx="2"/>
          </p:nvPr>
        </p:nvSpPr>
        <p:spPr>
          <a:xfrm>
            <a:off x="12367056" y="9194800"/>
            <a:ext cx="213158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5</a:t>
            </a:fld>
            <a:endParaRPr sz="1400"/>
          </a:p>
        </p:txBody>
      </p:sp>
      <p:pic>
        <p:nvPicPr>
          <p:cNvPr id="80" name="chain lift pip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70974" y="4030978"/>
            <a:ext cx="6496082" cy="4311474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Shape 81"/>
          <p:cNvSpPr/>
          <p:nvPr/>
        </p:nvSpPr>
        <p:spPr>
          <a:xfrm>
            <a:off x="9437997" y="4270999"/>
            <a:ext cx="1076299" cy="261436"/>
          </a:xfrm>
          <a:prstGeom prst="line">
            <a:avLst/>
          </a:prstGeom>
          <a:ln w="25400">
            <a:solidFill>
              <a:srgbClr val="AD584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sz="4200" dirty="0" smtClean="0"/>
              <a:t>Statistics Background </a:t>
            </a:r>
            <a:br>
              <a:rPr lang="en-US" sz="4200" dirty="0" smtClean="0"/>
            </a:br>
            <a:r>
              <a:rPr lang="en-US" sz="4200" dirty="0" smtClean="0"/>
              <a:t>Frequency </a:t>
            </a:r>
            <a:r>
              <a:rPr lang="en-US" sz="4200" dirty="0"/>
              <a:t>Distribution Plot (histogram)</a:t>
            </a:r>
            <a:r>
              <a:rPr lang="en-US" dirty="0"/>
              <a:t> </a:t>
            </a:r>
            <a:endParaRPr sz="4200" dirty="0"/>
          </a:p>
        </p:txBody>
      </p:sp>
      <p:sp>
        <p:nvSpPr>
          <p:cNvPr id="84" name="Shape 84"/>
          <p:cNvSpPr>
            <a:spLocks noGrp="1"/>
          </p:cNvSpPr>
          <p:nvPr>
            <p:ph type="sldNum" sz="quarter" idx="2"/>
          </p:nvPr>
        </p:nvSpPr>
        <p:spPr>
          <a:xfrm>
            <a:off x="12367056" y="9194800"/>
            <a:ext cx="213158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6</a:t>
            </a:fld>
            <a:endParaRPr sz="1400"/>
          </a:p>
        </p:txBody>
      </p:sp>
      <p:grpSp>
        <p:nvGrpSpPr>
          <p:cNvPr id="88" name="Group 88"/>
          <p:cNvGrpSpPr/>
          <p:nvPr/>
        </p:nvGrpSpPr>
        <p:grpSpPr>
          <a:xfrm>
            <a:off x="662636" y="3358350"/>
            <a:ext cx="3253535" cy="3030499"/>
            <a:chOff x="323850" y="0"/>
            <a:chExt cx="3253534" cy="3030497"/>
          </a:xfrm>
        </p:grpSpPr>
        <p:pic>
          <p:nvPicPr>
            <p:cNvPr id="85" name="pasted-image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23850" y="295864"/>
              <a:ext cx="2969816" cy="23498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6" name="Shape 86"/>
            <p:cNvSpPr/>
            <p:nvPr/>
          </p:nvSpPr>
          <p:spPr>
            <a:xfrm>
              <a:off x="1846575" y="2660618"/>
              <a:ext cx="929653" cy="369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" y="0"/>
                  </a:moveTo>
                  <a:lnTo>
                    <a:pt x="0" y="21555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/>
              <a:endParaRPr/>
            </a:p>
          </p:txBody>
        </p:sp>
        <p:pic>
          <p:nvPicPr>
            <p:cNvPr id="87" name="pasted-image.png"/>
            <p:cNvPicPr/>
            <p:nvPr/>
          </p:nvPicPr>
          <p:blipFill>
            <a:blip r:embed="rId3">
              <a:extLst/>
            </a:blip>
            <a:srcRect l="56593"/>
            <a:stretch>
              <a:fillRect/>
            </a:stretch>
          </p:blipFill>
          <p:spPr>
            <a:xfrm rot="20428823">
              <a:off x="2728781" y="22021"/>
              <a:ext cx="502763" cy="21565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3" name="Shape 93"/>
          <p:cNvSpPr/>
          <p:nvPr/>
        </p:nvSpPr>
        <p:spPr>
          <a:xfrm>
            <a:off x="3319974" y="6133094"/>
            <a:ext cx="2391898" cy="45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300"/>
            </a:lvl1pPr>
          </a:lstStyle>
          <a:p>
            <a:pPr lvl="0">
              <a:defRPr sz="1800"/>
            </a:pPr>
            <a:r>
              <a:rPr lang="en-US" sz="2300" dirty="0">
                <a:solidFill>
                  <a:schemeClr val="bg2">
                    <a:lumMod val="50000"/>
                  </a:schemeClr>
                </a:solidFill>
              </a:rPr>
              <a:t>Mean of data set </a:t>
            </a:r>
            <a:endParaRPr sz="23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4" name="Shape 94"/>
          <p:cNvSpPr/>
          <p:nvPr/>
        </p:nvSpPr>
        <p:spPr>
          <a:xfrm>
            <a:off x="316982" y="2507967"/>
            <a:ext cx="4809490" cy="810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300"/>
            </a:lvl1pPr>
          </a:lstStyle>
          <a:p>
            <a:pPr lvl="0">
              <a:defRPr sz="1800"/>
            </a:pPr>
            <a:r>
              <a:rPr lang="en-US" sz="2300" dirty="0">
                <a:solidFill>
                  <a:schemeClr val="bg2">
                    <a:lumMod val="50000"/>
                  </a:schemeClr>
                </a:solidFill>
              </a:rPr>
              <a:t>Frequency </a:t>
            </a:r>
          </a:p>
          <a:p>
            <a:pPr lvl="0">
              <a:defRPr sz="1800"/>
            </a:pPr>
            <a:r>
              <a:rPr lang="en-US" sz="2300" dirty="0">
                <a:solidFill>
                  <a:schemeClr val="bg2">
                    <a:lumMod val="50000"/>
                  </a:schemeClr>
                </a:solidFill>
              </a:rPr>
              <a:t>(# times data observed)</a:t>
            </a:r>
            <a:endParaRPr sz="23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8ABBFCE-5548-4CBD-BDE5-384029800016}"/>
              </a:ext>
            </a:extLst>
          </p:cNvPr>
          <p:cNvCxnSpPr>
            <a:cxnSpLocks/>
          </p:cNvCxnSpPr>
          <p:nvPr/>
        </p:nvCxnSpPr>
        <p:spPr>
          <a:xfrm flipV="1">
            <a:off x="764088" y="3469707"/>
            <a:ext cx="0" cy="25064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Shape 94">
            <a:extLst>
              <a:ext uri="{FF2B5EF4-FFF2-40B4-BE49-F238E27FC236}">
                <a16:creationId xmlns:a16="http://schemas.microsoft.com/office/drawing/2014/main" id="{3C24A937-1A3F-4255-9101-340AEE937ABD}"/>
              </a:ext>
            </a:extLst>
          </p:cNvPr>
          <p:cNvSpPr/>
          <p:nvPr/>
        </p:nvSpPr>
        <p:spPr>
          <a:xfrm>
            <a:off x="3733905" y="3561027"/>
            <a:ext cx="4809490" cy="45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300"/>
            </a:lvl1pPr>
          </a:lstStyle>
          <a:p>
            <a:pPr lvl="0">
              <a:defRPr sz="1800"/>
            </a:pPr>
            <a:r>
              <a:rPr lang="en-US" sz="2300" dirty="0">
                <a:solidFill>
                  <a:schemeClr val="bg2">
                    <a:lumMod val="50000"/>
                  </a:schemeClr>
                </a:solidFill>
              </a:rPr>
              <a:t>The whole data set (many replicates)</a:t>
            </a:r>
            <a:endParaRPr sz="23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26" name="Picture 2" descr="Image result for frequency distribution chart">
            <a:extLst>
              <a:ext uri="{FF2B5EF4-FFF2-40B4-BE49-F238E27FC236}">
                <a16:creationId xmlns:a16="http://schemas.microsoft.com/office/drawing/2014/main" id="{6FFF1D49-E95C-4FD0-8389-93CD5FFEA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10" y="4460723"/>
            <a:ext cx="6358177" cy="473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72230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sz="4200" dirty="0" smtClean="0"/>
              <a:t>Load and Resistance Factor - </a:t>
            </a:r>
            <a:r>
              <a:rPr sz="4200" dirty="0" smtClean="0"/>
              <a:t>LRFD </a:t>
            </a:r>
            <a:r>
              <a:rPr sz="4200" dirty="0"/>
              <a:t>cont.</a:t>
            </a:r>
          </a:p>
        </p:txBody>
      </p:sp>
      <p:sp>
        <p:nvSpPr>
          <p:cNvPr id="84" name="Shape 84"/>
          <p:cNvSpPr>
            <a:spLocks noGrp="1"/>
          </p:cNvSpPr>
          <p:nvPr>
            <p:ph type="sldNum" sz="quarter" idx="2"/>
          </p:nvPr>
        </p:nvSpPr>
        <p:spPr>
          <a:xfrm>
            <a:off x="12367056" y="9194800"/>
            <a:ext cx="213158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7</a:t>
            </a:fld>
            <a:endParaRPr sz="1400"/>
          </a:p>
        </p:txBody>
      </p:sp>
      <p:grpSp>
        <p:nvGrpSpPr>
          <p:cNvPr id="88" name="Group 88"/>
          <p:cNvGrpSpPr/>
          <p:nvPr/>
        </p:nvGrpSpPr>
        <p:grpSpPr>
          <a:xfrm>
            <a:off x="988312" y="2293640"/>
            <a:ext cx="3253535" cy="3030499"/>
            <a:chOff x="323850" y="0"/>
            <a:chExt cx="3253534" cy="3030497"/>
          </a:xfrm>
        </p:grpSpPr>
        <p:pic>
          <p:nvPicPr>
            <p:cNvPr id="85" name="pasted-image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23850" y="295864"/>
              <a:ext cx="2969816" cy="23498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6" name="Shape 86"/>
            <p:cNvSpPr/>
            <p:nvPr/>
          </p:nvSpPr>
          <p:spPr>
            <a:xfrm>
              <a:off x="1846575" y="2660618"/>
              <a:ext cx="929653" cy="369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" y="0"/>
                  </a:moveTo>
                  <a:lnTo>
                    <a:pt x="0" y="21555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/>
              <a:endParaRPr/>
            </a:p>
          </p:txBody>
        </p:sp>
        <p:pic>
          <p:nvPicPr>
            <p:cNvPr id="87" name="pasted-image.png"/>
            <p:cNvPicPr/>
            <p:nvPr/>
          </p:nvPicPr>
          <p:blipFill>
            <a:blip r:embed="rId3">
              <a:extLst/>
            </a:blip>
            <a:srcRect l="56593"/>
            <a:stretch>
              <a:fillRect/>
            </a:stretch>
          </p:blipFill>
          <p:spPr>
            <a:xfrm rot="20428823">
              <a:off x="2728781" y="22021"/>
              <a:ext cx="502763" cy="21565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2" name="Group 92"/>
          <p:cNvGrpSpPr/>
          <p:nvPr/>
        </p:nvGrpSpPr>
        <p:grpSpPr>
          <a:xfrm>
            <a:off x="8023050" y="4911452"/>
            <a:ext cx="3283487" cy="3506950"/>
            <a:chOff x="0" y="0"/>
            <a:chExt cx="3283485" cy="3506948"/>
          </a:xfrm>
        </p:grpSpPr>
        <p:pic>
          <p:nvPicPr>
            <p:cNvPr id="89" name="pasted-image.png"/>
            <p:cNvPicPr/>
            <p:nvPr/>
          </p:nvPicPr>
          <p:blipFill>
            <a:blip r:embed="rId4">
              <a:extLst/>
            </a:blip>
            <a:srcRect l="10640" t="3644" r="4513" b="10341"/>
            <a:stretch>
              <a:fillRect/>
            </a:stretch>
          </p:blipFill>
          <p:spPr>
            <a:xfrm>
              <a:off x="115808" y="0"/>
              <a:ext cx="3167678" cy="28790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0" name="Shape 90"/>
            <p:cNvSpPr/>
            <p:nvPr/>
          </p:nvSpPr>
          <p:spPr>
            <a:xfrm>
              <a:off x="1516767" y="2910448"/>
              <a:ext cx="514817" cy="596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75" y="0"/>
                  </a:moveTo>
                  <a:lnTo>
                    <a:pt x="21600" y="21555"/>
                  </a:lnTo>
                  <a:lnTo>
                    <a:pt x="0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/>
              <a:endParaRPr/>
            </a:p>
          </p:txBody>
        </p:sp>
        <p:pic>
          <p:nvPicPr>
            <p:cNvPr id="91" name="pasted-image.png"/>
            <p:cNvPicPr/>
            <p:nvPr/>
          </p:nvPicPr>
          <p:blipFill>
            <a:blip r:embed="rId3">
              <a:extLst/>
            </a:blip>
            <a:srcRect l="56593"/>
            <a:stretch>
              <a:fillRect/>
            </a:stretch>
          </p:blipFill>
          <p:spPr>
            <a:xfrm rot="12376306">
              <a:off x="434100" y="266454"/>
              <a:ext cx="483585" cy="20743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3" name="Shape 93"/>
          <p:cNvSpPr/>
          <p:nvPr/>
        </p:nvSpPr>
        <p:spPr>
          <a:xfrm>
            <a:off x="3853415" y="2377084"/>
            <a:ext cx="5297970" cy="804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300"/>
            </a:lvl1pPr>
          </a:lstStyle>
          <a:p>
            <a:pPr lvl="0">
              <a:defRPr sz="1800"/>
            </a:pPr>
            <a:r>
              <a:rPr lang="en-US" sz="2300" dirty="0">
                <a:solidFill>
                  <a:schemeClr val="bg2">
                    <a:lumMod val="50000"/>
                  </a:schemeClr>
                </a:solidFill>
              </a:rPr>
              <a:t>Strength data from </a:t>
            </a:r>
            <a:r>
              <a:rPr sz="2300" dirty="0">
                <a:solidFill>
                  <a:schemeClr val="bg2">
                    <a:lumMod val="50000"/>
                  </a:schemeClr>
                </a:solidFill>
              </a:rPr>
              <a:t>test</a:t>
            </a:r>
            <a:r>
              <a:rPr lang="en-US" sz="2300" dirty="0">
                <a:solidFill>
                  <a:schemeClr val="bg2">
                    <a:lumMod val="50000"/>
                  </a:schemeClr>
                </a:solidFill>
              </a:rPr>
              <a:t>ing</a:t>
            </a:r>
            <a:r>
              <a:rPr sz="2300" dirty="0">
                <a:solidFill>
                  <a:schemeClr val="bg2">
                    <a:lumMod val="50000"/>
                  </a:schemeClr>
                </a:solidFill>
              </a:rPr>
              <a:t> many different hooks </a:t>
            </a:r>
            <a:r>
              <a:rPr lang="en-US" sz="2300" dirty="0">
                <a:solidFill>
                  <a:schemeClr val="bg2">
                    <a:lumMod val="50000"/>
                  </a:schemeClr>
                </a:solidFill>
              </a:rPr>
              <a:t>off </a:t>
            </a:r>
            <a:r>
              <a:rPr sz="2300" dirty="0">
                <a:solidFill>
                  <a:schemeClr val="bg2">
                    <a:lumMod val="50000"/>
                  </a:schemeClr>
                </a:solidFill>
              </a:rPr>
              <a:t>the production line.</a:t>
            </a:r>
          </a:p>
        </p:txBody>
      </p:sp>
      <p:sp>
        <p:nvSpPr>
          <p:cNvPr id="94" name="Shape 94"/>
          <p:cNvSpPr/>
          <p:nvPr/>
        </p:nvSpPr>
        <p:spPr>
          <a:xfrm>
            <a:off x="5552058" y="4506213"/>
            <a:ext cx="4184586" cy="810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300"/>
            </a:lvl1pPr>
          </a:lstStyle>
          <a:p>
            <a:pPr lvl="0">
              <a:defRPr sz="1800"/>
            </a:pPr>
            <a:r>
              <a:rPr lang="en-US" sz="2300" dirty="0">
                <a:solidFill>
                  <a:schemeClr val="bg2">
                    <a:lumMod val="50000"/>
                  </a:schemeClr>
                </a:solidFill>
              </a:rPr>
              <a:t>Measure forces (or stress/strain) in hooks as used by </a:t>
            </a:r>
            <a:r>
              <a:rPr sz="2300" dirty="0">
                <a:solidFill>
                  <a:schemeClr val="bg2">
                    <a:lumMod val="50000"/>
                  </a:schemeClr>
                </a:solidFill>
              </a:rPr>
              <a:t>customers</a:t>
            </a:r>
          </a:p>
        </p:txBody>
      </p:sp>
      <p:sp>
        <p:nvSpPr>
          <p:cNvPr id="14" name="Shape 93">
            <a:extLst>
              <a:ext uri="{FF2B5EF4-FFF2-40B4-BE49-F238E27FC236}">
                <a16:creationId xmlns:a16="http://schemas.microsoft.com/office/drawing/2014/main" id="{90B10636-C25F-48B2-876C-895A031765AA}"/>
              </a:ext>
            </a:extLst>
          </p:cNvPr>
          <p:cNvSpPr/>
          <p:nvPr/>
        </p:nvSpPr>
        <p:spPr>
          <a:xfrm>
            <a:off x="1348397" y="5439953"/>
            <a:ext cx="4184586" cy="810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300"/>
            </a:lvl1pPr>
          </a:lstStyle>
          <a:p>
            <a:pPr lvl="0">
              <a:defRPr sz="1800"/>
            </a:pPr>
            <a:r>
              <a:rPr lang="en-US" sz="2300" dirty="0">
                <a:solidFill>
                  <a:schemeClr val="bg2">
                    <a:lumMod val="50000"/>
                  </a:schemeClr>
                </a:solidFill>
              </a:rPr>
              <a:t>Resistance </a:t>
            </a:r>
            <a:r>
              <a:rPr lang="en-US" sz="2300" dirty="0" smtClean="0"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lang="en-US" sz="2300" dirty="0">
                <a:solidFill>
                  <a:schemeClr val="bg2">
                    <a:lumMod val="50000"/>
                  </a:schemeClr>
                </a:solidFill>
              </a:rPr>
              <a:t>R*)</a:t>
            </a:r>
          </a:p>
          <a:p>
            <a:pPr lvl="0">
              <a:defRPr sz="1800"/>
            </a:pPr>
            <a:r>
              <a:rPr lang="en-US" sz="2300" dirty="0">
                <a:solidFill>
                  <a:schemeClr val="bg2">
                    <a:lumMod val="50000"/>
                  </a:schemeClr>
                </a:solidFill>
              </a:rPr>
              <a:t>Strength of the part in question</a:t>
            </a:r>
            <a:endParaRPr sz="23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Shape 93">
            <a:extLst>
              <a:ext uri="{FF2B5EF4-FFF2-40B4-BE49-F238E27FC236}">
                <a16:creationId xmlns:a16="http://schemas.microsoft.com/office/drawing/2014/main" id="{708416D7-F4D5-436C-A12B-4ABC728C8C56}"/>
              </a:ext>
            </a:extLst>
          </p:cNvPr>
          <p:cNvSpPr/>
          <p:nvPr/>
        </p:nvSpPr>
        <p:spPr>
          <a:xfrm>
            <a:off x="6294651" y="8249591"/>
            <a:ext cx="6072405" cy="810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300"/>
            </a:lvl1pPr>
          </a:lstStyle>
          <a:p>
            <a:pPr lvl="0">
              <a:defRPr sz="1800"/>
            </a:pPr>
            <a:r>
              <a:rPr lang="en-US" sz="2300" dirty="0">
                <a:solidFill>
                  <a:schemeClr val="bg2">
                    <a:lumMod val="50000"/>
                  </a:schemeClr>
                </a:solidFill>
              </a:rPr>
              <a:t>Load Effects (Q*)</a:t>
            </a:r>
          </a:p>
          <a:p>
            <a:pPr lvl="0">
              <a:defRPr sz="1800"/>
            </a:pPr>
            <a:r>
              <a:rPr lang="en-US" sz="2300" dirty="0">
                <a:solidFill>
                  <a:schemeClr val="bg2">
                    <a:lumMod val="50000"/>
                  </a:schemeClr>
                </a:solidFill>
              </a:rPr>
              <a:t>Effect of observed loads on the part in question</a:t>
            </a:r>
            <a:endParaRPr sz="23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2371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LRFD cont.</a:t>
            </a:r>
          </a:p>
        </p:txBody>
      </p:sp>
      <p:sp>
        <p:nvSpPr>
          <p:cNvPr id="97" name="Shape 97"/>
          <p:cNvSpPr>
            <a:spLocks noGrp="1"/>
          </p:cNvSpPr>
          <p:nvPr>
            <p:ph type="sldNum" sz="quarter" idx="2"/>
          </p:nvPr>
        </p:nvSpPr>
        <p:spPr>
          <a:xfrm>
            <a:off x="12367056" y="9194800"/>
            <a:ext cx="213158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8</a:t>
            </a:fld>
            <a:endParaRPr sz="1400"/>
          </a:p>
        </p:txBody>
      </p:sp>
      <p:grpSp>
        <p:nvGrpSpPr>
          <p:cNvPr id="100" name="Group 100"/>
          <p:cNvGrpSpPr/>
          <p:nvPr/>
        </p:nvGrpSpPr>
        <p:grpSpPr>
          <a:xfrm>
            <a:off x="5032930" y="3489178"/>
            <a:ext cx="2250282" cy="2075875"/>
            <a:chOff x="249634" y="136128"/>
            <a:chExt cx="2250281" cy="2075873"/>
          </a:xfrm>
        </p:grpSpPr>
        <p:pic>
          <p:nvPicPr>
            <p:cNvPr id="98" name="pasted-image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49634" y="136128"/>
              <a:ext cx="2250282" cy="17835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9" name="Shape 99"/>
            <p:cNvSpPr/>
            <p:nvPr/>
          </p:nvSpPr>
          <p:spPr>
            <a:xfrm>
              <a:off x="1401715" y="1931230"/>
              <a:ext cx="705690" cy="280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" y="0"/>
                  </a:moveTo>
                  <a:lnTo>
                    <a:pt x="0" y="21555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103" name="Group 103"/>
          <p:cNvGrpSpPr/>
          <p:nvPr/>
        </p:nvGrpSpPr>
        <p:grpSpPr>
          <a:xfrm>
            <a:off x="2162090" y="2976221"/>
            <a:ext cx="2499908" cy="2767658"/>
            <a:chOff x="0" y="0"/>
            <a:chExt cx="2499906" cy="2767656"/>
          </a:xfrm>
        </p:grpSpPr>
        <p:pic>
          <p:nvPicPr>
            <p:cNvPr id="101" name="pasted-image.png"/>
            <p:cNvPicPr/>
            <p:nvPr/>
          </p:nvPicPr>
          <p:blipFill>
            <a:blip r:embed="rId3">
              <a:extLst/>
            </a:blip>
            <a:srcRect l="10640" t="3644" r="4513" b="10341"/>
            <a:stretch>
              <a:fillRect/>
            </a:stretch>
          </p:blipFill>
          <p:spPr>
            <a:xfrm>
              <a:off x="0" y="0"/>
              <a:ext cx="2499907" cy="22721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2" name="Shape 102"/>
            <p:cNvSpPr/>
            <p:nvPr/>
          </p:nvSpPr>
          <p:spPr>
            <a:xfrm>
              <a:off x="1105626" y="2296903"/>
              <a:ext cx="406289" cy="470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75" y="0"/>
                  </a:moveTo>
                  <a:lnTo>
                    <a:pt x="21600" y="21555"/>
                  </a:lnTo>
                  <a:lnTo>
                    <a:pt x="0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104" name="Shape 104"/>
          <p:cNvSpPr/>
          <p:nvPr/>
        </p:nvSpPr>
        <p:spPr>
          <a:xfrm>
            <a:off x="1390618" y="5268084"/>
            <a:ext cx="6754624" cy="1"/>
          </a:xfrm>
          <a:prstGeom prst="line">
            <a:avLst/>
          </a:prstGeom>
          <a:ln w="38100">
            <a:solidFill/>
            <a:miter lim="400000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xfrm>
            <a:off x="571500" y="2222500"/>
            <a:ext cx="11861800" cy="1045758"/>
          </a:xfrm>
          <a:prstGeom prst="rect">
            <a:avLst/>
          </a:prstGeom>
        </p:spPr>
        <p:txBody>
          <a:bodyPr/>
          <a:lstStyle>
            <a:lvl1pPr marL="397763" indent="-397763" defTabSz="508254">
              <a:defRPr sz="3132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132">
                <a:solidFill>
                  <a:srgbClr val="747474"/>
                </a:solidFill>
              </a:rPr>
              <a:t>Plot the actual strengths (resistance) and the actual loads together</a:t>
            </a:r>
          </a:p>
        </p:txBody>
      </p:sp>
      <p:sp>
        <p:nvSpPr>
          <p:cNvPr id="106" name="Shape 106"/>
          <p:cNvSpPr/>
          <p:nvPr/>
        </p:nvSpPr>
        <p:spPr>
          <a:xfrm>
            <a:off x="571500" y="5971860"/>
            <a:ext cx="11861800" cy="1045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306324" indent="-306324" algn="l" defTabSz="391414">
              <a:buSzPct val="75000"/>
              <a:buFont typeface="Helvetica Neue"/>
              <a:buChar char="•"/>
              <a:defRPr sz="2412">
                <a:solidFill>
                  <a:srgbClr val="747474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12" dirty="0">
                <a:solidFill>
                  <a:srgbClr val="747474"/>
                </a:solidFill>
              </a:rPr>
              <a:t>Can shift the position of these distributions with the </a:t>
            </a:r>
            <a:r>
              <a:rPr sz="2412" u="sng" dirty="0">
                <a:solidFill>
                  <a:srgbClr val="747474"/>
                </a:solidFill>
              </a:rPr>
              <a:t>load factor </a:t>
            </a:r>
            <a:r>
              <a:rPr lang="en-US" sz="2412" dirty="0">
                <a:solidFill>
                  <a:srgbClr val="747474"/>
                </a:solidFill>
              </a:rPr>
              <a:t>(</a:t>
            </a:r>
            <a:r>
              <a:rPr sz="2412" dirty="0">
                <a:solidFill>
                  <a:srgbClr val="747474"/>
                </a:solidFill>
              </a:rPr>
              <a:t>𝛾</a:t>
            </a:r>
            <a:r>
              <a:rPr lang="en-US" sz="2412" dirty="0" smtClean="0">
                <a:solidFill>
                  <a:srgbClr val="747474"/>
                </a:solidFill>
              </a:rPr>
              <a:t>),</a:t>
            </a:r>
            <a:br>
              <a:rPr lang="en-US" sz="2412" dirty="0" smtClean="0">
                <a:solidFill>
                  <a:srgbClr val="747474"/>
                </a:solidFill>
              </a:rPr>
            </a:br>
            <a:r>
              <a:rPr sz="2412" dirty="0" smtClean="0">
                <a:solidFill>
                  <a:srgbClr val="747474"/>
                </a:solidFill>
              </a:rPr>
              <a:t> </a:t>
            </a:r>
            <a:r>
              <a:rPr sz="2412" dirty="0">
                <a:solidFill>
                  <a:srgbClr val="747474"/>
                </a:solidFill>
              </a:rPr>
              <a:t>and the </a:t>
            </a:r>
            <a:r>
              <a:rPr sz="2412" u="sng" dirty="0">
                <a:solidFill>
                  <a:srgbClr val="747474"/>
                </a:solidFill>
              </a:rPr>
              <a:t>resistance factor</a:t>
            </a:r>
            <a:r>
              <a:rPr lang="en-US" u="sng" dirty="0"/>
              <a:t> </a:t>
            </a:r>
            <a:r>
              <a:rPr lang="en-US" dirty="0"/>
              <a:t>(</a:t>
            </a:r>
            <a:r>
              <a:rPr sz="2412" dirty="0">
                <a:solidFill>
                  <a:srgbClr val="747474"/>
                </a:solidFill>
              </a:rPr>
              <a:t>𝜙</a:t>
            </a:r>
            <a:r>
              <a:rPr lang="en-US" sz="2412" dirty="0">
                <a:solidFill>
                  <a:srgbClr val="747474"/>
                </a:solidFill>
              </a:rPr>
              <a:t>)</a:t>
            </a:r>
            <a:endParaRPr sz="2412" dirty="0">
              <a:solidFill>
                <a:srgbClr val="747474"/>
              </a:solidFill>
            </a:endParaRPr>
          </a:p>
        </p:txBody>
      </p:sp>
      <p:pic>
        <p:nvPicPr>
          <p:cNvPr id="107" name="pasted-image.png"/>
          <p:cNvPicPr/>
          <p:nvPr/>
        </p:nvPicPr>
        <p:blipFill>
          <a:blip r:embed="rId3">
            <a:extLst/>
          </a:blip>
          <a:srcRect l="10640" t="3644" r="4513" b="10341"/>
          <a:stretch>
            <a:fillRect/>
          </a:stretch>
        </p:blipFill>
        <p:spPr>
          <a:xfrm>
            <a:off x="4303701" y="6629795"/>
            <a:ext cx="2499909" cy="227214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10" name="Shape 110"/>
          <p:cNvSpPr/>
          <p:nvPr/>
        </p:nvSpPr>
        <p:spPr>
          <a:xfrm>
            <a:off x="3532229" y="8921658"/>
            <a:ext cx="6754624" cy="1"/>
          </a:xfrm>
          <a:prstGeom prst="line">
            <a:avLst/>
          </a:prstGeom>
          <a:ln w="38100">
            <a:solidFill/>
            <a:miter lim="400000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pic>
        <p:nvPicPr>
          <p:cNvPr id="111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40988" y="7152963"/>
            <a:ext cx="2250283" cy="178355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14" name="Shape 114"/>
          <p:cNvSpPr/>
          <p:nvPr/>
        </p:nvSpPr>
        <p:spPr>
          <a:xfrm>
            <a:off x="571500" y="7239519"/>
            <a:ext cx="3895532" cy="1045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347472" lvl="0" indent="-347472" algn="l" defTabSz="443991">
              <a:buSzPct val="75000"/>
              <a:buFont typeface="Helvetica Neue"/>
              <a:buChar char="•"/>
              <a:defRPr sz="1800"/>
            </a:pPr>
            <a:r>
              <a:rPr sz="2736" dirty="0">
                <a:solidFill>
                  <a:srgbClr val="747474"/>
                </a:solidFill>
              </a:rPr>
              <a:t>In general we want</a:t>
            </a:r>
          </a:p>
          <a:p>
            <a:pPr lvl="0" defTabSz="443991">
              <a:defRPr sz="1800"/>
            </a:pPr>
            <a:r>
              <a:rPr sz="2736" dirty="0">
                <a:solidFill>
                  <a:srgbClr val="747474"/>
                </a:solidFill>
              </a:rPr>
              <a:t>𝜙R</a:t>
            </a:r>
            <a:r>
              <a:rPr sz="2736" baseline="-5999" dirty="0">
                <a:solidFill>
                  <a:srgbClr val="747474"/>
                </a:solidFill>
              </a:rPr>
              <a:t>n</a:t>
            </a:r>
            <a:r>
              <a:rPr sz="2736" dirty="0">
                <a:solidFill>
                  <a:srgbClr val="747474"/>
                </a:solidFill>
              </a:rPr>
              <a:t>&gt;𝛾Q</a:t>
            </a:r>
            <a:r>
              <a:rPr sz="2736" baseline="-5999" dirty="0">
                <a:solidFill>
                  <a:srgbClr val="747474"/>
                </a:solidFill>
              </a:rPr>
              <a:t>1</a:t>
            </a:r>
            <a:r>
              <a:rPr sz="2736" dirty="0">
                <a:solidFill>
                  <a:srgbClr val="747474"/>
                </a:solidFill>
              </a:rPr>
              <a:t>+𝛾Q</a:t>
            </a:r>
            <a:r>
              <a:rPr sz="2736" baseline="-5999" dirty="0">
                <a:solidFill>
                  <a:srgbClr val="747474"/>
                </a:solidFill>
              </a:rPr>
              <a:t>2</a:t>
            </a:r>
            <a:r>
              <a:rPr sz="2736" dirty="0">
                <a:solidFill>
                  <a:srgbClr val="747474"/>
                </a:solidFill>
              </a:rPr>
              <a:t>+….+𝛾</a:t>
            </a:r>
            <a:r>
              <a:rPr sz="2736" dirty="0" err="1">
                <a:solidFill>
                  <a:srgbClr val="747474"/>
                </a:solidFill>
              </a:rPr>
              <a:t>Q</a:t>
            </a:r>
            <a:r>
              <a:rPr sz="2736" baseline="-5999" dirty="0" err="1">
                <a:solidFill>
                  <a:srgbClr val="747474"/>
                </a:solidFill>
              </a:rPr>
              <a:t>n</a:t>
            </a:r>
            <a:endParaRPr sz="2736" baseline="-5999" dirty="0">
              <a:solidFill>
                <a:srgbClr val="747474"/>
              </a:solidFill>
            </a:endParaRPr>
          </a:p>
        </p:txBody>
      </p:sp>
      <p:sp>
        <p:nvSpPr>
          <p:cNvPr id="21" name="Shape 93">
            <a:extLst>
              <a:ext uri="{FF2B5EF4-FFF2-40B4-BE49-F238E27FC236}">
                <a16:creationId xmlns:a16="http://schemas.microsoft.com/office/drawing/2014/main" id="{5AD5AD85-95E7-4BC0-A475-541743A29F87}"/>
              </a:ext>
            </a:extLst>
          </p:cNvPr>
          <p:cNvSpPr/>
          <p:nvPr/>
        </p:nvSpPr>
        <p:spPr>
          <a:xfrm>
            <a:off x="7089898" y="5336786"/>
            <a:ext cx="4184586" cy="45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300"/>
            </a:lvl1pPr>
          </a:lstStyle>
          <a:p>
            <a:pPr lvl="0">
              <a:defRPr sz="1800"/>
            </a:pPr>
            <a:r>
              <a:rPr lang="en-US" sz="2300" dirty="0">
                <a:solidFill>
                  <a:schemeClr val="bg2">
                    <a:lumMod val="50000"/>
                  </a:schemeClr>
                </a:solidFill>
              </a:rPr>
              <a:t>Resistance </a:t>
            </a:r>
            <a:r>
              <a:rPr lang="en-US" sz="2300" dirty="0" smtClean="0"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lang="en-US" sz="2300" dirty="0">
                <a:solidFill>
                  <a:schemeClr val="bg2">
                    <a:lumMod val="50000"/>
                  </a:schemeClr>
                </a:solidFill>
              </a:rPr>
              <a:t>R*)</a:t>
            </a:r>
          </a:p>
        </p:txBody>
      </p:sp>
      <p:sp>
        <p:nvSpPr>
          <p:cNvPr id="22" name="Shape 93">
            <a:extLst>
              <a:ext uri="{FF2B5EF4-FFF2-40B4-BE49-F238E27FC236}">
                <a16:creationId xmlns:a16="http://schemas.microsoft.com/office/drawing/2014/main" id="{ED7B66BF-72C6-44DF-A2C8-D7BF692529F2}"/>
              </a:ext>
            </a:extLst>
          </p:cNvPr>
          <p:cNvSpPr/>
          <p:nvPr/>
        </p:nvSpPr>
        <p:spPr>
          <a:xfrm>
            <a:off x="954232" y="5465884"/>
            <a:ext cx="4184586" cy="45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300"/>
            </a:lvl1pPr>
          </a:lstStyle>
          <a:p>
            <a:pPr lvl="0">
              <a:defRPr sz="1800"/>
            </a:pPr>
            <a:r>
              <a:rPr lang="en-US" sz="2300" dirty="0">
                <a:solidFill>
                  <a:schemeClr val="bg2">
                    <a:lumMod val="50000"/>
                  </a:schemeClr>
                </a:solidFill>
              </a:rPr>
              <a:t>Load Effect (Q*)</a:t>
            </a:r>
          </a:p>
        </p:txBody>
      </p:sp>
      <p:sp>
        <p:nvSpPr>
          <p:cNvPr id="27" name="Shape 102">
            <a:extLst>
              <a:ext uri="{FF2B5EF4-FFF2-40B4-BE49-F238E27FC236}">
                <a16:creationId xmlns:a16="http://schemas.microsoft.com/office/drawing/2014/main" id="{DC9E631B-5AE8-448F-9B3E-15E58CD75A61}"/>
              </a:ext>
            </a:extLst>
          </p:cNvPr>
          <p:cNvSpPr/>
          <p:nvPr/>
        </p:nvSpPr>
        <p:spPr>
          <a:xfrm>
            <a:off x="6188457" y="8952646"/>
            <a:ext cx="406289" cy="2998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75" y="0"/>
                </a:moveTo>
                <a:lnTo>
                  <a:pt x="21600" y="21555"/>
                </a:lnTo>
                <a:lnTo>
                  <a:pt x="0" y="21600"/>
                </a:lnTo>
              </a:path>
            </a:pathLst>
          </a:custGeom>
          <a:noFill/>
          <a:ln w="38100" cap="flat">
            <a:solidFill>
              <a:srgbClr val="000000"/>
            </a:solidFill>
            <a:prstDash val="solid"/>
            <a:miter lim="400000"/>
            <a:head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lvl="0"/>
            <a:endParaRPr/>
          </a:p>
        </p:txBody>
      </p:sp>
      <p:sp>
        <p:nvSpPr>
          <p:cNvPr id="28" name="Shape 93">
            <a:extLst>
              <a:ext uri="{FF2B5EF4-FFF2-40B4-BE49-F238E27FC236}">
                <a16:creationId xmlns:a16="http://schemas.microsoft.com/office/drawing/2014/main" id="{CB3F2764-1396-48A4-8032-E17399608815}"/>
              </a:ext>
            </a:extLst>
          </p:cNvPr>
          <p:cNvSpPr/>
          <p:nvPr/>
        </p:nvSpPr>
        <p:spPr>
          <a:xfrm>
            <a:off x="3617378" y="9040320"/>
            <a:ext cx="2598069" cy="45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300"/>
            </a:lvl1pPr>
          </a:lstStyle>
          <a:p>
            <a:pPr lvl="0">
              <a:defRPr sz="1800"/>
            </a:pPr>
            <a:r>
              <a:rPr lang="en-US" sz="2300" b="1" dirty="0">
                <a:solidFill>
                  <a:srgbClr val="FF0000"/>
                </a:solidFill>
              </a:rPr>
              <a:t>Overlap = Failure!!!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Shape 93">
                <a:extLst>
                  <a:ext uri="{FF2B5EF4-FFF2-40B4-BE49-F238E27FC236}">
                    <a16:creationId xmlns:a16="http://schemas.microsoft.com/office/drawing/2014/main" id="{5FCF2151-F910-4A90-9AF7-0BF05590F590}"/>
                  </a:ext>
                </a:extLst>
              </p:cNvPr>
              <p:cNvSpPr/>
              <p:nvPr/>
            </p:nvSpPr>
            <p:spPr>
              <a:xfrm>
                <a:off x="8591271" y="6768223"/>
                <a:ext cx="4184586" cy="140865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l">
                  <a:defRPr sz="2300"/>
                </a:lvl1pPr>
              </a:lstStyle>
              <a:p>
                <a:pPr lvl="0">
                  <a:defRPr sz="1800"/>
                </a:pPr>
                <a:r>
                  <a:rPr lang="en-US" sz="2300" u="sng" dirty="0">
                    <a:solidFill>
                      <a:schemeClr val="bg2">
                        <a:lumMod val="50000"/>
                      </a:schemeClr>
                    </a:solidFill>
                  </a:rPr>
                  <a:t>Probability of Failure</a:t>
                </a:r>
              </a:p>
              <a:p>
                <a:pPr lvl="0">
                  <a:defRPr sz="1800"/>
                </a:pPr>
                <a:endParaRPr lang="en-US" sz="2300" dirty="0">
                  <a:solidFill>
                    <a:schemeClr val="bg2">
                      <a:lumMod val="50000"/>
                    </a:schemeClr>
                  </a:solidFill>
                </a:endParaRPr>
              </a:p>
              <a:p>
                <a:pPr lvl="0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3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3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en-US" sz="2300" b="0" i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sz="23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3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sz="23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𝑜𝑣𝑒𝑟𝑙𝑎𝑝</m:t>
                          </m:r>
                        </m:num>
                        <m:den>
                          <m:r>
                            <a:rPr lang="en-US" sz="23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sz="23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𝑑𝑎𝑡𝑎</m:t>
                          </m:r>
                          <m:r>
                            <a:rPr lang="en-US" sz="23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3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𝑝𝑜𝑖𝑛𝑡𝑠</m:t>
                          </m:r>
                        </m:den>
                      </m:f>
                    </m:oMath>
                  </m:oMathPara>
                </a14:m>
                <a:endParaRPr lang="en-US" sz="23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Shape 93">
                <a:extLst>
                  <a:ext uri="{FF2B5EF4-FFF2-40B4-BE49-F238E27FC236}">
                    <a16:creationId xmlns:a16="http://schemas.microsoft.com/office/drawing/2014/main" id="{5FCF2151-F910-4A90-9AF7-0BF05590F5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1271" y="6768223"/>
                <a:ext cx="4184586" cy="1408655"/>
              </a:xfrm>
              <a:prstGeom prst="rect">
                <a:avLst/>
              </a:prstGeom>
              <a:blipFill>
                <a:blip r:embed="rId4"/>
                <a:stretch>
                  <a:fillRect l="-3057" t="-216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012699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LRFD cont.</a:t>
            </a:r>
          </a:p>
        </p:txBody>
      </p:sp>
      <p:sp>
        <p:nvSpPr>
          <p:cNvPr id="97" name="Shape 97"/>
          <p:cNvSpPr>
            <a:spLocks noGrp="1"/>
          </p:cNvSpPr>
          <p:nvPr>
            <p:ph type="sldNum" sz="quarter" idx="2"/>
          </p:nvPr>
        </p:nvSpPr>
        <p:spPr>
          <a:xfrm>
            <a:off x="12367056" y="9194800"/>
            <a:ext cx="213158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9</a:t>
            </a:fld>
            <a:endParaRPr sz="1400"/>
          </a:p>
        </p:txBody>
      </p:sp>
      <p:grpSp>
        <p:nvGrpSpPr>
          <p:cNvPr id="100" name="Group 100"/>
          <p:cNvGrpSpPr/>
          <p:nvPr/>
        </p:nvGrpSpPr>
        <p:grpSpPr>
          <a:xfrm>
            <a:off x="4744832" y="2712566"/>
            <a:ext cx="2250282" cy="2075875"/>
            <a:chOff x="249634" y="136128"/>
            <a:chExt cx="2250281" cy="2075873"/>
          </a:xfrm>
        </p:grpSpPr>
        <p:pic>
          <p:nvPicPr>
            <p:cNvPr id="98" name="pasted-image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49634" y="136128"/>
              <a:ext cx="2250282" cy="17835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9" name="Shape 99"/>
            <p:cNvSpPr/>
            <p:nvPr/>
          </p:nvSpPr>
          <p:spPr>
            <a:xfrm>
              <a:off x="1401715" y="1931230"/>
              <a:ext cx="705690" cy="280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" y="0"/>
                  </a:moveTo>
                  <a:lnTo>
                    <a:pt x="0" y="21555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103" name="Group 103"/>
          <p:cNvGrpSpPr/>
          <p:nvPr/>
        </p:nvGrpSpPr>
        <p:grpSpPr>
          <a:xfrm>
            <a:off x="1873992" y="2199609"/>
            <a:ext cx="2499908" cy="2767658"/>
            <a:chOff x="0" y="0"/>
            <a:chExt cx="2499906" cy="2767656"/>
          </a:xfrm>
        </p:grpSpPr>
        <p:pic>
          <p:nvPicPr>
            <p:cNvPr id="101" name="pasted-image.png"/>
            <p:cNvPicPr/>
            <p:nvPr/>
          </p:nvPicPr>
          <p:blipFill>
            <a:blip r:embed="rId3">
              <a:extLst/>
            </a:blip>
            <a:srcRect l="10640" t="3644" r="4513" b="10341"/>
            <a:stretch>
              <a:fillRect/>
            </a:stretch>
          </p:blipFill>
          <p:spPr>
            <a:xfrm>
              <a:off x="0" y="0"/>
              <a:ext cx="2499907" cy="22721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2" name="Shape 102"/>
            <p:cNvSpPr/>
            <p:nvPr/>
          </p:nvSpPr>
          <p:spPr>
            <a:xfrm>
              <a:off x="1105626" y="2296903"/>
              <a:ext cx="406289" cy="470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75" y="0"/>
                  </a:moveTo>
                  <a:lnTo>
                    <a:pt x="21600" y="21555"/>
                  </a:lnTo>
                  <a:lnTo>
                    <a:pt x="0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104" name="Shape 104"/>
          <p:cNvSpPr/>
          <p:nvPr/>
        </p:nvSpPr>
        <p:spPr>
          <a:xfrm>
            <a:off x="1302426" y="4480864"/>
            <a:ext cx="6754624" cy="1"/>
          </a:xfrm>
          <a:prstGeom prst="line">
            <a:avLst/>
          </a:prstGeom>
          <a:ln w="38100">
            <a:solidFill/>
            <a:miter lim="400000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571500" y="5971860"/>
            <a:ext cx="11861800" cy="1045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306324" indent="-306324" algn="l" defTabSz="391414">
              <a:buSzPct val="75000"/>
              <a:buFont typeface="Helvetica Neue"/>
              <a:buChar char="•"/>
              <a:defRPr sz="2412">
                <a:solidFill>
                  <a:srgbClr val="747474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endParaRPr sz="2412" dirty="0">
              <a:solidFill>
                <a:srgbClr val="74747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Shape 114"/>
              <p:cNvSpPr/>
              <p:nvPr/>
            </p:nvSpPr>
            <p:spPr>
              <a:xfrm>
                <a:off x="478368" y="5297807"/>
                <a:ext cx="8288261" cy="409293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0" tIns="0" rIns="0" bIns="0">
                <a:normAutofit/>
              </a:bodyPr>
              <a:lstStyle/>
              <a:p>
                <a:pPr marL="347472" lvl="0" indent="-347472" algn="l" defTabSz="443991">
                  <a:buSzPct val="75000"/>
                  <a:buFont typeface="Helvetica Neue"/>
                  <a:buChar char="•"/>
                  <a:defRPr sz="1800"/>
                </a:pPr>
                <a:r>
                  <a:rPr lang="en-US" sz="2736" dirty="0" smtClean="0">
                    <a:solidFill>
                      <a:srgbClr val="747474"/>
                    </a:solidFill>
                  </a:rPr>
                  <a:t>Common Load and Resistance Factors</a:t>
                </a:r>
                <a:endParaRPr sz="2736" dirty="0">
                  <a:solidFill>
                    <a:srgbClr val="747474"/>
                  </a:solidFill>
                </a:endParaRPr>
              </a:p>
              <a:p>
                <a:pPr lvl="0" defTabSz="443991">
                  <a:defRPr sz="1800"/>
                </a:pPr>
                <a:r>
                  <a:rPr sz="2736" dirty="0">
                    <a:solidFill>
                      <a:srgbClr val="747474"/>
                    </a:solidFill>
                  </a:rPr>
                  <a:t>𝜙R</a:t>
                </a:r>
                <a:r>
                  <a:rPr sz="2736" baseline="-5999" dirty="0">
                    <a:solidFill>
                      <a:srgbClr val="747474"/>
                    </a:solidFill>
                  </a:rPr>
                  <a:t>n</a:t>
                </a:r>
                <a:r>
                  <a:rPr sz="2736" dirty="0">
                    <a:solidFill>
                      <a:srgbClr val="747474"/>
                    </a:solidFill>
                  </a:rPr>
                  <a:t>&gt;𝛾Q</a:t>
                </a:r>
                <a:r>
                  <a:rPr sz="2736" baseline="-5999" dirty="0">
                    <a:solidFill>
                      <a:srgbClr val="747474"/>
                    </a:solidFill>
                  </a:rPr>
                  <a:t>1</a:t>
                </a:r>
                <a:r>
                  <a:rPr sz="2736" dirty="0">
                    <a:solidFill>
                      <a:srgbClr val="747474"/>
                    </a:solidFill>
                  </a:rPr>
                  <a:t>+𝛾Q</a:t>
                </a:r>
                <a:r>
                  <a:rPr sz="2736" baseline="-5999" dirty="0">
                    <a:solidFill>
                      <a:srgbClr val="747474"/>
                    </a:solidFill>
                  </a:rPr>
                  <a:t>2</a:t>
                </a:r>
                <a:r>
                  <a:rPr sz="2736" dirty="0">
                    <a:solidFill>
                      <a:srgbClr val="747474"/>
                    </a:solidFill>
                  </a:rPr>
                  <a:t>+….+𝛾</a:t>
                </a:r>
                <a:r>
                  <a:rPr sz="2736" dirty="0" err="1" smtClean="0">
                    <a:solidFill>
                      <a:srgbClr val="747474"/>
                    </a:solidFill>
                  </a:rPr>
                  <a:t>Q</a:t>
                </a:r>
                <a:r>
                  <a:rPr sz="2736" baseline="-5999" dirty="0" err="1" smtClean="0">
                    <a:solidFill>
                      <a:srgbClr val="747474"/>
                    </a:solidFill>
                  </a:rPr>
                  <a:t>n</a:t>
                </a:r>
                <a:endParaRPr lang="en-US" sz="2736" baseline="-5999" dirty="0" smtClean="0">
                  <a:solidFill>
                    <a:srgbClr val="747474"/>
                  </a:solidFill>
                </a:endParaRPr>
              </a:p>
              <a:p>
                <a:pPr lvl="0" defTabSz="443991">
                  <a:defRPr sz="1800"/>
                </a:pPr>
                <a:endParaRPr lang="en-US" sz="2736" baseline="-5999" dirty="0" smtClean="0">
                  <a:solidFill>
                    <a:srgbClr val="747474"/>
                  </a:solidFill>
                </a:endParaRPr>
              </a:p>
              <a:p>
                <a:pPr lvl="0" algn="l" defTabSz="443991">
                  <a:defRPr sz="1800"/>
                </a:pPr>
                <a:r>
                  <a:rPr lang="en-US" sz="2736" b="1" u="sng" baseline="-5999" dirty="0" smtClean="0">
                    <a:solidFill>
                      <a:srgbClr val="747474"/>
                    </a:solidFill>
                  </a:rPr>
                  <a:t>Load Factors (usually &gt; 1)</a:t>
                </a:r>
              </a:p>
              <a:p>
                <a:pPr marL="457200" lvl="6" indent="-457200" algn="l" defTabSz="443991">
                  <a:buFont typeface="Arial" panose="020B0604020202020204" pitchFamily="34" charset="0"/>
                  <a:buChar char="•"/>
                  <a:defRPr sz="1800"/>
                </a:pPr>
                <a:r>
                  <a:rPr lang="en-US" sz="2736" baseline="-5999" dirty="0" smtClean="0">
                    <a:solidFill>
                      <a:srgbClr val="747474"/>
                    </a:solidFill>
                  </a:rPr>
                  <a:t>Dead Loads</a:t>
                </a:r>
                <a:r>
                  <a:rPr lang="en-US" sz="2736" dirty="0" smtClean="0">
                    <a:solidFill>
                      <a:srgbClr val="747474"/>
                    </a:solidFill>
                  </a:rPr>
                  <a:t> </a:t>
                </a:r>
                <a:r>
                  <a:rPr lang="en-US" sz="2736" dirty="0" smtClean="0">
                    <a:solidFill>
                      <a:srgbClr val="747474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en-US" sz="2736" dirty="0" smtClean="0">
                    <a:solidFill>
                      <a:srgbClr val="747474"/>
                    </a:solidFill>
                  </a:rPr>
                  <a:t> </a:t>
                </a:r>
                <a:r>
                  <a:rPr lang="el-GR" sz="2736" dirty="0" smtClean="0">
                    <a:solidFill>
                      <a:srgbClr val="7474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r>
                  <a:rPr lang="en-US" sz="2736" dirty="0" smtClean="0">
                    <a:solidFill>
                      <a:srgbClr val="7474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1.2</a:t>
                </a:r>
              </a:p>
              <a:p>
                <a:pPr marL="457200" lvl="3" indent="-457200" algn="l" defTabSz="443991">
                  <a:buFont typeface="Arial" panose="020B0604020202020204" pitchFamily="34" charset="0"/>
                  <a:buChar char="•"/>
                  <a:defRPr sz="1800"/>
                </a:pPr>
                <a:r>
                  <a:rPr lang="en-US" sz="2736" baseline="-5999" dirty="0" smtClean="0">
                    <a:solidFill>
                      <a:srgbClr val="747474"/>
                    </a:solidFill>
                  </a:rPr>
                  <a:t>Live </a:t>
                </a:r>
                <a:r>
                  <a:rPr lang="en-US" sz="2736" baseline="-5999" dirty="0">
                    <a:solidFill>
                      <a:srgbClr val="747474"/>
                    </a:solidFill>
                  </a:rPr>
                  <a:t>Loads</a:t>
                </a:r>
                <a:r>
                  <a:rPr lang="en-US" sz="2736" dirty="0">
                    <a:solidFill>
                      <a:srgbClr val="747474"/>
                    </a:solidFill>
                  </a:rPr>
                  <a:t> </a:t>
                </a:r>
                <a:r>
                  <a:rPr lang="en-US" sz="2736" dirty="0">
                    <a:solidFill>
                      <a:srgbClr val="747474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en-US" sz="2736" dirty="0">
                    <a:solidFill>
                      <a:srgbClr val="747474"/>
                    </a:solidFill>
                  </a:rPr>
                  <a:t> </a:t>
                </a:r>
                <a:r>
                  <a:rPr lang="el-GR" sz="2736" dirty="0">
                    <a:solidFill>
                      <a:srgbClr val="7474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r>
                  <a:rPr lang="en-US" sz="2736" dirty="0">
                    <a:solidFill>
                      <a:srgbClr val="7474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2736" dirty="0" smtClean="0">
                    <a:solidFill>
                      <a:srgbClr val="7474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1.6</a:t>
                </a:r>
                <a:endParaRPr lang="en-US" sz="2736" baseline="-5999" dirty="0">
                  <a:solidFill>
                    <a:srgbClr val="747474"/>
                  </a:solidFill>
                </a:endParaRPr>
              </a:p>
              <a:p>
                <a:pPr marL="457200" lvl="1" indent="-457200" algn="l" defTabSz="443991">
                  <a:buFont typeface="Arial" panose="020B0604020202020204" pitchFamily="34" charset="0"/>
                  <a:buChar char="•"/>
                  <a:defRPr sz="1800"/>
                </a:pPr>
                <a:endParaRPr lang="en-US" sz="2736" baseline="-5999" dirty="0" smtClean="0">
                  <a:solidFill>
                    <a:srgbClr val="747474"/>
                  </a:solidFill>
                </a:endParaRPr>
              </a:p>
              <a:p>
                <a:pPr marL="457200" lvl="1" indent="-457200" algn="l" defTabSz="443991">
                  <a:buFont typeface="Arial" panose="020B0604020202020204" pitchFamily="34" charset="0"/>
                  <a:buChar char="•"/>
                  <a:defRPr sz="1800"/>
                </a:pPr>
                <a:endParaRPr lang="en-US" sz="2736" baseline="-5999" dirty="0" smtClean="0">
                  <a:solidFill>
                    <a:srgbClr val="747474"/>
                  </a:solidFill>
                </a:endParaRPr>
              </a:p>
              <a:p>
                <a:pPr marL="457200" lvl="1" indent="-457200" algn="l" defTabSz="443991">
                  <a:buFont typeface="Arial" panose="020B0604020202020204" pitchFamily="34" charset="0"/>
                  <a:buChar char="•"/>
                  <a:defRPr sz="1800"/>
                </a:pPr>
                <a:endParaRPr lang="en-US" sz="2736" baseline="-5999" dirty="0">
                  <a:solidFill>
                    <a:srgbClr val="747474"/>
                  </a:solidFill>
                </a:endParaRPr>
              </a:p>
              <a:p>
                <a:pPr marL="457200" lvl="1" indent="-457200" algn="l" defTabSz="443991">
                  <a:buFont typeface="Arial" panose="020B0604020202020204" pitchFamily="34" charset="0"/>
                  <a:buChar char="•"/>
                  <a:defRPr sz="18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US" sz="2736" baseline="-5999" dirty="0" smtClean="0">
                    <a:solidFill>
                      <a:srgbClr val="747474"/>
                    </a:solidFill>
                  </a:rPr>
                  <a:t> = 0.001 is the notional failure rate (higher than actual, considered safe)</a:t>
                </a:r>
              </a:p>
              <a:p>
                <a:pPr marL="457200" lvl="1" indent="-457200" algn="l" defTabSz="443991">
                  <a:buFont typeface="Arial" panose="020B0604020202020204" pitchFamily="34" charset="0"/>
                  <a:buChar char="•"/>
                  <a:defRPr sz="18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US" sz="2736" baseline="-5999" dirty="0">
                    <a:solidFill>
                      <a:srgbClr val="747474"/>
                    </a:solidFill>
                  </a:rPr>
                  <a:t> = 0.001 </a:t>
                </a:r>
                <a:r>
                  <a:rPr lang="en-US" sz="2736" baseline="-5999" dirty="0" smtClean="0">
                    <a:solidFill>
                      <a:srgbClr val="747474"/>
                    </a:solidFill>
                  </a:rPr>
                  <a:t>means 1 in 1000 chance of failure</a:t>
                </a:r>
              </a:p>
            </p:txBody>
          </p:sp>
        </mc:Choice>
        <mc:Fallback xmlns="">
          <p:sp>
            <p:nvSpPr>
              <p:cNvPr id="114" name="Shape 1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368" y="5297807"/>
                <a:ext cx="8288261" cy="4092935"/>
              </a:xfrm>
              <a:prstGeom prst="rect">
                <a:avLst/>
              </a:prstGeom>
              <a:blipFill>
                <a:blip r:embed="rId4"/>
                <a:stretch>
                  <a:fillRect l="-2353" t="-253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Shape 93">
            <a:extLst>
              <a:ext uri="{FF2B5EF4-FFF2-40B4-BE49-F238E27FC236}">
                <a16:creationId xmlns:a16="http://schemas.microsoft.com/office/drawing/2014/main" id="{5AD5AD85-95E7-4BC0-A475-541743A29F87}"/>
              </a:ext>
            </a:extLst>
          </p:cNvPr>
          <p:cNvSpPr/>
          <p:nvPr/>
        </p:nvSpPr>
        <p:spPr>
          <a:xfrm>
            <a:off x="6801800" y="4560174"/>
            <a:ext cx="4184586" cy="45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300"/>
            </a:lvl1pPr>
          </a:lstStyle>
          <a:p>
            <a:pPr lvl="0">
              <a:defRPr sz="1800"/>
            </a:pPr>
            <a:r>
              <a:rPr lang="en-US" sz="2300" dirty="0"/>
              <a:t>Resistance Factor (R*)</a:t>
            </a:r>
          </a:p>
        </p:txBody>
      </p:sp>
      <p:sp>
        <p:nvSpPr>
          <p:cNvPr id="22" name="Shape 93">
            <a:extLst>
              <a:ext uri="{FF2B5EF4-FFF2-40B4-BE49-F238E27FC236}">
                <a16:creationId xmlns:a16="http://schemas.microsoft.com/office/drawing/2014/main" id="{ED7B66BF-72C6-44DF-A2C8-D7BF692529F2}"/>
              </a:ext>
            </a:extLst>
          </p:cNvPr>
          <p:cNvSpPr/>
          <p:nvPr/>
        </p:nvSpPr>
        <p:spPr>
          <a:xfrm>
            <a:off x="666134" y="4689272"/>
            <a:ext cx="4184586" cy="45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300"/>
            </a:lvl1pPr>
          </a:lstStyle>
          <a:p>
            <a:pPr lvl="0">
              <a:defRPr sz="1800"/>
            </a:pPr>
            <a:r>
              <a:rPr lang="en-US" sz="2300" dirty="0"/>
              <a:t>Load Effect (Q*)</a:t>
            </a:r>
          </a:p>
        </p:txBody>
      </p:sp>
      <p:sp>
        <p:nvSpPr>
          <p:cNvPr id="15" name="Shape 114"/>
          <p:cNvSpPr/>
          <p:nvPr/>
        </p:nvSpPr>
        <p:spPr>
          <a:xfrm>
            <a:off x="5896915" y="5297807"/>
            <a:ext cx="6536386" cy="339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 algn="l" defTabSz="443991">
              <a:defRPr sz="1800"/>
            </a:pPr>
            <a:endParaRPr lang="en-US" sz="2736" b="1" u="sng" baseline="-5999" dirty="0" smtClean="0">
              <a:solidFill>
                <a:srgbClr val="747474"/>
              </a:solidFill>
            </a:endParaRPr>
          </a:p>
          <a:p>
            <a:pPr lvl="0" algn="l" defTabSz="443991">
              <a:defRPr sz="1800"/>
            </a:pPr>
            <a:endParaRPr lang="en-US" sz="2736" b="1" u="sng" baseline="-5999" dirty="0" smtClean="0">
              <a:solidFill>
                <a:srgbClr val="747474"/>
              </a:solidFill>
            </a:endParaRPr>
          </a:p>
          <a:p>
            <a:pPr lvl="0" algn="l" defTabSz="443991">
              <a:defRPr sz="1800"/>
            </a:pPr>
            <a:endParaRPr lang="en-US" sz="2736" b="1" u="sng" baseline="-5999" dirty="0">
              <a:solidFill>
                <a:srgbClr val="747474"/>
              </a:solidFill>
            </a:endParaRPr>
          </a:p>
          <a:p>
            <a:pPr lvl="0" algn="l" defTabSz="443991">
              <a:defRPr sz="1800"/>
            </a:pPr>
            <a:endParaRPr lang="en-US" sz="2736" b="1" u="sng" baseline="-5999" dirty="0" smtClean="0">
              <a:solidFill>
                <a:srgbClr val="747474"/>
              </a:solidFill>
            </a:endParaRPr>
          </a:p>
          <a:p>
            <a:pPr lvl="0" algn="l" defTabSz="443991">
              <a:defRPr sz="1800"/>
            </a:pPr>
            <a:r>
              <a:rPr lang="en-US" sz="2736" b="1" u="sng" baseline="-5999" dirty="0" smtClean="0">
                <a:solidFill>
                  <a:srgbClr val="747474"/>
                </a:solidFill>
              </a:rPr>
              <a:t>Resistance Factors (often &lt; 1)</a:t>
            </a:r>
          </a:p>
          <a:p>
            <a:pPr marL="457200" lvl="6" indent="-457200" algn="l" defTabSz="443991">
              <a:buFont typeface="Arial" panose="020B0604020202020204" pitchFamily="34" charset="0"/>
              <a:buChar char="•"/>
              <a:defRPr sz="1800"/>
            </a:pPr>
            <a:r>
              <a:rPr lang="en-US" sz="2000" dirty="0" smtClean="0">
                <a:solidFill>
                  <a:srgbClr val="747474"/>
                </a:solidFill>
                <a:cs typeface="Times New Roman" panose="02020603050405020304" pitchFamily="18" charset="0"/>
              </a:rPr>
              <a:t>Depends on likelihood of simultaneous conditions</a:t>
            </a:r>
          </a:p>
          <a:p>
            <a:pPr marL="457200" lvl="6" indent="-457200" algn="l" defTabSz="443991">
              <a:buFont typeface="Arial" panose="020B0604020202020204" pitchFamily="34" charset="0"/>
              <a:buChar char="•"/>
              <a:defRPr sz="1800"/>
            </a:pPr>
            <a:r>
              <a:rPr lang="el-GR" sz="2000" dirty="0" smtClean="0">
                <a:solidFill>
                  <a:srgbClr val="7474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ϕ</a:t>
            </a:r>
            <a:r>
              <a:rPr lang="en-US" sz="2000" dirty="0" smtClean="0">
                <a:solidFill>
                  <a:srgbClr val="7474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 simultaneous conditions likely</a:t>
            </a:r>
          </a:p>
          <a:p>
            <a:pPr marL="457200" lvl="6" indent="-457200" algn="l" defTabSz="443991">
              <a:buFont typeface="Arial" panose="020B0604020202020204" pitchFamily="34" charset="0"/>
              <a:buChar char="•"/>
              <a:defRPr sz="1800"/>
            </a:pPr>
            <a:r>
              <a:rPr lang="el-GR" sz="2000" dirty="0">
                <a:solidFill>
                  <a:srgbClr val="7474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ϕ</a:t>
            </a:r>
            <a:r>
              <a:rPr lang="en-US" sz="2000" dirty="0">
                <a:solidFill>
                  <a:srgbClr val="7474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7474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US" sz="2000" dirty="0">
                <a:solidFill>
                  <a:srgbClr val="7474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simultaneous conditions </a:t>
            </a:r>
            <a:r>
              <a:rPr lang="en-US" sz="2000" dirty="0" smtClean="0">
                <a:solidFill>
                  <a:srgbClr val="7474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 likely</a:t>
            </a:r>
          </a:p>
          <a:p>
            <a:pPr marL="457200" lvl="6" indent="-457200" algn="l" defTabSz="443991">
              <a:buFont typeface="Arial" panose="020B0604020202020204" pitchFamily="34" charset="0"/>
              <a:buChar char="•"/>
              <a:defRPr sz="1800"/>
            </a:pPr>
            <a:r>
              <a:rPr lang="en-US" sz="2000" dirty="0" smtClean="0">
                <a:solidFill>
                  <a:srgbClr val="7474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instance, high snow load *and* high wind load unlikely</a:t>
            </a:r>
            <a:endParaRPr lang="en-US" sz="2000" dirty="0">
              <a:solidFill>
                <a:srgbClr val="7474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6" indent="-457200" algn="l" defTabSz="443991">
              <a:buFont typeface="Arial" panose="020B0604020202020204" pitchFamily="34" charset="0"/>
              <a:buChar char="•"/>
              <a:defRPr sz="1800"/>
            </a:pPr>
            <a:endParaRPr lang="en-US" sz="1800" dirty="0" smtClean="0">
              <a:solidFill>
                <a:srgbClr val="747474"/>
              </a:solidFill>
              <a:cs typeface="Times New Roman" panose="02020603050405020304" pitchFamily="18" charset="0"/>
            </a:endParaRPr>
          </a:p>
          <a:p>
            <a:pPr marL="457200" lvl="1" indent="-457200" algn="l" defTabSz="443991">
              <a:buFont typeface="Arial" panose="020B0604020202020204" pitchFamily="34" charset="0"/>
              <a:buChar char="•"/>
              <a:defRPr sz="1800"/>
            </a:pPr>
            <a:endParaRPr lang="en-US" sz="2736" baseline="-5999" dirty="0" smtClean="0">
              <a:solidFill>
                <a:srgbClr val="747474"/>
              </a:solidFill>
            </a:endParaRPr>
          </a:p>
          <a:p>
            <a:pPr marL="457200" lvl="1" indent="-457200" algn="l" defTabSz="443991">
              <a:buFont typeface="Arial" panose="020B0604020202020204" pitchFamily="34" charset="0"/>
              <a:buChar char="•"/>
              <a:defRPr sz="1800"/>
            </a:pPr>
            <a:endParaRPr lang="en-US" sz="2736" baseline="-5999" dirty="0">
              <a:solidFill>
                <a:srgbClr val="7474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99209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399</Words>
  <Application>Microsoft Office PowerPoint</Application>
  <PresentationFormat>Custom</PresentationFormat>
  <Paragraphs>97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Avenir Roman</vt:lpstr>
      <vt:lpstr>Cambria Math</vt:lpstr>
      <vt:lpstr>Helvetica</vt:lpstr>
      <vt:lpstr>Helvetica Neue</vt:lpstr>
      <vt:lpstr>Helvetica Neue Light</vt:lpstr>
      <vt:lpstr>Times New Roman</vt:lpstr>
      <vt:lpstr>Wingdings</vt:lpstr>
      <vt:lpstr>ModernPortfolio</vt:lpstr>
      <vt:lpstr>Mechanics of Materials Engr 350 - Lecture 9 Design/Safety</vt:lpstr>
      <vt:lpstr>Design considerations</vt:lpstr>
      <vt:lpstr>Design approaches - Allowable Stress Design (ASD)</vt:lpstr>
      <vt:lpstr>Example</vt:lpstr>
      <vt:lpstr>Design approaches - Load And Resistance Factor (LRFD)</vt:lpstr>
      <vt:lpstr>Statistics Background  Frequency Distribution Plot (histogram) </vt:lpstr>
      <vt:lpstr>Load and Resistance Factor - LRFD cont.</vt:lpstr>
      <vt:lpstr>LRFD cont.</vt:lpstr>
      <vt:lpstr>LRFD cont.</vt:lpstr>
      <vt:lpstr>Example 4.3 – Compare ASD to LRFD</vt:lpstr>
      <vt:lpstr>Example 4.3 – Compare ASD to LRFD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Mechanics of Materials Engr 350 - Lecture 7 Design/Safety</dc:title>
  <dc:creator>Cordon, Daniel (dcordon@uidaho.edu)</dc:creator>
  <cp:lastModifiedBy>Cordon, Daniel (dcordon@uidaho.edu)</cp:lastModifiedBy>
  <cp:revision>8</cp:revision>
  <dcterms:modified xsi:type="dcterms:W3CDTF">2019-01-30T19:14:34Z</dcterms:modified>
</cp:coreProperties>
</file>