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Mechanics of Materials Engr 350 - Lecture </a:t>
            </a:r>
            <a:r>
              <a:rPr lang="en-US" sz="4200" dirty="0"/>
              <a:t>10</a:t>
            </a:r>
            <a:endParaRPr sz="4200" dirty="0"/>
          </a:p>
          <a:p>
            <a:pPr lvl="0">
              <a:defRPr sz="1800"/>
            </a:pPr>
            <a:r>
              <a:rPr sz="4200" dirty="0"/>
              <a:t>Axial Deformation #1</a:t>
            </a:r>
          </a:p>
        </p:txBody>
      </p:sp>
      <p:sp>
        <p:nvSpPr>
          <p:cNvPr id="43" name="Shape 43"/>
          <p:cNvSpPr/>
          <p:nvPr/>
        </p:nvSpPr>
        <p:spPr>
          <a:xfrm>
            <a:off x="571500" y="5941742"/>
            <a:ext cx="11861800" cy="143555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lvl="0"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Axial Deformation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2">
                    <a:lumMod val="50000"/>
                  </a:schemeClr>
                </a:solidFill>
              </a:rPr>
              <a:t>Mechanics of materials approach: real structural elements are analyzed as idealized models with simplified loads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2">
                    <a:lumMod val="50000"/>
                  </a:schemeClr>
                </a:solidFill>
              </a:rPr>
              <a:t>Solutions are therefore </a:t>
            </a:r>
            <a:r>
              <a:rPr lang="en-US" sz="3600" u="sng" dirty="0">
                <a:solidFill>
                  <a:schemeClr val="bg2">
                    <a:lumMod val="50000"/>
                  </a:schemeClr>
                </a:solidFill>
              </a:rPr>
              <a:t>approximations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Solutions are </a:t>
            </a:r>
            <a:r>
              <a:rPr sz="3600" dirty="0">
                <a:solidFill>
                  <a:schemeClr val="bg2">
                    <a:lumMod val="50000"/>
                  </a:schemeClr>
                </a:solidFill>
              </a:rPr>
              <a:t>generally satisfactory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(within 10% of actual)</a:t>
            </a:r>
            <a:endParaRPr sz="36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Some reasons these </a:t>
            </a:r>
            <a:r>
              <a:rPr sz="3600" dirty="0">
                <a:solidFill>
                  <a:schemeClr val="bg2">
                    <a:lumMod val="50000"/>
                  </a:schemeClr>
                </a:solidFill>
              </a:rPr>
              <a:t>approximations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work is: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Allowable Stress Design (ASD) – Applying Factor of Safety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Load and Resistance Factor Design – Statistical analysis of strength and loads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Saint-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Venant’s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Principle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2</a:t>
            </a:fld>
            <a:endParaRPr sz="140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Saint-Venant’s principle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244883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</a:rPr>
              <a:t>States that the stress, strain, and displacement fields due to two different but statically equivalent force distributions on parts of a body far away from the loading points are approximately the same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3</a:t>
            </a:fld>
            <a:endParaRPr sz="1400"/>
          </a:p>
        </p:txBody>
      </p:sp>
      <p:pic>
        <p:nvPicPr>
          <p:cNvPr id="52" name="Saint Venants.jpg"/>
          <p:cNvPicPr/>
          <p:nvPr/>
        </p:nvPicPr>
        <p:blipFill>
          <a:blip r:embed="rId2">
            <a:extLst/>
          </a:blip>
          <a:srcRect r="84415"/>
          <a:stretch>
            <a:fillRect/>
          </a:stretch>
        </p:blipFill>
        <p:spPr>
          <a:xfrm>
            <a:off x="9817739" y="3992570"/>
            <a:ext cx="895808" cy="541291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571500" y="4918983"/>
            <a:ext cx="7592670" cy="417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425195" lvl="0" indent="-425195" algn="l" defTabSz="543305">
              <a:buSzPct val="75000"/>
              <a:buFont typeface="Helvetica Neue"/>
              <a:buChar char="•"/>
              <a:defRPr sz="1800"/>
            </a:pPr>
            <a:r>
              <a:rPr lang="en-US" sz="3348" dirty="0">
                <a:solidFill>
                  <a:srgbClr val="747474"/>
                </a:solidFill>
              </a:rPr>
              <a:t>I</a:t>
            </a:r>
            <a:r>
              <a:rPr sz="3348" dirty="0">
                <a:solidFill>
                  <a:srgbClr val="747474"/>
                </a:solidFill>
              </a:rPr>
              <a:t>n other words….localized maximum stresses diminish rapidly as the distance from the point of loading increases</a:t>
            </a:r>
          </a:p>
          <a:p>
            <a:pPr marL="425195" lvl="0" indent="-425195" algn="l" defTabSz="543305">
              <a:buSzPct val="75000"/>
              <a:buFont typeface="Helvetica Neue"/>
              <a:buChar char="•"/>
              <a:defRPr sz="1800"/>
            </a:pPr>
            <a:endParaRPr sz="3348" dirty="0">
              <a:solidFill>
                <a:srgbClr val="747474"/>
              </a:solidFill>
            </a:endParaRPr>
          </a:p>
          <a:p>
            <a:pPr marL="425195" lvl="0" indent="-425195" algn="l" defTabSz="543305">
              <a:buSzPct val="75000"/>
              <a:buFont typeface="Helvetica Neue"/>
              <a:buChar char="•"/>
              <a:defRPr sz="1800"/>
            </a:pPr>
            <a:r>
              <a:rPr sz="3348" dirty="0">
                <a:solidFill>
                  <a:srgbClr val="747474"/>
                </a:solidFill>
              </a:rPr>
              <a:t>Consider Fig. 5.1 and 5.2 </a:t>
            </a:r>
            <a:r>
              <a:rPr lang="en-US" sz="3348" dirty="0">
                <a:solidFill>
                  <a:srgbClr val="747474"/>
                </a:solidFill>
              </a:rPr>
              <a:t>in Philpot </a:t>
            </a:r>
            <a:endParaRPr sz="3348" dirty="0">
              <a:solidFill>
                <a:srgbClr val="747474"/>
              </a:solidFill>
            </a:endParaRPr>
          </a:p>
          <a:p>
            <a:pPr marL="425195" lvl="0" indent="-425195" algn="l" defTabSz="543305">
              <a:buSzPct val="75000"/>
              <a:buFont typeface="Helvetica Neue"/>
              <a:buChar char="•"/>
              <a:defRPr sz="1800"/>
            </a:pPr>
            <a:r>
              <a:rPr sz="3348" dirty="0">
                <a:solidFill>
                  <a:srgbClr val="747474"/>
                </a:solidFill>
              </a:rPr>
              <a:t>In future courses, consider application sites</a:t>
            </a:r>
          </a:p>
        </p:txBody>
      </p:sp>
      <p:sp>
        <p:nvSpPr>
          <p:cNvPr id="54" name="Shape 54"/>
          <p:cNvSpPr/>
          <p:nvPr/>
        </p:nvSpPr>
        <p:spPr>
          <a:xfrm>
            <a:off x="9392303" y="4918854"/>
            <a:ext cx="435457" cy="3984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3" h="21600" extrusionOk="0">
                <a:moveTo>
                  <a:pt x="21553" y="0"/>
                </a:moveTo>
                <a:cubicBezTo>
                  <a:pt x="6606" y="3094"/>
                  <a:pt x="50" y="6721"/>
                  <a:pt x="0" y="10638"/>
                </a:cubicBezTo>
                <a:cubicBezTo>
                  <a:pt x="-47" y="14350"/>
                  <a:pt x="5084" y="18195"/>
                  <a:pt x="15370" y="21600"/>
                </a:cubicBezTo>
              </a:path>
            </a:pathLst>
          </a:custGeom>
          <a:ln w="25400">
            <a:solidFill>
              <a:srgbClr val="AD584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Deformations of axially loaded bars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571500" y="2228850"/>
            <a:ext cx="11861800" cy="76138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747474"/>
                </a:solidFill>
              </a:rPr>
              <a:t>Consider a bar loaded by a force, </a:t>
            </a:r>
            <a:r>
              <a:rPr sz="3200" i="1" dirty="0">
                <a:solidFill>
                  <a:srgbClr val="747474"/>
                </a:solidFill>
              </a:rPr>
              <a:t>F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4</a:t>
            </a:fld>
            <a:endParaRPr sz="1400"/>
          </a:p>
        </p:txBody>
      </p:sp>
      <p:pic>
        <p:nvPicPr>
          <p:cNvPr id="5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9180" y="2768679"/>
            <a:ext cx="4384324" cy="132028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7287122" y="3052527"/>
            <a:ext cx="5079934" cy="4663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l" defTabSz="356362">
              <a:defRPr sz="1800"/>
            </a:pPr>
            <a:r>
              <a:rPr sz="2800" dirty="0">
                <a:solidFill>
                  <a:srgbClr val="747474"/>
                </a:solidFill>
              </a:rPr>
              <a:t>Recall:</a:t>
            </a:r>
          </a:p>
          <a:p>
            <a:pPr lvl="0" algn="l" defTabSz="356362">
              <a:defRPr sz="1800"/>
            </a:pPr>
            <a:r>
              <a:rPr sz="2800" dirty="0">
                <a:solidFill>
                  <a:srgbClr val="747474"/>
                </a:solidFill>
              </a:rPr>
              <a:t>1) </a:t>
            </a:r>
            <a:r>
              <a:rPr lang="en-US" sz="2800" dirty="0">
                <a:solidFill>
                  <a:srgbClr val="747474"/>
                </a:solidFill>
              </a:rPr>
              <a:t>N</a:t>
            </a:r>
            <a:r>
              <a:rPr sz="2800" dirty="0">
                <a:solidFill>
                  <a:srgbClr val="747474"/>
                </a:solidFill>
              </a:rPr>
              <a:t>ormal strain:</a:t>
            </a:r>
          </a:p>
          <a:p>
            <a:pPr lvl="0" algn="l" defTabSz="356362">
              <a:defRPr sz="1800"/>
            </a:pPr>
            <a:endParaRPr lang="en-US" sz="2800" dirty="0">
              <a:solidFill>
                <a:srgbClr val="747474"/>
              </a:solidFill>
            </a:endParaRPr>
          </a:p>
          <a:p>
            <a:pPr lvl="0" algn="l" defTabSz="356362">
              <a:defRPr sz="1800"/>
            </a:pPr>
            <a:endParaRPr lang="en-US" sz="2800" dirty="0">
              <a:solidFill>
                <a:srgbClr val="747474"/>
              </a:solidFill>
            </a:endParaRPr>
          </a:p>
          <a:p>
            <a:pPr lvl="0" algn="l" defTabSz="356362">
              <a:defRPr sz="1800"/>
            </a:pPr>
            <a:endParaRPr sz="2800" dirty="0">
              <a:solidFill>
                <a:srgbClr val="747474"/>
              </a:solidFill>
            </a:endParaRPr>
          </a:p>
          <a:p>
            <a:pPr lvl="0" algn="l" defTabSz="356362">
              <a:defRPr sz="1800"/>
            </a:pPr>
            <a:r>
              <a:rPr sz="2800" dirty="0">
                <a:solidFill>
                  <a:srgbClr val="747474"/>
                </a:solidFill>
              </a:rPr>
              <a:t>2) Hooke’s law:</a:t>
            </a:r>
          </a:p>
          <a:p>
            <a:pPr lvl="0" algn="l" defTabSz="356362">
              <a:defRPr sz="1800"/>
            </a:pPr>
            <a:endParaRPr lang="en-US" sz="2800" dirty="0">
              <a:solidFill>
                <a:srgbClr val="747474"/>
              </a:solidFill>
            </a:endParaRPr>
          </a:p>
          <a:p>
            <a:pPr lvl="0" algn="l" defTabSz="356362">
              <a:defRPr sz="1800"/>
            </a:pPr>
            <a:endParaRPr sz="2800" dirty="0">
              <a:solidFill>
                <a:srgbClr val="747474"/>
              </a:solidFill>
            </a:endParaRPr>
          </a:p>
          <a:p>
            <a:pPr lvl="0" algn="l" defTabSz="356362">
              <a:defRPr sz="1800"/>
            </a:pPr>
            <a:r>
              <a:rPr sz="2800" dirty="0">
                <a:solidFill>
                  <a:srgbClr val="747474"/>
                </a:solidFill>
              </a:rPr>
              <a:t>3) </a:t>
            </a:r>
            <a:r>
              <a:rPr lang="en-US" sz="2800" dirty="0">
                <a:solidFill>
                  <a:srgbClr val="747474"/>
                </a:solidFill>
              </a:rPr>
              <a:t>N</a:t>
            </a:r>
            <a:r>
              <a:rPr sz="2800" dirty="0">
                <a:solidFill>
                  <a:srgbClr val="747474"/>
                </a:solidFill>
              </a:rPr>
              <a:t>ormal stress: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275862" y="3877948"/>
            <a:ext cx="6190804" cy="1639121"/>
            <a:chOff x="-32" y="0"/>
            <a:chExt cx="6190803" cy="1639119"/>
          </a:xfrm>
        </p:grpSpPr>
        <p:pic>
          <p:nvPicPr>
            <p:cNvPr id="61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3" y="87110"/>
              <a:ext cx="6190804" cy="1552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" name="Shape 62"/>
            <p:cNvSpPr/>
            <p:nvPr/>
          </p:nvSpPr>
          <p:spPr>
            <a:xfrm>
              <a:off x="3065023" y="0"/>
              <a:ext cx="813743" cy="2998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3065023" y="854800"/>
              <a:ext cx="813743" cy="2998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5" name="Shape 65"/>
          <p:cNvSpPr/>
          <p:nvPr/>
        </p:nvSpPr>
        <p:spPr>
          <a:xfrm>
            <a:off x="184103" y="4114568"/>
            <a:ext cx="363362" cy="602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l" defTabSz="449833">
              <a:defRPr sz="3234"/>
            </a:lvl1pPr>
          </a:lstStyle>
          <a:p>
            <a:pPr lvl="0">
              <a:defRPr sz="1800"/>
            </a:pPr>
            <a:r>
              <a:rPr sz="3234"/>
              <a:t>F</a:t>
            </a:r>
          </a:p>
        </p:txBody>
      </p:sp>
      <p:sp>
        <p:nvSpPr>
          <p:cNvPr id="66" name="Shape 66"/>
          <p:cNvSpPr/>
          <p:nvPr/>
        </p:nvSpPr>
        <p:spPr>
          <a:xfrm>
            <a:off x="6257983" y="4114568"/>
            <a:ext cx="499705" cy="602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l" defTabSz="449833">
              <a:defRPr sz="3234"/>
            </a:lvl1pPr>
          </a:lstStyle>
          <a:p>
            <a:pPr lvl="0">
              <a:defRPr sz="1800"/>
            </a:pPr>
            <a:r>
              <a:rPr sz="3234"/>
              <a:t>F</a:t>
            </a:r>
          </a:p>
        </p:txBody>
      </p:sp>
      <p:sp>
        <p:nvSpPr>
          <p:cNvPr id="13" name="Shape 57">
            <a:extLst>
              <a:ext uri="{FF2B5EF4-FFF2-40B4-BE49-F238E27FC236}">
                <a16:creationId xmlns:a16="http://schemas.microsoft.com/office/drawing/2014/main" id="{6B46D5B9-52BE-4326-9F79-6A3A32E950F7}"/>
              </a:ext>
            </a:extLst>
          </p:cNvPr>
          <p:cNvSpPr txBox="1">
            <a:spLocks/>
          </p:cNvSpPr>
          <p:nvPr/>
        </p:nvSpPr>
        <p:spPr>
          <a:xfrm>
            <a:off x="718414" y="7603448"/>
            <a:ext cx="11861800" cy="76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457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914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371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1828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2860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  <a:lvl6pPr marL="2743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6pPr>
            <a:lvl7pPr marL="3200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7pPr>
            <a:lvl8pPr marL="3657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8pPr>
            <a:lvl9pPr marL="4114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Combine these to get the FLEA equation</a:t>
            </a:r>
            <a:endParaRPr lang="en-US" sz="3200" i="1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6E86C2-D979-4CE5-98E7-2D7909A649C7}"/>
                  </a:ext>
                </a:extLst>
              </p:cNvPr>
              <p:cNvSpPr txBox="1"/>
              <p:nvPr/>
            </p:nvSpPr>
            <p:spPr>
              <a:xfrm>
                <a:off x="8925743" y="6926161"/>
                <a:ext cx="2000228" cy="918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Neue Light"/>
                            </a:rPr>
                            <m:t>𝜎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𝑎𝑥𝑖𝑎𝑙</m:t>
                          </m:r>
                        </m:sub>
                      </m:sSub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 Light"/>
                        </a:rPr>
                        <m:t>= </m:t>
                      </m:r>
                      <m:f>
                        <m:f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𝐹</m:t>
                          </m:r>
                        </m:num>
                        <m:den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6E86C2-D979-4CE5-98E7-2D7909A6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743" y="6926161"/>
                <a:ext cx="2000228" cy="9187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5B901F-F10D-4058-95BC-C50C3A847A8D}"/>
                  </a:ext>
                </a:extLst>
              </p:cNvPr>
              <p:cNvSpPr txBox="1"/>
              <p:nvPr/>
            </p:nvSpPr>
            <p:spPr>
              <a:xfrm>
                <a:off x="8925743" y="5742947"/>
                <a:ext cx="3268715" cy="492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Neue Light"/>
                            </a:rPr>
                            <m:t>𝜎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𝑎𝑥𝑖𝑎𝑙</m:t>
                          </m:r>
                        </m:sub>
                      </m:sSub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 Light"/>
                        </a:rPr>
                        <m:t>=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 Light"/>
                        </a:rPr>
                        <m:t>𝐸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 Light"/>
                        </a:rPr>
                        <m:t>∗</m:t>
                      </m:r>
                      <m:sSub>
                        <m:sSub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Neue Light"/>
                            </a:rPr>
                            <m:t>𝜀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𝑎𝑥𝑖𝑎𝑙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5B901F-F10D-4058-95BC-C50C3A847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743" y="5742947"/>
                <a:ext cx="326871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F16392-997C-4917-9AAB-5B99700EACEF}"/>
                  </a:ext>
                </a:extLst>
              </p:cNvPr>
              <p:cNvSpPr txBox="1"/>
              <p:nvPr/>
            </p:nvSpPr>
            <p:spPr>
              <a:xfrm>
                <a:off x="8925743" y="4019636"/>
                <a:ext cx="1939312" cy="9330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Neue Light"/>
                            </a:rPr>
                            <m:t>𝜀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𝑎𝑥𝑖𝑎𝑙</m:t>
                          </m:r>
                        </m:sub>
                      </m:sSub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 Light"/>
                        </a:rPr>
                        <m:t>= </m:t>
                      </m:r>
                      <m:f>
                        <m:f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Neue Light"/>
                            </a:rPr>
                            <m:t>𝛿</m:t>
                          </m:r>
                        </m:num>
                        <m:den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F16392-997C-4917-9AAB-5B99700EA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743" y="4019636"/>
                <a:ext cx="1939312" cy="933012"/>
              </a:xfrm>
              <a:prstGeom prst="rect">
                <a:avLst/>
              </a:prstGeom>
              <a:blipFill>
                <a:blip r:embed="rId6"/>
                <a:stretch>
                  <a:fillRect b="-65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B4022D-3B66-46EB-AF79-E3B4E5B82BEA}"/>
                  </a:ext>
                </a:extLst>
              </p:cNvPr>
              <p:cNvSpPr txBox="1"/>
              <p:nvPr/>
            </p:nvSpPr>
            <p:spPr>
              <a:xfrm>
                <a:off x="3881122" y="8276022"/>
                <a:ext cx="1796196" cy="918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 Light"/>
                        </a:rPr>
                        <m:t>𝛿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 Light"/>
                        </a:rPr>
                        <m:t>=</m:t>
                      </m:r>
                      <m:f>
                        <m:f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𝐹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∗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𝐿</m:t>
                          </m:r>
                        </m:num>
                        <m:den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𝐸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∗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B4022D-3B66-46EB-AF79-E3B4E5B82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122" y="8276022"/>
                <a:ext cx="1796196" cy="918778"/>
              </a:xfrm>
              <a:prstGeom prst="rect">
                <a:avLst/>
              </a:prstGeom>
              <a:blipFill>
                <a:blip r:embed="rId7"/>
                <a:stretch>
                  <a:fillRect b="-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Deformations of axially loaded bars cont…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571500" y="2222499"/>
            <a:ext cx="11861800" cy="211150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747474"/>
                </a:solidFill>
              </a:rPr>
              <a:t>Same constraints as Hooke’s Law (linear-elastic region only!)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747474"/>
                </a:solidFill>
              </a:rPr>
              <a:t>Fine point: The previously derived equation is </a:t>
            </a:r>
            <a:r>
              <a:rPr sz="3200" b="1" u="sng" dirty="0">
                <a:solidFill>
                  <a:srgbClr val="747474"/>
                </a:solidFill>
              </a:rPr>
              <a:t>only</a:t>
            </a:r>
            <a:r>
              <a:rPr sz="3200" dirty="0">
                <a:solidFill>
                  <a:srgbClr val="747474"/>
                </a:solidFill>
              </a:rPr>
              <a:t> for homogeneous, prismatic member loaded by forces at the end</a:t>
            </a:r>
            <a:endParaRPr lang="en-US" sz="3200" dirty="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(Prismatic member means the combination of E*I is constant)</a:t>
            </a:r>
            <a:endParaRPr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5</a:t>
            </a:fld>
            <a:endParaRPr sz="1400"/>
          </a:p>
        </p:txBody>
      </p:sp>
      <p:sp>
        <p:nvSpPr>
          <p:cNvPr id="71" name="Shape 71"/>
          <p:cNvSpPr/>
          <p:nvPr/>
        </p:nvSpPr>
        <p:spPr>
          <a:xfrm>
            <a:off x="571500" y="4566228"/>
            <a:ext cx="11861800" cy="797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457200" indent="-457200" algn="l">
              <a:buSzPct val="75000"/>
              <a:buFont typeface="Helvetica Neue"/>
              <a:buChar char="•"/>
              <a:defRPr>
                <a:solidFill>
                  <a:srgbClr val="74747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747474"/>
                </a:solidFill>
              </a:rPr>
              <a:t>If multiple members are used, deformations are additive</a:t>
            </a:r>
          </a:p>
        </p:txBody>
      </p:sp>
      <p:sp>
        <p:nvSpPr>
          <p:cNvPr id="72" name="Shape 72"/>
          <p:cNvSpPr/>
          <p:nvPr/>
        </p:nvSpPr>
        <p:spPr>
          <a:xfrm>
            <a:off x="7753767" y="6070669"/>
            <a:ext cx="4015965" cy="2920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l" defTabSz="449833">
              <a:buSzPct val="75000"/>
              <a:defRPr sz="1800"/>
            </a:pPr>
            <a:r>
              <a:rPr sz="2772" u="sng" dirty="0">
                <a:solidFill>
                  <a:srgbClr val="747474"/>
                </a:solidFill>
              </a:rPr>
              <a:t>Sign convention</a:t>
            </a:r>
          </a:p>
          <a:p>
            <a:pPr marL="352043" lvl="0" indent="-352043" algn="l" defTabSz="449833">
              <a:buSzPct val="75000"/>
              <a:buFont typeface="Helvetica Neue"/>
              <a:buChar char="•"/>
              <a:defRPr sz="1800"/>
            </a:pPr>
            <a:r>
              <a:rPr sz="2772" dirty="0">
                <a:solidFill>
                  <a:srgbClr val="747474"/>
                </a:solidFill>
              </a:rPr>
              <a:t>𝛿 is</a:t>
            </a:r>
            <a:r>
              <a:rPr lang="en-US" sz="2772" dirty="0">
                <a:solidFill>
                  <a:srgbClr val="747474"/>
                </a:solidFill>
              </a:rPr>
              <a:t> +</a:t>
            </a:r>
            <a:r>
              <a:rPr sz="2772" dirty="0">
                <a:solidFill>
                  <a:srgbClr val="747474"/>
                </a:solidFill>
              </a:rPr>
              <a:t> if the member elongates</a:t>
            </a:r>
          </a:p>
          <a:p>
            <a:pPr marL="352043" lvl="0" indent="-352043" algn="l" defTabSz="449833">
              <a:buSzPct val="75000"/>
              <a:buFont typeface="Helvetica Neue"/>
              <a:buChar char="•"/>
              <a:defRPr sz="1800"/>
            </a:pPr>
            <a:r>
              <a:rPr sz="2772" dirty="0">
                <a:solidFill>
                  <a:srgbClr val="747474"/>
                </a:solidFill>
              </a:rPr>
              <a:t>𝛿 is</a:t>
            </a:r>
            <a:r>
              <a:rPr lang="en-US" sz="2772" dirty="0">
                <a:solidFill>
                  <a:srgbClr val="747474"/>
                </a:solidFill>
              </a:rPr>
              <a:t> - </a:t>
            </a:r>
            <a:r>
              <a:rPr sz="2772" dirty="0">
                <a:solidFill>
                  <a:srgbClr val="747474"/>
                </a:solidFill>
              </a:rPr>
              <a:t>if the member compressed or contracted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EBDFB48-8724-4F0E-A439-453FA02984A3}"/>
                  </a:ext>
                </a:extLst>
              </p:cNvPr>
              <p:cNvSpPr/>
              <p:nvPr/>
            </p:nvSpPr>
            <p:spPr>
              <a:xfrm>
                <a:off x="2587487" y="5296956"/>
                <a:ext cx="3145092" cy="1436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EBDFB48-8724-4F0E-A439-453FA02984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487" y="5296956"/>
                <a:ext cx="3145092" cy="14366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Non-prismatic members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0365897" cy="24816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5175" lvl="0" indent="-265175" defTabSz="338835">
              <a:defRPr sz="1800">
                <a:solidFill>
                  <a:srgbClr val="000000"/>
                </a:solidFill>
              </a:defRPr>
            </a:pPr>
            <a:r>
              <a:rPr lang="en-US" sz="2088" dirty="0">
                <a:solidFill>
                  <a:srgbClr val="747474"/>
                </a:solidFill>
              </a:rPr>
              <a:t>What about cases where F, or E*I are not constant?</a:t>
            </a:r>
          </a:p>
          <a:p>
            <a:pPr marL="722375" lvl="1" indent="-265175" defTabSz="338835">
              <a:defRPr sz="1800">
                <a:solidFill>
                  <a:srgbClr val="000000"/>
                </a:solidFill>
              </a:defRPr>
            </a:pPr>
            <a:r>
              <a:rPr sz="2088" dirty="0">
                <a:solidFill>
                  <a:srgbClr val="747474"/>
                </a:solidFill>
              </a:rPr>
              <a:t>Consider a </a:t>
            </a:r>
            <a:r>
              <a:rPr lang="en-US" sz="2088" dirty="0">
                <a:solidFill>
                  <a:srgbClr val="747474"/>
                </a:solidFill>
              </a:rPr>
              <a:t>post</a:t>
            </a:r>
            <a:r>
              <a:rPr sz="2088" dirty="0">
                <a:solidFill>
                  <a:srgbClr val="747474"/>
                </a:solidFill>
              </a:rPr>
              <a:t> such as a solid tapered concrete footing</a:t>
            </a:r>
            <a:endParaRPr lang="en-US" sz="2088" dirty="0">
              <a:solidFill>
                <a:srgbClr val="747474"/>
              </a:solidFill>
            </a:endParaRPr>
          </a:p>
          <a:p>
            <a:pPr marL="722375" lvl="1" indent="-265175" defTabSz="338835">
              <a:defRPr sz="1800">
                <a:solidFill>
                  <a:srgbClr val="000000"/>
                </a:solidFill>
              </a:defRPr>
            </a:pPr>
            <a:r>
              <a:rPr lang="en-US" sz="2088" dirty="0">
                <a:solidFill>
                  <a:srgbClr val="747474"/>
                </a:solidFill>
              </a:rPr>
              <a:t>A l</a:t>
            </a:r>
            <a:r>
              <a:rPr sz="2088" dirty="0">
                <a:solidFill>
                  <a:srgbClr val="747474"/>
                </a:solidFill>
              </a:rPr>
              <a:t>ong slender hanging rod</a:t>
            </a:r>
            <a:r>
              <a:rPr lang="en-US" sz="2088" dirty="0">
                <a:solidFill>
                  <a:srgbClr val="747474"/>
                </a:solidFill>
              </a:rPr>
              <a:t>/wire </a:t>
            </a:r>
            <a:r>
              <a:rPr sz="2088" dirty="0">
                <a:solidFill>
                  <a:srgbClr val="747474"/>
                </a:solidFill>
              </a:rPr>
              <a:t>here the mass cannot be neglected</a:t>
            </a:r>
          </a:p>
          <a:p>
            <a:pPr marL="265175" lvl="0" indent="-265175" defTabSz="338835">
              <a:defRPr sz="1800">
                <a:solidFill>
                  <a:srgbClr val="000000"/>
                </a:solidFill>
              </a:defRPr>
            </a:pPr>
            <a:endParaRPr sz="2088" dirty="0">
              <a:solidFill>
                <a:srgbClr val="747474"/>
              </a:solidFill>
            </a:endParaRPr>
          </a:p>
          <a:p>
            <a:pPr marL="265175" lvl="0" indent="-265175" defTabSz="338835">
              <a:defRPr sz="1800">
                <a:solidFill>
                  <a:srgbClr val="000000"/>
                </a:solidFill>
              </a:defRPr>
            </a:pPr>
            <a:r>
              <a:rPr sz="2088" dirty="0">
                <a:solidFill>
                  <a:srgbClr val="747474"/>
                </a:solidFill>
              </a:rPr>
              <a:t>In this case, each increment of length is subjected to </a:t>
            </a:r>
            <a:r>
              <a:rPr lang="en-US" sz="2088" dirty="0">
                <a:solidFill>
                  <a:srgbClr val="747474"/>
                </a:solidFill>
              </a:rPr>
              <a:t>either a</a:t>
            </a:r>
            <a:r>
              <a:rPr sz="2088" dirty="0">
                <a:solidFill>
                  <a:srgbClr val="747474"/>
                </a:solidFill>
              </a:rPr>
              <a:t> different force and</a:t>
            </a:r>
            <a:r>
              <a:rPr lang="en-US" sz="2088" dirty="0">
                <a:solidFill>
                  <a:srgbClr val="747474"/>
                </a:solidFill>
              </a:rPr>
              <a:t>/or</a:t>
            </a:r>
            <a:r>
              <a:rPr sz="2088" dirty="0">
                <a:solidFill>
                  <a:srgbClr val="747474"/>
                </a:solidFill>
              </a:rPr>
              <a:t> has a different </a:t>
            </a:r>
            <a:r>
              <a:rPr lang="en-US" sz="2088" dirty="0">
                <a:solidFill>
                  <a:srgbClr val="747474"/>
                </a:solidFill>
              </a:rPr>
              <a:t>cross-sectional </a:t>
            </a:r>
            <a:r>
              <a:rPr sz="2088" dirty="0">
                <a:solidFill>
                  <a:srgbClr val="747474"/>
                </a:solidFill>
              </a:rPr>
              <a:t>area</a:t>
            </a:r>
            <a:endParaRPr lang="en-US" sz="2088" dirty="0">
              <a:solidFill>
                <a:srgbClr val="747474"/>
              </a:solidFill>
            </a:endParaRPr>
          </a:p>
          <a:p>
            <a:pPr marL="265175" lvl="0" indent="-265175" defTabSz="338835">
              <a:defRPr sz="1800">
                <a:solidFill>
                  <a:srgbClr val="000000"/>
                </a:solidFill>
              </a:defRPr>
            </a:pPr>
            <a:endParaRPr lang="en-US" sz="2088" dirty="0"/>
          </a:p>
          <a:p>
            <a:pPr marL="265175" lvl="0" indent="-265175" defTabSz="338835">
              <a:defRPr sz="1800">
                <a:solidFill>
                  <a:srgbClr val="000000"/>
                </a:solidFill>
              </a:defRPr>
            </a:pPr>
            <a:r>
              <a:rPr lang="en-US" sz="2088" dirty="0">
                <a:solidFill>
                  <a:srgbClr val="747474"/>
                </a:solidFill>
              </a:rPr>
              <a:t>Let the length of each section become infinitesimally small</a:t>
            </a:r>
            <a:endParaRPr sz="2088" dirty="0">
              <a:solidFill>
                <a:srgbClr val="747474"/>
              </a:solidFill>
            </a:endParaRP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6</a:t>
            </a:fld>
            <a:endParaRPr sz="1400"/>
          </a:p>
        </p:txBody>
      </p:sp>
      <p:pic>
        <p:nvPicPr>
          <p:cNvPr id="77" name="Pyrami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5364" y="325079"/>
            <a:ext cx="3452550" cy="1942059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09ECBA-B50C-4AD2-8398-C9888442851D}"/>
                  </a:ext>
                </a:extLst>
              </p:cNvPr>
              <p:cNvSpPr txBox="1"/>
              <p:nvPr/>
            </p:nvSpPr>
            <p:spPr>
              <a:xfrm>
                <a:off x="1153617" y="4791321"/>
                <a:ext cx="3479799" cy="12269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𝑑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 Light"/>
                        </a:rPr>
                        <m:t>𝛿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 Light"/>
                        </a:rPr>
                        <m:t>= </m:t>
                      </m:r>
                      <m:f>
                        <m:f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Neue Light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 Neue Light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 Neue Light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 Neue Light"/>
                                </a:rPr>
                                <m:t>(</m:t>
                              </m:r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 Neue Light"/>
                                </a:rPr>
                                <m:t>𝐿</m:t>
                              </m:r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 Neue Light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 Neue Light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 Neue Light"/>
                                </a:rPr>
                                <m:t>𝐸</m:t>
                              </m:r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 Neue Light"/>
                                </a:rPr>
                                <m:t>∗</m:t>
                              </m:r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 Neue Light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 Neue Light"/>
                                </a:rPr>
                                <m:t>(</m:t>
                              </m:r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 Neue Light"/>
                                </a:rPr>
                                <m:t>𝐿</m:t>
                              </m:r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 Neue Light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 Light"/>
                        </a:rPr>
                        <m:t>𝑑𝑥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09ECBA-B50C-4AD2-8398-C98884428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617" y="4791321"/>
                <a:ext cx="3479799" cy="1226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5D7A8F-DE38-41A4-B0B1-FA61AF2FD840}"/>
                  </a:ext>
                </a:extLst>
              </p:cNvPr>
              <p:cNvSpPr txBox="1"/>
              <p:nvPr/>
            </p:nvSpPr>
            <p:spPr>
              <a:xfrm>
                <a:off x="6194249" y="4815947"/>
                <a:ext cx="5656933" cy="12832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 Light"/>
                        </a:rPr>
                        <m:t>𝛿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 Light"/>
                        </a:rPr>
                        <m:t>= </m:t>
                      </m:r>
                      <m:nary>
                        <m:nary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Neue Light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Neue Light"/>
                            </a:rPr>
                            <m:t>0</m:t>
                          </m:r>
                        </m:sub>
                        <m:sup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Neue Light"/>
                            </a:rPr>
                            <m:t>𝐿</m:t>
                          </m:r>
                        </m:sup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Neue Light"/>
                            </a:rPr>
                            <m:t>𝑑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Neue Light"/>
                            </a:rPr>
                            <m:t>𝛿</m:t>
                          </m:r>
                        </m:e>
                      </m:nary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 Light"/>
                        </a:rPr>
                        <m:t>= </m:t>
                      </m:r>
                      <m:nary>
                        <m:nary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Neue Light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Neue Light"/>
                            </a:rPr>
                            <m:t>0</m:t>
                          </m:r>
                        </m:sub>
                        <m:sup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Neue Light"/>
                            </a:rPr>
                            <m:t>𝐿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5D7A8F-DE38-41A4-B0B1-FA61AF2FD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249" y="4815947"/>
                <a:ext cx="5656933" cy="12832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973" y="6246597"/>
            <a:ext cx="7600950" cy="32480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Practice Problem</a:t>
            </a:r>
            <a:r>
              <a:rPr lang="en-US" sz="4200" dirty="0"/>
              <a:t> (MM Module M5.3)</a:t>
            </a:r>
            <a:endParaRPr sz="4200" dirty="0"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7</a:t>
            </a:fld>
            <a:endParaRPr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E69B13-C451-4D11-A408-261738BC6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672" y="2093697"/>
            <a:ext cx="9705975" cy="74009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smtClean="0"/>
              <a:t>Example 5.2</a:t>
            </a:r>
            <a:endParaRPr sz="4200" dirty="0"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8</a:t>
            </a:fld>
            <a:endParaRPr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06" y="2097540"/>
            <a:ext cx="11264313" cy="608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930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smtClean="0"/>
              <a:t>Example 5.2</a:t>
            </a:r>
            <a:endParaRPr sz="4200" dirty="0"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9</a:t>
            </a:fld>
            <a:endParaRPr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27" y="2376487"/>
            <a:ext cx="10174288" cy="2705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837"/>
          <a:stretch/>
        </p:blipFill>
        <p:spPr>
          <a:xfrm rot="-60000">
            <a:off x="914626" y="5210629"/>
            <a:ext cx="9948862" cy="41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860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365</Words>
  <Application>Microsoft Office PowerPoint</Application>
  <PresentationFormat>Custom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Avenir Roman</vt:lpstr>
      <vt:lpstr>Cambria Math</vt:lpstr>
      <vt:lpstr>Helvetica</vt:lpstr>
      <vt:lpstr>Helvetica Neue</vt:lpstr>
      <vt:lpstr>Helvetica Neue Light</vt:lpstr>
      <vt:lpstr>ModernPortfolio</vt:lpstr>
      <vt:lpstr>Mechanics of Materials Engr 350 - Lecture 10 Axial Deformation #1</vt:lpstr>
      <vt:lpstr>Axial Deformation</vt:lpstr>
      <vt:lpstr>Saint-Venant’s principle</vt:lpstr>
      <vt:lpstr>Deformations of axially loaded bars</vt:lpstr>
      <vt:lpstr>Deformations of axially loaded bars cont…</vt:lpstr>
      <vt:lpstr>Non-prismatic members</vt:lpstr>
      <vt:lpstr>Practice Problem (MM Module M5.3)</vt:lpstr>
      <vt:lpstr>Example 5.2</vt:lpstr>
      <vt:lpstr>Example 5.2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Mechanics of Materials Engr 350 - Lecture 8 Axial Deformation #1</dc:title>
  <dc:creator>Dan Cordon</dc:creator>
  <cp:lastModifiedBy>Cordon, Daniel (dcordon@uidaho.edu)</cp:lastModifiedBy>
  <cp:revision>11</cp:revision>
  <dcterms:modified xsi:type="dcterms:W3CDTF">2019-02-01T18:17:26Z</dcterms:modified>
</cp:coreProperties>
</file>