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Neue Light"/>
      </a:defRPr>
    </a:lvl1pPr>
    <a:lvl2pPr indent="228600" algn="ctr" defTabSz="584200">
      <a:defRPr sz="3600">
        <a:latin typeface="+mn-lt"/>
        <a:ea typeface="+mn-ea"/>
        <a:cs typeface="+mn-cs"/>
        <a:sym typeface="Helvetica Neue Light"/>
      </a:defRPr>
    </a:lvl2pPr>
    <a:lvl3pPr indent="457200" algn="ctr" defTabSz="584200">
      <a:defRPr sz="3600">
        <a:latin typeface="+mn-lt"/>
        <a:ea typeface="+mn-ea"/>
        <a:cs typeface="+mn-cs"/>
        <a:sym typeface="Helvetica Neue Light"/>
      </a:defRPr>
    </a:lvl3pPr>
    <a:lvl4pPr indent="685800" algn="ctr" defTabSz="584200">
      <a:defRPr sz="3600">
        <a:latin typeface="+mn-lt"/>
        <a:ea typeface="+mn-ea"/>
        <a:cs typeface="+mn-cs"/>
        <a:sym typeface="Helvetica Neue Light"/>
      </a:defRPr>
    </a:lvl4pPr>
    <a:lvl5pPr indent="914400" algn="ctr" defTabSz="584200">
      <a:defRPr sz="3600">
        <a:latin typeface="+mn-lt"/>
        <a:ea typeface="+mn-ea"/>
        <a:cs typeface="+mn-cs"/>
        <a:sym typeface="Helvetica Neue Light"/>
      </a:defRPr>
    </a:lvl5pPr>
    <a:lvl6pPr indent="1143000" algn="ctr" defTabSz="584200">
      <a:defRPr sz="3600">
        <a:latin typeface="+mn-lt"/>
        <a:ea typeface="+mn-ea"/>
        <a:cs typeface="+mn-cs"/>
        <a:sym typeface="Helvetica Neue Light"/>
      </a:defRPr>
    </a:lvl6pPr>
    <a:lvl7pPr indent="1371600" algn="ctr" defTabSz="584200">
      <a:defRPr sz="3600">
        <a:latin typeface="+mn-lt"/>
        <a:ea typeface="+mn-ea"/>
        <a:cs typeface="+mn-cs"/>
        <a:sym typeface="Helvetica Neue Light"/>
      </a:defRPr>
    </a:lvl7pPr>
    <a:lvl8pPr indent="1600200" algn="ctr" defTabSz="584200">
      <a:defRPr sz="3600">
        <a:latin typeface="+mn-lt"/>
        <a:ea typeface="+mn-ea"/>
        <a:cs typeface="+mn-cs"/>
        <a:sym typeface="Helvetica Neue Light"/>
      </a:defRPr>
    </a:lvl8pPr>
    <a:lvl9pPr indent="1828800" algn="ctr" defTabSz="584200">
      <a:defRPr sz="3600">
        <a:latin typeface="+mn-lt"/>
        <a:ea typeface="+mn-ea"/>
        <a:cs typeface="+mn-cs"/>
        <a:sym typeface="Helvetica Neue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25D6B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A9A584"/>
              </a:solidFill>
              <a:prstDash val="solid"/>
              <a:miter lim="400000"/>
            </a:ln>
          </a:top>
          <a:bottom>
            <a:ln w="127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solidFill>
                <a:srgbClr val="A9A584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584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3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571500" y="4749800"/>
            <a:ext cx="11868094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 rot="5400000">
            <a:off x="6832536" y="8686863"/>
            <a:ext cx="142252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71500" y="4864100"/>
            <a:ext cx="5334476" cy="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571500" y="1968500"/>
            <a:ext cx="5073394" cy="133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9055098" y="508000"/>
            <a:ext cx="128" cy="797563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9055096" y="4464050"/>
            <a:ext cx="3448503" cy="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defTabSz="584200">
        <a:defRPr sz="4200">
          <a:latin typeface="+mn-lt"/>
          <a:ea typeface="+mn-ea"/>
          <a:cs typeface="+mn-cs"/>
          <a:sym typeface="Helvetica Neue Light"/>
        </a:defRPr>
      </a:lvl1pPr>
      <a:lvl2pPr indent="228600" defTabSz="584200">
        <a:defRPr sz="4200">
          <a:latin typeface="+mn-lt"/>
          <a:ea typeface="+mn-ea"/>
          <a:cs typeface="+mn-cs"/>
          <a:sym typeface="Helvetica Neue Light"/>
        </a:defRPr>
      </a:lvl2pPr>
      <a:lvl3pPr indent="457200" defTabSz="584200">
        <a:defRPr sz="4200">
          <a:latin typeface="+mn-lt"/>
          <a:ea typeface="+mn-ea"/>
          <a:cs typeface="+mn-cs"/>
          <a:sym typeface="Helvetica Neue Light"/>
        </a:defRPr>
      </a:lvl3pPr>
      <a:lvl4pPr indent="685800" defTabSz="584200">
        <a:defRPr sz="4200">
          <a:latin typeface="+mn-lt"/>
          <a:ea typeface="+mn-ea"/>
          <a:cs typeface="+mn-cs"/>
          <a:sym typeface="Helvetica Neue Light"/>
        </a:defRPr>
      </a:lvl4pPr>
      <a:lvl5pPr indent="914400" defTabSz="584200">
        <a:defRPr sz="4200">
          <a:latin typeface="+mn-lt"/>
          <a:ea typeface="+mn-ea"/>
          <a:cs typeface="+mn-cs"/>
          <a:sym typeface="Helvetica Neue Light"/>
        </a:defRPr>
      </a:lvl5pPr>
      <a:lvl6pPr indent="1143000" defTabSz="584200">
        <a:defRPr sz="4200">
          <a:latin typeface="+mn-lt"/>
          <a:ea typeface="+mn-ea"/>
          <a:cs typeface="+mn-cs"/>
          <a:sym typeface="Helvetica Neue Light"/>
        </a:defRPr>
      </a:lvl6pPr>
      <a:lvl7pPr indent="1371600" defTabSz="584200">
        <a:defRPr sz="4200">
          <a:latin typeface="+mn-lt"/>
          <a:ea typeface="+mn-ea"/>
          <a:cs typeface="+mn-cs"/>
          <a:sym typeface="Helvetica Neue Light"/>
        </a:defRPr>
      </a:lvl7pPr>
      <a:lvl8pPr indent="1600200" defTabSz="584200">
        <a:defRPr sz="4200">
          <a:latin typeface="+mn-lt"/>
          <a:ea typeface="+mn-ea"/>
          <a:cs typeface="+mn-cs"/>
          <a:sym typeface="Helvetica Neue Light"/>
        </a:defRPr>
      </a:lvl8pPr>
      <a:lvl9pPr indent="1828800" defTabSz="584200">
        <a:defRPr sz="4200">
          <a:latin typeface="+mn-lt"/>
          <a:ea typeface="+mn-ea"/>
          <a:cs typeface="+mn-cs"/>
          <a:sym typeface="Helvetica Neue Light"/>
        </a:defRPr>
      </a:lvl9pPr>
    </p:titleStyle>
    <p:bodyStyle>
      <a:lvl1pPr marL="457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1pPr>
      <a:lvl2pPr marL="914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2pPr>
      <a:lvl3pPr marL="1371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3pPr>
      <a:lvl4pPr marL="1828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4pPr>
      <a:lvl5pPr marL="22860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5pPr>
      <a:lvl6pPr marL="2743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6pPr>
      <a:lvl7pPr marL="3200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7pPr>
      <a:lvl8pPr marL="3657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8pPr>
      <a:lvl9pPr marL="4114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9pPr>
    </p:bodyStyle>
    <p:otherStyle>
      <a:lvl1pPr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Mechanics of Materials Engr 350 - Lecture 9</a:t>
            </a:r>
          </a:p>
          <a:p>
            <a:pPr lvl="0">
              <a:defRPr sz="1800"/>
            </a:pPr>
            <a:r>
              <a:rPr sz="4200"/>
              <a:t>Axial Deformation 2 - Systems of Axially Deformed Members</a:t>
            </a:r>
          </a:p>
        </p:txBody>
      </p:sp>
      <p:sp>
        <p:nvSpPr>
          <p:cNvPr id="43" name="Shape 43"/>
          <p:cNvSpPr/>
          <p:nvPr/>
        </p:nvSpPr>
        <p:spPr>
          <a:xfrm>
            <a:off x="571500" y="5941742"/>
            <a:ext cx="11861800" cy="143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2600">
                <a:solidFill>
                  <a:srgbClr val="74747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“We cannot solve our problems with the same thinking we used when we created them.”</a:t>
            </a:r>
          </a:p>
          <a:p>
            <a:pPr lvl="0">
              <a:defRPr sz="1800"/>
            </a:pPr>
            <a:r>
              <a:rPr sz="2600">
                <a:solidFill>
                  <a:srgbClr val="74747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-Albert Einstein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Consider deformations in more than one direction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Useful technique to analyze complex systems of homogeneous uniaxial bars loaded by forces at the end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We will assume some bars are perfectly rigid for now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600">
              <a:solidFill>
                <a:srgbClr val="747474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2 Types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Statically determinate (covered in Philpot 5.4)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Statically </a:t>
            </a:r>
            <a:r>
              <a:rPr sz="3600" b="1" u="sng">
                <a:solidFill>
                  <a:srgbClr val="747474"/>
                </a:solidFill>
              </a:rPr>
              <a:t>in</a:t>
            </a:r>
            <a:r>
              <a:rPr sz="3600">
                <a:solidFill>
                  <a:srgbClr val="747474"/>
                </a:solidFill>
              </a:rPr>
              <a:t>determinate (section 5.5)</a:t>
            </a:r>
          </a:p>
        </p:txBody>
      </p:sp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Deformations in a system of axially loaded bars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2</a:t>
            </a:fld>
            <a:endParaRPr sz="1400"/>
          </a:p>
        </p:txBody>
      </p:sp>
      <p:sp>
        <p:nvSpPr>
          <p:cNvPr id="48" name="Shape 48"/>
          <p:cNvSpPr/>
          <p:nvPr/>
        </p:nvSpPr>
        <p:spPr>
          <a:xfrm rot="10800000" flipH="1">
            <a:off x="10465088" y="5929583"/>
            <a:ext cx="406290" cy="12087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5" y="0"/>
                </a:moveTo>
                <a:lnTo>
                  <a:pt x="21600" y="21555"/>
                </a:lnTo>
                <a:lnTo>
                  <a:pt x="0" y="21600"/>
                </a:lnTo>
              </a:path>
            </a:pathLst>
          </a:custGeom>
          <a:ln w="38100">
            <a:solidFill/>
            <a:miter lim="400000"/>
            <a:head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49" name="Shape 49"/>
          <p:cNvSpPr/>
          <p:nvPr/>
        </p:nvSpPr>
        <p:spPr>
          <a:xfrm flipV="1">
            <a:off x="5238423" y="6581359"/>
            <a:ext cx="1592170" cy="733840"/>
          </a:xfrm>
          <a:prstGeom prst="line">
            <a:avLst/>
          </a:prstGeom>
          <a:ln w="38100">
            <a:solidFill/>
            <a:miter lim="400000"/>
            <a:head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50" name="Shape 50"/>
          <p:cNvSpPr/>
          <p:nvPr/>
        </p:nvSpPr>
        <p:spPr>
          <a:xfrm>
            <a:off x="173778" y="7485984"/>
            <a:ext cx="1370677" cy="1068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algn="l" defTabSz="338835">
              <a:defRPr sz="2088">
                <a:solidFill>
                  <a:srgbClr val="74747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747474"/>
                </a:solidFill>
              </a:rPr>
              <a:t>What’s the difference?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980F9E-810E-4C57-88B0-46394DB08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004" y="6998965"/>
            <a:ext cx="3055697" cy="26843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B0FE7FD-0A61-47B5-9306-BF7920E5AA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3477" y="6842257"/>
            <a:ext cx="2707277" cy="291134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571500" y="330200"/>
            <a:ext cx="5809511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Statically Determinate Systems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47474"/>
                </a:solidFill>
              </a:rPr>
              <a:t>1) Equilibrium equations</a:t>
            </a:r>
          </a:p>
          <a:p>
            <a:pPr marL="0" lv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747474"/>
              </a:solidFill>
            </a:endParaRPr>
          </a:p>
          <a:p>
            <a:pPr marL="0" lv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747474"/>
              </a:solidFill>
            </a:endParaRPr>
          </a:p>
          <a:p>
            <a:pPr marL="0" lv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747474"/>
              </a:solidFill>
            </a:endParaRPr>
          </a:p>
          <a:p>
            <a:pPr marL="0" lv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47474"/>
                </a:solidFill>
              </a:rPr>
              <a:t>2) Find forces in members</a:t>
            </a:r>
          </a:p>
          <a:p>
            <a:pPr marL="0" lv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747474"/>
              </a:solidFill>
            </a:endParaRPr>
          </a:p>
          <a:p>
            <a:pPr marL="0" lv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747474"/>
              </a:solidFill>
            </a:endParaRPr>
          </a:p>
          <a:p>
            <a:pPr marL="0" lv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747474"/>
              </a:solidFill>
            </a:endParaRPr>
          </a:p>
          <a:p>
            <a:pPr marL="0" lv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47474"/>
                </a:solidFill>
              </a:rPr>
              <a:t>3) Find deformations in members</a:t>
            </a:r>
          </a:p>
          <a:p>
            <a:pPr marL="0" lv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747474"/>
              </a:solidFill>
            </a:endParaRPr>
          </a:p>
          <a:p>
            <a:pPr marL="0" lv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747474"/>
              </a:solidFill>
            </a:endParaRPr>
          </a:p>
          <a:p>
            <a:pPr marL="0" lv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747474"/>
              </a:solidFill>
            </a:endParaRPr>
          </a:p>
          <a:p>
            <a:pPr marL="0" lv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47474"/>
                </a:solidFill>
              </a:rPr>
              <a:t>4) Determine how structure as a whole deforms based on deformations in members - as necessary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3</a:t>
            </a:fld>
            <a:endParaRPr sz="1400"/>
          </a:p>
        </p:txBody>
      </p:sp>
      <p:pic>
        <p:nvPicPr>
          <p:cNvPr id="5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76756" y="169333"/>
            <a:ext cx="5809511" cy="48297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Statically indeterminate systems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706728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lvl="0" indent="0" defTabSz="525779">
              <a:buNone/>
              <a:defRPr sz="1800">
                <a:solidFill>
                  <a:srgbClr val="000000"/>
                </a:solidFill>
              </a:defRPr>
            </a:pPr>
            <a:r>
              <a:rPr sz="3239" u="sng" dirty="0">
                <a:solidFill>
                  <a:srgbClr val="747474"/>
                </a:solidFill>
              </a:rPr>
              <a:t>Solution procedure </a:t>
            </a:r>
          </a:p>
          <a:p>
            <a:pPr marL="0" lvl="0" indent="0" defTabSz="525779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239" dirty="0">
                <a:solidFill>
                  <a:srgbClr val="747474"/>
                </a:solidFill>
              </a:rPr>
              <a:t>1)</a:t>
            </a:r>
            <a:r>
              <a:rPr lang="en-US" sz="3239" dirty="0">
                <a:solidFill>
                  <a:srgbClr val="747474"/>
                </a:solidFill>
              </a:rPr>
              <a:t> Equilibrium Equations – Express in terms of unknown forces</a:t>
            </a:r>
            <a:endParaRPr sz="3239" dirty="0">
              <a:solidFill>
                <a:srgbClr val="747474"/>
              </a:solidFill>
            </a:endParaRPr>
          </a:p>
          <a:p>
            <a:pPr marL="0" lvl="0" indent="0" defTabSz="525779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3239" dirty="0">
              <a:solidFill>
                <a:srgbClr val="747474"/>
              </a:solidFill>
            </a:endParaRPr>
          </a:p>
          <a:p>
            <a:pPr marL="0" lvl="0" indent="0" defTabSz="525779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239" dirty="0">
                <a:solidFill>
                  <a:srgbClr val="747474"/>
                </a:solidFill>
              </a:rPr>
              <a:t>2)</a:t>
            </a:r>
            <a:r>
              <a:rPr lang="en-US" sz="3239" dirty="0">
                <a:solidFill>
                  <a:srgbClr val="747474"/>
                </a:solidFill>
              </a:rPr>
              <a:t> Geometry of Deformation – Geometric relationship between various members (step unique to statically indeterminate system)</a:t>
            </a:r>
            <a:endParaRPr sz="3239" dirty="0">
              <a:solidFill>
                <a:srgbClr val="747474"/>
              </a:solidFill>
            </a:endParaRPr>
          </a:p>
          <a:p>
            <a:pPr marL="0" lvl="0" indent="0" defTabSz="525779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3239" dirty="0">
              <a:solidFill>
                <a:srgbClr val="747474"/>
              </a:solidFill>
            </a:endParaRPr>
          </a:p>
          <a:p>
            <a:pPr marL="0" lvl="0" indent="0" defTabSz="525779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239" dirty="0">
                <a:solidFill>
                  <a:srgbClr val="747474"/>
                </a:solidFill>
              </a:rPr>
              <a:t>3)</a:t>
            </a:r>
            <a:r>
              <a:rPr lang="en-US" sz="3239" dirty="0">
                <a:solidFill>
                  <a:srgbClr val="747474"/>
                </a:solidFill>
              </a:rPr>
              <a:t> Force-Deformation Relationships – FLEA equation for each member</a:t>
            </a:r>
            <a:endParaRPr sz="3239" dirty="0">
              <a:solidFill>
                <a:srgbClr val="747474"/>
              </a:solidFill>
            </a:endParaRPr>
          </a:p>
          <a:p>
            <a:pPr marL="0" lvl="0" indent="0" defTabSz="525779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3239" dirty="0">
              <a:solidFill>
                <a:srgbClr val="747474"/>
              </a:solidFill>
            </a:endParaRPr>
          </a:p>
          <a:p>
            <a:pPr marL="0" lvl="0" indent="0" defTabSz="525779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239" dirty="0">
                <a:solidFill>
                  <a:srgbClr val="747474"/>
                </a:solidFill>
              </a:rPr>
              <a:t>4)</a:t>
            </a:r>
            <a:r>
              <a:rPr lang="en-US" sz="3239" dirty="0">
                <a:solidFill>
                  <a:srgbClr val="747474"/>
                </a:solidFill>
              </a:rPr>
              <a:t> Compatibility Equation – Combine equations from Step 3 with Step 2, expressed in terms of unknown forces. Should have a closed set of equations after this step (equal number of knowns and unknowns)</a:t>
            </a:r>
            <a:endParaRPr sz="3239" dirty="0">
              <a:solidFill>
                <a:srgbClr val="747474"/>
              </a:solidFill>
            </a:endParaRPr>
          </a:p>
          <a:p>
            <a:pPr marL="0" lvl="0" indent="0" defTabSz="525779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3239" dirty="0">
              <a:solidFill>
                <a:srgbClr val="747474"/>
              </a:solidFill>
            </a:endParaRPr>
          </a:p>
          <a:p>
            <a:pPr marL="0" lvl="0" indent="0" defTabSz="525779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239" dirty="0">
                <a:solidFill>
                  <a:srgbClr val="747474"/>
                </a:solidFill>
              </a:rPr>
              <a:t>5)</a:t>
            </a:r>
            <a:r>
              <a:rPr lang="en-US" sz="3239" dirty="0">
                <a:solidFill>
                  <a:srgbClr val="747474"/>
                </a:solidFill>
              </a:rPr>
              <a:t> Solve the Equations – by hand or via software</a:t>
            </a:r>
            <a:endParaRPr sz="3239" dirty="0">
              <a:solidFill>
                <a:srgbClr val="747474"/>
              </a:solidFill>
            </a:endParaRP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4</a:t>
            </a:fld>
            <a:endParaRPr sz="140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296333" y="1684866"/>
            <a:ext cx="12310335" cy="1270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254000" y="-190500"/>
            <a:ext cx="11861800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Practice problem P5.15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5</a:t>
            </a:fld>
            <a:endParaRPr sz="1400"/>
          </a:p>
        </p:txBody>
      </p:sp>
      <p:grpSp>
        <p:nvGrpSpPr>
          <p:cNvPr id="66" name="Group 66"/>
          <p:cNvGrpSpPr/>
          <p:nvPr/>
        </p:nvGrpSpPr>
        <p:grpSpPr>
          <a:xfrm>
            <a:off x="8887334" y="416983"/>
            <a:ext cx="3726244" cy="5020268"/>
            <a:chOff x="0" y="0"/>
            <a:chExt cx="3726243" cy="5020267"/>
          </a:xfrm>
        </p:grpSpPr>
        <p:pic>
          <p:nvPicPr>
            <p:cNvPr id="64" name="pasted-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3590950" cy="244866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5" name="pasted-image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54524" y="2416478"/>
              <a:ext cx="3471720" cy="260379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" name="Shape 71">
            <a:extLst>
              <a:ext uri="{FF2B5EF4-FFF2-40B4-BE49-F238E27FC236}">
                <a16:creationId xmlns:a16="http://schemas.microsoft.com/office/drawing/2014/main" id="{6089324B-460C-4410-9829-F3CE9F5F2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</p:spPr>
        <p:txBody>
          <a:bodyPr/>
          <a:lstStyle/>
          <a:p>
            <a:pPr marL="560916" lvl="0" indent="-560916">
              <a:spcBef>
                <a:spcPts val="200"/>
              </a:spcBef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747474"/>
                </a:solidFill>
              </a:rPr>
              <a:t>Write equilibrium equations</a:t>
            </a:r>
          </a:p>
          <a:p>
            <a:pPr marL="560916" lvl="0" indent="-560916">
              <a:spcBef>
                <a:spcPts val="4700"/>
              </a:spcBef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747474"/>
                </a:solidFill>
              </a:rPr>
              <a:t>Equations from geometry of deformation</a:t>
            </a:r>
          </a:p>
          <a:p>
            <a:pPr marL="560916" lvl="0" indent="-560916">
              <a:spcBef>
                <a:spcPts val="4700"/>
              </a:spcBef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747474"/>
                </a:solidFill>
              </a:rPr>
              <a:t>Force-deflection relationships</a:t>
            </a:r>
          </a:p>
          <a:p>
            <a:pPr marL="560916" lvl="0" indent="-560916">
              <a:spcBef>
                <a:spcPts val="4700"/>
              </a:spcBef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747474"/>
                </a:solidFill>
              </a:rPr>
              <a:t>Create compatibility relationships: 2➞3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Example: Philpot P5.24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560916" lvl="0" indent="-560916">
              <a:spcBef>
                <a:spcPts val="200"/>
              </a:spcBef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bg2">
                    <a:lumMod val="50000"/>
                  </a:schemeClr>
                </a:solidFill>
              </a:rPr>
              <a:t>Write equilibrium equations</a:t>
            </a:r>
          </a:p>
          <a:p>
            <a:pPr marL="560916" lvl="0" indent="-560916">
              <a:spcBef>
                <a:spcPts val="4700"/>
              </a:spcBef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bg2">
                    <a:lumMod val="50000"/>
                  </a:schemeClr>
                </a:solidFill>
              </a:rPr>
              <a:t>Equations from geometry of deformation</a:t>
            </a:r>
          </a:p>
          <a:p>
            <a:pPr marL="560916" lvl="0" indent="-560916">
              <a:spcBef>
                <a:spcPts val="4700"/>
              </a:spcBef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bg2">
                    <a:lumMod val="50000"/>
                  </a:schemeClr>
                </a:solidFill>
              </a:rPr>
              <a:t>Force-deflection relationships</a:t>
            </a:r>
          </a:p>
          <a:p>
            <a:pPr marL="560916" lvl="0" indent="-560916">
              <a:spcBef>
                <a:spcPts val="4700"/>
              </a:spcBef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bg2">
                    <a:lumMod val="50000"/>
                  </a:schemeClr>
                </a:solidFill>
              </a:rPr>
              <a:t>Create compatibility relationships: 2➞3</a:t>
            </a:r>
            <a:endParaRPr lang="en-US" sz="3000" dirty="0">
              <a:solidFill>
                <a:schemeClr val="bg2">
                  <a:lumMod val="50000"/>
                </a:schemeClr>
              </a:solidFill>
            </a:endParaRPr>
          </a:p>
          <a:p>
            <a:pPr marL="560916" lvl="0" indent="-560916">
              <a:spcBef>
                <a:spcPts val="4700"/>
              </a:spcBef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3000" dirty="0">
                <a:solidFill>
                  <a:schemeClr val="bg2">
                    <a:lumMod val="50000"/>
                  </a:schemeClr>
                </a:solidFill>
              </a:rPr>
              <a:t>Solve 1 &amp; 4 simultaneously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3000" dirty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000" dirty="0">
                <a:solidFill>
                  <a:schemeClr val="bg2">
                    <a:lumMod val="50000"/>
                  </a:schemeClr>
                </a:solidFill>
              </a:rPr>
              <a:t>𝜎</a:t>
            </a:r>
            <a:r>
              <a:rPr lang="en-US" sz="3000" baseline="-5999" dirty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sz="3000" dirty="0">
                <a:solidFill>
                  <a:schemeClr val="bg2">
                    <a:lumMod val="50000"/>
                  </a:schemeClr>
                </a:solidFill>
              </a:rPr>
              <a:t>=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000" dirty="0">
                <a:solidFill>
                  <a:schemeClr val="bg2">
                    <a:lumMod val="50000"/>
                  </a:schemeClr>
                </a:solidFill>
              </a:rPr>
              <a:t>𝜎</a:t>
            </a:r>
            <a:r>
              <a:rPr lang="en-US" sz="3000" baseline="-5999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3000" dirty="0">
                <a:solidFill>
                  <a:schemeClr val="bg2">
                    <a:lumMod val="50000"/>
                  </a:schemeClr>
                </a:solidFill>
              </a:rPr>
              <a:t>=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3000" dirty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000" dirty="0">
                <a:solidFill>
                  <a:schemeClr val="bg2">
                    <a:lumMod val="50000"/>
                  </a:schemeClr>
                </a:solidFill>
              </a:rPr>
              <a:t>Deflection at B:</a:t>
            </a:r>
          </a:p>
          <a:p>
            <a:pPr marL="560916" lvl="0" indent="-560916">
              <a:spcBef>
                <a:spcPts val="4700"/>
              </a:spcBef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endParaRPr sz="3000" dirty="0">
              <a:solidFill>
                <a:srgbClr val="747474"/>
              </a:solidFill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6</a:t>
            </a:fld>
            <a:endParaRPr sz="1400"/>
          </a:p>
        </p:txBody>
      </p:sp>
      <p:pic>
        <p:nvPicPr>
          <p:cNvPr id="73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85340" y="2222500"/>
            <a:ext cx="2116837" cy="4138472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Shape 74"/>
          <p:cNvSpPr/>
          <p:nvPr/>
        </p:nvSpPr>
        <p:spPr>
          <a:xfrm flipH="1">
            <a:off x="11668584" y="3134989"/>
            <a:ext cx="464887" cy="349422"/>
          </a:xfrm>
          <a:prstGeom prst="line">
            <a:avLst/>
          </a:prstGeom>
          <a:ln w="12700">
            <a:solidFill/>
            <a:miter lim="400000"/>
            <a:tailEnd type="arrow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5" name="Shape 75"/>
          <p:cNvSpPr/>
          <p:nvPr/>
        </p:nvSpPr>
        <p:spPr>
          <a:xfrm flipH="1">
            <a:off x="11668584" y="3117733"/>
            <a:ext cx="462501" cy="1368972"/>
          </a:xfrm>
          <a:prstGeom prst="line">
            <a:avLst/>
          </a:prstGeom>
          <a:ln w="12700">
            <a:solidFill/>
            <a:miter lim="400000"/>
            <a:tailEnd type="arrow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1949175" y="2692315"/>
            <a:ext cx="1580523" cy="2215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/>
            </a:pPr>
            <a:r>
              <a:rPr sz="1400"/>
              <a:t>E=200GPa</a:t>
            </a:r>
          </a:p>
          <a:p>
            <a:pPr lvl="0" algn="l">
              <a:defRPr sz="1800"/>
            </a:pPr>
            <a:r>
              <a:rPr sz="1400"/>
              <a:t>A=1475mm</a:t>
            </a:r>
            <a:r>
              <a:rPr sz="1400" baseline="31999"/>
              <a:t>2</a:t>
            </a:r>
          </a:p>
        </p:txBody>
      </p:sp>
      <p:sp>
        <p:nvSpPr>
          <p:cNvPr id="77" name="Shape 77"/>
          <p:cNvSpPr/>
          <p:nvPr/>
        </p:nvSpPr>
        <p:spPr>
          <a:xfrm>
            <a:off x="10542945" y="6200786"/>
            <a:ext cx="2255026" cy="7878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/>
            </a:pPr>
            <a:r>
              <a:rPr sz="1400"/>
              <a:t>Find: a) normal stress in the upper and lower pipes</a:t>
            </a:r>
          </a:p>
          <a:p>
            <a:pPr lvl="0" algn="l">
              <a:defRPr sz="1800"/>
            </a:pPr>
            <a:r>
              <a:rPr sz="1400"/>
              <a:t>b) the deflection of flange B</a:t>
            </a:r>
          </a:p>
        </p:txBody>
      </p:sp>
      <p:pic>
        <p:nvPicPr>
          <p:cNvPr id="78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12000" y="145468"/>
            <a:ext cx="5163034" cy="1772232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hape 79"/>
          <p:cNvSpPr/>
          <p:nvPr/>
        </p:nvSpPr>
        <p:spPr>
          <a:xfrm>
            <a:off x="9950278" y="2222500"/>
            <a:ext cx="2255027" cy="7878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algn="l">
              <a:defRPr sz="1400"/>
            </a:lvl1pPr>
          </a:lstStyle>
          <a:p>
            <a:pPr lvl="0">
              <a:defRPr sz="1800"/>
            </a:pPr>
            <a:r>
              <a:rPr sz="1400"/>
              <a:t>Given: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317</Words>
  <Application>Microsoft Office PowerPoint</Application>
  <PresentationFormat>Custom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Avenir Roman</vt:lpstr>
      <vt:lpstr>Helvetica</vt:lpstr>
      <vt:lpstr>Helvetica Neue</vt:lpstr>
      <vt:lpstr>Helvetica Neue Light</vt:lpstr>
      <vt:lpstr>ModernPortfolio</vt:lpstr>
      <vt:lpstr>Mechanics of Materials Engr 350 - Lecture 9 Axial Deformation 2 - Systems of Axially Deformed Members</vt:lpstr>
      <vt:lpstr>Deformations in a system of axially loaded bars</vt:lpstr>
      <vt:lpstr>Statically Determinate Systems</vt:lpstr>
      <vt:lpstr>Statically indeterminate systems</vt:lpstr>
      <vt:lpstr>Practice problem P5.15</vt:lpstr>
      <vt:lpstr>Example: Philpot P5.24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Materials Engr 350 - Lecture 9 Axial Deformation 2 - Systems of Axially Deformed Members</dc:title>
  <dc:creator>Dan Cordon</dc:creator>
  <cp:lastModifiedBy>Dan Cordon</cp:lastModifiedBy>
  <cp:revision>5</cp:revision>
  <dcterms:modified xsi:type="dcterms:W3CDTF">2019-02-04T17:28:38Z</dcterms:modified>
</cp:coreProperties>
</file>