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59" r:id="rId4"/>
    <p:sldId id="260" r:id="rId5"/>
    <p:sldId id="261" r:id="rId6"/>
    <p:sldId id="262" r:id="rId7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Neue Light"/>
      </a:defRPr>
    </a:lvl1pPr>
    <a:lvl2pPr indent="228600" algn="ctr" defTabSz="584200">
      <a:defRPr sz="3600">
        <a:latin typeface="+mn-lt"/>
        <a:ea typeface="+mn-ea"/>
        <a:cs typeface="+mn-cs"/>
        <a:sym typeface="Helvetica Neue Light"/>
      </a:defRPr>
    </a:lvl2pPr>
    <a:lvl3pPr indent="457200" algn="ctr" defTabSz="584200">
      <a:defRPr sz="3600">
        <a:latin typeface="+mn-lt"/>
        <a:ea typeface="+mn-ea"/>
        <a:cs typeface="+mn-cs"/>
        <a:sym typeface="Helvetica Neue Light"/>
      </a:defRPr>
    </a:lvl3pPr>
    <a:lvl4pPr indent="685800" algn="ctr" defTabSz="584200">
      <a:defRPr sz="3600">
        <a:latin typeface="+mn-lt"/>
        <a:ea typeface="+mn-ea"/>
        <a:cs typeface="+mn-cs"/>
        <a:sym typeface="Helvetica Neue Light"/>
      </a:defRPr>
    </a:lvl4pPr>
    <a:lvl5pPr indent="914400" algn="ctr" defTabSz="584200">
      <a:defRPr sz="3600">
        <a:latin typeface="+mn-lt"/>
        <a:ea typeface="+mn-ea"/>
        <a:cs typeface="+mn-cs"/>
        <a:sym typeface="Helvetica Neue Light"/>
      </a:defRPr>
    </a:lvl5pPr>
    <a:lvl6pPr indent="1143000" algn="ctr" defTabSz="584200">
      <a:defRPr sz="3600">
        <a:latin typeface="+mn-lt"/>
        <a:ea typeface="+mn-ea"/>
        <a:cs typeface="+mn-cs"/>
        <a:sym typeface="Helvetica Neue Light"/>
      </a:defRPr>
    </a:lvl6pPr>
    <a:lvl7pPr indent="1371600" algn="ctr" defTabSz="584200">
      <a:defRPr sz="3600">
        <a:latin typeface="+mn-lt"/>
        <a:ea typeface="+mn-ea"/>
        <a:cs typeface="+mn-cs"/>
        <a:sym typeface="Helvetica Neue Light"/>
      </a:defRPr>
    </a:lvl7pPr>
    <a:lvl8pPr indent="1600200" algn="ctr" defTabSz="584200">
      <a:defRPr sz="3600">
        <a:latin typeface="+mn-lt"/>
        <a:ea typeface="+mn-ea"/>
        <a:cs typeface="+mn-cs"/>
        <a:sym typeface="Helvetica Neue Light"/>
      </a:defRPr>
    </a:lvl8pPr>
    <a:lvl9pPr indent="1828800" algn="ctr" defTabSz="584200">
      <a:defRPr sz="3600">
        <a:latin typeface="+mn-lt"/>
        <a:ea typeface="+mn-ea"/>
        <a:cs typeface="+mn-cs"/>
        <a:sym typeface="Helvetica Neue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25D6B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A9A584"/>
              </a:solidFill>
              <a:prstDash val="solid"/>
              <a:miter lim="400000"/>
            </a:ln>
          </a:top>
          <a:bottom>
            <a:ln w="127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solidFill>
                <a:srgbClr val="A9A584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584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571500" y="4749800"/>
            <a:ext cx="11868094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 rot="5400000">
            <a:off x="6832536" y="8686863"/>
            <a:ext cx="142252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71500" y="4864100"/>
            <a:ext cx="5334476" cy="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571500" y="1968500"/>
            <a:ext cx="5073394" cy="133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9055098" y="508000"/>
            <a:ext cx="128" cy="7975631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9055096" y="4464050"/>
            <a:ext cx="3448503" cy="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6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defTabSz="584200">
        <a:defRPr sz="4200">
          <a:latin typeface="+mn-lt"/>
          <a:ea typeface="+mn-ea"/>
          <a:cs typeface="+mn-cs"/>
          <a:sym typeface="Helvetica Neue Light"/>
        </a:defRPr>
      </a:lvl1pPr>
      <a:lvl2pPr indent="228600" defTabSz="584200">
        <a:defRPr sz="4200">
          <a:latin typeface="+mn-lt"/>
          <a:ea typeface="+mn-ea"/>
          <a:cs typeface="+mn-cs"/>
          <a:sym typeface="Helvetica Neue Light"/>
        </a:defRPr>
      </a:lvl2pPr>
      <a:lvl3pPr indent="457200" defTabSz="584200">
        <a:defRPr sz="4200">
          <a:latin typeface="+mn-lt"/>
          <a:ea typeface="+mn-ea"/>
          <a:cs typeface="+mn-cs"/>
          <a:sym typeface="Helvetica Neue Light"/>
        </a:defRPr>
      </a:lvl3pPr>
      <a:lvl4pPr indent="685800" defTabSz="584200">
        <a:defRPr sz="4200">
          <a:latin typeface="+mn-lt"/>
          <a:ea typeface="+mn-ea"/>
          <a:cs typeface="+mn-cs"/>
          <a:sym typeface="Helvetica Neue Light"/>
        </a:defRPr>
      </a:lvl4pPr>
      <a:lvl5pPr indent="914400" defTabSz="584200">
        <a:defRPr sz="4200">
          <a:latin typeface="+mn-lt"/>
          <a:ea typeface="+mn-ea"/>
          <a:cs typeface="+mn-cs"/>
          <a:sym typeface="Helvetica Neue Light"/>
        </a:defRPr>
      </a:lvl5pPr>
      <a:lvl6pPr indent="1143000" defTabSz="584200">
        <a:defRPr sz="4200">
          <a:latin typeface="+mn-lt"/>
          <a:ea typeface="+mn-ea"/>
          <a:cs typeface="+mn-cs"/>
          <a:sym typeface="Helvetica Neue Light"/>
        </a:defRPr>
      </a:lvl6pPr>
      <a:lvl7pPr indent="1371600" defTabSz="584200">
        <a:defRPr sz="4200">
          <a:latin typeface="+mn-lt"/>
          <a:ea typeface="+mn-ea"/>
          <a:cs typeface="+mn-cs"/>
          <a:sym typeface="Helvetica Neue Light"/>
        </a:defRPr>
      </a:lvl7pPr>
      <a:lvl8pPr indent="1600200" defTabSz="584200">
        <a:defRPr sz="4200">
          <a:latin typeface="+mn-lt"/>
          <a:ea typeface="+mn-ea"/>
          <a:cs typeface="+mn-cs"/>
          <a:sym typeface="Helvetica Neue Light"/>
        </a:defRPr>
      </a:lvl8pPr>
      <a:lvl9pPr indent="1828800" defTabSz="584200">
        <a:defRPr sz="4200">
          <a:latin typeface="+mn-lt"/>
          <a:ea typeface="+mn-ea"/>
          <a:cs typeface="+mn-cs"/>
          <a:sym typeface="Helvetica Neue Light"/>
        </a:defRPr>
      </a:lvl9pPr>
    </p:titleStyle>
    <p:bodyStyle>
      <a:lvl1pPr marL="4572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1pPr>
      <a:lvl2pPr marL="9144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2pPr>
      <a:lvl3pPr marL="13716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3pPr>
      <a:lvl4pPr marL="18288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4pPr>
      <a:lvl5pPr marL="22860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5pPr>
      <a:lvl6pPr marL="27432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6pPr>
      <a:lvl7pPr marL="32004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7pPr>
      <a:lvl8pPr marL="36576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8pPr>
      <a:lvl9pPr marL="41148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9pPr>
    </p:bodyStyle>
    <p:otherStyle>
      <a:lvl1pPr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Mechanics of Materials Engr 350 - Lecture </a:t>
            </a:r>
            <a:r>
              <a:rPr lang="en-US" sz="4200" dirty="0" smtClean="0"/>
              <a:t>13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dirty="0"/>
              <a:t>Coordinate Transformations</a:t>
            </a:r>
            <a:endParaRPr sz="4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7BE3AF-E51E-4B48-A4D5-6C65130EE174}"/>
              </a:ext>
            </a:extLst>
          </p:cNvPr>
          <p:cNvSpPr/>
          <p:nvPr/>
        </p:nvSpPr>
        <p:spPr>
          <a:xfrm>
            <a:off x="839243" y="6390682"/>
            <a:ext cx="1131100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/>
              <a:t>"Do not forget what you have learned of our past, </a:t>
            </a:r>
            <a:r>
              <a:rPr lang="en-US" sz="3200" i="1" dirty="0" err="1"/>
              <a:t>Rodimus</a:t>
            </a:r>
            <a:r>
              <a:rPr lang="en-US" sz="3200" i="1" dirty="0"/>
              <a:t>. From its lessons the future is forged." </a:t>
            </a:r>
          </a:p>
          <a:p>
            <a:r>
              <a:rPr lang="en-US" sz="3200" dirty="0"/>
              <a:t>- </a:t>
            </a:r>
            <a:r>
              <a:rPr lang="en-US" sz="3200" b="1" dirty="0"/>
              <a:t>Optimus Prime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3754761" y="7870433"/>
            <a:ext cx="819469" cy="95628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100" name="Shape 100"/>
          <p:cNvSpPr/>
          <p:nvPr/>
        </p:nvSpPr>
        <p:spPr>
          <a:xfrm flipH="1">
            <a:off x="542527" y="8054302"/>
            <a:ext cx="645966" cy="488227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101" name="Shape 101"/>
          <p:cNvSpPr/>
          <p:nvPr/>
        </p:nvSpPr>
        <p:spPr>
          <a:xfrm flipV="1">
            <a:off x="1912913" y="4942543"/>
            <a:ext cx="1" cy="786184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Equality of shear stresses on perpendicular planes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271823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747474"/>
                </a:solidFill>
              </a:rPr>
              <a:t>Co</a:t>
            </a:r>
            <a:r>
              <a:rPr sz="3600" dirty="0">
                <a:solidFill>
                  <a:srgbClr val="747474"/>
                </a:solidFill>
              </a:rPr>
              <a:t>nsider an element with a shear stress as shown</a:t>
            </a:r>
            <a:endParaRPr lang="en-US" sz="3600" dirty="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Is this element in static equilibrium?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If not in static equilibrium, what additional shear stresses should be present so that it is in static equilibrium?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How would these shear stresses deform the stress element?</a:t>
            </a:r>
            <a:endParaRPr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2</a:t>
            </a:fld>
            <a:endParaRPr sz="1400"/>
          </a:p>
        </p:txBody>
      </p:sp>
      <p:pic>
        <p:nvPicPr>
          <p:cNvPr id="105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82246" y="5681124"/>
            <a:ext cx="2836983" cy="2554743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Shape 106"/>
          <p:cNvSpPr/>
          <p:nvPr/>
        </p:nvSpPr>
        <p:spPr>
          <a:xfrm>
            <a:off x="2169479" y="5835320"/>
            <a:ext cx="663846" cy="46422"/>
          </a:xfrm>
          <a:prstGeom prst="line">
            <a:avLst/>
          </a:prstGeom>
          <a:ln w="50800">
            <a:solidFill>
              <a:srgbClr val="AD584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1942209" y="8278466"/>
            <a:ext cx="663847" cy="46422"/>
          </a:xfrm>
          <a:prstGeom prst="line">
            <a:avLst/>
          </a:prstGeom>
          <a:ln w="50800">
            <a:solidFill>
              <a:srgbClr val="AD584F"/>
            </a:solidFill>
            <a:miter lim="400000"/>
            <a:head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1573062" y="4855666"/>
            <a:ext cx="303582" cy="449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>
              <a:defRPr sz="1800"/>
            </a:pPr>
            <a:r>
              <a:rPr sz="2300" dirty="0"/>
              <a:t>Y</a:t>
            </a:r>
          </a:p>
        </p:txBody>
      </p:sp>
      <p:sp>
        <p:nvSpPr>
          <p:cNvPr id="109" name="Shape 109"/>
          <p:cNvSpPr/>
          <p:nvPr/>
        </p:nvSpPr>
        <p:spPr>
          <a:xfrm>
            <a:off x="427915" y="7923803"/>
            <a:ext cx="292774" cy="449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>
              <a:defRPr sz="1800"/>
            </a:pPr>
            <a:r>
              <a:rPr sz="2300"/>
              <a:t>Z</a:t>
            </a:r>
          </a:p>
        </p:txBody>
      </p:sp>
      <p:sp>
        <p:nvSpPr>
          <p:cNvPr id="110" name="Shape 110"/>
          <p:cNvSpPr/>
          <p:nvPr/>
        </p:nvSpPr>
        <p:spPr>
          <a:xfrm>
            <a:off x="4532968" y="7515231"/>
            <a:ext cx="292775" cy="449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>
              <a:defRPr sz="1800"/>
            </a:pPr>
            <a:r>
              <a:rPr sz="2300"/>
              <a:t>X</a:t>
            </a:r>
          </a:p>
        </p:txBody>
      </p:sp>
      <p:sp>
        <p:nvSpPr>
          <p:cNvPr id="14" name="Shape 106">
            <a:extLst>
              <a:ext uri="{FF2B5EF4-FFF2-40B4-BE49-F238E27FC236}">
                <a16:creationId xmlns:a16="http://schemas.microsoft.com/office/drawing/2014/main" id="{D1D758F2-233E-4426-9F4C-62E35514F84D}"/>
              </a:ext>
            </a:extLst>
          </p:cNvPr>
          <p:cNvSpPr/>
          <p:nvPr/>
        </p:nvSpPr>
        <p:spPr>
          <a:xfrm flipV="1">
            <a:off x="3494762" y="6560236"/>
            <a:ext cx="2408" cy="767490"/>
          </a:xfrm>
          <a:prstGeom prst="line">
            <a:avLst/>
          </a:prstGeom>
          <a:ln w="50800">
            <a:solidFill>
              <a:srgbClr val="AD584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15" name="Shape 106">
            <a:extLst>
              <a:ext uri="{FF2B5EF4-FFF2-40B4-BE49-F238E27FC236}">
                <a16:creationId xmlns:a16="http://schemas.microsoft.com/office/drawing/2014/main" id="{1B5B7495-7D5F-438B-9A2F-ECC1CB463076}"/>
              </a:ext>
            </a:extLst>
          </p:cNvPr>
          <p:cNvSpPr/>
          <p:nvPr/>
        </p:nvSpPr>
        <p:spPr>
          <a:xfrm>
            <a:off x="1514928" y="6560236"/>
            <a:ext cx="0" cy="767490"/>
          </a:xfrm>
          <a:prstGeom prst="line">
            <a:avLst/>
          </a:prstGeom>
          <a:ln w="50800">
            <a:solidFill>
              <a:srgbClr val="AD584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16" name="Shape 103">
            <a:extLst>
              <a:ext uri="{FF2B5EF4-FFF2-40B4-BE49-F238E27FC236}">
                <a16:creationId xmlns:a16="http://schemas.microsoft.com/office/drawing/2014/main" id="{3E0197FD-F222-4BFD-855C-3BE45265E025}"/>
              </a:ext>
            </a:extLst>
          </p:cNvPr>
          <p:cNvSpPr txBox="1">
            <a:spLocks/>
          </p:cNvSpPr>
          <p:nvPr/>
        </p:nvSpPr>
        <p:spPr>
          <a:xfrm>
            <a:off x="5006462" y="5016369"/>
            <a:ext cx="7570420" cy="399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marL="4572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1pPr>
            <a:lvl2pPr marL="9144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2pPr>
            <a:lvl3pPr marL="13716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3pPr>
            <a:lvl4pPr marL="18288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4pPr>
            <a:lvl5pPr marL="22860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5pPr>
            <a:lvl6pPr marL="27432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6pPr>
            <a:lvl7pPr marL="32004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7pPr>
            <a:lvl8pPr marL="36576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8pPr>
            <a:lvl9pPr marL="41148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9pPr>
          </a:lstStyle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l-GR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τ</a:t>
            </a:r>
            <a:r>
              <a:rPr lang="en-US" sz="3200" baseline="-25000" dirty="0" err="1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xy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is the shear on the face orthogonal to x, in the direction of y. 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l-GR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τ</a:t>
            </a:r>
            <a:r>
              <a:rPr lang="en-US" sz="3200" baseline="-25000" dirty="0" err="1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yx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is the shear on the face orthogonal to y, in the direction of x. 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Summing forces and moments it can be shown that </a:t>
            </a:r>
            <a:r>
              <a:rPr lang="el-GR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τ</a:t>
            </a:r>
            <a:r>
              <a:rPr lang="en-US" sz="3200" baseline="-25000" dirty="0" err="1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xy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=</a:t>
            </a:r>
            <a:r>
              <a:rPr lang="el-GR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τ</a:t>
            </a:r>
            <a:r>
              <a:rPr lang="en-US" sz="3200" baseline="-25000" dirty="0" err="1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yx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=</a:t>
            </a:r>
            <a:r>
              <a:rPr lang="el-GR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τ</a:t>
            </a:r>
            <a:endParaRPr lang="en-US" sz="3200" baseline="-25000" dirty="0">
              <a:solidFill>
                <a:schemeClr val="bg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Shear stress on each face must be of equal magnitude 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2F469A-D5F8-41D2-BC1E-450C7E84C739}"/>
              </a:ext>
            </a:extLst>
          </p:cNvPr>
          <p:cNvSpPr txBox="1"/>
          <p:nvPr/>
        </p:nvSpPr>
        <p:spPr>
          <a:xfrm>
            <a:off x="3934529" y="6691044"/>
            <a:ext cx="598440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rtl="0" latinLnBrk="1" hangingPunct="0"/>
            <a:r>
              <a:rPr lang="el-GR" sz="1800" b="1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τ</a:t>
            </a:r>
            <a:r>
              <a:rPr lang="en-US" sz="1800" b="1" baseline="-25000" dirty="0" err="1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xy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53099C8-3DCE-470D-B1B5-C73E45AFCB67}"/>
              </a:ext>
            </a:extLst>
          </p:cNvPr>
          <p:cNvSpPr txBox="1"/>
          <p:nvPr/>
        </p:nvSpPr>
        <p:spPr>
          <a:xfrm>
            <a:off x="2234885" y="5224435"/>
            <a:ext cx="598440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rtl="0" latinLnBrk="1" hangingPunct="0"/>
            <a:r>
              <a:rPr lang="el-GR" sz="1800" b="1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τ</a:t>
            </a:r>
            <a:r>
              <a:rPr lang="en-US" sz="1800" b="1" baseline="-25000" dirty="0" err="1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yx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6960C0D-9361-4FBB-9556-8CB58248D84A}"/>
              </a:ext>
            </a:extLst>
          </p:cNvPr>
          <p:cNvSpPr txBox="1"/>
          <p:nvPr/>
        </p:nvSpPr>
        <p:spPr>
          <a:xfrm>
            <a:off x="1974912" y="8422506"/>
            <a:ext cx="598440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rtl="0" latinLnBrk="1" hangingPunct="0"/>
            <a:r>
              <a:rPr lang="el-GR" sz="1800" b="1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τ</a:t>
            </a:r>
            <a:r>
              <a:rPr lang="en-US" sz="1800" b="1" baseline="-25000" dirty="0" err="1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yx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29D931-B404-4C7D-913C-0B149202C762}"/>
              </a:ext>
            </a:extLst>
          </p:cNvPr>
          <p:cNvSpPr txBox="1"/>
          <p:nvPr/>
        </p:nvSpPr>
        <p:spPr>
          <a:xfrm>
            <a:off x="624919" y="6691044"/>
            <a:ext cx="598440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rtl="0" latinLnBrk="1" hangingPunct="0"/>
            <a:r>
              <a:rPr lang="el-GR" sz="1800" b="1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τ</a:t>
            </a:r>
            <a:r>
              <a:rPr lang="en-US" sz="1800" b="1" baseline="-25000" dirty="0" err="1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xy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Stresses on inclined sections</a:t>
            </a:r>
            <a:r>
              <a:rPr lang="en-US" sz="4200" dirty="0"/>
              <a:t> – Textbook 1.5</a:t>
            </a:r>
            <a:endParaRPr sz="4200" dirty="0"/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52627" lvl="0" indent="-452627" defTabSz="578358">
              <a:defRPr sz="1800">
                <a:solidFill>
                  <a:srgbClr val="000000"/>
                </a:solidFill>
              </a:defRPr>
            </a:pPr>
            <a:r>
              <a:rPr sz="3564">
                <a:solidFill>
                  <a:srgbClr val="747474"/>
                </a:solidFill>
              </a:rPr>
              <a:t>Consider a uniaxially (one-axis) loaded bar</a:t>
            </a:r>
          </a:p>
          <a:p>
            <a:pPr marL="452627" lvl="0" indent="-452627" defTabSz="578358">
              <a:defRPr sz="1800">
                <a:solidFill>
                  <a:srgbClr val="000000"/>
                </a:solidFill>
              </a:defRPr>
            </a:pPr>
            <a:endParaRPr sz="3564">
              <a:solidFill>
                <a:srgbClr val="747474"/>
              </a:solidFill>
            </a:endParaRPr>
          </a:p>
          <a:p>
            <a:pPr marL="452627" lvl="0" indent="-452627" defTabSz="578358">
              <a:defRPr sz="1800">
                <a:solidFill>
                  <a:srgbClr val="000000"/>
                </a:solidFill>
              </a:defRPr>
            </a:pPr>
            <a:endParaRPr sz="3564">
              <a:solidFill>
                <a:srgbClr val="747474"/>
              </a:solidFill>
            </a:endParaRPr>
          </a:p>
          <a:p>
            <a:pPr marL="452627" lvl="0" indent="-452627" defTabSz="578358">
              <a:defRPr sz="1800">
                <a:solidFill>
                  <a:srgbClr val="000000"/>
                </a:solidFill>
              </a:defRPr>
            </a:pPr>
            <a:endParaRPr sz="3564">
              <a:solidFill>
                <a:srgbClr val="747474"/>
              </a:solidFill>
            </a:endParaRPr>
          </a:p>
          <a:p>
            <a:pPr marL="452627" lvl="0" indent="-452627" defTabSz="578358">
              <a:defRPr sz="1800">
                <a:solidFill>
                  <a:srgbClr val="000000"/>
                </a:solidFill>
              </a:defRPr>
            </a:pPr>
            <a:endParaRPr sz="3564">
              <a:solidFill>
                <a:srgbClr val="747474"/>
              </a:solidFill>
            </a:endParaRPr>
          </a:p>
          <a:p>
            <a:pPr marL="452627" lvl="0" indent="-452627" defTabSz="578358">
              <a:defRPr sz="1800">
                <a:solidFill>
                  <a:srgbClr val="000000"/>
                </a:solidFill>
              </a:defRPr>
            </a:pPr>
            <a:endParaRPr sz="3564">
              <a:solidFill>
                <a:srgbClr val="747474"/>
              </a:solidFill>
            </a:endParaRPr>
          </a:p>
          <a:p>
            <a:pPr marL="452627" lvl="0" indent="-452627" defTabSz="578358">
              <a:defRPr sz="1800">
                <a:solidFill>
                  <a:srgbClr val="000000"/>
                </a:solidFill>
              </a:defRPr>
            </a:pPr>
            <a:endParaRPr sz="3564">
              <a:solidFill>
                <a:srgbClr val="747474"/>
              </a:solidFill>
            </a:endParaRPr>
          </a:p>
          <a:p>
            <a:pPr marL="452627" lvl="0" indent="-452627" defTabSz="578358">
              <a:defRPr sz="1800">
                <a:solidFill>
                  <a:srgbClr val="000000"/>
                </a:solidFill>
              </a:defRPr>
            </a:pPr>
            <a:r>
              <a:rPr sz="3564">
                <a:solidFill>
                  <a:srgbClr val="747474"/>
                </a:solidFill>
              </a:rPr>
              <a:t>Like before we cut a section and can calculate the normal stress</a:t>
            </a:r>
          </a:p>
          <a:p>
            <a:pPr marL="452627" lvl="0" indent="-452627" defTabSz="578358">
              <a:defRPr sz="1800">
                <a:solidFill>
                  <a:srgbClr val="000000"/>
                </a:solidFill>
              </a:defRPr>
            </a:pPr>
            <a:endParaRPr sz="3564">
              <a:solidFill>
                <a:srgbClr val="747474"/>
              </a:solidFill>
            </a:endParaRPr>
          </a:p>
          <a:p>
            <a:pPr marL="452627" lvl="0" indent="-452627" defTabSz="578358">
              <a:defRPr sz="1800">
                <a:solidFill>
                  <a:srgbClr val="000000"/>
                </a:solidFill>
              </a:defRPr>
            </a:pPr>
            <a:r>
              <a:rPr sz="3564" b="1" u="sng">
                <a:solidFill>
                  <a:srgbClr val="747474"/>
                </a:solidFill>
              </a:rPr>
              <a:t>But what happens if our plane is not normal to the loading???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3</a:t>
            </a:fld>
            <a:endParaRPr sz="1400"/>
          </a:p>
        </p:txBody>
      </p:sp>
      <p:pic>
        <p:nvPicPr>
          <p:cNvPr id="62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6006" y="3035606"/>
            <a:ext cx="4006812" cy="2310399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>
            <a:off x="2835258" y="2696618"/>
            <a:ext cx="314390" cy="4487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 b="1">
                <a:solidFill>
                  <a:srgbClr val="763A34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300" b="1">
                <a:solidFill>
                  <a:srgbClr val="763A34"/>
                </a:solidFill>
              </a:rPr>
              <a:t>A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Area of inclined face</a:t>
            </a:r>
          </a:p>
        </p:txBody>
      </p: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4</a:t>
            </a:fld>
            <a:endParaRPr sz="1400"/>
          </a:p>
        </p:txBody>
      </p:sp>
      <p:pic>
        <p:nvPicPr>
          <p:cNvPr id="67" name="image001.png"/>
          <p:cNvPicPr/>
          <p:nvPr/>
        </p:nvPicPr>
        <p:blipFill>
          <a:blip r:embed="rId2">
            <a:alphaModFix amt="66673"/>
            <a:extLst/>
          </a:blip>
          <a:stretch>
            <a:fillRect/>
          </a:stretch>
        </p:blipFill>
        <p:spPr>
          <a:xfrm rot="21558847">
            <a:off x="397657" y="2347333"/>
            <a:ext cx="7056350" cy="19307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Stresses on inclined sections</a:t>
            </a:r>
          </a:p>
        </p:txBody>
      </p:sp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5</a:t>
            </a:fld>
            <a:endParaRPr sz="1400"/>
          </a:p>
        </p:txBody>
      </p:sp>
      <p:pic>
        <p:nvPicPr>
          <p:cNvPr id="71" name="image001.png"/>
          <p:cNvPicPr/>
          <p:nvPr/>
        </p:nvPicPr>
        <p:blipFill>
          <a:blip r:embed="rId2">
            <a:alphaModFix amt="66673"/>
            <a:extLst/>
          </a:blip>
          <a:stretch>
            <a:fillRect/>
          </a:stretch>
        </p:blipFill>
        <p:spPr>
          <a:xfrm rot="21558847">
            <a:off x="1009087" y="2226779"/>
            <a:ext cx="2820184" cy="771661"/>
          </a:xfrm>
          <a:prstGeom prst="rect">
            <a:avLst/>
          </a:prstGeom>
          <a:ln w="12700">
            <a:miter lim="400000"/>
          </a:ln>
        </p:spPr>
      </p:pic>
      <p:pic>
        <p:nvPicPr>
          <p:cNvPr id="72" name="image001.png"/>
          <p:cNvPicPr/>
          <p:nvPr/>
        </p:nvPicPr>
        <p:blipFill>
          <a:blip r:embed="rId3">
            <a:alphaModFix amt="58044"/>
            <a:extLst/>
          </a:blip>
          <a:stretch>
            <a:fillRect/>
          </a:stretch>
        </p:blipFill>
        <p:spPr>
          <a:xfrm rot="5397396">
            <a:off x="2176950" y="2161751"/>
            <a:ext cx="635398" cy="2925761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Shape 73"/>
          <p:cNvSpPr/>
          <p:nvPr/>
        </p:nvSpPr>
        <p:spPr>
          <a:xfrm>
            <a:off x="3427853" y="2613105"/>
            <a:ext cx="665467" cy="1"/>
          </a:xfrm>
          <a:prstGeom prst="line">
            <a:avLst/>
          </a:prstGeom>
          <a:ln w="50800">
            <a:solidFill>
              <a:srgbClr val="AD584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4" name="Shape 74"/>
          <p:cNvSpPr/>
          <p:nvPr/>
        </p:nvSpPr>
        <p:spPr>
          <a:xfrm flipH="1">
            <a:off x="545532" y="2613105"/>
            <a:ext cx="501915" cy="1"/>
          </a:xfrm>
          <a:prstGeom prst="line">
            <a:avLst/>
          </a:prstGeom>
          <a:ln w="50800">
            <a:solidFill>
              <a:srgbClr val="AD584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5" name="Shape 75"/>
          <p:cNvSpPr/>
          <p:nvPr/>
        </p:nvSpPr>
        <p:spPr>
          <a:xfrm flipH="1">
            <a:off x="545532" y="3624829"/>
            <a:ext cx="501915" cy="1"/>
          </a:xfrm>
          <a:prstGeom prst="line">
            <a:avLst/>
          </a:prstGeom>
          <a:ln w="50800">
            <a:solidFill>
              <a:srgbClr val="AD584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6" name="Shape 76"/>
          <p:cNvSpPr/>
          <p:nvPr/>
        </p:nvSpPr>
        <p:spPr>
          <a:xfrm>
            <a:off x="3644253" y="3624829"/>
            <a:ext cx="665468" cy="1"/>
          </a:xfrm>
          <a:prstGeom prst="line">
            <a:avLst/>
          </a:prstGeom>
          <a:ln w="50800">
            <a:solidFill>
              <a:srgbClr val="AD584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pic>
        <p:nvPicPr>
          <p:cNvPr id="77" name="image001.png"/>
          <p:cNvPicPr/>
          <p:nvPr/>
        </p:nvPicPr>
        <p:blipFill>
          <a:blip r:embed="rId4">
            <a:alphaModFix amt="55414"/>
            <a:extLst/>
          </a:blip>
          <a:stretch>
            <a:fillRect/>
          </a:stretch>
        </p:blipFill>
        <p:spPr>
          <a:xfrm rot="5397396">
            <a:off x="1555916" y="4080643"/>
            <a:ext cx="3919936" cy="5160467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hape 78"/>
          <p:cNvSpPr/>
          <p:nvPr/>
        </p:nvSpPr>
        <p:spPr>
          <a:xfrm>
            <a:off x="4245329" y="6438194"/>
            <a:ext cx="3183605" cy="1"/>
          </a:xfrm>
          <a:prstGeom prst="line">
            <a:avLst/>
          </a:prstGeom>
          <a:ln w="88900">
            <a:solidFill>
              <a:srgbClr val="AD584F"/>
            </a:solidFill>
            <a:prstDash val="sysDot"/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9" name="Shape 79"/>
          <p:cNvSpPr/>
          <p:nvPr/>
        </p:nvSpPr>
        <p:spPr>
          <a:xfrm>
            <a:off x="4283449" y="6438194"/>
            <a:ext cx="1385505" cy="1505550"/>
          </a:xfrm>
          <a:prstGeom prst="line">
            <a:avLst/>
          </a:prstGeom>
          <a:ln w="50800">
            <a:solidFill>
              <a:srgbClr val="AD584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80" name="Shape 80"/>
          <p:cNvSpPr/>
          <p:nvPr/>
        </p:nvSpPr>
        <p:spPr>
          <a:xfrm flipV="1">
            <a:off x="4327650" y="4896069"/>
            <a:ext cx="1780238" cy="1494723"/>
          </a:xfrm>
          <a:prstGeom prst="line">
            <a:avLst/>
          </a:prstGeom>
          <a:ln w="50800">
            <a:solidFill>
              <a:srgbClr val="AD584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81" name="Shape 81"/>
          <p:cNvSpPr/>
          <p:nvPr/>
        </p:nvSpPr>
        <p:spPr>
          <a:xfrm flipV="1">
            <a:off x="2677237" y="4795769"/>
            <a:ext cx="1" cy="2119231"/>
          </a:xfrm>
          <a:prstGeom prst="line">
            <a:avLst/>
          </a:prstGeom>
          <a:ln w="25400">
            <a:solidFill>
              <a:srgbClr val="AD584F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/>
          </a:p>
        </p:txBody>
      </p:sp>
      <p:sp>
        <p:nvSpPr>
          <p:cNvPr id="82" name="Shape 82"/>
          <p:cNvSpPr/>
          <p:nvPr/>
        </p:nvSpPr>
        <p:spPr>
          <a:xfrm>
            <a:off x="2684092" y="4923067"/>
            <a:ext cx="335586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763A3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63A34"/>
                </a:solidFill>
              </a:rPr>
              <a:t>𝜃</a:t>
            </a:r>
          </a:p>
        </p:txBody>
      </p:sp>
      <p:sp>
        <p:nvSpPr>
          <p:cNvPr id="83" name="Shape 83"/>
          <p:cNvSpPr/>
          <p:nvPr/>
        </p:nvSpPr>
        <p:spPr>
          <a:xfrm>
            <a:off x="4799063" y="5761123"/>
            <a:ext cx="335586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763A3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63A34"/>
                </a:solidFill>
              </a:rPr>
              <a:t>𝜃</a:t>
            </a:r>
          </a:p>
        </p:txBody>
      </p:sp>
      <p:sp>
        <p:nvSpPr>
          <p:cNvPr id="90" name="Shape 90"/>
          <p:cNvSpPr/>
          <p:nvPr/>
        </p:nvSpPr>
        <p:spPr>
          <a:xfrm>
            <a:off x="5171281" y="5734549"/>
            <a:ext cx="220424" cy="609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658" h="21600" extrusionOk="0">
                <a:moveTo>
                  <a:pt x="9213" y="21600"/>
                </a:moveTo>
                <a:cubicBezTo>
                  <a:pt x="21600" y="12421"/>
                  <a:pt x="18529" y="5221"/>
                  <a:pt x="0" y="0"/>
                </a:cubicBezTo>
              </a:path>
            </a:pathLst>
          </a:custGeom>
          <a:ln w="25400">
            <a:solidFill>
              <a:srgbClr val="AD584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91" name="Shape 91"/>
          <p:cNvSpPr/>
          <p:nvPr/>
        </p:nvSpPr>
        <p:spPr>
          <a:xfrm>
            <a:off x="2812430" y="5274679"/>
            <a:ext cx="303304" cy="3424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26" h="21600" extrusionOk="0">
                <a:moveTo>
                  <a:pt x="0" y="21600"/>
                </a:moveTo>
                <a:cubicBezTo>
                  <a:pt x="14762" y="20974"/>
                  <a:pt x="21600" y="13774"/>
                  <a:pt x="20515" y="0"/>
                </a:cubicBezTo>
              </a:path>
            </a:pathLst>
          </a:custGeom>
          <a:ln w="25400">
            <a:solidFill>
              <a:srgbClr val="AD584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86" name="Shape 86"/>
          <p:cNvSpPr/>
          <p:nvPr/>
        </p:nvSpPr>
        <p:spPr>
          <a:xfrm>
            <a:off x="4116278" y="2369918"/>
            <a:ext cx="309131" cy="4487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 b="1">
                <a:solidFill>
                  <a:srgbClr val="763A34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300" b="1">
                <a:solidFill>
                  <a:srgbClr val="763A34"/>
                </a:solidFill>
              </a:rPr>
              <a:t>P</a:t>
            </a:r>
          </a:p>
        </p:txBody>
      </p:sp>
      <p:sp>
        <p:nvSpPr>
          <p:cNvPr id="87" name="Shape 87"/>
          <p:cNvSpPr/>
          <p:nvPr/>
        </p:nvSpPr>
        <p:spPr>
          <a:xfrm>
            <a:off x="419736" y="2209928"/>
            <a:ext cx="309131" cy="4487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 b="1">
                <a:solidFill>
                  <a:srgbClr val="763A34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300" b="1">
                <a:solidFill>
                  <a:srgbClr val="763A34"/>
                </a:solidFill>
              </a:rPr>
              <a:t>P</a:t>
            </a:r>
          </a:p>
        </p:txBody>
      </p:sp>
      <p:sp>
        <p:nvSpPr>
          <p:cNvPr id="88" name="Shape 88"/>
          <p:cNvSpPr/>
          <p:nvPr/>
        </p:nvSpPr>
        <p:spPr>
          <a:xfrm>
            <a:off x="3826270" y="2947669"/>
            <a:ext cx="114833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 b="1">
                <a:solidFill>
                  <a:srgbClr val="763A34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300" b="1">
                <a:solidFill>
                  <a:srgbClr val="763A34"/>
                </a:solidFill>
              </a:rPr>
              <a:t>A/cos 𝜃</a:t>
            </a:r>
          </a:p>
        </p:txBody>
      </p:sp>
      <p:sp>
        <p:nvSpPr>
          <p:cNvPr id="92" name="Shape 92"/>
          <p:cNvSpPr/>
          <p:nvPr/>
        </p:nvSpPr>
        <p:spPr>
          <a:xfrm>
            <a:off x="3444485" y="2788121"/>
            <a:ext cx="378204" cy="441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25400">
            <a:solidFill>
              <a:srgbClr val="AD584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pic>
        <p:nvPicPr>
          <p:cNvPr id="23" name="pasted-image.png">
            <a:extLst>
              <a:ext uri="{FF2B5EF4-FFF2-40B4-BE49-F238E27FC236}">
                <a16:creationId xmlns:a16="http://schemas.microsoft.com/office/drawing/2014/main" id="{682BAC25-959A-45F6-954D-ED37C39743A8}"/>
              </a:ext>
            </a:extLst>
          </p:cNvPr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68954" y="2209926"/>
            <a:ext cx="7178340" cy="2043664"/>
          </a:xfrm>
          <a:prstGeom prst="rect">
            <a:avLst/>
          </a:prstGeom>
          <a:ln w="12700">
            <a:miter lim="400000"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Shape 103">
                <a:extLst>
                  <a:ext uri="{FF2B5EF4-FFF2-40B4-BE49-F238E27FC236}">
                    <a16:creationId xmlns:a16="http://schemas.microsoft.com/office/drawing/2014/main" id="{642828E0-AE1C-4B7A-93FB-E7950E62208F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182070" y="4504063"/>
                <a:ext cx="1399154" cy="838007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solidFill>
                                <a:srgbClr val="74747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 smtClean="0">
                              <a:solidFill>
                                <a:srgbClr val="74747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3600" b="0" i="1" smtClean="0">
                              <a:solidFill>
                                <a:srgbClr val="747474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Shape 103">
                <a:extLst>
                  <a:ext uri="{FF2B5EF4-FFF2-40B4-BE49-F238E27FC236}">
                    <a16:creationId xmlns:a16="http://schemas.microsoft.com/office/drawing/2014/main" id="{642828E0-AE1C-4B7A-93FB-E7950E6220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182070" y="4504063"/>
                <a:ext cx="1399154" cy="83800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Shape 103">
                <a:extLst>
                  <a:ext uri="{FF2B5EF4-FFF2-40B4-BE49-F238E27FC236}">
                    <a16:creationId xmlns:a16="http://schemas.microsoft.com/office/drawing/2014/main" id="{C4F808BC-05F9-4441-A1D1-1D11986DC21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995766" y="7486916"/>
                <a:ext cx="865699" cy="668242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normAutofit/>
              </a:bodyPr>
              <a:lstStyle>
                <a:lvl1pPr marL="4572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1pPr>
                <a:lvl2pPr marL="9144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2pPr>
                <a:lvl3pPr marL="13716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3pPr>
                <a:lvl4pPr marL="18288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4pPr>
                <a:lvl5pPr marL="22860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5pPr>
                <a:lvl6pPr marL="27432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6pPr>
                <a:lvl7pPr marL="32004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7pPr>
                <a:lvl8pPr marL="36576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8pPr>
                <a:lvl9pPr marL="41148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9pPr>
              </a:lstStyle>
              <a:p>
                <a:pPr marL="0" indent="0">
                  <a:buFont typeface="Helvetica Neue"/>
                  <a:buNone/>
                  <a:defRPr sz="1800">
                    <a:solidFill>
                      <a:srgbClr val="000000"/>
                    </a:solidFill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AE" sz="320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AE" sz="320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ar-AE" sz="320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ar-AE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Shape 103">
                <a:extLst>
                  <a:ext uri="{FF2B5EF4-FFF2-40B4-BE49-F238E27FC236}">
                    <a16:creationId xmlns:a16="http://schemas.microsoft.com/office/drawing/2014/main" id="{C4F808BC-05F9-4441-A1D1-1D11986DC2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5766" y="7486916"/>
                <a:ext cx="865699" cy="66824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Shape 103">
            <a:extLst>
              <a:ext uri="{FF2B5EF4-FFF2-40B4-BE49-F238E27FC236}">
                <a16:creationId xmlns:a16="http://schemas.microsoft.com/office/drawing/2014/main" id="{E5FDB771-3DC8-4F3B-8F51-F024ACAADC28}"/>
              </a:ext>
            </a:extLst>
          </p:cNvPr>
          <p:cNvSpPr txBox="1">
            <a:spLocks/>
          </p:cNvSpPr>
          <p:nvPr/>
        </p:nvSpPr>
        <p:spPr>
          <a:xfrm>
            <a:off x="7581224" y="5016369"/>
            <a:ext cx="5163436" cy="34136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marL="4572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1pPr>
            <a:lvl2pPr marL="9144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2pPr>
            <a:lvl3pPr marL="13716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3pPr>
            <a:lvl4pPr marL="18288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4pPr>
            <a:lvl5pPr marL="22860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5pPr>
            <a:lvl6pPr marL="27432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6pPr>
            <a:lvl7pPr marL="32004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7pPr>
            <a:lvl8pPr marL="36576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8pPr>
            <a:lvl9pPr marL="41148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9pPr>
          </a:lstStyle>
          <a:p>
            <a:pPr marL="0" indent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Note how the angle </a:t>
            </a:r>
            <a:r>
              <a:rPr lang="el-GR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θ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is defined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Counterclockwise from the x-axis to the n-axis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The n and t axis are orthogonal to one another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Example problem - Stresses on inclined planes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6</a:t>
            </a:fld>
            <a:endParaRPr sz="1400"/>
          </a:p>
        </p:txBody>
      </p:sp>
      <p:pic>
        <p:nvPicPr>
          <p:cNvPr id="96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89940" y="2044065"/>
            <a:ext cx="5657354" cy="1601009"/>
          </a:xfrm>
          <a:prstGeom prst="rect">
            <a:avLst/>
          </a:prstGeom>
          <a:ln w="12700">
            <a:miter lim="400000"/>
          </a:ln>
        </p:spPr>
      </p:pic>
      <p:pic>
        <p:nvPicPr>
          <p:cNvPr id="97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4375" y="2054394"/>
            <a:ext cx="6465121" cy="371898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103">
            <a:extLst>
              <a:ext uri="{FF2B5EF4-FFF2-40B4-BE49-F238E27FC236}">
                <a16:creationId xmlns:a16="http://schemas.microsoft.com/office/drawing/2014/main" id="{2DF75A71-BB4A-4E7C-8495-EA93E980E80A}"/>
              </a:ext>
            </a:extLst>
          </p:cNvPr>
          <p:cNvSpPr txBox="1">
            <a:spLocks/>
          </p:cNvSpPr>
          <p:nvPr/>
        </p:nvSpPr>
        <p:spPr>
          <a:xfrm>
            <a:off x="6889496" y="4401705"/>
            <a:ext cx="5543804" cy="4291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marL="4572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1pPr>
            <a:lvl2pPr marL="9144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2pPr>
            <a:lvl3pPr marL="13716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3pPr>
            <a:lvl4pPr marL="18288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4pPr>
            <a:lvl5pPr marL="22860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5pPr>
            <a:lvl6pPr marL="27432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6pPr>
            <a:lvl7pPr marL="32004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7pPr>
            <a:lvl8pPr marL="36576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8pPr>
            <a:lvl9pPr marL="41148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9pPr>
          </a:lstStyle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What is the angle </a:t>
            </a:r>
            <a:r>
              <a:rPr lang="el-GR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θ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in this problem?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What is </a:t>
            </a:r>
            <a:r>
              <a:rPr lang="el-GR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σ</a:t>
            </a:r>
            <a:r>
              <a:rPr lang="en-US" sz="3200" baseline="-250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n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?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What is </a:t>
            </a:r>
            <a:r>
              <a:rPr lang="el-GR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τ</a:t>
            </a:r>
            <a:r>
              <a:rPr lang="en-US" sz="3200" baseline="-25000" dirty="0" err="1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nt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?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chemeClr val="bg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How does </a:t>
            </a:r>
            <a:r>
              <a:rPr lang="el-GR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σ</a:t>
            </a:r>
            <a:r>
              <a:rPr lang="en-US" sz="3200" baseline="-250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n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change as we let </a:t>
            </a:r>
            <a:r>
              <a:rPr lang="el-GR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θ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range from 0° to 90°?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chemeClr val="bg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287</Words>
  <Application>Microsoft Office PowerPoint</Application>
  <PresentationFormat>Custom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Avenir Roman</vt:lpstr>
      <vt:lpstr>Cambria Math</vt:lpstr>
      <vt:lpstr>Helvetica</vt:lpstr>
      <vt:lpstr>Helvetica Neue</vt:lpstr>
      <vt:lpstr>Helvetica Neue Light</vt:lpstr>
      <vt:lpstr>Times New Roman</vt:lpstr>
      <vt:lpstr>ModernPortfolio</vt:lpstr>
      <vt:lpstr>Mechanics of Materials Engr 350 - Lecture 13 Coordinate Transformations</vt:lpstr>
      <vt:lpstr>Equality of shear stresses on perpendicular planes</vt:lpstr>
      <vt:lpstr>Stresses on inclined sections – Textbook 1.5</vt:lpstr>
      <vt:lpstr>Area of inclined face</vt:lpstr>
      <vt:lpstr>Stresses on inclined sections</vt:lpstr>
      <vt:lpstr>Example problem - Stresses on inclined planes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Mechanics of Materials Engr 350 - Lecture 2</dc:title>
  <dc:creator>Cordon, Daniel (dcordon@uidaho.edu)</dc:creator>
  <cp:lastModifiedBy>Cordon, Daniel (dcordon@uidaho.edu)</cp:lastModifiedBy>
  <cp:revision>15</cp:revision>
  <dcterms:modified xsi:type="dcterms:W3CDTF">2019-02-11T18:26:21Z</dcterms:modified>
</cp:coreProperties>
</file>