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1" r:id="rId5"/>
    <p:sldId id="266" r:id="rId6"/>
    <p:sldId id="265" r:id="rId7"/>
    <p:sldId id="267" r:id="rId8"/>
    <p:sldId id="263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Philpot 12.21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1</a:t>
            </a:r>
            <a:r>
              <a:rPr lang="en-US" sz="4200" dirty="0"/>
              <a:t>5</a:t>
            </a:r>
            <a:r>
              <a:rPr sz="4200" dirty="0"/>
              <a:t> Stress Transformation 2</a:t>
            </a:r>
          </a:p>
        </p:txBody>
      </p:sp>
      <p:sp>
        <p:nvSpPr>
          <p:cNvPr id="3" name="Shape 42">
            <a:extLst>
              <a:ext uri="{FF2B5EF4-FFF2-40B4-BE49-F238E27FC236}">
                <a16:creationId xmlns:a16="http://schemas.microsoft.com/office/drawing/2014/main" id="{7024B2E9-B270-4456-9F64-F110440C73D8}"/>
              </a:ext>
            </a:extLst>
          </p:cNvPr>
          <p:cNvSpPr txBox="1">
            <a:spLocks/>
          </p:cNvSpPr>
          <p:nvPr/>
        </p:nvSpPr>
        <p:spPr>
          <a:xfrm>
            <a:off x="473380" y="5118274"/>
            <a:ext cx="11861800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1pPr>
            <a:lvl2pPr indent="2286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2pPr>
            <a:lvl3pPr indent="4572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3pPr>
            <a:lvl4pPr indent="6858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4pPr>
            <a:lvl5pPr indent="9144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5pPr>
            <a:lvl6pPr indent="11430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6pPr>
            <a:lvl7pPr indent="13716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7pPr>
            <a:lvl8pPr indent="16002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8pPr>
            <a:lvl9pPr indent="18288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r>
              <a:rPr lang="en-US" sz="3200" i="1" dirty="0"/>
              <a:t>Transformation does not happen by learning new information. It happens when you change how you view and react to other people, events and things around you.</a:t>
            </a:r>
            <a:r>
              <a:rPr lang="en-US" sz="3200" b="1" dirty="0"/>
              <a:t>     </a:t>
            </a:r>
            <a:endParaRPr lang="en-US" sz="3200" dirty="0"/>
          </a:p>
          <a:p>
            <a:r>
              <a:rPr lang="en-US" sz="3200" i="1" dirty="0"/>
              <a:t>					-Med Jones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85BE99-C815-4462-B7DB-4E7556DB369D}"/>
              </a:ext>
            </a:extLst>
          </p:cNvPr>
          <p:cNvSpPr/>
          <p:nvPr/>
        </p:nvSpPr>
        <p:spPr>
          <a:xfrm rot="19894974">
            <a:off x="2132283" y="5980887"/>
            <a:ext cx="801373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Totally 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Equilibrium of the stress element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sp>
        <p:nvSpPr>
          <p:cNvPr id="46" name="Shape 46"/>
          <p:cNvSpPr/>
          <p:nvPr/>
        </p:nvSpPr>
        <p:spPr>
          <a:xfrm>
            <a:off x="460258" y="2067391"/>
            <a:ext cx="11861801" cy="1633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7199" indent="-457199" algn="l">
              <a:buSzPct val="75000"/>
              <a:buFont typeface="Helvetica Neue"/>
              <a:buChar char="•"/>
              <a:defRPr sz="3000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747474"/>
                </a:solidFill>
              </a:rPr>
              <a:t>As mentioned before, if a body is in equilibrium, any portion of that body must be in equilibrium</a:t>
            </a:r>
          </a:p>
        </p:txBody>
      </p:sp>
      <p:sp>
        <p:nvSpPr>
          <p:cNvPr id="47" name="Shape 47"/>
          <p:cNvSpPr/>
          <p:nvPr/>
        </p:nvSpPr>
        <p:spPr>
          <a:xfrm>
            <a:off x="1050737" y="5427897"/>
            <a:ext cx="2732790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48" name="Shape 48"/>
          <p:cNvSpPr/>
          <p:nvPr/>
        </p:nvSpPr>
        <p:spPr>
          <a:xfrm flipV="1">
            <a:off x="1037121" y="3220737"/>
            <a:ext cx="1" cy="220264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grpSp>
        <p:nvGrpSpPr>
          <p:cNvPr id="51" name="Group 51"/>
          <p:cNvGrpSpPr/>
          <p:nvPr/>
        </p:nvGrpSpPr>
        <p:grpSpPr>
          <a:xfrm>
            <a:off x="1011329" y="4082945"/>
            <a:ext cx="1372687" cy="1372687"/>
            <a:chOff x="-31750" y="-31750"/>
            <a:chExt cx="1372686" cy="1372686"/>
          </a:xfrm>
        </p:grpSpPr>
        <p:sp>
          <p:nvSpPr>
            <p:cNvPr id="50" name="Shape 50"/>
            <p:cNvSpPr/>
            <p:nvPr/>
          </p:nvSpPr>
          <p:spPr>
            <a:xfrm>
              <a:off x="0" y="0"/>
              <a:ext cx="1309187" cy="1309187"/>
            </a:xfrm>
            <a:prstGeom prst="rect">
              <a:avLst/>
            </a:prstGeom>
            <a:solidFill>
              <a:srgbClr val="ECEDEA"/>
            </a:solidFill>
            <a:ln>
              <a:noFil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49" name="Picture 48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1750" y="-31750"/>
              <a:ext cx="1372687" cy="1372687"/>
            </a:xfrm>
            <a:prstGeom prst="rect">
              <a:avLst/>
            </a:prstGeom>
            <a:effectLst/>
          </p:spPr>
        </p:pic>
      </p:grpSp>
      <p:grpSp>
        <p:nvGrpSpPr>
          <p:cNvPr id="56" name="Group 56"/>
          <p:cNvGrpSpPr/>
          <p:nvPr/>
        </p:nvGrpSpPr>
        <p:grpSpPr>
          <a:xfrm>
            <a:off x="9824135" y="236501"/>
            <a:ext cx="2212906" cy="1633237"/>
            <a:chOff x="0" y="0"/>
            <a:chExt cx="2212905" cy="1633235"/>
          </a:xfrm>
        </p:grpSpPr>
        <p:sp>
          <p:nvSpPr>
            <p:cNvPr id="52" name="Shape 52"/>
            <p:cNvSpPr/>
            <p:nvPr/>
          </p:nvSpPr>
          <p:spPr>
            <a:xfrm>
              <a:off x="944354" y="995077"/>
              <a:ext cx="1268552" cy="41334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V="1">
              <a:off x="949934" y="0"/>
              <a:ext cx="1" cy="99507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>
              <a:off x="0" y="996539"/>
              <a:ext cx="946086" cy="44828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55" name="pasted-image-filtered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5113" y="48557"/>
              <a:ext cx="1584680" cy="1584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91AF38C-C596-4E72-82EC-315DD1874C96}"/>
              </a:ext>
            </a:extLst>
          </p:cNvPr>
          <p:cNvSpPr/>
          <p:nvPr/>
        </p:nvSpPr>
        <p:spPr>
          <a:xfrm>
            <a:off x="908832" y="6550483"/>
            <a:ext cx="111282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7" lvl="0" indent="-384047" algn="l" defTabSz="490727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747474"/>
                </a:solidFill>
              </a:rPr>
              <a:t>From the preceding discussion we find that </a:t>
            </a:r>
            <a:r>
              <a:rPr lang="en-US" sz="3200" b="1" u="sng" dirty="0">
                <a:solidFill>
                  <a:srgbClr val="747474"/>
                </a:solidFill>
              </a:rPr>
              <a:t>if a shear stress exists on any plane, there must also be a shear stress of the same magnitude acting on an orthogonal plane</a:t>
            </a:r>
            <a:r>
              <a:rPr lang="en-US" sz="3200" dirty="0">
                <a:solidFill>
                  <a:srgbClr val="747474"/>
                </a:solidFill>
              </a:rPr>
              <a:t> (perpendicular plane).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3D Stress Element and Plane Stress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sp>
        <p:nvSpPr>
          <p:cNvPr id="46" name="Shape 46"/>
          <p:cNvSpPr/>
          <p:nvPr/>
        </p:nvSpPr>
        <p:spPr>
          <a:xfrm>
            <a:off x="460258" y="2067391"/>
            <a:ext cx="11861801" cy="3970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7199" indent="-457199" algn="l">
              <a:buSzPct val="75000"/>
              <a:buFont typeface="Helvetica Neue"/>
              <a:buChar char="•"/>
              <a:defRPr sz="3000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Many loading and geometry combinations will result in stress states in three-dimensions. However, while learning the basics we can simplify a 3D stress state in to one called “Plane Stress”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Consider a stress element where two of the parallel faces are free of stress</a:t>
            </a:r>
          </a:p>
          <a:p>
            <a:pPr lvl="5" algn="l">
              <a:defRPr sz="1800">
                <a:solidFill>
                  <a:srgbClr val="000000"/>
                </a:solidFill>
              </a:defRPr>
            </a:pP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z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0,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zx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0, and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zy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</a:t>
            </a:r>
          </a:p>
          <a:p>
            <a:pPr lvl="5"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This also means that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xz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0, and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yz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= 0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0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000" dirty="0">
              <a:solidFill>
                <a:srgbClr val="747474"/>
              </a:solidFill>
            </a:endParaRPr>
          </a:p>
        </p:txBody>
      </p:sp>
      <p:grpSp>
        <p:nvGrpSpPr>
          <p:cNvPr id="56" name="Group 56"/>
          <p:cNvGrpSpPr/>
          <p:nvPr/>
        </p:nvGrpSpPr>
        <p:grpSpPr>
          <a:xfrm>
            <a:off x="9824135" y="236501"/>
            <a:ext cx="2212906" cy="1633237"/>
            <a:chOff x="0" y="0"/>
            <a:chExt cx="2212905" cy="1633235"/>
          </a:xfrm>
        </p:grpSpPr>
        <p:sp>
          <p:nvSpPr>
            <p:cNvPr id="52" name="Shape 52"/>
            <p:cNvSpPr/>
            <p:nvPr/>
          </p:nvSpPr>
          <p:spPr>
            <a:xfrm>
              <a:off x="944354" y="995077"/>
              <a:ext cx="1268552" cy="41334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V="1">
              <a:off x="949934" y="0"/>
              <a:ext cx="1" cy="99507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>
              <a:off x="0" y="996539"/>
              <a:ext cx="946086" cy="44828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55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5113" y="48557"/>
              <a:ext cx="1584680" cy="1584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26" name="Picture 2" descr="Image result for 3D stress element">
            <a:extLst>
              <a:ext uri="{FF2B5EF4-FFF2-40B4-BE49-F238E27FC236}">
                <a16:creationId xmlns:a16="http://schemas.microsoft.com/office/drawing/2014/main" id="{9141458E-59C2-4888-B5AC-F96CED8EC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577" y="5673051"/>
            <a:ext cx="8241162" cy="368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5328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571500" y="2209928"/>
            <a:ext cx="11861800" cy="66675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Recall that stress is not simply a vector, its magnitude depends on the face it acts on (remember stress on inclined plane?)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Similarly, the state of stress at a point is constant, but depending on the coordinate system (axes) we choose, it is represented differently</a:t>
            </a:r>
            <a:endParaRPr lang="en-US"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747474"/>
                </a:solidFill>
              </a:rPr>
              <a:t>All three stress states below are the same!</a:t>
            </a:r>
            <a:endParaRPr sz="3600" dirty="0">
              <a:solidFill>
                <a:srgbClr val="747474"/>
              </a:solidFill>
            </a:endParaRPr>
          </a:p>
        </p:txBody>
      </p:sp>
      <p:pic>
        <p:nvPicPr>
          <p:cNvPr id="80" name="pasted-image.png"/>
          <p:cNvPicPr/>
          <p:nvPr/>
        </p:nvPicPr>
        <p:blipFill>
          <a:blip r:embed="rId2">
            <a:extLst/>
          </a:blip>
          <a:srcRect t="48374" b="9005"/>
          <a:stretch>
            <a:fillRect/>
          </a:stretch>
        </p:blipFill>
        <p:spPr>
          <a:xfrm>
            <a:off x="7354974" y="579102"/>
            <a:ext cx="4682948" cy="1148098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 transformation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3CD2A8-FC85-428B-AA9D-A76418CF6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406" y="6473549"/>
            <a:ext cx="3528860" cy="30747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99C31F-6870-4F76-9D06-084A9BE8BA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564" y="6498688"/>
            <a:ext cx="3702766" cy="30496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6A81C6-59F3-4E7B-906A-283E746C98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4104" y="6498688"/>
            <a:ext cx="2952420" cy="304964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3E32B60-EAE9-4213-8BE5-BA0E0168289F}"/>
              </a:ext>
            </a:extLst>
          </p:cNvPr>
          <p:cNvCxnSpPr>
            <a:cxnSpLocks/>
          </p:cNvCxnSpPr>
          <p:nvPr/>
        </p:nvCxnSpPr>
        <p:spPr>
          <a:xfrm>
            <a:off x="9075472" y="7901143"/>
            <a:ext cx="0" cy="847598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B1E011-AD29-46D5-BABB-4997A34B12F1}"/>
              </a:ext>
            </a:extLst>
          </p:cNvPr>
          <p:cNvCxnSpPr>
            <a:cxnSpLocks/>
          </p:cNvCxnSpPr>
          <p:nvPr/>
        </p:nvCxnSpPr>
        <p:spPr>
          <a:xfrm flipH="1" flipV="1">
            <a:off x="7453453" y="6957502"/>
            <a:ext cx="921660" cy="294710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Equilibrium method for plane stress transformations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02035" y="1977717"/>
            <a:ext cx="11789794" cy="25167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r>
              <a:rPr lang="en-US" sz="2494" dirty="0">
                <a:solidFill>
                  <a:srgbClr val="747474"/>
                </a:solidFill>
              </a:rPr>
              <a:t>One technique is </a:t>
            </a:r>
            <a:r>
              <a:rPr lang="en-US" sz="2494" dirty="0">
                <a:solidFill>
                  <a:schemeClr val="bg2">
                    <a:lumMod val="50000"/>
                  </a:schemeClr>
                </a:solidFill>
              </a:rPr>
              <a:t>to use </a:t>
            </a:r>
            <a:r>
              <a:rPr sz="2494" dirty="0">
                <a:solidFill>
                  <a:srgbClr val="747474"/>
                </a:solidFill>
              </a:rPr>
              <a:t>vector addition</a:t>
            </a:r>
          </a:p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r>
              <a:rPr sz="2494" dirty="0">
                <a:solidFill>
                  <a:srgbClr val="747474"/>
                </a:solidFill>
              </a:rPr>
              <a:t>Use equilibrium to determine stresses on inclined faces</a:t>
            </a:r>
          </a:p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r>
              <a:rPr sz="2494" dirty="0">
                <a:solidFill>
                  <a:srgbClr val="747474"/>
                </a:solidFill>
              </a:rPr>
              <a:t>We will consider plane stress cases</a:t>
            </a:r>
          </a:p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r>
              <a:rPr sz="2494" dirty="0">
                <a:solidFill>
                  <a:srgbClr val="747474"/>
                </a:solidFill>
              </a:rPr>
              <a:t>Must consider magnitude, direction, and area</a:t>
            </a:r>
          </a:p>
          <a:p>
            <a:pPr marL="393192" lvl="0" indent="-393192" defTabSz="502412">
              <a:defRPr sz="1800">
                <a:solidFill>
                  <a:srgbClr val="000000"/>
                </a:solidFill>
              </a:defRPr>
            </a:pPr>
            <a:r>
              <a:rPr sz="2494" dirty="0">
                <a:solidFill>
                  <a:srgbClr val="747474"/>
                </a:solidFill>
              </a:rPr>
              <a:t>Example, find stress on inclined plane when </a:t>
            </a:r>
            <a:endParaRPr lang="en-US" sz="2494" dirty="0">
              <a:solidFill>
                <a:srgbClr val="747474"/>
              </a:solidFill>
            </a:endParaRPr>
          </a:p>
          <a:p>
            <a:pPr marL="850392" lvl="1" indent="-393192" defTabSz="502412">
              <a:defRPr sz="1800">
                <a:solidFill>
                  <a:srgbClr val="000000"/>
                </a:solidFill>
              </a:defRPr>
            </a:pPr>
            <a:r>
              <a:rPr sz="2494" dirty="0">
                <a:solidFill>
                  <a:srgbClr val="747474"/>
                </a:solidFill>
              </a:rPr>
              <a:t>𝜎</a:t>
            </a:r>
            <a:r>
              <a:rPr sz="2494" baseline="-5999" dirty="0">
                <a:solidFill>
                  <a:srgbClr val="747474"/>
                </a:solidFill>
              </a:rPr>
              <a:t>x</a:t>
            </a:r>
            <a:r>
              <a:rPr sz="2494" dirty="0">
                <a:solidFill>
                  <a:srgbClr val="747474"/>
                </a:solidFill>
              </a:rPr>
              <a:t>=16 and 𝜎</a:t>
            </a:r>
            <a:r>
              <a:rPr sz="2494" baseline="-5999" dirty="0">
                <a:solidFill>
                  <a:srgbClr val="747474"/>
                </a:solidFill>
              </a:rPr>
              <a:t>x</a:t>
            </a:r>
            <a:r>
              <a:rPr sz="2494" dirty="0">
                <a:solidFill>
                  <a:srgbClr val="747474"/>
                </a:solidFill>
              </a:rPr>
              <a:t>=10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grpSp>
        <p:nvGrpSpPr>
          <p:cNvPr id="91" name="Group 91"/>
          <p:cNvGrpSpPr/>
          <p:nvPr/>
        </p:nvGrpSpPr>
        <p:grpSpPr>
          <a:xfrm>
            <a:off x="2162258" y="5910484"/>
            <a:ext cx="2943031" cy="2422580"/>
            <a:chOff x="0" y="0"/>
            <a:chExt cx="2943030" cy="2422579"/>
          </a:xfrm>
        </p:grpSpPr>
        <p:sp>
          <p:nvSpPr>
            <p:cNvPr id="89" name="Shape 89"/>
            <p:cNvSpPr/>
            <p:nvPr/>
          </p:nvSpPr>
          <p:spPr>
            <a:xfrm>
              <a:off x="0" y="0"/>
              <a:ext cx="2943031" cy="2422580"/>
            </a:xfrm>
            <a:prstGeom prst="rect">
              <a:avLst/>
            </a:prstGeom>
            <a:solidFill>
              <a:srgbClr val="CBCBCB">
                <a:alpha val="37778"/>
              </a:srgbClr>
            </a:solidFill>
            <a:ln w="38100" cap="flat">
              <a:solidFill>
                <a:srgbClr val="747474">
                  <a:alpha val="37778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933188"/>
              <a:ext cx="2880273" cy="148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BCBCB"/>
            </a:solidFill>
            <a:ln w="38100" cap="flat">
              <a:solidFill>
                <a:srgbClr val="747474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92" name="pasted-image-filtere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7913597" y="6322758"/>
            <a:ext cx="3550146" cy="200539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8" name="Group 98"/>
          <p:cNvGrpSpPr/>
          <p:nvPr/>
        </p:nvGrpSpPr>
        <p:grpSpPr>
          <a:xfrm>
            <a:off x="219177" y="4603207"/>
            <a:ext cx="1519126" cy="784724"/>
            <a:chOff x="0" y="0"/>
            <a:chExt cx="1519125" cy="784722"/>
          </a:xfrm>
        </p:grpSpPr>
        <p:grpSp>
          <p:nvGrpSpPr>
            <p:cNvPr id="95" name="Group 95"/>
            <p:cNvGrpSpPr/>
            <p:nvPr/>
          </p:nvGrpSpPr>
          <p:grpSpPr>
            <a:xfrm>
              <a:off x="542682" y="-1"/>
              <a:ext cx="976444" cy="784724"/>
              <a:chOff x="0" y="0"/>
              <a:chExt cx="976443" cy="784722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4840" y="784722"/>
                <a:ext cx="971604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 flipV="1">
                <a:off x="-1" y="-1"/>
                <a:ext cx="2" cy="783118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96" name="Shape 96"/>
            <p:cNvSpPr/>
            <p:nvPr/>
          </p:nvSpPr>
          <p:spPr>
            <a:xfrm flipV="1">
              <a:off x="589601" y="49855"/>
              <a:ext cx="645672" cy="72603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7" name="Shape 97"/>
            <p:cNvSpPr/>
            <p:nvPr/>
          </p:nvSpPr>
          <p:spPr>
            <a:xfrm flipH="1" flipV="1">
              <a:off x="-1" y="258020"/>
              <a:ext cx="585185" cy="520415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9E5499A-8E55-4AAE-8DB7-1B05A43D1844}"/>
              </a:ext>
            </a:extLst>
          </p:cNvPr>
          <p:cNvCxnSpPr>
            <a:cxnSpLocks/>
            <a:stCxn id="89" idx="3"/>
          </p:cNvCxnSpPr>
          <p:nvPr/>
        </p:nvCxnSpPr>
        <p:spPr>
          <a:xfrm>
            <a:off x="5105290" y="7121775"/>
            <a:ext cx="594052" cy="0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57A7C84-2833-4643-A6B7-80523F2101ED}"/>
              </a:ext>
            </a:extLst>
          </p:cNvPr>
          <p:cNvCxnSpPr>
            <a:cxnSpLocks/>
          </p:cNvCxnSpPr>
          <p:nvPr/>
        </p:nvCxnSpPr>
        <p:spPr>
          <a:xfrm flipH="1" flipV="1">
            <a:off x="1590805" y="7121774"/>
            <a:ext cx="571453" cy="2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64DE82F-ED22-491A-8ABA-47E53F58BE38}"/>
              </a:ext>
            </a:extLst>
          </p:cNvPr>
          <p:cNvCxnSpPr>
            <a:cxnSpLocks/>
          </p:cNvCxnSpPr>
          <p:nvPr/>
        </p:nvCxnSpPr>
        <p:spPr>
          <a:xfrm flipV="1">
            <a:off x="3633774" y="5121436"/>
            <a:ext cx="0" cy="758834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D97F14A-B4A2-4CFE-BACD-3253FC82A218}"/>
              </a:ext>
            </a:extLst>
          </p:cNvPr>
          <p:cNvCxnSpPr>
            <a:cxnSpLocks/>
          </p:cNvCxnSpPr>
          <p:nvPr/>
        </p:nvCxnSpPr>
        <p:spPr>
          <a:xfrm>
            <a:off x="3649614" y="8347202"/>
            <a:ext cx="0" cy="847598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3578E91-95C1-4FBE-B9D8-175D6B9E5763}"/>
              </a:ext>
            </a:extLst>
          </p:cNvPr>
          <p:cNvSpPr txBox="1"/>
          <p:nvPr/>
        </p:nvSpPr>
        <p:spPr>
          <a:xfrm>
            <a:off x="5373666" y="6577911"/>
            <a:ext cx="112873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10 MPa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CC3771-FDE5-47D3-AA07-5A590B4D296B}"/>
              </a:ext>
            </a:extLst>
          </p:cNvPr>
          <p:cNvSpPr txBox="1"/>
          <p:nvPr/>
        </p:nvSpPr>
        <p:spPr>
          <a:xfrm>
            <a:off x="2419318" y="5048061"/>
            <a:ext cx="112873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16 MPa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8E26DF-149D-4708-920E-35EDC06E90C1}"/>
              </a:ext>
            </a:extLst>
          </p:cNvPr>
          <p:cNvSpPr txBox="1"/>
          <p:nvPr/>
        </p:nvSpPr>
        <p:spPr>
          <a:xfrm>
            <a:off x="3765232" y="7951247"/>
            <a:ext cx="80676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32.7°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C672C25F-3441-4B2D-A1C2-9603B6E42D7D}"/>
              </a:ext>
            </a:extLst>
          </p:cNvPr>
          <p:cNvSpPr/>
          <p:nvPr/>
        </p:nvSpPr>
        <p:spPr>
          <a:xfrm rot="13827139">
            <a:off x="3820439" y="7650623"/>
            <a:ext cx="818026" cy="847598"/>
          </a:xfrm>
          <a:prstGeom prst="arc">
            <a:avLst/>
          </a:prstGeom>
          <a:noFill/>
          <a:ln w="28575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DF93E0-7D3E-451D-8671-400879AE59A7}"/>
              </a:ext>
            </a:extLst>
          </p:cNvPr>
          <p:cNvCxnSpPr/>
          <p:nvPr/>
        </p:nvCxnSpPr>
        <p:spPr>
          <a:xfrm flipH="1" flipV="1">
            <a:off x="9118948" y="6676373"/>
            <a:ext cx="1315233" cy="1114816"/>
          </a:xfrm>
          <a:prstGeom prst="straightConnector1">
            <a:avLst/>
          </a:prstGeom>
          <a:noFill/>
          <a:ln w="444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974A933-89F8-4E8D-BE2A-0973E0EFEA21}"/>
              </a:ext>
            </a:extLst>
          </p:cNvPr>
          <p:cNvCxnSpPr>
            <a:cxnSpLocks/>
          </p:cNvCxnSpPr>
          <p:nvPr/>
        </p:nvCxnSpPr>
        <p:spPr>
          <a:xfrm flipV="1">
            <a:off x="9810357" y="6139405"/>
            <a:ext cx="774136" cy="1117886"/>
          </a:xfrm>
          <a:prstGeom prst="straightConnector1">
            <a:avLst/>
          </a:prstGeom>
          <a:noFill/>
          <a:ln w="4445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99D1D8E-0F40-4D03-A233-2627781F3F2D}"/>
              </a:ext>
            </a:extLst>
          </p:cNvPr>
          <p:cNvSpPr txBox="1"/>
          <p:nvPr/>
        </p:nvSpPr>
        <p:spPr>
          <a:xfrm>
            <a:off x="10361453" y="7490286"/>
            <a:ext cx="112873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1800" b="1" i="0" u="none" strike="noStrike" cap="none" spc="0" normalizeH="0" baseline="-250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nt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 * </a:t>
            </a:r>
            <a:r>
              <a:rPr kumimoji="0" lang="en-US" sz="1800" b="1" i="0" u="none" strike="noStrike" cap="none" spc="0" normalizeH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dA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C84B36-ADC2-4CF1-B749-E0218F0A645B}"/>
              </a:ext>
            </a:extLst>
          </p:cNvPr>
          <p:cNvSpPr txBox="1"/>
          <p:nvPr/>
        </p:nvSpPr>
        <p:spPr>
          <a:xfrm>
            <a:off x="10278175" y="5602437"/>
            <a:ext cx="112873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 * </a:t>
            </a:r>
            <a:r>
              <a:rPr kumimoji="0" lang="en-US" sz="1800" b="1" i="0" u="none" strike="noStrike" cap="none" spc="0" normalizeH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dA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31" name="Shape 86">
            <a:extLst>
              <a:ext uri="{FF2B5EF4-FFF2-40B4-BE49-F238E27FC236}">
                <a16:creationId xmlns:a16="http://schemas.microsoft.com/office/drawing/2014/main" id="{60C40557-8AF2-4E0A-9FC6-8B308C8E9CAA}"/>
              </a:ext>
            </a:extLst>
          </p:cNvPr>
          <p:cNvSpPr txBox="1">
            <a:spLocks/>
          </p:cNvSpPr>
          <p:nvPr/>
        </p:nvSpPr>
        <p:spPr>
          <a:xfrm>
            <a:off x="7453453" y="4494464"/>
            <a:ext cx="6262080" cy="99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7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  <a:lvl2pPr marL="914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2pPr>
            <a:lvl3pPr marL="1371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3pPr>
            <a:lvl4pPr marL="1828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4pPr>
            <a:lvl5pPr marL="22860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5pPr>
            <a:lvl6pPr marL="2743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6pPr>
            <a:lvl7pPr marL="3200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7pPr>
            <a:lvl8pPr marL="3657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8pPr>
            <a:lvl9pPr marL="4114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marL="0" indent="0" algn="l" defTabSz="502412">
              <a:buNone/>
              <a:defRPr sz="1800">
                <a:solidFill>
                  <a:srgbClr val="000000"/>
                </a:solidFill>
              </a:defRPr>
            </a:pPr>
            <a:r>
              <a:rPr lang="en-US" sz="2494" u="sng" dirty="0">
                <a:solidFill>
                  <a:schemeClr val="bg2">
                    <a:lumMod val="50000"/>
                  </a:schemeClr>
                </a:solidFill>
              </a:rPr>
              <a:t>What is </a:t>
            </a:r>
            <a:r>
              <a:rPr lang="el-GR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? (Top, drop, sweep the clock)</a:t>
            </a:r>
            <a:endParaRPr lang="en-US" sz="2494" u="sng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l" defTabSz="502412">
              <a:buNone/>
              <a:defRPr sz="1800">
                <a:solidFill>
                  <a:srgbClr val="000000"/>
                </a:solidFill>
              </a:defRPr>
            </a:pPr>
            <a:r>
              <a:rPr lang="en-US" sz="2494" u="sng" dirty="0">
                <a:solidFill>
                  <a:schemeClr val="bg2">
                    <a:lumMod val="50000"/>
                  </a:schemeClr>
                </a:solidFill>
              </a:rPr>
              <a:t>What are the forces on each surface?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43BBD5-8E36-4E63-BCF5-F88384CB9DC4}"/>
              </a:ext>
            </a:extLst>
          </p:cNvPr>
          <p:cNvSpPr txBox="1"/>
          <p:nvPr/>
        </p:nvSpPr>
        <p:spPr>
          <a:xfrm>
            <a:off x="6171638" y="6027955"/>
            <a:ext cx="235858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(10 MPa) *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dA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*cos(</a:t>
            </a:r>
            <a:r>
              <a:rPr kumimoji="0" lang="el-GR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θ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Helvetica Neue Ligh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F0AEB6-7318-411E-903F-04C358BFD976}"/>
              </a:ext>
            </a:extLst>
          </p:cNvPr>
          <p:cNvSpPr txBox="1"/>
          <p:nvPr/>
        </p:nvSpPr>
        <p:spPr>
          <a:xfrm>
            <a:off x="7838837" y="8878113"/>
            <a:ext cx="235858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(16 MPa) *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dA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*sin(</a:t>
            </a:r>
            <a:r>
              <a:rPr kumimoji="0" lang="el-GR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θ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5230110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3E32B60-EAE9-4213-8BE5-BA0E0168289F}"/>
              </a:ext>
            </a:extLst>
          </p:cNvPr>
          <p:cNvCxnSpPr>
            <a:cxnSpLocks/>
          </p:cNvCxnSpPr>
          <p:nvPr/>
        </p:nvCxnSpPr>
        <p:spPr>
          <a:xfrm>
            <a:off x="9075472" y="7901143"/>
            <a:ext cx="0" cy="847598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B1E011-AD29-46D5-BABB-4997A34B12F1}"/>
              </a:ext>
            </a:extLst>
          </p:cNvPr>
          <p:cNvCxnSpPr>
            <a:cxnSpLocks/>
          </p:cNvCxnSpPr>
          <p:nvPr/>
        </p:nvCxnSpPr>
        <p:spPr>
          <a:xfrm flipH="1" flipV="1">
            <a:off x="7453453" y="6957502"/>
            <a:ext cx="921660" cy="294710"/>
          </a:xfrm>
          <a:prstGeom prst="straightConnector1">
            <a:avLst/>
          </a:prstGeom>
          <a:noFill/>
          <a:ln w="31750" cap="flat">
            <a:solidFill>
              <a:srgbClr val="ABABAB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Equilibrium method for plane stress transformations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Shape 8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02035" y="1977717"/>
                <a:ext cx="11789794" cy="328399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393192" lvl="0" indent="-393192" defTabSz="502412">
                  <a:defRPr sz="1800">
                    <a:solidFill>
                      <a:srgbClr val="000000"/>
                    </a:solidFill>
                  </a:defRPr>
                </a:pPr>
                <a:r>
                  <a:rPr lang="en-US" sz="2494" dirty="0">
                    <a:solidFill>
                      <a:srgbClr val="747474"/>
                    </a:solidFill>
                  </a:rPr>
                  <a:t>Example, find stress on inclined plane when </a:t>
                </a:r>
              </a:p>
              <a:p>
                <a:pPr marL="850392" lvl="1" indent="-393192" defTabSz="502412">
                  <a:defRPr sz="1800">
                    <a:solidFill>
                      <a:srgbClr val="000000"/>
                    </a:solidFill>
                  </a:defRPr>
                </a:pPr>
                <a:r>
                  <a:rPr lang="en-US" sz="2494" dirty="0">
                    <a:solidFill>
                      <a:srgbClr val="747474"/>
                    </a:solidFill>
                  </a:rPr>
                  <a:t>𝜎</a:t>
                </a:r>
                <a:r>
                  <a:rPr lang="en-US" sz="2494" baseline="-5999" dirty="0">
                    <a:solidFill>
                      <a:srgbClr val="747474"/>
                    </a:solidFill>
                  </a:rPr>
                  <a:t>x</a:t>
                </a:r>
                <a:r>
                  <a:rPr lang="en-US" sz="2494" dirty="0">
                    <a:solidFill>
                      <a:srgbClr val="747474"/>
                    </a:solidFill>
                  </a:rPr>
                  <a:t>=16 and 𝜎</a:t>
                </a:r>
                <a:r>
                  <a:rPr lang="en-US" sz="2494" baseline="-5999" dirty="0">
                    <a:solidFill>
                      <a:srgbClr val="747474"/>
                    </a:solidFill>
                  </a:rPr>
                  <a:t>x</a:t>
                </a:r>
                <a:r>
                  <a:rPr lang="en-US" sz="2494" dirty="0">
                    <a:solidFill>
                      <a:srgbClr val="747474"/>
                    </a:solidFill>
                  </a:rPr>
                  <a:t>=10</a:t>
                </a:r>
                <a:endParaRPr lang="en-US" sz="2494" dirty="0"/>
              </a:p>
              <a:p>
                <a:pPr marL="850392" lvl="1" indent="-393192" defTabSz="502412">
                  <a:defRPr sz="1800">
                    <a:solidFill>
                      <a:srgbClr val="000000"/>
                    </a:solidFill>
                  </a:defRPr>
                </a:pPr>
                <a:endParaRPr lang="el-GR" sz="2494" dirty="0">
                  <a:solidFill>
                    <a:srgbClr val="747474"/>
                  </a:solidFill>
                  <a:cs typeface="Times New Roman" panose="02020603050405020304" pitchFamily="18" charset="0"/>
                </a:endParaRPr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ar-AE" sz="2494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AE" sz="2494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494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94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94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94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94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𝑑𝐴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</m:nary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𝑀𝑃𝑎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𝑑𝐴</m:t>
                    </m:r>
                    <m:func>
                      <m:funcPr>
                        <m:ctrlP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94" b="0" i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−(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𝑀𝑃𝑎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)(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𝑑𝐴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94" b="0" dirty="0">
                  <a:solidFill>
                    <a:schemeClr val="bg2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75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endParaRPr lang="en-US" sz="2494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:endParaRPr lang="en-US" sz="2494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ar-AE" sz="2494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AE" sz="2494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494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94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94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94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2494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94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𝑑𝐴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nary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𝑀𝑃𝑎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𝑑𝐴</m:t>
                    </m:r>
                    <m:func>
                      <m:funcPr>
                        <m:ctrlP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94" b="0" i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𝑀𝑃𝑎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)(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𝑑𝐴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94" dirty="0">
                  <a:solidFill>
                    <a:schemeClr val="bg2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94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494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94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94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73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94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endParaRPr lang="en-US" sz="2494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:endParaRPr lang="en-US" sz="2494" dirty="0">
                  <a:solidFill>
                    <a:srgbClr val="747474"/>
                  </a:solidFill>
                </a:endParaRPr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:endParaRPr lang="en-US" sz="2494" dirty="0"/>
              </a:p>
              <a:p>
                <a:pPr marL="393192" indent="-393192" defTabSz="502412">
                  <a:defRPr sz="1800">
                    <a:solidFill>
                      <a:srgbClr val="000000"/>
                    </a:solidFill>
                  </a:defRPr>
                </a:pPr>
                <a:endParaRPr sz="2494" dirty="0">
                  <a:solidFill>
                    <a:srgbClr val="747474"/>
                  </a:solidFill>
                </a:endParaRPr>
              </a:p>
            </p:txBody>
          </p:sp>
        </mc:Choice>
        <mc:Fallback>
          <p:sp>
            <p:nvSpPr>
              <p:cNvPr id="86" name="Shape 8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02035" y="1977717"/>
                <a:ext cx="11789794" cy="3283990"/>
              </a:xfrm>
              <a:prstGeom prst="rect">
                <a:avLst/>
              </a:prstGeom>
              <a:blipFill>
                <a:blip r:embed="rId2"/>
                <a:stretch>
                  <a:fillRect l="-1138" t="-2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92" name="pasted-image-filtered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flipH="1">
            <a:off x="7913597" y="6322758"/>
            <a:ext cx="3550146" cy="200539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8" name="Group 98"/>
          <p:cNvGrpSpPr/>
          <p:nvPr/>
        </p:nvGrpSpPr>
        <p:grpSpPr>
          <a:xfrm>
            <a:off x="11083639" y="2324059"/>
            <a:ext cx="1519126" cy="784724"/>
            <a:chOff x="0" y="0"/>
            <a:chExt cx="1519125" cy="784722"/>
          </a:xfrm>
        </p:grpSpPr>
        <p:grpSp>
          <p:nvGrpSpPr>
            <p:cNvPr id="95" name="Group 95"/>
            <p:cNvGrpSpPr/>
            <p:nvPr/>
          </p:nvGrpSpPr>
          <p:grpSpPr>
            <a:xfrm>
              <a:off x="542682" y="-1"/>
              <a:ext cx="976444" cy="784724"/>
              <a:chOff x="0" y="0"/>
              <a:chExt cx="976443" cy="784722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4840" y="784722"/>
                <a:ext cx="971604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 flipV="1">
                <a:off x="-1" y="-1"/>
                <a:ext cx="2" cy="783118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96" name="Shape 96"/>
            <p:cNvSpPr/>
            <p:nvPr/>
          </p:nvSpPr>
          <p:spPr>
            <a:xfrm flipV="1">
              <a:off x="589601" y="49855"/>
              <a:ext cx="645672" cy="72603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7" name="Shape 97"/>
            <p:cNvSpPr/>
            <p:nvPr/>
          </p:nvSpPr>
          <p:spPr>
            <a:xfrm flipH="1" flipV="1">
              <a:off x="-1" y="258020"/>
              <a:ext cx="585185" cy="520415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DF93E0-7D3E-451D-8671-400879AE59A7}"/>
              </a:ext>
            </a:extLst>
          </p:cNvPr>
          <p:cNvCxnSpPr/>
          <p:nvPr/>
        </p:nvCxnSpPr>
        <p:spPr>
          <a:xfrm flipH="1" flipV="1">
            <a:off x="9118948" y="6676373"/>
            <a:ext cx="1315233" cy="1114816"/>
          </a:xfrm>
          <a:prstGeom prst="straightConnector1">
            <a:avLst/>
          </a:prstGeom>
          <a:noFill/>
          <a:ln w="44450" cap="flat">
            <a:solidFill>
              <a:schemeClr val="accent5">
                <a:lumMod val="75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974A933-89F8-4E8D-BE2A-0973E0EFEA21}"/>
              </a:ext>
            </a:extLst>
          </p:cNvPr>
          <p:cNvCxnSpPr>
            <a:cxnSpLocks/>
          </p:cNvCxnSpPr>
          <p:nvPr/>
        </p:nvCxnSpPr>
        <p:spPr>
          <a:xfrm flipV="1">
            <a:off x="9810357" y="6139405"/>
            <a:ext cx="774136" cy="1117886"/>
          </a:xfrm>
          <a:prstGeom prst="straightConnector1">
            <a:avLst/>
          </a:prstGeom>
          <a:noFill/>
          <a:ln w="4445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99D1D8E-0F40-4D03-A233-2627781F3F2D}"/>
              </a:ext>
            </a:extLst>
          </p:cNvPr>
          <p:cNvSpPr txBox="1"/>
          <p:nvPr/>
        </p:nvSpPr>
        <p:spPr>
          <a:xfrm>
            <a:off x="10361453" y="7490286"/>
            <a:ext cx="112873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τ</a:t>
            </a:r>
            <a:r>
              <a:rPr kumimoji="0" lang="en-US" sz="1800" b="1" i="0" u="none" strike="noStrike" cap="none" spc="0" normalizeH="0" baseline="-250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nt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 * </a:t>
            </a:r>
            <a:r>
              <a:rPr kumimoji="0" lang="en-US" sz="1800" b="1" i="0" u="none" strike="noStrike" cap="none" spc="0" normalizeH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dA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C84B36-ADC2-4CF1-B749-E0218F0A645B}"/>
              </a:ext>
            </a:extLst>
          </p:cNvPr>
          <p:cNvSpPr txBox="1"/>
          <p:nvPr/>
        </p:nvSpPr>
        <p:spPr>
          <a:xfrm>
            <a:off x="10278175" y="5602437"/>
            <a:ext cx="112873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σ</a:t>
            </a:r>
            <a:r>
              <a:rPr kumimoji="0" lang="en-US" sz="1800" b="1" i="0" u="none" strike="noStrike" cap="none" spc="0" normalizeH="0" baseline="-250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n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 * </a:t>
            </a:r>
            <a:r>
              <a:rPr kumimoji="0" lang="en-US" sz="1800" b="1" i="0" u="none" strike="noStrike" cap="none" spc="0" normalizeH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dA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sym typeface="Helvetica Neue Ligh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43BBD5-8E36-4E63-BCF5-F88384CB9DC4}"/>
              </a:ext>
            </a:extLst>
          </p:cNvPr>
          <p:cNvSpPr txBox="1"/>
          <p:nvPr/>
        </p:nvSpPr>
        <p:spPr>
          <a:xfrm>
            <a:off x="6171638" y="6027955"/>
            <a:ext cx="235858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(10 MPa) *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dA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*cos(</a:t>
            </a:r>
            <a:r>
              <a:rPr kumimoji="0" lang="el-GR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θ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Helvetica Neue Ligh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F0AEB6-7318-411E-903F-04C358BFD976}"/>
              </a:ext>
            </a:extLst>
          </p:cNvPr>
          <p:cNvSpPr txBox="1"/>
          <p:nvPr/>
        </p:nvSpPr>
        <p:spPr>
          <a:xfrm>
            <a:off x="7838837" y="8878113"/>
            <a:ext cx="235858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(16 MPa) *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dA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Helvetica Neue Light"/>
              </a:rPr>
              <a:t>*sin(</a:t>
            </a:r>
            <a:r>
              <a:rPr kumimoji="0" lang="el-GR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θ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cs typeface="Times New Roman" panose="02020603050405020304" pitchFamily="18" charset="0"/>
                <a:sym typeface="Helvetica Neue Light"/>
              </a:rPr>
              <a:t>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8815518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General Equations for </a:t>
            </a:r>
            <a:br>
              <a:rPr lang="en-US" sz="4200" dirty="0"/>
            </a:br>
            <a:r>
              <a:rPr lang="en-US" sz="4200" dirty="0"/>
              <a:t>Plane Stress Transformation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Shape 46"/>
              <p:cNvSpPr/>
              <p:nvPr/>
            </p:nvSpPr>
            <p:spPr>
              <a:xfrm>
                <a:off x="460258" y="2067390"/>
                <a:ext cx="11861801" cy="567369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0" tIns="0" rIns="0" bIns="0">
                <a:normAutofit/>
              </a:bodyPr>
              <a:lstStyle>
                <a:lvl1pPr marL="457199" indent="-457199" algn="l">
                  <a:buSzPct val="75000"/>
                  <a:buFont typeface="Helvetica Neue"/>
                  <a:buChar char="•"/>
                  <a:defRPr sz="3000">
                    <a:solidFill>
                      <a:srgbClr val="747474"/>
                    </a:solidFill>
                  </a:defRPr>
                </a:lvl1pPr>
              </a:lstStyle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In the previous example of Plane Stress, we actually had a Principle Stress orientation (no shear stress on the x or y faces). </a:t>
                </a: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The general equation accommodates shear stress as well. </a:t>
                </a: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Orientation: </a:t>
                </a:r>
                <a:r>
                  <a:rPr lang="el-GR" sz="2800" dirty="0">
                    <a:solidFill>
                      <a:schemeClr val="bg2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θ</a:t>
                </a: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 must follow the top, drop, sweep the clock</a:t>
                </a:r>
              </a:p>
              <a:p>
                <a:pPr lvl="8" indent="-457199"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			Counter-clockwise: Positive</a:t>
                </a:r>
              </a:p>
              <a:p>
                <a:pPr lvl="8" indent="-457199"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			Clockwise: Negative </a:t>
                </a:r>
              </a:p>
              <a:p>
                <a:pPr lvl="8" indent="-457199"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			Same as any right-hand-rule system (sweep from x to y)</a:t>
                </a: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𝑛𝑡</m:t>
                        </m:r>
                      </m:sub>
                    </m:sSub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sz="2800" dirty="0">
                  <a:solidFill>
                    <a:srgbClr val="747474"/>
                  </a:solidFill>
                </a:endParaRPr>
              </a:p>
            </p:txBody>
          </p:sp>
        </mc:Choice>
        <mc:Fallback>
          <p:sp>
            <p:nvSpPr>
              <p:cNvPr id="46" name="Shap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58" y="2067390"/>
                <a:ext cx="11861801" cy="5673695"/>
              </a:xfrm>
              <a:prstGeom prst="rect">
                <a:avLst/>
              </a:prstGeom>
              <a:blipFill>
                <a:blip r:embed="rId2"/>
                <a:stretch>
                  <a:fillRect l="-1285" t="-1933" r="-159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6"/>
          <p:cNvGrpSpPr/>
          <p:nvPr/>
        </p:nvGrpSpPr>
        <p:grpSpPr>
          <a:xfrm>
            <a:off x="9824135" y="236501"/>
            <a:ext cx="2212906" cy="1633237"/>
            <a:chOff x="0" y="0"/>
            <a:chExt cx="2212905" cy="1633235"/>
          </a:xfrm>
        </p:grpSpPr>
        <p:sp>
          <p:nvSpPr>
            <p:cNvPr id="52" name="Shape 52"/>
            <p:cNvSpPr/>
            <p:nvPr/>
          </p:nvSpPr>
          <p:spPr>
            <a:xfrm>
              <a:off x="944354" y="995077"/>
              <a:ext cx="1268552" cy="41334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V="1">
              <a:off x="949934" y="0"/>
              <a:ext cx="1" cy="99507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>
              <a:off x="0" y="996539"/>
              <a:ext cx="946086" cy="44828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55" name="pasted-image-filtered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5113" y="48557"/>
              <a:ext cx="1584680" cy="1584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6361996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Practice Problem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830461"/>
          </a:xfrm>
          <a:prstGeom prst="rect">
            <a:avLst/>
          </a:prstGeom>
        </p:spPr>
        <p:txBody>
          <a:bodyPr/>
          <a:lstStyle>
            <a:lvl1pPr marL="292607" indent="-292607" defTabSz="373887">
              <a:defRPr sz="230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747474"/>
                </a:solidFill>
              </a:rPr>
              <a:t>Using the equilibrium approach, determine the normal and shear stresses on the inclined plane shown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pic>
        <p:nvPicPr>
          <p:cNvPr id="103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0189" y="3091869"/>
            <a:ext cx="2691781" cy="1397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7" name="Group 107"/>
          <p:cNvGrpSpPr/>
          <p:nvPr/>
        </p:nvGrpSpPr>
        <p:grpSpPr>
          <a:xfrm>
            <a:off x="8043477" y="5026086"/>
            <a:ext cx="3693398" cy="3349107"/>
            <a:chOff x="0" y="0"/>
            <a:chExt cx="2578926" cy="2430529"/>
          </a:xfrm>
        </p:grpSpPr>
        <p:sp>
          <p:nvSpPr>
            <p:cNvPr id="104" name="Shape 104"/>
            <p:cNvSpPr/>
            <p:nvPr/>
          </p:nvSpPr>
          <p:spPr>
            <a:xfrm>
              <a:off x="0" y="0"/>
              <a:ext cx="2548943" cy="2430530"/>
            </a:xfrm>
            <a:prstGeom prst="rect">
              <a:avLst/>
            </a:prstGeom>
            <a:solidFill>
              <a:srgbClr val="CBCBCB">
                <a:alpha val="37778"/>
              </a:srgbClr>
            </a:solidFill>
            <a:ln w="38100" cap="flat">
              <a:solidFill>
                <a:srgbClr val="747474">
                  <a:alpha val="37778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0" y="0"/>
              <a:ext cx="500810" cy="2430530"/>
            </a:xfrm>
            <a:prstGeom prst="rect">
              <a:avLst/>
            </a:pr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483909" y="22247"/>
              <a:ext cx="2095018" cy="240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BCBC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3" name="Group 113"/>
          <p:cNvGrpSpPr/>
          <p:nvPr/>
        </p:nvGrpSpPr>
        <p:grpSpPr>
          <a:xfrm>
            <a:off x="200347" y="4484438"/>
            <a:ext cx="1519127" cy="784724"/>
            <a:chOff x="0" y="0"/>
            <a:chExt cx="1519125" cy="784722"/>
          </a:xfrm>
        </p:grpSpPr>
        <p:grpSp>
          <p:nvGrpSpPr>
            <p:cNvPr id="110" name="Group 110"/>
            <p:cNvGrpSpPr/>
            <p:nvPr/>
          </p:nvGrpSpPr>
          <p:grpSpPr>
            <a:xfrm>
              <a:off x="542682" y="-1"/>
              <a:ext cx="976444" cy="784724"/>
              <a:chOff x="0" y="0"/>
              <a:chExt cx="976443" cy="784722"/>
            </a:xfrm>
          </p:grpSpPr>
          <p:sp>
            <p:nvSpPr>
              <p:cNvPr id="108" name="Shape 108"/>
              <p:cNvSpPr/>
              <p:nvPr/>
            </p:nvSpPr>
            <p:spPr>
              <a:xfrm>
                <a:off x="4840" y="784722"/>
                <a:ext cx="971604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09" name="Shape 109"/>
              <p:cNvSpPr/>
              <p:nvPr/>
            </p:nvSpPr>
            <p:spPr>
              <a:xfrm flipV="1">
                <a:off x="-1" y="-1"/>
                <a:ext cx="2" cy="783118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111" name="Shape 111"/>
            <p:cNvSpPr/>
            <p:nvPr/>
          </p:nvSpPr>
          <p:spPr>
            <a:xfrm flipV="1">
              <a:off x="589601" y="49855"/>
              <a:ext cx="645672" cy="72603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 flipV="1">
              <a:off x="-1" y="258020"/>
              <a:ext cx="585185" cy="520415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custDash>
                <a:ds d="100000" sp="200000"/>
              </a:custDash>
              <a:round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DC4977A-D710-49C4-961C-6944085C6B13}"/>
                  </a:ext>
                </a:extLst>
              </p:cNvPr>
              <p:cNvSpPr/>
              <p:nvPr/>
            </p:nvSpPr>
            <p:spPr>
              <a:xfrm>
                <a:off x="380102" y="6257546"/>
                <a:ext cx="7869953" cy="1273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4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endParaRPr lang="en-US" sz="24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𝑛𝑡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DC4977A-D710-49C4-961C-6944085C6B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2" y="6257546"/>
                <a:ext cx="7869953" cy="1273554"/>
              </a:xfrm>
              <a:prstGeom prst="rect">
                <a:avLst/>
              </a:prstGeom>
              <a:blipFill>
                <a:blip r:embed="rId4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hape 86">
            <a:extLst>
              <a:ext uri="{FF2B5EF4-FFF2-40B4-BE49-F238E27FC236}">
                <a16:creationId xmlns:a16="http://schemas.microsoft.com/office/drawing/2014/main" id="{2BE14C04-F320-44A2-BA79-CBAD841ED0CE}"/>
              </a:ext>
            </a:extLst>
          </p:cNvPr>
          <p:cNvSpPr txBox="1">
            <a:spLocks/>
          </p:cNvSpPr>
          <p:nvPr/>
        </p:nvSpPr>
        <p:spPr>
          <a:xfrm>
            <a:off x="5937803" y="2858925"/>
            <a:ext cx="6542410" cy="1837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7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  <a:lvl2pPr marL="914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2pPr>
            <a:lvl3pPr marL="1371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3pPr>
            <a:lvl4pPr marL="1828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4pPr>
            <a:lvl5pPr marL="22860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5pPr>
            <a:lvl6pPr marL="27432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6pPr>
            <a:lvl7pPr marL="32004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7pPr>
            <a:lvl8pPr marL="36576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8pPr>
            <a:lvl9pPr marL="4114800" indent="-457200" defTabSz="584200">
              <a:buSzPct val="75000"/>
              <a:buFont typeface="Helvetica Neue"/>
              <a:buChar char="•"/>
              <a:defRPr sz="3600">
                <a:solidFill>
                  <a:srgbClr val="747474"/>
                </a:solidFill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algn="l" defTabSz="502412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494" u="sng" dirty="0">
                <a:solidFill>
                  <a:schemeClr val="bg2">
                    <a:lumMod val="50000"/>
                  </a:schemeClr>
                </a:solidFill>
              </a:rPr>
              <a:t>What is </a:t>
            </a:r>
            <a:r>
              <a:rPr lang="el-GR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θ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? (Top, drop, sweep the clock)</a:t>
            </a:r>
          </a:p>
          <a:p>
            <a:pPr algn="l" defTabSz="502412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What are </a:t>
            </a:r>
            <a:r>
              <a:rPr lang="en-US" sz="2494" u="sng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2494" u="sng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l-GR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2494" u="sng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, and </a:t>
            </a:r>
            <a:r>
              <a:rPr lang="el-GR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2494" u="sng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xy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?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defTabSz="502412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What are </a:t>
            </a:r>
            <a:r>
              <a:rPr lang="en-US" sz="2494" u="sng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2494" u="sng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and </a:t>
            </a:r>
            <a:r>
              <a:rPr lang="el-GR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τ</a:t>
            </a:r>
            <a:r>
              <a:rPr lang="en-US" sz="2494" u="sng" baseline="-25000" dirty="0" err="1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nt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?</a:t>
            </a:r>
            <a:r>
              <a:rPr lang="en-US" sz="2494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94" u="sng" dirty="0">
              <a:solidFill>
                <a:schemeClr val="bg2">
                  <a:lumMod val="50000"/>
                </a:schemeClr>
              </a:solidFill>
            </a:endParaRPr>
          </a:p>
          <a:p>
            <a:pPr algn="l" defTabSz="502412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endParaRPr lang="en-US" sz="2494" u="sn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1ED58-24D7-4A69-B79D-420437F50937}"/>
              </a:ext>
            </a:extLst>
          </p:cNvPr>
          <p:cNvCxnSpPr/>
          <p:nvPr/>
        </p:nvCxnSpPr>
        <p:spPr>
          <a:xfrm>
            <a:off x="8710606" y="5026086"/>
            <a:ext cx="0" cy="3349055"/>
          </a:xfrm>
          <a:prstGeom prst="line">
            <a:avLst/>
          </a:prstGeom>
          <a:noFill/>
          <a:ln w="41275" cap="flat">
            <a:solidFill>
              <a:srgbClr val="00B0F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3A0D135-A439-44B9-A942-B688A439BA94}"/>
              </a:ext>
            </a:extLst>
          </p:cNvPr>
          <p:cNvSpPr txBox="1"/>
          <p:nvPr/>
        </p:nvSpPr>
        <p:spPr>
          <a:xfrm>
            <a:off x="10617447" y="7867894"/>
            <a:ext cx="80676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°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CBC44286-1A6E-4BEC-8C78-3AB480D06223}"/>
              </a:ext>
            </a:extLst>
          </p:cNvPr>
          <p:cNvSpPr/>
          <p:nvPr/>
        </p:nvSpPr>
        <p:spPr>
          <a:xfrm rot="15498490">
            <a:off x="10484957" y="7683301"/>
            <a:ext cx="1382599" cy="1190568"/>
          </a:xfrm>
          <a:prstGeom prst="arc">
            <a:avLst>
              <a:gd name="adj1" fmla="val 16200000"/>
              <a:gd name="adj2" fmla="val 21585831"/>
            </a:avLst>
          </a:prstGeom>
          <a:noFill/>
          <a:ln w="28575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3B87DFE4-01F7-4359-A9CE-E300F37F4949}"/>
              </a:ext>
            </a:extLst>
          </p:cNvPr>
          <p:cNvSpPr/>
          <p:nvPr/>
        </p:nvSpPr>
        <p:spPr>
          <a:xfrm rot="6126363">
            <a:off x="8150613" y="4461404"/>
            <a:ext cx="1382599" cy="1190568"/>
          </a:xfrm>
          <a:prstGeom prst="arc">
            <a:avLst>
              <a:gd name="adj1" fmla="val 18797771"/>
              <a:gd name="adj2" fmla="val 21585831"/>
            </a:avLst>
          </a:prstGeom>
          <a:noFill/>
          <a:ln w="28575" cap="flat">
            <a:solidFill>
              <a:srgbClr val="00B0F0"/>
            </a:solidFill>
            <a:prstDash val="solid"/>
            <a:miter lim="400000"/>
            <a:headEnd type="stealth" w="lg" len="lg"/>
            <a:tailEnd type="none" w="med" len="lg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B0F0"/>
              </a:solidFill>
              <a:effectLst/>
              <a:uFillTx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5AAB14-4218-43F1-B7F7-C26A5045FCC5}"/>
              </a:ext>
            </a:extLst>
          </p:cNvPr>
          <p:cNvSpPr txBox="1"/>
          <p:nvPr/>
        </p:nvSpPr>
        <p:spPr>
          <a:xfrm>
            <a:off x="8697743" y="5794410"/>
            <a:ext cx="80676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+ 30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°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B0F0"/>
              </a:solidFill>
              <a:effectLst/>
              <a:uFillTx/>
              <a:sym typeface="Helvetica Neue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586</Words>
  <Application>Microsoft Office PowerPoint</Application>
  <PresentationFormat>Custom</PresentationFormat>
  <Paragraphs>79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Avenir Roman</vt:lpstr>
      <vt:lpstr>Cambria Math</vt:lpstr>
      <vt:lpstr>Helvetica</vt:lpstr>
      <vt:lpstr>Helvetica Neue</vt:lpstr>
      <vt:lpstr>Helvetica Neue Light</vt:lpstr>
      <vt:lpstr>Times New Roman</vt:lpstr>
      <vt:lpstr>ModernPortfolio</vt:lpstr>
      <vt:lpstr>Mechanics of Materials Engr 350 - Lecture 15 Stress Transformation 2</vt:lpstr>
      <vt:lpstr>Equilibrium of the stress element</vt:lpstr>
      <vt:lpstr>3D Stress Element and Plane Stress</vt:lpstr>
      <vt:lpstr>Stress transformation</vt:lpstr>
      <vt:lpstr>Equilibrium method for plane stress transformations</vt:lpstr>
      <vt:lpstr>Equilibrium method for plane stress transformations</vt:lpstr>
      <vt:lpstr>General Equations for  Plane Stress Transformation</vt:lpstr>
      <vt:lpstr>Practice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12 - Stress Transformation 2</dc:title>
  <dc:creator>Dan Cordon</dc:creator>
  <cp:lastModifiedBy>Dan Cordon</cp:lastModifiedBy>
  <cp:revision>14</cp:revision>
  <dcterms:modified xsi:type="dcterms:W3CDTF">2019-02-15T17:13:42Z</dcterms:modified>
</cp:coreProperties>
</file>