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79" r:id="rId4"/>
    <p:sldId id="280" r:id="rId5"/>
    <p:sldId id="261" r:id="rId6"/>
    <p:sldId id="281" r:id="rId7"/>
    <p:sldId id="264" r:id="rId8"/>
    <p:sldId id="282" r:id="rId9"/>
    <p:sldId id="283" r:id="rId10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Neue Light"/>
      </a:defRPr>
    </a:lvl1pPr>
    <a:lvl2pPr indent="228600" algn="ctr" defTabSz="584200">
      <a:defRPr sz="3600">
        <a:latin typeface="+mn-lt"/>
        <a:ea typeface="+mn-ea"/>
        <a:cs typeface="+mn-cs"/>
        <a:sym typeface="Helvetica Neue Light"/>
      </a:defRPr>
    </a:lvl2pPr>
    <a:lvl3pPr indent="457200" algn="ctr" defTabSz="584200">
      <a:defRPr sz="3600">
        <a:latin typeface="+mn-lt"/>
        <a:ea typeface="+mn-ea"/>
        <a:cs typeface="+mn-cs"/>
        <a:sym typeface="Helvetica Neue Light"/>
      </a:defRPr>
    </a:lvl3pPr>
    <a:lvl4pPr indent="685800" algn="ctr" defTabSz="584200">
      <a:defRPr sz="3600">
        <a:latin typeface="+mn-lt"/>
        <a:ea typeface="+mn-ea"/>
        <a:cs typeface="+mn-cs"/>
        <a:sym typeface="Helvetica Neue Light"/>
      </a:defRPr>
    </a:lvl4pPr>
    <a:lvl5pPr indent="914400" algn="ctr" defTabSz="584200">
      <a:defRPr sz="3600">
        <a:latin typeface="+mn-lt"/>
        <a:ea typeface="+mn-ea"/>
        <a:cs typeface="+mn-cs"/>
        <a:sym typeface="Helvetica Neue Light"/>
      </a:defRPr>
    </a:lvl5pPr>
    <a:lvl6pPr indent="1143000" algn="ctr" defTabSz="584200">
      <a:defRPr sz="3600">
        <a:latin typeface="+mn-lt"/>
        <a:ea typeface="+mn-ea"/>
        <a:cs typeface="+mn-cs"/>
        <a:sym typeface="Helvetica Neue Light"/>
      </a:defRPr>
    </a:lvl6pPr>
    <a:lvl7pPr indent="1371600" algn="ctr" defTabSz="584200">
      <a:defRPr sz="3600">
        <a:latin typeface="+mn-lt"/>
        <a:ea typeface="+mn-ea"/>
        <a:cs typeface="+mn-cs"/>
        <a:sym typeface="Helvetica Neue Light"/>
      </a:defRPr>
    </a:lvl7pPr>
    <a:lvl8pPr indent="1600200" algn="ctr" defTabSz="584200">
      <a:defRPr sz="3600">
        <a:latin typeface="+mn-lt"/>
        <a:ea typeface="+mn-ea"/>
        <a:cs typeface="+mn-cs"/>
        <a:sym typeface="Helvetica Neue Light"/>
      </a:defRPr>
    </a:lvl8pPr>
    <a:lvl9pPr indent="1828800" algn="ctr" defTabSz="584200">
      <a:defRPr sz="3600">
        <a:latin typeface="+mn-lt"/>
        <a:ea typeface="+mn-ea"/>
        <a:cs typeface="+mn-cs"/>
        <a:sym typeface="Helvetica Neue Light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C4C6C6"/>
              </a:solidFill>
              <a:prstDash val="solid"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9E8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25D6B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FF8FA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4F728F"/>
              </a:solidFill>
              <a:prstDash val="solid"/>
              <a:miter lim="400000"/>
            </a:ln>
          </a:top>
          <a:bottom>
            <a:ln w="12700" cap="flat">
              <a:solidFill>
                <a:srgbClr val="4F728F"/>
              </a:solidFill>
              <a:prstDash val="solid"/>
              <a:miter lim="400000"/>
            </a:ln>
          </a:bottom>
          <a:insideH>
            <a:ln w="12700" cap="flat">
              <a:solidFill>
                <a:srgbClr val="4F728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4DADF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38EB0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173D59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3C3C1D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A9A584"/>
              </a:solidFill>
              <a:prstDash val="solid"/>
              <a:miter lim="400000"/>
            </a:ln>
          </a:top>
          <a:bottom>
            <a:ln w="127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solidFill>
                <a:srgbClr val="A9A584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CFCDBB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C6C6C6"/>
              </a:solidFill>
              <a:prstDash val="solid"/>
              <a:miter lim="400000"/>
            </a:ln>
          </a:left>
          <a:right>
            <a:ln w="12700" cap="flat">
              <a:solidFill>
                <a:srgbClr val="C6C6C6"/>
              </a:solidFill>
              <a:prstDash val="solid"/>
              <a:miter lim="400000"/>
            </a:ln>
          </a:right>
          <a:top>
            <a:ln w="12700" cap="flat">
              <a:solidFill>
                <a:srgbClr val="656839"/>
              </a:solidFill>
              <a:prstDash val="solid"/>
              <a:miter lim="400000"/>
            </a:ln>
          </a:top>
          <a:bottom>
            <a:ln w="12700" cap="flat">
              <a:solidFill>
                <a:srgbClr val="3C3C1D"/>
              </a:solidFill>
              <a:prstDash val="solid"/>
              <a:miter lim="400000"/>
            </a:ln>
          </a:bottom>
          <a:insideH>
            <a:ln w="12700" cap="flat">
              <a:solidFill>
                <a:srgbClr val="C6C6C6"/>
              </a:solidFill>
              <a:prstDash val="solid"/>
              <a:miter lim="400000"/>
            </a:ln>
          </a:insideH>
          <a:insideV>
            <a:ln w="12700" cap="flat">
              <a:solidFill>
                <a:srgbClr val="C6C6C6"/>
              </a:solidFill>
              <a:prstDash val="solid"/>
              <a:miter lim="400000"/>
            </a:ln>
          </a:insideV>
        </a:tcBdr>
        <a:fill>
          <a:solidFill>
            <a:srgbClr val="E8E9E8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9A584"/>
              </a:solidFill>
              <a:prstDash val="solid"/>
              <a:miter lim="400000"/>
            </a:ln>
          </a:left>
          <a:right>
            <a:ln w="12700" cap="flat">
              <a:solidFill>
                <a:srgbClr val="A9A584"/>
              </a:solidFill>
              <a:prstDash val="solid"/>
              <a:miter lim="400000"/>
            </a:ln>
          </a:right>
          <a:top>
            <a:ln w="12700" cap="flat">
              <a:solidFill>
                <a:srgbClr val="3C3C1D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AAA485"/>
              </a:solidFill>
              <a:prstDash val="solid"/>
              <a:miter lim="400000"/>
            </a:ln>
          </a:insideH>
          <a:insideV>
            <a:ln w="12700" cap="flat">
              <a:solidFill>
                <a:srgbClr val="A9A584"/>
              </a:solidFill>
              <a:prstDash val="solid"/>
              <a:miter lim="400000"/>
            </a:ln>
          </a:insideV>
        </a:tcBdr>
        <a:fill>
          <a:solidFill>
            <a:srgbClr val="656839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4C6C6"/>
              </a:solidFill>
              <a:prstDash val="solid"/>
              <a:miter lim="400000"/>
            </a:ln>
          </a:top>
          <a:bottom>
            <a:ln w="25400" cap="flat">
              <a:solidFill>
                <a:srgbClr val="C4C6C6"/>
              </a:solidFill>
              <a:prstDash val="solid"/>
              <a:miter lim="400000"/>
            </a:ln>
          </a:bottom>
          <a:insideH>
            <a:ln w="25400" cap="flat">
              <a:solidFill>
                <a:srgbClr val="C4C6C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wholeTbl>
    <a:band2H>
      <a:tcTxStyle/>
      <a:tcStyle>
        <a:tcBdr/>
        <a:fill>
          <a:solidFill>
            <a:srgbClr val="E4E4E0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515151"/>
              </a:solidFill>
              <a:prstDash val="solid"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D7766"/>
              </a:solidFill>
              <a:prstDash val="solid"/>
              <a:miter lim="400000"/>
            </a:ln>
          </a:top>
          <a:bottom>
            <a:ln w="12700" cap="flat">
              <a:solidFill>
                <a:srgbClr val="7D7766"/>
              </a:solidFill>
              <a:prstDash val="solid"/>
              <a:miter lim="400000"/>
            </a:ln>
          </a:bottom>
          <a:insideH>
            <a:ln w="12700" cap="flat">
              <a:solidFill>
                <a:srgbClr val="7D77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8F8B7E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515151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1F1F1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515151"/>
              </a:solidFill>
              <a:prstDash val="solid"/>
              <a:miter lim="400000"/>
            </a:ln>
          </a:top>
          <a:bottom>
            <a:ln w="25400" cap="flat">
              <a:solidFill>
                <a:srgbClr val="A9A58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E5A4C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solidFill>
                <a:srgbClr val="747474"/>
              </a:solidFill>
              <a:prstDash val="solid"/>
              <a:miter lim="400000"/>
            </a:ln>
          </a:insideH>
          <a:insideV>
            <a:ln w="12700" cap="flat">
              <a:solidFill>
                <a:srgbClr val="747474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2F2F2"/>
          </a:solidFill>
        </a:fill>
      </a:tcStyle>
    </a:band2H>
    <a:firstCol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solidFill>
                <a:srgbClr val="747474"/>
              </a:solidFill>
              <a:prstDash val="solid"/>
              <a:miter lim="400000"/>
            </a:ln>
          </a:left>
          <a:right>
            <a:ln w="12700" cap="flat">
              <a:solidFill>
                <a:srgbClr val="747474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lastRow>
    <a:firstRow>
      <a:tcTxStyle b="off" i="off">
        <a:font>
          <a:latin typeface="Helvetica Neue"/>
          <a:ea typeface="Helvetica Neue"/>
          <a:cs typeface="Helvetica Neue"/>
        </a:font>
        <a:srgbClr val="444444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747474"/>
              </a:solidFill>
              <a:prstDash val="solid"/>
              <a:miter lim="400000"/>
            </a:ln>
          </a:top>
          <a:bottom>
            <a:ln w="12700" cap="flat">
              <a:solidFill>
                <a:srgbClr val="747474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BCBCB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777777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2525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2D2D2">
              <a:alpha val="30000"/>
            </a:srgb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C9C9C9"/>
              </a:solidFill>
              <a:prstDash val="solid"/>
              <a:miter lim="400000"/>
            </a:ln>
          </a:top>
          <a:bottom>
            <a:ln w="12700" cap="flat">
              <a:solidFill>
                <a:srgbClr val="C9C9C9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555555"/>
      </a:tcTxStyle>
      <a:tcStyle>
        <a:tcBdr>
          <a:left>
            <a:ln w="12700" cap="flat">
              <a:solidFill>
                <a:srgbClr val="C9C9C9"/>
              </a:solidFill>
              <a:prstDash val="solid"/>
              <a:miter lim="400000"/>
            </a:ln>
          </a:left>
          <a:right>
            <a:ln w="12700" cap="flat">
              <a:solidFill>
                <a:srgbClr val="C9C9C9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C9C9C9"/>
              </a:solidFill>
              <a:prstDash val="solid"/>
              <a:miter lim="400000"/>
            </a:ln>
          </a:insideH>
          <a:insideV>
            <a:ln w="12700" cap="flat">
              <a:solidFill>
                <a:srgbClr val="C9C9C9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4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/>
          <p:nvPr/>
        </p:nvSpPr>
        <p:spPr>
          <a:xfrm>
            <a:off x="571500" y="4749800"/>
            <a:ext cx="11868094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571500" y="1320800"/>
            <a:ext cx="118618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571500" y="5016500"/>
            <a:ext cx="11861800" cy="1016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/>
        </p:nvSpPr>
        <p:spPr>
          <a:xfrm rot="5400000">
            <a:off x="6832536" y="8686863"/>
            <a:ext cx="1422529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title"/>
          </p:nvPr>
        </p:nvSpPr>
        <p:spPr>
          <a:xfrm>
            <a:off x="1409700" y="7785100"/>
            <a:ext cx="5791200" cy="1701800"/>
          </a:xfrm>
          <a:prstGeom prst="rect">
            <a:avLst/>
          </a:prstGeom>
        </p:spPr>
        <p:txBody>
          <a:bodyPr anchor="ctr"/>
          <a:lstStyle>
            <a:lvl1pPr algn="r"/>
          </a:lstStyle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idx="1"/>
          </p:nvPr>
        </p:nvSpPr>
        <p:spPr>
          <a:xfrm>
            <a:off x="7848600" y="8470900"/>
            <a:ext cx="4953000" cy="508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>
            <a:spLocks noGrp="1"/>
          </p:cNvSpPr>
          <p:nvPr>
            <p:ph type="title"/>
          </p:nvPr>
        </p:nvSpPr>
        <p:spPr>
          <a:xfrm>
            <a:off x="571500" y="3289300"/>
            <a:ext cx="11861800" cy="3175000"/>
          </a:xfrm>
          <a:prstGeom prst="rect">
            <a:avLst/>
          </a:prstGeom>
        </p:spPr>
        <p:txBody>
          <a:bodyPr anchor="ctr"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/>
        </p:nvSpPr>
        <p:spPr>
          <a:xfrm>
            <a:off x="571500" y="4864100"/>
            <a:ext cx="5334476" cy="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xfrm>
            <a:off x="571500" y="1435100"/>
            <a:ext cx="5334000" cy="3175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xfrm>
            <a:off x="571500" y="5130800"/>
            <a:ext cx="5334000" cy="31750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25" name="Shape 2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/>
          <p:nvPr/>
        </p:nvSpPr>
        <p:spPr>
          <a:xfrm>
            <a:off x="571500" y="1968500"/>
            <a:ext cx="5073394" cy="133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571500" y="330200"/>
            <a:ext cx="5080000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5080000" cy="6667500"/>
          </a:xfrm>
          <a:prstGeom prst="rect">
            <a:avLst/>
          </a:prstGeom>
        </p:spPr>
        <p:txBody>
          <a:bodyPr/>
          <a:lstStyle>
            <a:lvl1pPr marL="3302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6604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9906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3208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651000" indent="-330200">
              <a:spcBef>
                <a:spcPts val="3000"/>
              </a:spcBef>
              <a:buFontTx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889000" y="889000"/>
            <a:ext cx="11214100" cy="79629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/>
        </p:nvSpPr>
        <p:spPr>
          <a:xfrm>
            <a:off x="9055098" y="508000"/>
            <a:ext cx="128" cy="7975631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4" name="Shape 34"/>
          <p:cNvSpPr/>
          <p:nvPr/>
        </p:nvSpPr>
        <p:spPr>
          <a:xfrm>
            <a:off x="9055096" y="4464050"/>
            <a:ext cx="3448503" cy="5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body" idx="1"/>
          </p:nvPr>
        </p:nvSpPr>
        <p:spPr>
          <a:xfrm>
            <a:off x="520700" y="8661400"/>
            <a:ext cx="8369300" cy="93980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0" indent="2286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0" indent="4572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0" indent="6858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0" indent="914400">
              <a:buSzTx/>
              <a:buFontTx/>
              <a:buNone/>
              <a:defRPr sz="2600">
                <a:latin typeface="Helvetica Neue"/>
                <a:ea typeface="Helvetica Neue"/>
                <a:cs typeface="Helvetica Neue"/>
                <a:sym typeface="Helvetica Neue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74747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71500" y="1968500"/>
            <a:ext cx="11868106" cy="129"/>
          </a:xfrm>
          <a:prstGeom prst="rect">
            <a:avLst/>
          </a:prstGeom>
          <a:ln w="12700">
            <a:solidFill>
              <a:srgbClr val="9A9A9A"/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latin typeface="Helvetica"/>
                <a:ea typeface="Helvetica"/>
                <a:cs typeface="Helvetica"/>
                <a:sym typeface="Helvetica"/>
              </a:defRPr>
            </a:pPr>
            <a:endParaRPr/>
          </a:p>
        </p:txBody>
      </p:sp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571500" y="330200"/>
            <a:ext cx="11861800" cy="1397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b">
            <a:normAutofit/>
          </a:bodyPr>
          <a:lstStyle/>
          <a:p>
            <a:pPr lvl="0">
              <a:defRPr sz="1800"/>
            </a:pPr>
            <a:r>
              <a:rPr sz="4200"/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571500" y="2222500"/>
            <a:ext cx="11861800" cy="666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747474"/>
                </a:solidFill>
              </a:rP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2268199" y="9194800"/>
            <a:ext cx="312015" cy="299822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 sz="1400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defTabSz="584200">
        <a:defRPr sz="4200">
          <a:latin typeface="+mn-lt"/>
          <a:ea typeface="+mn-ea"/>
          <a:cs typeface="+mn-cs"/>
          <a:sym typeface="Helvetica Neue Light"/>
        </a:defRPr>
      </a:lvl1pPr>
      <a:lvl2pPr indent="228600" defTabSz="584200">
        <a:defRPr sz="4200">
          <a:latin typeface="+mn-lt"/>
          <a:ea typeface="+mn-ea"/>
          <a:cs typeface="+mn-cs"/>
          <a:sym typeface="Helvetica Neue Light"/>
        </a:defRPr>
      </a:lvl2pPr>
      <a:lvl3pPr indent="457200" defTabSz="584200">
        <a:defRPr sz="4200">
          <a:latin typeface="+mn-lt"/>
          <a:ea typeface="+mn-ea"/>
          <a:cs typeface="+mn-cs"/>
          <a:sym typeface="Helvetica Neue Light"/>
        </a:defRPr>
      </a:lvl3pPr>
      <a:lvl4pPr indent="685800" defTabSz="584200">
        <a:defRPr sz="4200">
          <a:latin typeface="+mn-lt"/>
          <a:ea typeface="+mn-ea"/>
          <a:cs typeface="+mn-cs"/>
          <a:sym typeface="Helvetica Neue Light"/>
        </a:defRPr>
      </a:lvl4pPr>
      <a:lvl5pPr indent="914400" defTabSz="584200">
        <a:defRPr sz="4200">
          <a:latin typeface="+mn-lt"/>
          <a:ea typeface="+mn-ea"/>
          <a:cs typeface="+mn-cs"/>
          <a:sym typeface="Helvetica Neue Light"/>
        </a:defRPr>
      </a:lvl5pPr>
      <a:lvl6pPr indent="1143000" defTabSz="584200">
        <a:defRPr sz="4200">
          <a:latin typeface="+mn-lt"/>
          <a:ea typeface="+mn-ea"/>
          <a:cs typeface="+mn-cs"/>
          <a:sym typeface="Helvetica Neue Light"/>
        </a:defRPr>
      </a:lvl6pPr>
      <a:lvl7pPr indent="1371600" defTabSz="584200">
        <a:defRPr sz="4200">
          <a:latin typeface="+mn-lt"/>
          <a:ea typeface="+mn-ea"/>
          <a:cs typeface="+mn-cs"/>
          <a:sym typeface="Helvetica Neue Light"/>
        </a:defRPr>
      </a:lvl7pPr>
      <a:lvl8pPr indent="1600200" defTabSz="584200">
        <a:defRPr sz="4200">
          <a:latin typeface="+mn-lt"/>
          <a:ea typeface="+mn-ea"/>
          <a:cs typeface="+mn-cs"/>
          <a:sym typeface="Helvetica Neue Light"/>
        </a:defRPr>
      </a:lvl8pPr>
      <a:lvl9pPr indent="1828800" defTabSz="584200">
        <a:defRPr sz="4200">
          <a:latin typeface="+mn-lt"/>
          <a:ea typeface="+mn-ea"/>
          <a:cs typeface="+mn-cs"/>
          <a:sym typeface="Helvetica Neue Light"/>
        </a:defRPr>
      </a:lvl9pPr>
    </p:titleStyle>
    <p:bodyStyle>
      <a:lvl1pPr marL="457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1pPr>
      <a:lvl2pPr marL="914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2pPr>
      <a:lvl3pPr marL="1371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3pPr>
      <a:lvl4pPr marL="1828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4pPr>
      <a:lvl5pPr marL="22860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5pPr>
      <a:lvl6pPr marL="27432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6pPr>
      <a:lvl7pPr marL="32004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7pPr>
      <a:lvl8pPr marL="36576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8pPr>
      <a:lvl9pPr marL="4114800" indent="-457200" defTabSz="584200">
        <a:buSzPct val="75000"/>
        <a:buFont typeface="Helvetica Neue"/>
        <a:buChar char="•"/>
        <a:defRPr sz="3600">
          <a:solidFill>
            <a:srgbClr val="747474"/>
          </a:solidFill>
          <a:latin typeface="+mn-lt"/>
          <a:ea typeface="+mn-ea"/>
          <a:cs typeface="+mn-cs"/>
          <a:sym typeface="Helvetica Neue Light"/>
        </a:defRPr>
      </a:lvl9pPr>
    </p:bodyStyle>
    <p:otherStyle>
      <a:lvl1pPr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1pPr>
      <a:lvl2pPr indent="228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2pPr>
      <a:lvl3pPr indent="457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3pPr>
      <a:lvl4pPr indent="685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4pPr>
      <a:lvl5pPr indent="9144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5pPr>
      <a:lvl6pPr indent="11430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6pPr>
      <a:lvl7pPr indent="13716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7pPr>
      <a:lvl8pPr indent="16002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8pPr>
      <a:lvl9pPr indent="1828800" algn="r" defTabSz="584200">
        <a:defRPr sz="1400">
          <a:solidFill>
            <a:schemeClr val="tx1"/>
          </a:solidFill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 dirty="0"/>
              <a:t>Mechanics of Materials Engr 350 - Lecture 1</a:t>
            </a:r>
            <a:r>
              <a:rPr lang="en-US" sz="4200" dirty="0"/>
              <a:t>7</a:t>
            </a:r>
            <a:r>
              <a:rPr sz="4200" dirty="0"/>
              <a:t> - Principal Stresses and Maximum Shear Stress</a:t>
            </a:r>
          </a:p>
        </p:txBody>
      </p:sp>
      <p:pic>
        <p:nvPicPr>
          <p:cNvPr id="1026" name="Picture 2" descr="Image result for maximum stress quotes">
            <a:extLst>
              <a:ext uri="{FF2B5EF4-FFF2-40B4-BE49-F238E27FC236}">
                <a16:creationId xmlns:a16="http://schemas.microsoft.com/office/drawing/2014/main" id="{886C8C2E-BFFF-41C6-B5D9-C7827873C1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734"/>
          <a:stretch/>
        </p:blipFill>
        <p:spPr bwMode="auto">
          <a:xfrm>
            <a:off x="2012408" y="5257801"/>
            <a:ext cx="8979984" cy="41612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388825-3098-44C1-A716-EDB92EC5C7FF}"/>
              </a:ext>
            </a:extLst>
          </p:cNvPr>
          <p:cNvSpPr/>
          <p:nvPr/>
        </p:nvSpPr>
        <p:spPr>
          <a:xfrm rot="19894974">
            <a:off x="2132283" y="5980887"/>
            <a:ext cx="8013733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15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Totally False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571500" y="330200"/>
            <a:ext cx="6292531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Finding the orientation of principal planes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2</a:t>
            </a:fld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hape 4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6972300"/>
              </a:xfrm>
              <a:prstGeom prst="rect">
                <a:avLst/>
              </a:prstGeom>
            </p:spPr>
            <p:txBody>
              <a:bodyPr>
                <a:normAutofit lnSpcReduction="10000"/>
              </a:bodyPr>
              <a:lstStyle/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What are principal planes? </a:t>
                </a:r>
              </a:p>
              <a:p>
                <a:pPr marL="841247" lvl="1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Orientations where normal stresses are maximum and/or minimum.</a:t>
                </a:r>
              </a:p>
              <a:p>
                <a:pPr marL="841247" lvl="1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Orientations where the shear stresses on the surface are zero.</a:t>
                </a:r>
              </a:p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>
                    <a:solidFill>
                      <a:schemeClr val="bg2">
                        <a:lumMod val="50000"/>
                      </a:schemeClr>
                    </a:solidFill>
                  </a:rPr>
                  <a:t>Option 1: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How can we find the principal stress orientation?</a:t>
                </a:r>
              </a:p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If you want to find the max and min of a function, take its derivative and set it equal to zero.</a:t>
                </a: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b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ar-AE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ar-AE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80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ar-AE" sz="280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ar-AE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ar-AE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num>
                        <m:den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den>
                      </m:f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ar-AE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ar-AE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</m:t>
                      </m:r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ar-AE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ar-AE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84047" indent="-384047" defTabSz="490727"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84047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Some algebra gets this to:</a:t>
                </a: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ar-AE" sz="3024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46" name="Shape 4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6972300"/>
              </a:xfrm>
              <a:prstGeom prst="rect">
                <a:avLst/>
              </a:prstGeom>
              <a:blipFill>
                <a:blip r:embed="rId2"/>
                <a:stretch>
                  <a:fillRect l="-2191" t="-2537" r="-5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asted-image.png"/>
          <p:cNvPicPr/>
          <p:nvPr/>
        </p:nvPicPr>
        <p:blipFill>
          <a:blip r:embed="rId3">
            <a:extLst/>
          </a:blip>
          <a:srcRect t="12038" b="6409"/>
          <a:stretch>
            <a:fillRect/>
          </a:stretch>
        </p:blipFill>
        <p:spPr>
          <a:xfrm>
            <a:off x="10670676" y="41942"/>
            <a:ext cx="1883532" cy="179206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571500" y="330200"/>
            <a:ext cx="6292531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Finding the orientation of principal planes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3</a:t>
            </a:fld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hape 4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6972300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What are principal planes? </a:t>
                </a:r>
              </a:p>
              <a:p>
                <a:pPr marL="841247" lvl="1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Orientations where normal stresses are maximum and/or minimum.</a:t>
                </a:r>
              </a:p>
              <a:p>
                <a:pPr marL="841247" lvl="1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Orientations where the shear stresses on the surface are zero.</a:t>
                </a:r>
              </a:p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>
                    <a:solidFill>
                      <a:schemeClr val="bg2">
                        <a:lumMod val="50000"/>
                      </a:schemeClr>
                    </a:solidFill>
                  </a:rPr>
                  <a:t>Option 2:</a:t>
                </a: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How can we find the principal stress orientation?</a:t>
                </a:r>
              </a:p>
              <a:p>
                <a:pPr marL="384047" lvl="0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Find the angle where shear stress is zero.</a:t>
                </a:r>
              </a:p>
              <a:p>
                <a:pPr marL="0" indent="0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𝑛𝑡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sub>
                              </m:sSub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sz="2800" i="1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en-US" sz="2800" i="1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  <m:sub>
                          <m:r>
                            <a:rPr lang="en-US" sz="2800" i="1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𝑥𝑦</m:t>
                          </m:r>
                        </m:sub>
                      </m:sSub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n-US" sz="2800" i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800" i="1" dirty="0">
                  <a:solidFill>
                    <a:schemeClr val="bg2">
                      <a:lumMod val="50000"/>
                    </a:schemeClr>
                  </a:solidFill>
                  <a:latin typeface="Cambria Math" panose="02040503050406030204" pitchFamily="18" charset="0"/>
                </a:endParaRP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384047" indent="-384047"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Same algebra gets you to the same result:</a:t>
                </a: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ar-AE" sz="3024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46" name="Shape 4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6972300"/>
              </a:xfrm>
              <a:prstGeom prst="rect">
                <a:avLst/>
              </a:prstGeom>
              <a:blipFill>
                <a:blip r:embed="rId2"/>
                <a:stretch>
                  <a:fillRect l="-2191" t="-1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asted-image.png"/>
          <p:cNvPicPr/>
          <p:nvPr/>
        </p:nvPicPr>
        <p:blipFill>
          <a:blip r:embed="rId3">
            <a:extLst/>
          </a:blip>
          <a:srcRect t="12038" b="6409"/>
          <a:stretch>
            <a:fillRect/>
          </a:stretch>
        </p:blipFill>
        <p:spPr>
          <a:xfrm>
            <a:off x="10670676" y="41942"/>
            <a:ext cx="1883532" cy="17920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0218257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571500" y="330200"/>
            <a:ext cx="6292531" cy="1397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4200"/>
              <a:t>Finding the orientation of principal planes</a:t>
            </a:r>
          </a:p>
        </p:txBody>
      </p:sp>
      <p:sp>
        <p:nvSpPr>
          <p:cNvPr id="45" name="Shape 45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4</a:t>
            </a:fld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Shape 46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7272122"/>
              </a:xfrm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>
                    <a:solidFill>
                      <a:schemeClr val="bg2">
                        <a:lumMod val="50000"/>
                      </a:schemeClr>
                    </a:solidFill>
                  </a:rPr>
                  <a:t>What do we get from this equation? </a:t>
                </a: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800" b="0" i="0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tan</m:t>
                          </m:r>
                        </m:fName>
                        <m:e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sSub>
                                <m:sSubPr>
                                  <m:ctrlP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𝜃</m:t>
                                  </m:r>
                                </m:e>
                                <m:sub>
                                  <m:r>
                                    <a:rPr lang="en-US" sz="2800" b="0" i="1" smtClean="0">
                                      <a:solidFill>
                                        <a:schemeClr val="bg2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func>
                      <m:r>
                        <a:rPr lang="en-US" sz="2800" b="0" i="1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𝑥𝑦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2800" b="0" i="1" smtClean="0">
                              <a:solidFill>
                                <a:schemeClr val="bg2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sSub>
                            <m:sSubPr>
                              <m:ctrlP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b>
                              <m:r>
                                <a:rPr lang="en-US" sz="2800" b="0" i="1" smtClean="0">
                                  <a:solidFill>
                                    <a:schemeClr val="bg2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is the orientation of the principal stress plane</a:t>
                </a: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This equation is satisfied by two (really, four)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Each correct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will be 90° apart from the other</a:t>
                </a: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>
                    <a:solidFill>
                      <a:schemeClr val="bg2">
                        <a:lumMod val="50000"/>
                      </a:schemeClr>
                    </a:solidFill>
                  </a:rPr>
                  <a:t>Direction of Rotation</a:t>
                </a: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is positive,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is positive </a:t>
                </a:r>
                <a:b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(rotate counter clockwise from x-axis)</a:t>
                </a: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When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func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is negative,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is negative </a:t>
                </a:r>
                <a:b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</a:b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(rotate clockwise from x-axis)</a:t>
                </a: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One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will always be between -45° and +45°</a:t>
                </a: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The other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>
                    <a:solidFill>
                      <a:schemeClr val="bg2">
                        <a:lumMod val="50000"/>
                      </a:schemeClr>
                    </a:solidFill>
                  </a:rPr>
                  <a:t> will be 90° away  </a:t>
                </a:r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defTabSz="490727">
                  <a:defRPr sz="1800">
                    <a:solidFill>
                      <a:srgbClr val="000000"/>
                    </a:solidFill>
                  </a:defRPr>
                </a:pPr>
                <a:endParaRPr lang="ar-AE" sz="32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marL="0" lvl="0" indent="0" defTabSz="490727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ar-AE" sz="3024" dirty="0">
                  <a:solidFill>
                    <a:srgbClr val="747474"/>
                  </a:solidFill>
                </a:endParaRPr>
              </a:p>
            </p:txBody>
          </p:sp>
        </mc:Choice>
        <mc:Fallback xmlns="">
          <p:sp>
            <p:nvSpPr>
              <p:cNvPr id="46" name="Shape 46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499" y="2222500"/>
                <a:ext cx="11404877" cy="7272122"/>
              </a:xfrm>
              <a:prstGeom prst="rect">
                <a:avLst/>
              </a:prstGeom>
              <a:blipFill>
                <a:blip r:embed="rId2"/>
                <a:stretch>
                  <a:fillRect l="-2191" t="-1760" b="-58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0" name="pasted-image.png"/>
          <p:cNvPicPr/>
          <p:nvPr/>
        </p:nvPicPr>
        <p:blipFill>
          <a:blip r:embed="rId3">
            <a:extLst/>
          </a:blip>
          <a:srcRect t="12038" b="6409"/>
          <a:stretch>
            <a:fillRect/>
          </a:stretch>
        </p:blipFill>
        <p:spPr>
          <a:xfrm>
            <a:off x="10670676" y="41942"/>
            <a:ext cx="1883532" cy="1792068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99503353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5021943" y="6569270"/>
            <a:ext cx="3468915" cy="3109176"/>
          </a:xfrm>
          <a:prstGeom prst="rect">
            <a:avLst/>
          </a:prstGeom>
          <a:ln w="12700">
            <a:miter lim="400000"/>
          </a:ln>
        </p:spPr>
      </p:pic>
      <p:pic>
        <p:nvPicPr>
          <p:cNvPr id="78" name="pasted-image.png"/>
          <p:cNvPicPr/>
          <p:nvPr/>
        </p:nvPicPr>
        <p:blipFill>
          <a:blip r:embed="rId3">
            <a:extLst/>
          </a:blip>
          <a:srcRect l="4183" t="30583" r="4183" b="24211"/>
          <a:stretch>
            <a:fillRect/>
          </a:stretch>
        </p:blipFill>
        <p:spPr>
          <a:xfrm>
            <a:off x="7796025" y="342350"/>
            <a:ext cx="5097172" cy="872644"/>
          </a:xfrm>
          <a:prstGeom prst="rect">
            <a:avLst/>
          </a:prstGeom>
          <a:ln w="12700">
            <a:miter lim="400000"/>
          </a:ln>
        </p:spPr>
      </p:pic>
      <p:sp>
        <p:nvSpPr>
          <p:cNvPr id="79" name="Shape 79"/>
          <p:cNvSpPr>
            <a:spLocks noGrp="1"/>
          </p:cNvSpPr>
          <p:nvPr>
            <p:ph type="title"/>
          </p:nvPr>
        </p:nvSpPr>
        <p:spPr>
          <a:xfrm>
            <a:off x="571500" y="897683"/>
            <a:ext cx="11861800" cy="829517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M</a:t>
            </a:r>
            <a:r>
              <a:rPr sz="4200" dirty="0" smtClean="0"/>
              <a:t>agnitude </a:t>
            </a:r>
            <a:r>
              <a:rPr sz="4200" dirty="0"/>
              <a:t>of </a:t>
            </a:r>
            <a:r>
              <a:rPr sz="4200" dirty="0" smtClean="0"/>
              <a:t>principal </a:t>
            </a:r>
            <a:r>
              <a:rPr sz="4200" dirty="0"/>
              <a:t>stresses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Shape 80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199267" y="2228851"/>
                <a:ext cx="12380947" cy="4578350"/>
              </a:xfrm>
              <a:prstGeom prst="rect">
                <a:avLst/>
              </a:prstGeom>
            </p:spPr>
            <p:txBody>
              <a:bodyPr>
                <a:noAutofit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 smtClean="0">
                    <a:solidFill>
                      <a:schemeClr val="bg2">
                        <a:lumMod val="50000"/>
                      </a:schemeClr>
                    </a:solidFill>
                  </a:rPr>
                  <a:t>What is a principal stress?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It is the normal stress on one of the principal planes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It is either the minimum or maximum normal stress in the material</a:t>
                </a: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28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8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 is the maximum normal stress (most right on the number line)</a:t>
                </a: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ar-AE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28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28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 is the </a:t>
                </a: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minimum (most left on the number line)</a:t>
                </a:r>
                <a:endParaRPr lang="en-US" sz="2800" dirty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 lvl="0">
                  <a:defRPr sz="1800">
                    <a:solidFill>
                      <a:srgbClr val="000000"/>
                    </a:solidFill>
                  </a:defRPr>
                </a:pPr>
                <a:endParaRPr lang="ar-AE" sz="2800" dirty="0">
                  <a:solidFill>
                    <a:srgbClr val="747474"/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u="sng" dirty="0">
                    <a:solidFill>
                      <a:srgbClr val="747474"/>
                    </a:solidFill>
                  </a:rPr>
                  <a:t>How to find the values</a:t>
                </a: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rgbClr val="747474"/>
                    </a:solidFill>
                  </a:rPr>
                  <a:t>Method 1 - Substitute </a:t>
                </a:r>
                <a:r>
                  <a:rPr lang="en-US" sz="2800" dirty="0" smtClean="0">
                    <a:solidFill>
                      <a:srgbClr val="747474"/>
                    </a:solidFill>
                  </a:rPr>
                  <a:t>each 𝜃</a:t>
                </a:r>
                <a:r>
                  <a:rPr lang="en-US" sz="2800" baseline="-5999" dirty="0">
                    <a:solidFill>
                      <a:srgbClr val="747474"/>
                    </a:solidFill>
                  </a:rPr>
                  <a:t>p</a:t>
                </a:r>
                <a:r>
                  <a:rPr lang="en-US" sz="2800" dirty="0">
                    <a:solidFill>
                      <a:srgbClr val="747474"/>
                    </a:solidFill>
                  </a:rPr>
                  <a:t> directly </a:t>
                </a:r>
                <a:r>
                  <a:rPr lang="en-US" sz="2800" dirty="0" smtClean="0">
                    <a:solidFill>
                      <a:srgbClr val="747474"/>
                    </a:solidFill>
                  </a:rPr>
                  <a:t>into stress transformation equations</a:t>
                </a:r>
                <a:endParaRPr lang="en-US" sz="2800" dirty="0">
                  <a:solidFill>
                    <a:srgbClr val="747474"/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Method 2 - Develop general equations for 𝜎</a:t>
                </a:r>
                <a:r>
                  <a:rPr lang="en-US" sz="2800" baseline="-5999" dirty="0">
                    <a:solidFill>
                      <a:schemeClr val="bg2">
                        <a:lumMod val="50000"/>
                      </a:schemeClr>
                    </a:solidFill>
                  </a:rPr>
                  <a:t>p1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 and 𝜎</a:t>
                </a:r>
                <a:r>
                  <a:rPr lang="en-US" sz="2800" baseline="-5999" dirty="0">
                    <a:solidFill>
                      <a:schemeClr val="bg2">
                        <a:lumMod val="50000"/>
                      </a:schemeClr>
                    </a:solidFill>
                  </a:rPr>
                  <a:t>p2</a:t>
                </a:r>
              </a:p>
              <a:p>
                <a:pPr lvl="1">
                  <a:defRPr sz="1800">
                    <a:solidFill>
                      <a:srgbClr val="000000"/>
                    </a:solidFill>
                  </a:defRPr>
                </a:pP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Substitute </a:t>
                </a: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2𝜃</a:t>
                </a:r>
                <a:r>
                  <a:rPr lang="en-US" sz="2800" baseline="-5999" dirty="0">
                    <a:solidFill>
                      <a:schemeClr val="bg2">
                        <a:lumMod val="50000"/>
                      </a:schemeClr>
                    </a:solidFill>
                  </a:rPr>
                  <a:t>p</a:t>
                </a: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 values in eq</a:t>
                </a:r>
                <a:r>
                  <a:rPr lang="en-US" sz="2800" dirty="0">
                    <a:solidFill>
                      <a:schemeClr val="bg2">
                        <a:lumMod val="50000"/>
                      </a:schemeClr>
                    </a:solidFill>
                  </a:rPr>
                  <a:t>. 12.11 derived </a:t>
                </a:r>
                <a:r>
                  <a:rPr lang="en-US" sz="2800" dirty="0" smtClean="0">
                    <a:solidFill>
                      <a:schemeClr val="bg2">
                        <a:lumMod val="50000"/>
                      </a:schemeClr>
                    </a:solidFill>
                  </a:rPr>
                  <a:t>earlier, and represent them as triangles (seen below)</a:t>
                </a:r>
                <a:endParaRPr sz="28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80" name="Shape 80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199267" y="2228851"/>
                <a:ext cx="12380947" cy="4578350"/>
              </a:xfrm>
              <a:prstGeom prst="rect">
                <a:avLst/>
              </a:prstGeom>
              <a:blipFill>
                <a:blip r:embed="rId4"/>
                <a:stretch>
                  <a:fillRect l="-2019" t="-2796" r="-2166" b="-113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Shape 81"/>
          <p:cNvSpPr>
            <a:spLocks noGrp="1"/>
          </p:cNvSpPr>
          <p:nvPr>
            <p:ph type="sldNum" sz="quarter" idx="2"/>
          </p:nvPr>
        </p:nvSpPr>
        <p:spPr>
          <a:xfrm>
            <a:off x="12367056" y="9194800"/>
            <a:ext cx="213158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5</a:t>
            </a:fld>
            <a:endParaRPr sz="1400"/>
          </a:p>
        </p:txBody>
      </p:sp>
      <p:pic>
        <p:nvPicPr>
          <p:cNvPr id="8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9138250" y="6716598"/>
            <a:ext cx="2730501" cy="889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M</a:t>
            </a:r>
            <a:r>
              <a:rPr sz="4200" dirty="0" smtClean="0"/>
              <a:t>agnitude of principal stresses</a:t>
            </a:r>
            <a:endParaRPr sz="4200" dirty="0"/>
          </a:p>
        </p:txBody>
      </p:sp>
      <p:sp>
        <p:nvSpPr>
          <p:cNvPr id="103" name="Shape 10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Using SOA and CAH we can define the </a:t>
            </a:r>
            <a:b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angle 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2𝜃</a:t>
            </a:r>
            <a:r>
              <a:rPr lang="en-US" sz="3200" baseline="-5999" dirty="0">
                <a:solidFill>
                  <a:schemeClr val="bg2">
                    <a:lumMod val="50000"/>
                  </a:schemeClr>
                </a:solidFill>
              </a:rPr>
              <a:t>p</a:t>
            </a:r>
            <a:r>
              <a:rPr lang="en-US" sz="32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as:</a:t>
            </a:r>
            <a:endParaRPr sz="32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4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400" dirty="0" smtClean="0">
              <a:solidFill>
                <a:schemeClr val="bg2">
                  <a:lumMod val="50000"/>
                </a:schemeClr>
              </a:solidFill>
            </a:endParaRPr>
          </a:p>
          <a:p>
            <a:pPr marL="0" lvl="0" indent="0">
              <a:buNone/>
              <a:defRPr sz="1800">
                <a:solidFill>
                  <a:srgbClr val="000000"/>
                </a:solidFill>
              </a:defRPr>
            </a:pPr>
            <a:endParaRPr sz="34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Substitute these in to 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endParaRPr sz="34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lang="en-US" sz="3400" dirty="0" smtClean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Some algebra shows we get:</a:t>
            </a:r>
          </a:p>
          <a:p>
            <a:pPr>
              <a:defRPr sz="1800">
                <a:solidFill>
                  <a:srgbClr val="000000"/>
                </a:solidFill>
              </a:defRPr>
            </a:pPr>
            <a:endParaRPr lang="en-US" sz="3400" dirty="0">
              <a:solidFill>
                <a:schemeClr val="bg2">
                  <a:lumMod val="50000"/>
                </a:schemeClr>
              </a:solidFill>
            </a:endParaRPr>
          </a:p>
          <a:p>
            <a:pPr>
              <a:defRPr sz="1800">
                <a:solidFill>
                  <a:srgbClr val="000000"/>
                </a:solidFill>
              </a:defRPr>
            </a:pP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I</a:t>
            </a:r>
            <a:r>
              <a:rPr sz="3400" dirty="0" smtClean="0">
                <a:solidFill>
                  <a:schemeClr val="bg2">
                    <a:lumMod val="50000"/>
                  </a:schemeClr>
                </a:solidFill>
              </a:rPr>
              <a:t>f </a:t>
            </a:r>
            <a:r>
              <a:rPr sz="3400" dirty="0">
                <a:solidFill>
                  <a:schemeClr val="bg2">
                    <a:lumMod val="50000"/>
                  </a:schemeClr>
                </a:solidFill>
              </a:rPr>
              <a:t>we substitute a value of 2𝜃 that is 180° away, we </a:t>
            </a:r>
            <a:r>
              <a:rPr sz="3400" dirty="0" smtClean="0">
                <a:solidFill>
                  <a:schemeClr val="bg2">
                    <a:lumMod val="50000"/>
                  </a:schemeClr>
                </a:solidFill>
              </a:rPr>
              <a:t>get</a:t>
            </a:r>
            <a:r>
              <a:rPr lang="en-US" sz="340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  <a:endParaRPr sz="3400" dirty="0">
              <a:solidFill>
                <a:schemeClr val="bg2">
                  <a:lumMod val="50000"/>
                </a:schemeClr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400" dirty="0">
              <a:solidFill>
                <a:srgbClr val="747474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3400" dirty="0">
              <a:solidFill>
                <a:srgbClr val="747474"/>
              </a:solidFill>
            </a:endParaRPr>
          </a:p>
        </p:txBody>
      </p:sp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6</a:t>
            </a:fld>
            <a:endParaRPr sz="1400"/>
          </a:p>
        </p:txBody>
      </p:sp>
      <p:pic>
        <p:nvPicPr>
          <p:cNvPr id="105" name="pasted-image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737600" y="55784"/>
            <a:ext cx="4162235" cy="3730596"/>
          </a:xfrm>
          <a:prstGeom prst="rect">
            <a:avLst/>
          </a:prstGeom>
          <a:ln w="12700">
            <a:miter lim="400000"/>
          </a:ln>
        </p:spPr>
      </p:pic>
      <p:pic>
        <p:nvPicPr>
          <p:cNvPr id="106" name="pasted-image.png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96336" y="3229847"/>
            <a:ext cx="6076213" cy="113794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7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5947065" y="4580209"/>
            <a:ext cx="4978401" cy="838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8" name="pasted-image.png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7155894" y="5944489"/>
            <a:ext cx="4406901" cy="10922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9" name="pasted-image.png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7339137" y="8019283"/>
            <a:ext cx="4368801" cy="1104901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33250825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lang="en-US" sz="4200" dirty="0" smtClean="0"/>
              <a:t>M</a:t>
            </a:r>
            <a:r>
              <a:rPr sz="4200" dirty="0" smtClean="0"/>
              <a:t>agnitude of principal stresses</a:t>
            </a:r>
            <a:endParaRPr sz="4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3" name="Shape 103"/>
              <p:cNvSpPr>
                <a:spLocks noGrp="1"/>
              </p:cNvSpPr>
              <p:nvPr>
                <p:ph type="body" idx="1"/>
              </p:nvPr>
            </p:nvSpPr>
            <p:spPr>
              <a:prstGeom prst="rect">
                <a:avLst/>
              </a:prstGeom>
            </p:spPr>
            <p:txBody>
              <a:bodyPr>
                <a:normAutofit/>
              </a:bodyPr>
              <a:lstStyle/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r>
                  <a:rPr sz="3200" dirty="0" smtClean="0">
                    <a:solidFill>
                      <a:srgbClr val="747474"/>
                    </a:solidFill>
                  </a:rPr>
                  <a:t>We </a:t>
                </a:r>
                <a:r>
                  <a:rPr sz="3200" dirty="0">
                    <a:solidFill>
                      <a:srgbClr val="747474"/>
                    </a:solidFill>
                  </a:rPr>
                  <a:t>can combine these as one </a:t>
                </a:r>
                <a:r>
                  <a:rPr sz="3200" dirty="0" smtClean="0">
                    <a:solidFill>
                      <a:srgbClr val="747474"/>
                    </a:solidFill>
                  </a:rPr>
                  <a:t>equation</a:t>
                </a:r>
                <a:endParaRPr lang="en-US" sz="3200" dirty="0" smtClean="0">
                  <a:solidFill>
                    <a:srgbClr val="747474"/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/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>
                  <a:solidFill>
                    <a:srgbClr val="747474"/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/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>
                  <a:solidFill>
                    <a:srgbClr val="747474"/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/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 smtClean="0">
                  <a:solidFill>
                    <a:srgbClr val="747474"/>
                  </a:solidFill>
                </a:endParaRPr>
              </a:p>
              <a:p>
                <a:pPr marL="0" lvl="0" indent="0">
                  <a:buNone/>
                  <a:defRPr sz="1800">
                    <a:solidFill>
                      <a:srgbClr val="000000"/>
                    </a:solidFill>
                  </a:defRPr>
                </a:pPr>
                <a:endParaRPr lang="en-US" sz="3200" dirty="0"/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This equation gives you the magnitudes of both principal stresses if you input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ar-AE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,</a:t>
                </a:r>
                <a:r>
                  <a:rPr lang="ar-AE" sz="3200" dirty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sub>
                    </m:sSub>
                  </m:oMath>
                </a14:m>
                <a:r>
                  <a:rPr lang="ar-AE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, </a:t>
                </a: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ar-AE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</m:oMath>
                </a14:m>
                <a:endParaRPr lang="ar-AE" sz="3200" dirty="0" smtClean="0">
                  <a:solidFill>
                    <a:schemeClr val="bg2">
                      <a:lumMod val="50000"/>
                    </a:schemeClr>
                  </a:solidFill>
                </a:endParaRPr>
              </a:p>
              <a:p>
                <a:pPr>
                  <a:defRPr sz="1800">
                    <a:solidFill>
                      <a:srgbClr val="000000"/>
                    </a:solidFill>
                  </a:defRPr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If you don’t need the orientation of principal stresses (only the magnitudes) you can get everything you need in this one equation</a:t>
                </a:r>
                <a:endParaRPr lang="en-US" sz="3200" dirty="0">
                  <a:solidFill>
                    <a:schemeClr val="bg2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3" name="Shape 10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prstGeom prst="rect">
                <a:avLst/>
              </a:prstGeom>
              <a:blipFill>
                <a:blip r:embed="rId2"/>
                <a:stretch>
                  <a:fillRect l="-2107" t="-19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xfrm>
            <a:off x="12357277" y="9194800"/>
            <a:ext cx="222937" cy="29982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pPr lvl="0">
              <a:defRPr sz="1800"/>
            </a:pPr>
            <a:fld id="{86CB4B4D-7CA3-9044-876B-883B54F8677D}" type="slidenum">
              <a:rPr sz="1400"/>
              <a:t>7</a:t>
            </a:fld>
            <a:endParaRPr sz="1400"/>
          </a:p>
        </p:txBody>
      </p:sp>
      <p:pic>
        <p:nvPicPr>
          <p:cNvPr id="105" name="pasted-image.png"/>
          <p:cNvPicPr/>
          <p:nvPr/>
        </p:nvPicPr>
        <p:blipFill rotWithShape="1">
          <a:blip r:embed="rId3">
            <a:extLst/>
          </a:blip>
          <a:srcRect t="5903"/>
          <a:stretch/>
        </p:blipFill>
        <p:spPr>
          <a:xfrm>
            <a:off x="9564914" y="29029"/>
            <a:ext cx="3334921" cy="2812636"/>
          </a:xfrm>
          <a:prstGeom prst="rect">
            <a:avLst/>
          </a:prstGeom>
          <a:ln w="12700">
            <a:miter lim="400000"/>
          </a:ln>
        </p:spPr>
      </p:pic>
      <p:pic>
        <p:nvPicPr>
          <p:cNvPr id="110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2268520" y="3526031"/>
            <a:ext cx="6932032" cy="16846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314" y="330200"/>
            <a:ext cx="4629150" cy="4399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222499"/>
                <a:ext cx="11861800" cy="719727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Find the following: </a:t>
                </a:r>
                <a:r>
                  <a:rPr lang="en-US" sz="2400" u="sng" dirty="0" smtClean="0"/>
                  <a:t>(ignore the 55° line)</a:t>
                </a:r>
                <a:endParaRPr lang="en-US" u="sng" dirty="0" smtClean="0"/>
              </a:p>
              <a:p>
                <a:r>
                  <a:rPr lang="en-US" sz="3200" dirty="0" smtClean="0"/>
                  <a:t>Orientation of principal stresses</a:t>
                </a:r>
              </a:p>
              <a:p>
                <a:r>
                  <a:rPr lang="en-US" sz="3200" dirty="0" smtClean="0"/>
                  <a:t>Magnitude of principal stresses</a:t>
                </a:r>
              </a:p>
              <a:p>
                <a:r>
                  <a:rPr lang="en-US" sz="3200" dirty="0" smtClean="0"/>
                  <a:t>Orientation of maximum shear stress</a:t>
                </a:r>
              </a:p>
              <a:p>
                <a:r>
                  <a:rPr lang="en-US" sz="3200" dirty="0" smtClean="0"/>
                  <a:t>Magnitude of maximum shear stress</a:t>
                </a:r>
              </a:p>
              <a:p>
                <a:endParaRPr lang="en-US" dirty="0"/>
              </a:p>
              <a:p>
                <a:pPr marL="0" indent="0">
                  <a:buNone/>
                </a:pPr>
                <a:r>
                  <a:rPr lang="en-US" u="sng" dirty="0" smtClean="0"/>
                  <a:t>Plan: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32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 smtClean="0"/>
                  <a:t> using: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𝑥𝑦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𝑥</m:t>
                            </m:r>
                          </m:sub>
                        </m:s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 − </m:t>
                        </m:r>
                        <m:sSub>
                          <m:sSub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sSub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𝑦</m:t>
                            </m:r>
                          </m:sub>
                        </m:sSub>
                      </m:den>
                    </m:f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3200" dirty="0" smtClean="0"/>
                  <a:t>Find </a:t>
                </a:r>
                <a:r>
                  <a:rPr lang="el-GR" sz="3200" dirty="0" smtClean="0">
                    <a:cs typeface="Calibri" panose="020F0502020204030204" pitchFamily="34" charset="0"/>
                  </a:rPr>
                  <a:t>σ</a:t>
                </a:r>
                <a:r>
                  <a:rPr lang="en-US" sz="3200" baseline="-25000" dirty="0" smtClean="0">
                    <a:cs typeface="Calibri" panose="020F0502020204030204" pitchFamily="34" charset="0"/>
                  </a:rPr>
                  <a:t>p1</a:t>
                </a:r>
                <a:r>
                  <a:rPr lang="en-US" sz="3200" dirty="0" smtClean="0">
                    <a:cs typeface="Calibri" panose="020F0502020204030204" pitchFamily="34" charset="0"/>
                  </a:rPr>
                  <a:t> and </a:t>
                </a:r>
                <a:r>
                  <a:rPr lang="el-GR" sz="3200" dirty="0">
                    <a:cs typeface="Calibri" panose="020F0502020204030204" pitchFamily="34" charset="0"/>
                  </a:rPr>
                  <a:t>σ</a:t>
                </a:r>
                <a:r>
                  <a:rPr lang="en-US" sz="3200" baseline="-25000" dirty="0" smtClean="0">
                    <a:cs typeface="Calibri" panose="020F0502020204030204" pitchFamily="34" charset="0"/>
                  </a:rPr>
                  <a:t>p2</a:t>
                </a:r>
                <a:r>
                  <a:rPr lang="en-US" sz="3200" dirty="0" smtClean="0">
                    <a:cs typeface="Calibri" panose="020F0502020204030204" pitchFamily="34" charset="0"/>
                  </a:rPr>
                  <a:t> using: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3200" dirty="0" smtClean="0">
                    <a:cs typeface="Calibri" panose="020F0502020204030204" pitchFamily="34" charset="0"/>
                  </a:rPr>
                  <a:t>Know that max shear is 45° from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𝑝</m:t>
                        </m:r>
                      </m:sub>
                    </m:sSub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Use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𝜏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=</m:t>
                    </m:r>
                  </m:oMath>
                </a14:m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𝑝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±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45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𝑖𝑛</m:t>
                    </m:r>
                  </m:oMath>
                </a14:m>
                <a:r>
                  <a:rPr lang="en-US" sz="3200" dirty="0" smtClean="0">
                    <a:solidFill>
                      <a:schemeClr val="bg2">
                        <a:lumMod val="5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num>
                          <m:den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</m:den>
                        </m:f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𝑠𝑖𝑛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</m:d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ea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𝑥𝑦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ea typeface="Cambria Math" panose="02040503050406030204" pitchFamily="18" charset="0"/>
                      </a:rPr>
                      <m:t>𝑐𝑜𝑠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ea typeface="Cambria Math" panose="02040503050406030204" pitchFamily="18" charset="0"/>
                      </a:rPr>
                      <m:t>2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3200" dirty="0"/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22499"/>
                <a:ext cx="11861800" cy="7197271"/>
              </a:xfrm>
              <a:blipFill>
                <a:blip r:embed="rId3"/>
                <a:stretch>
                  <a:fillRect l="-2364" t="-19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asted-image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431314" y="6301359"/>
            <a:ext cx="4875893" cy="1016940"/>
          </a:xfrm>
          <a:prstGeom prst="rect">
            <a:avLst/>
          </a:prstGeom>
          <a:ln w="12700">
            <a:miter lim="400000"/>
          </a:ln>
        </p:spPr>
      </p:pic>
      <p:cxnSp>
        <p:nvCxnSpPr>
          <p:cNvPr id="7" name="Straight Arrow Connector 6"/>
          <p:cNvCxnSpPr/>
          <p:nvPr/>
        </p:nvCxnSpPr>
        <p:spPr>
          <a:xfrm>
            <a:off x="4949371" y="6923314"/>
            <a:ext cx="2481943" cy="0"/>
          </a:xfrm>
          <a:prstGeom prst="straightConnector1">
            <a:avLst/>
          </a:prstGeom>
          <a:noFill/>
          <a:ln w="34925" cap="flat">
            <a:solidFill>
              <a:schemeClr val="accent1">
                <a:lumMod val="60000"/>
                <a:lumOff val="40000"/>
              </a:schemeClr>
            </a:solidFill>
            <a:prstDash val="solid"/>
            <a:miter lim="400000"/>
            <a:tailEnd type="triangle" w="lg" len="lg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3418092534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9314" y="330200"/>
            <a:ext cx="4629150" cy="439945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Problem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571500" y="2222499"/>
                <a:ext cx="11861800" cy="7400472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u="sng" dirty="0" smtClean="0"/>
                  <a:t>Solution:</a:t>
                </a:r>
              </a:p>
              <a:p>
                <a:pPr>
                  <a:spcAft>
                    <a:spcPts val="600"/>
                  </a:spcAft>
                </a:pPr>
                <a:r>
                  <a:rPr lang="en-US" sz="3200" dirty="0" smtClean="0"/>
                  <a:t>Find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sz="3200" dirty="0" smtClean="0"/>
                  <a:t> using: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sz="3200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tan</m:t>
                        </m:r>
                      </m:fName>
                      <m:e>
                        <m:d>
                          <m:d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</a:rPr>
                              <m:t>2</m:t>
                            </m:r>
                            <m:sSub>
                              <m:sSub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</m:ctrlPr>
                              </m:sSub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ea typeface="Cambria Math" panose="02040503050406030204" pitchFamily="18" charset="0"/>
                                  </a:rPr>
                                  <m:t>𝜃</m:t>
                                </m:r>
                              </m:e>
                              <m:sub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</a:rPr>
                                  <m:t>𝑝</m:t>
                                </m:r>
                              </m:sub>
                            </m:sSub>
                          </m:e>
                        </m:d>
                      </m:e>
                    </m:func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</a:rPr>
                          <m:t>2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18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(−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12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 −(−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39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+(−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+</m:t>
                    </m:r>
                    <m:rad>
                      <m:radPr>
                        <m:degHide m:val="on"/>
                        <m:ctrlPr>
                          <a:rPr lang="en-US" sz="32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e>
                                    </m:d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−(−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9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84</m:t>
                    </m:r>
                  </m:oMath>
                </a14:m>
                <a:endParaRPr lang="en-US" sz="3200" dirty="0" smtClean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d>
                          <m:d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12</m:t>
                            </m:r>
                          </m:e>
                        </m:d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+(−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5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sz="3200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d>
                                      <m:dPr>
                                        <m:ctrlP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US" sz="3200" i="1">
                                            <a:latin typeface="Cambria Math" panose="02040503050406030204" pitchFamily="18" charset="0"/>
                                          </a:rPr>
                                          <m:t>12</m:t>
                                        </m:r>
                                      </m:e>
                                    </m:d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−(−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5</m:t>
                                    </m:r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num>
                                  <m:den>
                                    <m:r>
                                      <a:rPr lang="en-US" sz="32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(−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18</m:t>
                            </m:r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en-US" sz="3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sz="3200" dirty="0" smtClean="0">
                  <a:cs typeface="Calibri" panose="020F0502020204030204" pitchFamily="34" charset="0"/>
                </a:endParaRP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26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en-US" sz="3200" b="0" i="1" smtClean="0">
                        <a:latin typeface="Cambria Math" panose="02040503050406030204" pitchFamily="18" charset="0"/>
                      </a:rPr>
                      <m:t>84</m:t>
                    </m:r>
                  </m:oMath>
                </a14:m>
                <a:endParaRPr lang="en-US" sz="32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𝜃</m:t>
                        </m:r>
                      </m:e>
                      <m:sub>
                        <m:r>
                          <a:rPr lang="en-US" sz="3200" i="1" smtClean="0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sub>
                    </m:sSub>
                    <m:r>
                      <a:rPr lang="en-US" sz="3200" b="0" i="1" smtClean="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Helvetica Neue Light"/>
                      </a:rPr>
                      <m:t>84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Helvetica Neue Light"/>
                      </a:rPr>
                      <m:t>.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Helvetica Neue Light"/>
                      </a:rPr>
                      <m:t>5</m:t>
                    </m:r>
                    <m:r>
                      <a:rPr lang="en-US" sz="3200" b="0" i="0" smtClean="0">
                        <a:solidFill>
                          <a:schemeClr val="bg2">
                            <a:lumMod val="50000"/>
                          </a:schemeClr>
                        </a:solidFill>
                        <a:latin typeface="Helvetica Neue Light"/>
                      </a:rPr>
                      <m:t>°</m:t>
                    </m:r>
                  </m:oMath>
                </a14:m>
                <a:r>
                  <a:rPr lang="en-US" sz="3200" b="0" dirty="0" smtClean="0">
                    <a:solidFill>
                      <a:schemeClr val="bg2">
                        <a:lumMod val="50000"/>
                      </a:schemeClr>
                    </a:solidFill>
                    <a:latin typeface="Helvetica Neue Light"/>
                  </a:rPr>
                  <a:t>, or -5.5°</a:t>
                </a:r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=−</m:t>
                    </m:r>
                    <m:d>
                      <m:dPr>
                        <m:begChr m:val="["/>
                        <m:endChr m:val="]"/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12</m:t>
                                </m:r>
                              </m:e>
                            </m:d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num>
                          <m:den>
                            <m: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en-US" sz="3200" i="1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sz="3200">
                                <a:solidFill>
                                  <a:schemeClr val="bg2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84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.</m:t>
                                </m:r>
                                <m:r>
                                  <a:rPr lang="en-US" sz="3200" i="1">
                                    <a:solidFill>
                                      <a:schemeClr val="bg2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(−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18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m:rPr>
                        <m:sty m:val="p"/>
                      </m:rPr>
                      <a:rPr lang="en-US" sz="3200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cos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⁡(</m:t>
                    </m:r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US" sz="3200" dirty="0"/>
                  <a:t>*84.5)</a:t>
                </a:r>
                <a:endParaRPr lang="en-US" sz="3200" dirty="0"/>
              </a:p>
              <a:p>
                <a:pPr>
                  <a:spcAft>
                    <a:spcPts val="6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sz="3200" i="1">
                            <a:solidFill>
                              <a:schemeClr val="bg2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𝑛𝑡</m:t>
                        </m:r>
                      </m:sub>
                    </m:sSub>
                    <m:r>
                      <a:rPr lang="en-US" sz="3200" i="1">
                        <a:solidFill>
                          <a:schemeClr val="bg2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 smtClean="0">
                    <a:cs typeface="Calibri" panose="020F0502020204030204" pitchFamily="34" charset="0"/>
                  </a:rPr>
                  <a:t> </a:t>
                </a:r>
                <a:r>
                  <a:rPr lang="en-US" sz="3200" smtClean="0">
                    <a:cs typeface="Calibri" panose="020F0502020204030204" pitchFamily="34" charset="0"/>
                  </a:rPr>
                  <a:t>+/- 18.34</a:t>
                </a:r>
                <a:endParaRPr lang="en-US" sz="3200" dirty="0" smtClean="0">
                  <a:cs typeface="Calibri" panose="020F0502020204030204" pitchFamily="34" charset="0"/>
                </a:endParaRPr>
              </a:p>
            </p:txBody>
          </p:sp>
        </mc:Choice>
        <mc:Fallback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571500" y="2222499"/>
                <a:ext cx="11861800" cy="7400472"/>
              </a:xfrm>
              <a:blipFill>
                <a:blip r:embed="rId3"/>
                <a:stretch>
                  <a:fillRect l="-2364" t="-1895" b="-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79033082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ModernPortfolio">
  <a:themeElements>
    <a:clrScheme name="ModernPortfolio">
      <a:dk1>
        <a:srgbClr val="000000"/>
      </a:dk1>
      <a:lt1>
        <a:srgbClr val="FFFFFF"/>
      </a:lt1>
      <a:dk2>
        <a:srgbClr val="5C5C5C"/>
      </a:dk2>
      <a:lt2>
        <a:srgbClr val="CBCBCB"/>
      </a:lt2>
      <a:accent1>
        <a:srgbClr val="557E8A"/>
      </a:accent1>
      <a:accent2>
        <a:srgbClr val="88885A"/>
      </a:accent2>
      <a:accent3>
        <a:srgbClr val="B29E85"/>
      </a:accent3>
      <a:accent4>
        <a:srgbClr val="BB7B52"/>
      </a:accent4>
      <a:accent5>
        <a:srgbClr val="CF7F66"/>
      </a:accent5>
      <a:accent6>
        <a:srgbClr val="62647B"/>
      </a:accent6>
      <a:hlink>
        <a:srgbClr val="0000FF"/>
      </a:hlink>
      <a:folHlink>
        <a:srgbClr val="FF00FF"/>
      </a:folHlink>
    </a:clrScheme>
    <a:fontScheme name="ModernPortfolio">
      <a:majorFont>
        <a:latin typeface="Helvetica Neue Light"/>
        <a:ea typeface="Helvetica Neue Light"/>
        <a:cs typeface="Helvetica Neue Light"/>
      </a:majorFont>
      <a:minorFont>
        <a:latin typeface="Helvetica Neue Light"/>
        <a:ea typeface="Helvetica Neue Light"/>
        <a:cs typeface="Helvetica Neue Light"/>
      </a:minorFont>
    </a:fontScheme>
    <a:fmtScheme name="ModernPortfol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25D6B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ABABAB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Neue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267</Words>
  <Application>Microsoft Office PowerPoint</Application>
  <PresentationFormat>Custom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Avenir Roman</vt:lpstr>
      <vt:lpstr>Calibri</vt:lpstr>
      <vt:lpstr>Cambria Math</vt:lpstr>
      <vt:lpstr>Helvetica</vt:lpstr>
      <vt:lpstr>Helvetica Neue</vt:lpstr>
      <vt:lpstr>Helvetica Neue Light</vt:lpstr>
      <vt:lpstr>Wingdings</vt:lpstr>
      <vt:lpstr>ModernPortfolio</vt:lpstr>
      <vt:lpstr>Mechanics of Materials Engr 350 - Lecture 17 - Principal Stresses and Maximum Shear Stress</vt:lpstr>
      <vt:lpstr>Finding the orientation of principal planes</vt:lpstr>
      <vt:lpstr>Finding the orientation of principal planes</vt:lpstr>
      <vt:lpstr>Finding the orientation of principal planes</vt:lpstr>
      <vt:lpstr>Magnitude of principal stresses</vt:lpstr>
      <vt:lpstr>Magnitude of principal stresses</vt:lpstr>
      <vt:lpstr>Magnitude of principal stresses</vt:lpstr>
      <vt:lpstr>Example Problem</vt:lpstr>
      <vt:lpstr>Example Problem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Mechanics of Materials Engr 350 - Lecture 14 - Principal Stresses and Maximum Shear Stress</dc:title>
  <dc:creator>Dan Cordon</dc:creator>
  <cp:lastModifiedBy>Cordon, Daniel (dcordon@uidaho.edu)</cp:lastModifiedBy>
  <cp:revision>14</cp:revision>
  <dcterms:modified xsi:type="dcterms:W3CDTF">2019-02-22T18:55:43Z</dcterms:modified>
</cp:coreProperties>
</file>