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9" r:id="rId4"/>
    <p:sldId id="280" r:id="rId5"/>
    <p:sldId id="261" r:id="rId6"/>
    <p:sldId id="281" r:id="rId7"/>
    <p:sldId id="264" r:id="rId8"/>
    <p:sldId id="265" r:id="rId9"/>
    <p:sldId id="267" r:id="rId10"/>
    <p:sldId id="269" r:id="rId11"/>
    <p:sldId id="282" r:id="rId12"/>
    <p:sldId id="271" r:id="rId13"/>
    <p:sldId id="283" r:id="rId14"/>
    <p:sldId id="273" r:id="rId15"/>
    <p:sldId id="275" r:id="rId16"/>
    <p:sldId id="277" r:id="rId1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Mechanics of Materials Engr 350 - </a:t>
            </a:r>
            <a:r>
              <a:rPr sz="4200"/>
              <a:t>Lecture 1</a:t>
            </a:r>
            <a:r>
              <a:rPr lang="en-US" sz="4200"/>
              <a:t>8</a:t>
            </a:r>
            <a:r>
              <a:rPr sz="4200"/>
              <a:t> </a:t>
            </a:r>
            <a:r>
              <a:rPr sz="4200" dirty="0"/>
              <a:t>- Principal Stresses and Maximum Shear Stress</a:t>
            </a:r>
          </a:p>
        </p:txBody>
      </p:sp>
      <p:pic>
        <p:nvPicPr>
          <p:cNvPr id="1026" name="Picture 2" descr="Image result for maximum stress quotes">
            <a:extLst>
              <a:ext uri="{FF2B5EF4-FFF2-40B4-BE49-F238E27FC236}">
                <a16:creationId xmlns:a16="http://schemas.microsoft.com/office/drawing/2014/main" id="{886C8C2E-BFFF-41C6-B5D9-C7827873C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4"/>
          <a:stretch/>
        </p:blipFill>
        <p:spPr bwMode="auto">
          <a:xfrm>
            <a:off x="2012408" y="5257801"/>
            <a:ext cx="8979984" cy="416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388825-3098-44C1-A716-EDB92EC5C7FF}"/>
              </a:ext>
            </a:extLst>
          </p:cNvPr>
          <p:cNvSpPr/>
          <p:nvPr/>
        </p:nvSpPr>
        <p:spPr>
          <a:xfrm rot="19894974">
            <a:off x="2132283" y="5980887"/>
            <a:ext cx="801373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Totally False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Orientation of the maximum in-plane shear stress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571500" y="2127250"/>
            <a:ext cx="11861800" cy="6667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747474"/>
                </a:solidFill>
              </a:rPr>
              <a:t>(You already know that this is 45° from </a:t>
            </a:r>
            <a:r>
              <a:rPr lang="el-GR" sz="3600" dirty="0">
                <a:solidFill>
                  <a:srgbClr val="747474"/>
                </a:solidFill>
                <a:cs typeface="Times New Roman" panose="02020603050405020304" pitchFamily="18" charset="0"/>
              </a:rPr>
              <a:t>θ</a:t>
            </a:r>
            <a:r>
              <a:rPr lang="en-US" sz="3600" baseline="-25000" dirty="0">
                <a:solidFill>
                  <a:srgbClr val="747474"/>
                </a:solidFill>
                <a:cs typeface="Times New Roman" panose="02020603050405020304" pitchFamily="18" charset="0"/>
              </a:rPr>
              <a:t>p</a:t>
            </a:r>
            <a:r>
              <a:rPr lang="en-US" sz="3600" dirty="0">
                <a:solidFill>
                  <a:srgbClr val="747474"/>
                </a:solidFill>
                <a:cs typeface="Times New Roman" panose="02020603050405020304" pitchFamily="18" charset="0"/>
              </a:rPr>
              <a:t>)</a:t>
            </a:r>
            <a:endParaRPr lang="en-US" baseline="-25000" dirty="0">
              <a:cs typeface="Times New Roman" panose="02020603050405020304" pitchFamily="18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747474"/>
                </a:solidFill>
              </a:rPr>
              <a:t>Prove it by </a:t>
            </a:r>
            <a:r>
              <a:rPr sz="3600" dirty="0">
                <a:solidFill>
                  <a:srgbClr val="747474"/>
                </a:solidFill>
              </a:rPr>
              <a:t>differentiat</a:t>
            </a:r>
            <a:r>
              <a:rPr lang="en-US" sz="3600" dirty="0">
                <a:solidFill>
                  <a:srgbClr val="747474"/>
                </a:solidFill>
              </a:rPr>
              <a:t>ing</a:t>
            </a:r>
            <a:r>
              <a:rPr sz="3600" dirty="0">
                <a:solidFill>
                  <a:srgbClr val="747474"/>
                </a:solidFill>
              </a:rPr>
              <a:t> Eq 12.6 </a:t>
            </a:r>
            <a:r>
              <a:rPr sz="3600" dirty="0" err="1">
                <a:solidFill>
                  <a:srgbClr val="747474"/>
                </a:solidFill>
              </a:rPr>
              <a:t>wrt</a:t>
            </a:r>
            <a:r>
              <a:rPr sz="3600" dirty="0">
                <a:solidFill>
                  <a:srgbClr val="747474"/>
                </a:solidFill>
              </a:rPr>
              <a:t> 𝜃</a:t>
            </a:r>
            <a:r>
              <a:rPr lang="en-US" sz="3600" dirty="0">
                <a:solidFill>
                  <a:srgbClr val="747474"/>
                </a:solidFill>
              </a:rPr>
              <a:t> </a:t>
            </a:r>
            <a:endParaRPr sz="36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36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36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</a:rPr>
              <a:t>The solution of this equation is</a:t>
            </a:r>
            <a:r>
              <a:rPr lang="en-US" sz="3600" dirty="0">
                <a:solidFill>
                  <a:srgbClr val="747474"/>
                </a:solidFill>
              </a:rPr>
              <a:t> equation 12.14 in text</a:t>
            </a:r>
            <a:endParaRPr sz="36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747474"/>
              </a:solidFill>
            </a:endParaRP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10</a:t>
            </a:fld>
            <a:endParaRPr sz="1400"/>
          </a:p>
        </p:txBody>
      </p:sp>
      <p:pic>
        <p:nvPicPr>
          <p:cNvPr id="15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0185" y="4456459"/>
            <a:ext cx="5004427" cy="84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7074" y="6965214"/>
            <a:ext cx="3170645" cy="1002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47958" y="3469034"/>
            <a:ext cx="3908879" cy="78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Comparing </a:t>
            </a:r>
            <a:r>
              <a:rPr lang="en-US" sz="4200" dirty="0" err="1"/>
              <a:t>Eqn</a:t>
            </a:r>
            <a:r>
              <a:rPr lang="en-US" sz="4200" dirty="0"/>
              <a:t> 12.11 and 12.14</a:t>
            </a:r>
            <a:endParaRPr sz="4200" dirty="0"/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571500" y="2127250"/>
            <a:ext cx="11861800" cy="666750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747474"/>
                </a:solidFill>
              </a:rPr>
              <a:t>			Eq. 12.11						Eq. 12.14</a:t>
            </a:r>
            <a:endParaRPr sz="36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36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One is the negative reciprocal of the other.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The values of 2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θ</a:t>
            </a:r>
            <a:r>
              <a:rPr lang="en-US" sz="2800" baseline="-25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that satisfy Eq. 12.11 are going to be 90° away from the values of 2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θ</a:t>
            </a:r>
            <a:r>
              <a:rPr lang="en-US" sz="2800" baseline="-25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that satisfy Eq. 12.14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θ</a:t>
            </a:r>
            <a:r>
              <a:rPr lang="en-US" sz="2800" baseline="-250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and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θ</a:t>
            </a:r>
            <a:r>
              <a:rPr lang="en-US" sz="2800" baseline="-250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are 45° apart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Note: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θ</a:t>
            </a:r>
            <a:r>
              <a:rPr lang="en-US" sz="2800" baseline="-250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is orientation of principle stress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θ</a:t>
            </a:r>
            <a:r>
              <a:rPr lang="en-US" sz="2800" baseline="-250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is orientation of maximum shear stress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747474"/>
              </a:solidFill>
            </a:endParaRP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11</a:t>
            </a:fld>
            <a:endParaRPr sz="1400"/>
          </a:p>
        </p:txBody>
      </p:sp>
      <p:pic>
        <p:nvPicPr>
          <p:cNvPr id="15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3976" y="2956885"/>
            <a:ext cx="3170645" cy="1002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ng">
            <a:extLst>
              <a:ext uri="{FF2B5EF4-FFF2-40B4-BE49-F238E27FC236}">
                <a16:creationId xmlns:a16="http://schemas.microsoft.com/office/drawing/2014/main" id="{A9EFC74B-25A4-4C37-9BA4-A11E9D2FB6B6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7218" y="2956885"/>
            <a:ext cx="3078079" cy="1002166"/>
          </a:xfrm>
          <a:prstGeom prst="rect">
            <a:avLst/>
          </a:prstGeom>
          <a:ln w="63500">
            <a:noFill/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3404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M</a:t>
            </a:r>
            <a:r>
              <a:rPr sz="4200" dirty="0"/>
              <a:t>agnitude of the max</a:t>
            </a:r>
            <a:r>
              <a:rPr lang="en-US" sz="4200" dirty="0"/>
              <a:t> </a:t>
            </a:r>
            <a:r>
              <a:rPr sz="4200" dirty="0"/>
              <a:t>in-plane shear stresses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5" name="Shape 175"/>
              <p:cNvSpPr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u="sng" dirty="0">
                    <a:solidFill>
                      <a:srgbClr val="747474"/>
                    </a:solidFill>
                  </a:rPr>
                  <a:t>Method 1 </a:t>
                </a:r>
                <a:r>
                  <a:rPr lang="en-US" sz="2700" dirty="0">
                    <a:solidFill>
                      <a:srgbClr val="747474"/>
                    </a:solidFill>
                  </a:rPr>
                  <a:t>- Substitute 𝜃</a:t>
                </a:r>
                <a:r>
                  <a:rPr lang="en-US" sz="2700" baseline="-5999" dirty="0">
                    <a:solidFill>
                      <a:srgbClr val="747474"/>
                    </a:solidFill>
                  </a:rPr>
                  <a:t>s</a:t>
                </a:r>
                <a:r>
                  <a:rPr lang="en-US" sz="2700" dirty="0">
                    <a:solidFill>
                      <a:srgbClr val="747474"/>
                    </a:solidFill>
                  </a:rPr>
                  <a:t> directly into equation 12.4 or 12.6</a:t>
                </a:r>
              </a:p>
              <a:p>
                <a:pPr marL="457200" lvl="1" indent="0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4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ar-AE" sz="2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</m:sub>
                      </m:sSub>
                      <m:r>
                        <a:rPr lang="ar-AE" sz="24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ar-AE" sz="24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4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ar-AE" sz="24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ar-AE" sz="24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ar-AE" sz="24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sz="24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ar-AE" sz="24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ar-AE" sz="24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ar-AE" sz="24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ar-AE" sz="240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ar-AE" sz="24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sz="24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ar-AE" sz="24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ar-AE" sz="24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ar-AE" sz="24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24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ar-AE" sz="2700" dirty="0"/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dirty="0">
                    <a:solidFill>
                      <a:srgbClr val="747474"/>
                    </a:solidFill>
                  </a:rPr>
                  <a:t>Get 𝜃</a:t>
                </a:r>
                <a:r>
                  <a:rPr lang="en-US" sz="2700" baseline="-5999" dirty="0">
                    <a:solidFill>
                      <a:srgbClr val="747474"/>
                    </a:solidFill>
                  </a:rPr>
                  <a:t>s </a:t>
                </a:r>
                <a:r>
                  <a:rPr lang="en-US" sz="2700" dirty="0">
                    <a:solidFill>
                      <a:srgbClr val="747474"/>
                    </a:solidFill>
                  </a:rPr>
                  <a:t>by either </a:t>
                </a:r>
              </a:p>
              <a:p>
                <a:pPr lvl="3"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dirty="0">
                    <a:solidFill>
                      <a:srgbClr val="747474"/>
                    </a:solidFill>
                  </a:rPr>
                  <a:t>adding ±45° to 𝜃</a:t>
                </a:r>
                <a:r>
                  <a:rPr lang="en-US" sz="2700" baseline="-5999" dirty="0">
                    <a:solidFill>
                      <a:srgbClr val="747474"/>
                    </a:solidFill>
                  </a:rPr>
                  <a:t>p</a:t>
                </a:r>
                <a:r>
                  <a:rPr lang="en-US" sz="2700" dirty="0">
                    <a:solidFill>
                      <a:srgbClr val="747474"/>
                    </a:solidFill>
                  </a:rPr>
                  <a:t> obtained from Eq. 12.11</a:t>
                </a:r>
              </a:p>
              <a:p>
                <a:pPr lvl="3"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lvl="3">
                  <a:defRPr sz="1800">
                    <a:solidFill>
                      <a:srgbClr val="000000"/>
                    </a:solidFill>
                  </a:defRPr>
                </a:pPr>
                <a:endParaRPr lang="en-US" sz="2700" dirty="0"/>
              </a:p>
              <a:p>
                <a:pPr lvl="3"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dirty="0">
                    <a:solidFill>
                      <a:srgbClr val="747474"/>
                    </a:solidFill>
                  </a:rPr>
                  <a:t>solving Eq. 12.14 directly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700" u="sng" dirty="0">
                  <a:solidFill>
                    <a:srgbClr val="747474"/>
                  </a:solidFill>
                </a:endParaRPr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u="sng" dirty="0">
                    <a:solidFill>
                      <a:srgbClr val="747474"/>
                    </a:solidFill>
                  </a:rPr>
                  <a:t>Method 2 </a:t>
                </a:r>
                <a:r>
                  <a:rPr lang="en-US" sz="2700" dirty="0">
                    <a:solidFill>
                      <a:srgbClr val="747474"/>
                    </a:solidFill>
                  </a:rPr>
                  <a:t>– Eq. 12.15 comes from combining eq. 12.6 and 12.14 obtain</a:t>
                </a:r>
              </a:p>
              <a:p>
                <a:pPr lvl="2">
                  <a:defRPr sz="1800">
                    <a:solidFill>
                      <a:srgbClr val="000000"/>
                    </a:solidFill>
                  </a:defRPr>
                </a:pPr>
                <a:endParaRPr lang="en-US" sz="2700" dirty="0"/>
              </a:p>
              <a:p>
                <a:pPr lvl="2"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lvl="2">
                  <a:defRPr sz="1800">
                    <a:solidFill>
                      <a:srgbClr val="000000"/>
                    </a:solidFill>
                  </a:defRPr>
                </a:pPr>
                <a:endParaRPr lang="en-US" sz="2700" dirty="0"/>
              </a:p>
              <a:p>
                <a:pPr lvl="2"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dirty="0">
                    <a:solidFill>
                      <a:schemeClr val="bg2">
                        <a:lumMod val="50000"/>
                      </a:schemeClr>
                    </a:solidFill>
                  </a:rPr>
                  <a:t>Method 2 is useful if you don’t need to know the orientation of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cs typeface="Calibri" panose="020F0502020204030204" pitchFamily="34" charset="0"/>
                  </a:rPr>
                  <a:t>θ</a:t>
                </a:r>
                <a:r>
                  <a:rPr lang="en-US" sz="2400" baseline="-25000" dirty="0" err="1">
                    <a:solidFill>
                      <a:schemeClr val="bg2">
                        <a:lumMod val="50000"/>
                      </a:schemeClr>
                    </a:solidFill>
                    <a:cs typeface="Calibri" panose="020F0502020204030204" pitchFamily="34" charset="0"/>
                  </a:rPr>
                  <a:t>s</a:t>
                </a:r>
                <a:endParaRPr sz="27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5" name="Shape 17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747" t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12</a:t>
            </a:fld>
            <a:endParaRPr sz="1400"/>
          </a:p>
        </p:txBody>
      </p:sp>
      <p:pic>
        <p:nvPicPr>
          <p:cNvPr id="17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4042" y="6778515"/>
            <a:ext cx="3776715" cy="1158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A2CFF9A0-7704-45E5-8CB5-C60FF83B1821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54111" y="3595712"/>
            <a:ext cx="3078079" cy="1002166"/>
          </a:xfrm>
          <a:prstGeom prst="rect">
            <a:avLst/>
          </a:prstGeom>
          <a:ln w="63500">
            <a:noFill/>
            <a:miter lim="400000"/>
          </a:ln>
        </p:spPr>
      </p:pic>
      <p:pic>
        <p:nvPicPr>
          <p:cNvPr id="8" name="pasted-image.png">
            <a:extLst>
              <a:ext uri="{FF2B5EF4-FFF2-40B4-BE49-F238E27FC236}">
                <a16:creationId xmlns:a16="http://schemas.microsoft.com/office/drawing/2014/main" id="{814CEF75-2C88-4B6D-894A-9311318F0B81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79163" y="4754500"/>
            <a:ext cx="3078079" cy="972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Other useful relationships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368300" y="1853495"/>
            <a:ext cx="12268201" cy="6667501"/>
          </a:xfrm>
          <a:prstGeom prst="rect">
            <a:avLst/>
          </a:prstGeom>
        </p:spPr>
        <p:txBody>
          <a:bodyPr/>
          <a:lstStyle/>
          <a:p>
            <a:pPr marL="457199" lvl="0" indent="-457199">
              <a:defRPr sz="1800">
                <a:solidFill>
                  <a:srgbClr val="000000"/>
                </a:solidFill>
              </a:defRPr>
            </a:pPr>
            <a:endParaRPr sz="3000" dirty="0">
              <a:solidFill>
                <a:srgbClr val="747474"/>
              </a:solidFill>
            </a:endParaRPr>
          </a:p>
          <a:p>
            <a:pPr marL="457199" lvl="0" indent="-457199">
              <a:defRPr sz="1800">
                <a:solidFill>
                  <a:srgbClr val="000000"/>
                </a:solidFill>
              </a:defRPr>
            </a:pPr>
            <a:endParaRPr sz="3000" dirty="0">
              <a:solidFill>
                <a:srgbClr val="747474"/>
              </a:solidFill>
            </a:endParaRPr>
          </a:p>
          <a:p>
            <a:pPr marL="457199" lvl="0" indent="-457199">
              <a:defRPr sz="1800">
                <a:solidFill>
                  <a:srgbClr val="000000"/>
                </a:solidFill>
              </a:defRPr>
            </a:pPr>
            <a:endParaRPr sz="3000" dirty="0">
              <a:solidFill>
                <a:srgbClr val="747474"/>
              </a:solidFill>
            </a:endParaRPr>
          </a:p>
          <a:p>
            <a:pPr marL="560916" lvl="0" indent="-560916">
              <a:spcBef>
                <a:spcPts val="130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747474"/>
                </a:solidFill>
              </a:rPr>
              <a:t>on planes where 𝜏 is maximum </a:t>
            </a:r>
          </a:p>
          <a:p>
            <a:pPr marL="560916" lvl="0" indent="-560916"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747474"/>
                </a:solidFill>
              </a:rPr>
              <a:t>The absolute maximum shear stress is given by</a:t>
            </a:r>
          </a:p>
          <a:p>
            <a:pPr marL="457199" lvl="0" indent="-457199">
              <a:defRPr sz="1800">
                <a:solidFill>
                  <a:srgbClr val="000000"/>
                </a:solidFill>
              </a:defRPr>
            </a:pPr>
            <a:endParaRPr sz="3000" dirty="0">
              <a:solidFill>
                <a:srgbClr val="747474"/>
              </a:solidFill>
            </a:endParaRPr>
          </a:p>
          <a:p>
            <a:pPr marL="457199" lvl="0" indent="-457199">
              <a:defRPr sz="1800">
                <a:solidFill>
                  <a:srgbClr val="000000"/>
                </a:solidFill>
              </a:defRPr>
            </a:pPr>
            <a:endParaRPr sz="3000" dirty="0">
              <a:solidFill>
                <a:srgbClr val="747474"/>
              </a:solidFill>
            </a:endParaRPr>
          </a:p>
          <a:p>
            <a:pPr marL="560916" lvl="0" indent="-560916">
              <a:buSzPct val="100000"/>
              <a:buFontTx/>
              <a:buAutoNum type="arabicPeriod" startAt="3"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rgbClr val="747474"/>
              </a:solidFill>
            </a:endParaRPr>
          </a:p>
          <a:p>
            <a:pPr marL="560916" lvl="0" indent="-560916">
              <a:buSzPct val="100000"/>
              <a:buFontTx/>
              <a:buAutoNum type="arabicPeriod" startAt="3"/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747474"/>
                </a:solidFill>
              </a:rPr>
              <a:t>Remember that these are the largest and smallest numerically (not abs. value)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13</a:t>
            </a:fld>
            <a:endParaRPr sz="1400"/>
          </a:p>
        </p:txBody>
      </p:sp>
      <p:pic>
        <p:nvPicPr>
          <p:cNvPr id="19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437" y="2200170"/>
            <a:ext cx="2743201" cy="96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0127" y="2856805"/>
            <a:ext cx="2451101" cy="100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9681" y="4493021"/>
            <a:ext cx="3327401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asted-image.png"/>
          <p:cNvPicPr/>
          <p:nvPr/>
        </p:nvPicPr>
        <p:blipFill>
          <a:blip r:embed="rId5">
            <a:extLst/>
          </a:blip>
          <a:srcRect l="4183" t="30583" r="4183" b="24211"/>
          <a:stretch>
            <a:fillRect/>
          </a:stretch>
        </p:blipFill>
        <p:spPr>
          <a:xfrm>
            <a:off x="125225" y="6861938"/>
            <a:ext cx="5097172" cy="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image.png"/>
          <p:cNvPicPr/>
          <p:nvPr/>
        </p:nvPicPr>
        <p:blipFill>
          <a:blip r:embed="rId5">
            <a:extLst/>
          </a:blip>
          <a:srcRect l="4183" t="30583" r="4183" b="24211"/>
          <a:stretch>
            <a:fillRect/>
          </a:stretch>
        </p:blipFill>
        <p:spPr>
          <a:xfrm>
            <a:off x="7186425" y="6181287"/>
            <a:ext cx="5097172" cy="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png"/>
          <p:cNvPicPr/>
          <p:nvPr/>
        </p:nvPicPr>
        <p:blipFill>
          <a:blip r:embed="rId5">
            <a:extLst/>
          </a:blip>
          <a:srcRect l="4183" t="30583" r="4183" b="24211"/>
          <a:stretch>
            <a:fillRect/>
          </a:stretch>
        </p:blipFill>
        <p:spPr>
          <a:xfrm>
            <a:off x="6340956" y="8185943"/>
            <a:ext cx="5097172" cy="8726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658353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Example Stress States</a:t>
            </a:r>
            <a:endParaRPr sz="4200" dirty="0"/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368300" y="1853495"/>
            <a:ext cx="12268201" cy="7214938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000" dirty="0">
              <a:solidFill>
                <a:srgbClr val="747474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Find </a:t>
            </a:r>
            <a:r>
              <a:rPr lang="el-GR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σ</a:t>
            </a:r>
            <a:r>
              <a:rPr lang="en-US" sz="3000" baseline="-25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max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, </a:t>
            </a:r>
            <a:r>
              <a:rPr lang="el-GR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σ</a:t>
            </a:r>
            <a:r>
              <a:rPr lang="en-US" sz="3000" baseline="-25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min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,</a:t>
            </a:r>
            <a:r>
              <a:rPr lang="en-US" sz="3000" dirty="0"/>
              <a:t> 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and </a:t>
            </a:r>
            <a:r>
              <a:rPr lang="el-GR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τ</a:t>
            </a:r>
            <a:r>
              <a:rPr lang="en-US" sz="3000" baseline="-25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abs max</a:t>
            </a:r>
            <a:r>
              <a:rPr lang="en-US" sz="3000" dirty="0">
                <a:solidFill>
                  <a:srgbClr val="747474"/>
                </a:solidFill>
              </a:rPr>
              <a:t> </a:t>
            </a:r>
            <a:endParaRPr sz="3000" dirty="0">
              <a:solidFill>
                <a:srgbClr val="747474"/>
              </a:solidFill>
            </a:endParaRPr>
          </a:p>
          <a:p>
            <a:pPr marL="0" lvl="0" indent="0"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rgbClr val="747474"/>
              </a:solidFill>
            </a:endParaRPr>
          </a:p>
          <a:p>
            <a:pPr marL="514350" lvl="0" indent="-514350"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l-GR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σ</a:t>
            </a:r>
            <a:r>
              <a:rPr lang="en-US" sz="3000" baseline="-25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p1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= 5, </a:t>
            </a:r>
            <a:r>
              <a:rPr lang="el-GR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σ</a:t>
            </a:r>
            <a:r>
              <a:rPr lang="en-US" sz="3000" baseline="-25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p2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= 0, </a:t>
            </a:r>
            <a:r>
              <a:rPr lang="el-GR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σ</a:t>
            </a:r>
            <a:r>
              <a:rPr lang="en-US" sz="3000" baseline="-25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z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= 0</a:t>
            </a:r>
          </a:p>
          <a:p>
            <a:pPr marL="514350" lvl="0" indent="-514350"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514350" lvl="0" indent="-514350"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514350" lvl="0" indent="-514350"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514350" lvl="0" indent="-514350"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514350" indent="-514350"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l-GR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σ</a:t>
            </a:r>
            <a:r>
              <a:rPr lang="en-US" sz="3000" baseline="-25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p1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= 3, </a:t>
            </a:r>
            <a:r>
              <a:rPr lang="el-GR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σ</a:t>
            </a:r>
            <a:r>
              <a:rPr lang="en-US" sz="3000" baseline="-25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p2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= -3, </a:t>
            </a:r>
            <a:r>
              <a:rPr lang="el-GR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σ</a:t>
            </a:r>
            <a:r>
              <a:rPr lang="en-US" sz="3000" baseline="-25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z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= 0</a:t>
            </a:r>
            <a:endParaRPr lang="en-US" sz="3000" dirty="0">
              <a:solidFill>
                <a:schemeClr val="bg2">
                  <a:lumMod val="50000"/>
                </a:schemeClr>
              </a:solidFill>
            </a:endParaRPr>
          </a:p>
          <a:p>
            <a:pPr marL="514350" lvl="0" indent="-514350"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chemeClr val="bg2">
                  <a:lumMod val="50000"/>
                </a:schemeClr>
              </a:solidFill>
            </a:endParaRPr>
          </a:p>
          <a:p>
            <a:pPr marL="514350" lvl="0" indent="-514350"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chemeClr val="bg2">
                  <a:lumMod val="50000"/>
                </a:schemeClr>
              </a:solidFill>
            </a:endParaRPr>
          </a:p>
          <a:p>
            <a:pPr marL="514350" lvl="0" indent="-514350"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chemeClr val="bg2">
                  <a:lumMod val="50000"/>
                </a:schemeClr>
              </a:solidFill>
            </a:endParaRPr>
          </a:p>
          <a:p>
            <a:pPr marL="514350" lvl="0" indent="-514350"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l-GR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σ</a:t>
            </a:r>
            <a:r>
              <a:rPr lang="en-US" sz="3000" baseline="-25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p1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= -2, </a:t>
            </a:r>
            <a:r>
              <a:rPr lang="el-GR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σ</a:t>
            </a:r>
            <a:r>
              <a:rPr lang="en-US" sz="3000" baseline="-25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p2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= -5, </a:t>
            </a:r>
            <a:r>
              <a:rPr lang="el-GR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σ</a:t>
            </a:r>
            <a:r>
              <a:rPr lang="en-US" sz="3000" baseline="-25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z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= 0</a:t>
            </a:r>
          </a:p>
          <a:p>
            <a:pPr marL="514350" indent="-514350"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chemeClr val="bg2">
                  <a:lumMod val="50000"/>
                </a:schemeClr>
              </a:solidFill>
            </a:endParaRPr>
          </a:p>
          <a:p>
            <a:pPr marL="514350" lvl="0" indent="-514350"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14</a:t>
            </a:fld>
            <a:endParaRPr sz="1400"/>
          </a:p>
        </p:txBody>
      </p:sp>
      <p:pic>
        <p:nvPicPr>
          <p:cNvPr id="195" name="pasted-image.png"/>
          <p:cNvPicPr/>
          <p:nvPr/>
        </p:nvPicPr>
        <p:blipFill>
          <a:blip r:embed="rId2">
            <a:extLst/>
          </a:blip>
          <a:srcRect l="4183" t="30583" r="4183" b="24211"/>
          <a:stretch>
            <a:fillRect/>
          </a:stretch>
        </p:blipFill>
        <p:spPr>
          <a:xfrm>
            <a:off x="6726441" y="3028974"/>
            <a:ext cx="5097172" cy="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image.png"/>
          <p:cNvPicPr/>
          <p:nvPr/>
        </p:nvPicPr>
        <p:blipFill>
          <a:blip r:embed="rId2">
            <a:extLst/>
          </a:blip>
          <a:srcRect l="4183" t="30583" r="4183" b="24211"/>
          <a:stretch>
            <a:fillRect/>
          </a:stretch>
        </p:blipFill>
        <p:spPr>
          <a:xfrm>
            <a:off x="6726441" y="5338663"/>
            <a:ext cx="5097172" cy="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png"/>
          <p:cNvPicPr/>
          <p:nvPr/>
        </p:nvPicPr>
        <p:blipFill>
          <a:blip r:embed="rId2">
            <a:extLst/>
          </a:blip>
          <a:srcRect l="4183" t="30583" r="4183" b="24211"/>
          <a:stretch>
            <a:fillRect/>
          </a:stretch>
        </p:blipFill>
        <p:spPr>
          <a:xfrm>
            <a:off x="6726441" y="7648352"/>
            <a:ext cx="5097172" cy="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ng">
            <a:extLst>
              <a:ext uri="{FF2B5EF4-FFF2-40B4-BE49-F238E27FC236}">
                <a16:creationId xmlns:a16="http://schemas.microsoft.com/office/drawing/2014/main" id="{1E0069D5-1568-4A4D-88A3-3AF661135D71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5841" y="783159"/>
            <a:ext cx="3327401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ng">
            <a:extLst>
              <a:ext uri="{FF2B5EF4-FFF2-40B4-BE49-F238E27FC236}">
                <a16:creationId xmlns:a16="http://schemas.microsoft.com/office/drawing/2014/main" id="{DEA9D782-0CE1-4595-A20D-1FDCF1D04FAA}"/>
              </a:ext>
            </a:extLst>
          </p:cNvPr>
          <p:cNvPicPr/>
          <p:nvPr/>
        </p:nvPicPr>
        <p:blipFill>
          <a:blip r:embed="rId3">
            <a:extLst/>
          </a:blip>
          <a:srcRect l="75634" r="2282" b="37607"/>
          <a:stretch>
            <a:fillRect/>
          </a:stretch>
        </p:blipFill>
        <p:spPr>
          <a:xfrm>
            <a:off x="8890151" y="3833323"/>
            <a:ext cx="734815" cy="57844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14">
            <a:extLst>
              <a:ext uri="{FF2B5EF4-FFF2-40B4-BE49-F238E27FC236}">
                <a16:creationId xmlns:a16="http://schemas.microsoft.com/office/drawing/2014/main" id="{4A0C4335-DA21-4192-BD1E-459BC5311F62}"/>
              </a:ext>
            </a:extLst>
          </p:cNvPr>
          <p:cNvSpPr/>
          <p:nvPr/>
        </p:nvSpPr>
        <p:spPr>
          <a:xfrm>
            <a:off x="8890151" y="2516732"/>
            <a:ext cx="1346808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US" sz="3100" dirty="0">
                <a:solidFill>
                  <a:srgbClr val="747474"/>
                </a:solidFill>
              </a:rPr>
              <a:t>𝜎</a:t>
            </a:r>
            <a:r>
              <a:rPr lang="en-US" sz="3100" baseline="-5999" dirty="0">
                <a:solidFill>
                  <a:srgbClr val="747474"/>
                </a:solidFill>
              </a:rPr>
              <a:t>p2, </a:t>
            </a:r>
            <a:r>
              <a:rPr sz="3100" dirty="0">
                <a:solidFill>
                  <a:srgbClr val="747474"/>
                </a:solidFill>
              </a:rPr>
              <a:t>𝜎</a:t>
            </a:r>
            <a:r>
              <a:rPr lang="en-US" sz="3100" baseline="-5999" dirty="0">
                <a:solidFill>
                  <a:srgbClr val="747474"/>
                </a:solidFill>
              </a:rPr>
              <a:t>z</a:t>
            </a:r>
            <a:endParaRPr sz="3100" baseline="-5999" dirty="0">
              <a:solidFill>
                <a:srgbClr val="747474"/>
              </a:solidFill>
            </a:endParaRPr>
          </a:p>
        </p:txBody>
      </p:sp>
      <p:pic>
        <p:nvPicPr>
          <p:cNvPr id="21" name="pasted-image.png">
            <a:extLst>
              <a:ext uri="{FF2B5EF4-FFF2-40B4-BE49-F238E27FC236}">
                <a16:creationId xmlns:a16="http://schemas.microsoft.com/office/drawing/2014/main" id="{779AFE16-B414-4888-83BF-69CF83D56E87}"/>
              </a:ext>
            </a:extLst>
          </p:cNvPr>
          <p:cNvPicPr/>
          <p:nvPr/>
        </p:nvPicPr>
        <p:blipFill>
          <a:blip r:embed="rId3">
            <a:extLst/>
          </a:blip>
          <a:srcRect l="45099" r="32816" b="41259"/>
          <a:stretch>
            <a:fillRect/>
          </a:stretch>
        </p:blipFill>
        <p:spPr>
          <a:xfrm>
            <a:off x="11014316" y="3855326"/>
            <a:ext cx="734815" cy="54457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14">
            <a:extLst>
              <a:ext uri="{FF2B5EF4-FFF2-40B4-BE49-F238E27FC236}">
                <a16:creationId xmlns:a16="http://schemas.microsoft.com/office/drawing/2014/main" id="{6938CD12-98F7-4C63-8462-908F3299AD86}"/>
              </a:ext>
            </a:extLst>
          </p:cNvPr>
          <p:cNvSpPr/>
          <p:nvPr/>
        </p:nvSpPr>
        <p:spPr>
          <a:xfrm>
            <a:off x="11331445" y="2459723"/>
            <a:ext cx="734815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US" sz="3100" dirty="0">
                <a:solidFill>
                  <a:srgbClr val="747474"/>
                </a:solidFill>
              </a:rPr>
              <a:t>𝜎</a:t>
            </a:r>
            <a:r>
              <a:rPr lang="en-US" sz="3100" baseline="-5999" dirty="0">
                <a:solidFill>
                  <a:srgbClr val="747474"/>
                </a:solidFill>
              </a:rPr>
              <a:t>p1</a:t>
            </a:r>
            <a:endParaRPr sz="3100" baseline="-5999" dirty="0">
              <a:solidFill>
                <a:srgbClr val="747474"/>
              </a:solidFill>
            </a:endParaRPr>
          </a:p>
        </p:txBody>
      </p:sp>
      <p:pic>
        <p:nvPicPr>
          <p:cNvPr id="23" name="pasted-image.png">
            <a:extLst>
              <a:ext uri="{FF2B5EF4-FFF2-40B4-BE49-F238E27FC236}">
                <a16:creationId xmlns:a16="http://schemas.microsoft.com/office/drawing/2014/main" id="{F30EB145-2FB4-4388-BD54-8DAA31FED9D1}"/>
              </a:ext>
            </a:extLst>
          </p:cNvPr>
          <p:cNvPicPr/>
          <p:nvPr/>
        </p:nvPicPr>
        <p:blipFill>
          <a:blip r:embed="rId3">
            <a:extLst/>
          </a:blip>
          <a:srcRect l="75634" r="2282" b="37607"/>
          <a:stretch>
            <a:fillRect/>
          </a:stretch>
        </p:blipFill>
        <p:spPr>
          <a:xfrm>
            <a:off x="7633098" y="6166223"/>
            <a:ext cx="734815" cy="5784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14">
            <a:extLst>
              <a:ext uri="{FF2B5EF4-FFF2-40B4-BE49-F238E27FC236}">
                <a16:creationId xmlns:a16="http://schemas.microsoft.com/office/drawing/2014/main" id="{027F17FB-ED85-441C-8D7D-703BEA87B608}"/>
              </a:ext>
            </a:extLst>
          </p:cNvPr>
          <p:cNvSpPr/>
          <p:nvPr/>
        </p:nvSpPr>
        <p:spPr>
          <a:xfrm>
            <a:off x="8992536" y="4880358"/>
            <a:ext cx="734815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sz="3100" dirty="0">
                <a:solidFill>
                  <a:srgbClr val="747474"/>
                </a:solidFill>
              </a:rPr>
              <a:t>𝜎</a:t>
            </a:r>
            <a:r>
              <a:rPr lang="en-US" sz="3100" baseline="-5999" dirty="0">
                <a:solidFill>
                  <a:srgbClr val="747474"/>
                </a:solidFill>
              </a:rPr>
              <a:t>z</a:t>
            </a:r>
            <a:endParaRPr sz="3100" baseline="-5999" dirty="0">
              <a:solidFill>
                <a:srgbClr val="747474"/>
              </a:solidFill>
            </a:endParaRPr>
          </a:p>
        </p:txBody>
      </p:sp>
      <p:pic>
        <p:nvPicPr>
          <p:cNvPr id="25" name="pasted-image.png">
            <a:extLst>
              <a:ext uri="{FF2B5EF4-FFF2-40B4-BE49-F238E27FC236}">
                <a16:creationId xmlns:a16="http://schemas.microsoft.com/office/drawing/2014/main" id="{72778761-4626-42EF-992D-1305784D7127}"/>
              </a:ext>
            </a:extLst>
          </p:cNvPr>
          <p:cNvPicPr/>
          <p:nvPr/>
        </p:nvPicPr>
        <p:blipFill>
          <a:blip r:embed="rId3">
            <a:extLst/>
          </a:blip>
          <a:srcRect l="45099" r="32816" b="41259"/>
          <a:stretch>
            <a:fillRect/>
          </a:stretch>
        </p:blipFill>
        <p:spPr>
          <a:xfrm>
            <a:off x="10185834" y="6183156"/>
            <a:ext cx="734815" cy="544579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14">
            <a:extLst>
              <a:ext uri="{FF2B5EF4-FFF2-40B4-BE49-F238E27FC236}">
                <a16:creationId xmlns:a16="http://schemas.microsoft.com/office/drawing/2014/main" id="{E3F88089-23C5-4F0A-BCEA-56D867D65A1E}"/>
              </a:ext>
            </a:extLst>
          </p:cNvPr>
          <p:cNvSpPr/>
          <p:nvPr/>
        </p:nvSpPr>
        <p:spPr>
          <a:xfrm>
            <a:off x="10279501" y="4880358"/>
            <a:ext cx="734815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US" sz="3100" dirty="0">
                <a:solidFill>
                  <a:srgbClr val="747474"/>
                </a:solidFill>
              </a:rPr>
              <a:t>𝜎</a:t>
            </a:r>
            <a:r>
              <a:rPr lang="en-US" sz="3100" baseline="-5999" dirty="0">
                <a:solidFill>
                  <a:srgbClr val="747474"/>
                </a:solidFill>
              </a:rPr>
              <a:t>p1</a:t>
            </a:r>
            <a:endParaRPr sz="3100" baseline="-5999" dirty="0">
              <a:solidFill>
                <a:srgbClr val="747474"/>
              </a:solidFill>
            </a:endParaRPr>
          </a:p>
        </p:txBody>
      </p:sp>
      <p:sp>
        <p:nvSpPr>
          <p:cNvPr id="27" name="Shape 214">
            <a:extLst>
              <a:ext uri="{FF2B5EF4-FFF2-40B4-BE49-F238E27FC236}">
                <a16:creationId xmlns:a16="http://schemas.microsoft.com/office/drawing/2014/main" id="{899A280A-1A48-4C14-929C-6CFC2807C4BF}"/>
              </a:ext>
            </a:extLst>
          </p:cNvPr>
          <p:cNvSpPr/>
          <p:nvPr/>
        </p:nvSpPr>
        <p:spPr>
          <a:xfrm>
            <a:off x="7649562" y="4880358"/>
            <a:ext cx="734815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US" sz="3100" dirty="0">
                <a:solidFill>
                  <a:srgbClr val="747474"/>
                </a:solidFill>
              </a:rPr>
              <a:t>𝜎</a:t>
            </a:r>
            <a:r>
              <a:rPr lang="en-US" sz="3100" baseline="-5999" dirty="0">
                <a:solidFill>
                  <a:srgbClr val="747474"/>
                </a:solidFill>
              </a:rPr>
              <a:t>p2</a:t>
            </a:r>
            <a:endParaRPr sz="3100" baseline="-5999" dirty="0">
              <a:solidFill>
                <a:srgbClr val="747474"/>
              </a:solidFill>
            </a:endParaRPr>
          </a:p>
        </p:txBody>
      </p:sp>
      <p:pic>
        <p:nvPicPr>
          <p:cNvPr id="28" name="pasted-image.png">
            <a:extLst>
              <a:ext uri="{FF2B5EF4-FFF2-40B4-BE49-F238E27FC236}">
                <a16:creationId xmlns:a16="http://schemas.microsoft.com/office/drawing/2014/main" id="{D20D5454-A0B2-48F3-9759-AB6DD44BF873}"/>
              </a:ext>
            </a:extLst>
          </p:cNvPr>
          <p:cNvPicPr/>
          <p:nvPr/>
        </p:nvPicPr>
        <p:blipFill>
          <a:blip r:embed="rId3">
            <a:extLst/>
          </a:blip>
          <a:srcRect l="75634" r="2282" b="37607"/>
          <a:stretch>
            <a:fillRect/>
          </a:stretch>
        </p:blipFill>
        <p:spPr>
          <a:xfrm>
            <a:off x="6782828" y="8489987"/>
            <a:ext cx="734815" cy="57844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14">
            <a:extLst>
              <a:ext uri="{FF2B5EF4-FFF2-40B4-BE49-F238E27FC236}">
                <a16:creationId xmlns:a16="http://schemas.microsoft.com/office/drawing/2014/main" id="{AC0CB069-019F-4604-BC83-0F2A95BFFA86}"/>
              </a:ext>
            </a:extLst>
          </p:cNvPr>
          <p:cNvSpPr/>
          <p:nvPr/>
        </p:nvSpPr>
        <p:spPr>
          <a:xfrm>
            <a:off x="9043661" y="7242870"/>
            <a:ext cx="734815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sz="3100" dirty="0">
                <a:solidFill>
                  <a:srgbClr val="747474"/>
                </a:solidFill>
              </a:rPr>
              <a:t>𝜎</a:t>
            </a:r>
            <a:r>
              <a:rPr lang="en-US" sz="3100" baseline="-5999" dirty="0">
                <a:solidFill>
                  <a:srgbClr val="747474"/>
                </a:solidFill>
              </a:rPr>
              <a:t>z</a:t>
            </a:r>
            <a:endParaRPr sz="3100" baseline="-5999" dirty="0">
              <a:solidFill>
                <a:srgbClr val="747474"/>
              </a:solidFill>
            </a:endParaRPr>
          </a:p>
        </p:txBody>
      </p:sp>
      <p:pic>
        <p:nvPicPr>
          <p:cNvPr id="30" name="pasted-image.png">
            <a:extLst>
              <a:ext uri="{FF2B5EF4-FFF2-40B4-BE49-F238E27FC236}">
                <a16:creationId xmlns:a16="http://schemas.microsoft.com/office/drawing/2014/main" id="{8935F22E-940B-4984-8B8E-21DE3D85404E}"/>
              </a:ext>
            </a:extLst>
          </p:cNvPr>
          <p:cNvPicPr/>
          <p:nvPr/>
        </p:nvPicPr>
        <p:blipFill>
          <a:blip r:embed="rId3">
            <a:extLst/>
          </a:blip>
          <a:srcRect l="45099" r="32816" b="41259"/>
          <a:stretch>
            <a:fillRect/>
          </a:stretch>
        </p:blipFill>
        <p:spPr>
          <a:xfrm>
            <a:off x="8828740" y="8507687"/>
            <a:ext cx="734815" cy="54457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214">
            <a:extLst>
              <a:ext uri="{FF2B5EF4-FFF2-40B4-BE49-F238E27FC236}">
                <a16:creationId xmlns:a16="http://schemas.microsoft.com/office/drawing/2014/main" id="{7AFD9A7E-D99E-4FDA-99CB-418F1D1A9830}"/>
              </a:ext>
            </a:extLst>
          </p:cNvPr>
          <p:cNvSpPr/>
          <p:nvPr/>
        </p:nvSpPr>
        <p:spPr>
          <a:xfrm>
            <a:off x="8000505" y="7242870"/>
            <a:ext cx="734815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US" sz="3100" dirty="0">
                <a:solidFill>
                  <a:srgbClr val="747474"/>
                </a:solidFill>
              </a:rPr>
              <a:t>𝜎</a:t>
            </a:r>
            <a:r>
              <a:rPr lang="en-US" sz="3100" baseline="-5999" dirty="0">
                <a:solidFill>
                  <a:srgbClr val="747474"/>
                </a:solidFill>
              </a:rPr>
              <a:t>p1</a:t>
            </a:r>
            <a:endParaRPr sz="3100" baseline="-5999" dirty="0">
              <a:solidFill>
                <a:srgbClr val="747474"/>
              </a:solidFill>
            </a:endParaRPr>
          </a:p>
        </p:txBody>
      </p:sp>
      <p:sp>
        <p:nvSpPr>
          <p:cNvPr id="32" name="Shape 214">
            <a:extLst>
              <a:ext uri="{FF2B5EF4-FFF2-40B4-BE49-F238E27FC236}">
                <a16:creationId xmlns:a16="http://schemas.microsoft.com/office/drawing/2014/main" id="{527DA41D-8158-4083-B07B-40FCDC788279}"/>
              </a:ext>
            </a:extLst>
          </p:cNvPr>
          <p:cNvSpPr/>
          <p:nvPr/>
        </p:nvSpPr>
        <p:spPr>
          <a:xfrm>
            <a:off x="6782829" y="7242870"/>
            <a:ext cx="734815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US" sz="3100" dirty="0">
                <a:solidFill>
                  <a:srgbClr val="747474"/>
                </a:solidFill>
              </a:rPr>
              <a:t>𝜎</a:t>
            </a:r>
            <a:r>
              <a:rPr lang="en-US" sz="3100" baseline="-5999" dirty="0">
                <a:solidFill>
                  <a:srgbClr val="747474"/>
                </a:solidFill>
              </a:rPr>
              <a:t>p2</a:t>
            </a:r>
            <a:endParaRPr sz="3100" baseline="-5999" dirty="0">
              <a:solidFill>
                <a:srgbClr val="74747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BC1B1-9B3B-4F89-A12C-05A7B2698E50}"/>
              </a:ext>
            </a:extLst>
          </p:cNvPr>
          <p:cNvSpPr/>
          <p:nvPr/>
        </p:nvSpPr>
        <p:spPr>
          <a:xfrm>
            <a:off x="933309" y="8520996"/>
            <a:ext cx="45384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2" indent="0"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l-GR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σ</a:t>
            </a:r>
            <a:r>
              <a:rPr lang="en-US" sz="3000" baseline="-25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z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= 0 really matters!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6296" y="3131367"/>
            <a:ext cx="6831903" cy="6253933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Presenting </a:t>
            </a:r>
            <a:r>
              <a:rPr lang="en-US" sz="4200" dirty="0"/>
              <a:t>Planar S</a:t>
            </a:r>
            <a:r>
              <a:rPr sz="4200" dirty="0"/>
              <a:t>tress </a:t>
            </a:r>
            <a:r>
              <a:rPr lang="en-US" sz="4200" dirty="0"/>
              <a:t>Transformation R</a:t>
            </a:r>
            <a:r>
              <a:rPr sz="4200" dirty="0"/>
              <a:t>esults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0578452" cy="6667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2">
                    <a:lumMod val="50000"/>
                  </a:schemeClr>
                </a:solidFill>
              </a:rPr>
              <a:t>Method 1 -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Two</a:t>
            </a:r>
            <a:r>
              <a:rPr sz="3600" dirty="0">
                <a:solidFill>
                  <a:schemeClr val="bg2">
                    <a:lumMod val="50000"/>
                  </a:schemeClr>
                </a:solidFill>
              </a:rPr>
              <a:t> square stress elements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Section 12.9 for details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3600" dirty="0">
              <a:solidFill>
                <a:srgbClr val="747474"/>
              </a:solidFill>
            </a:endParaRP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15</a:t>
            </a:fld>
            <a:endParaRPr sz="140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3187" y="3679170"/>
            <a:ext cx="9370446" cy="422330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Presenting </a:t>
            </a:r>
            <a:r>
              <a:rPr lang="en-US" sz="4200" dirty="0"/>
              <a:t>Planar Stress Transformation Results</a:t>
            </a:r>
            <a:endParaRPr sz="4200" dirty="0"/>
          </a:p>
        </p:txBody>
      </p:sp>
      <p:sp>
        <p:nvSpPr>
          <p:cNvPr id="241" name="Shape 241"/>
          <p:cNvSpPr>
            <a:spLocks noGrp="1"/>
          </p:cNvSpPr>
          <p:nvPr>
            <p:ph type="body" idx="1"/>
          </p:nvPr>
        </p:nvSpPr>
        <p:spPr>
          <a:xfrm>
            <a:off x="463455" y="2228850"/>
            <a:ext cx="9068852" cy="6667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</a:rPr>
              <a:t>Method 2 - wedge stress element</a:t>
            </a:r>
            <a:endParaRPr lang="en-US" sz="3600" dirty="0">
              <a:solidFill>
                <a:srgbClr val="747474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Section 12.9 for details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747474"/>
              </a:solidFill>
            </a:endParaRPr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16</a:t>
            </a:fld>
            <a:endParaRPr sz="140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1500" y="330200"/>
            <a:ext cx="9061015" cy="1397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US" sz="4200" dirty="0"/>
              <a:t>Review L17:</a:t>
            </a:r>
            <a:br>
              <a:rPr lang="en-US" sz="4200" dirty="0"/>
            </a:br>
            <a:r>
              <a:rPr sz="4200" dirty="0"/>
              <a:t>Finding the orientation of principal planes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2</a:t>
            </a:fld>
            <a:endParaRPr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Shape 46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71499" y="2222500"/>
                <a:ext cx="11404877" cy="6972300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marL="384047" lvl="0" indent="-384047" defTabSz="490727"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What are principal planes? </a:t>
                </a:r>
              </a:p>
              <a:p>
                <a:pPr marL="841247" lvl="1" indent="-384047" defTabSz="490727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Orientations where normal stresses are maximum and/or minimum.</a:t>
                </a:r>
              </a:p>
              <a:p>
                <a:pPr marL="841247" lvl="1" indent="-384047" defTabSz="490727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Orientations where the shear stresses on the surface are zero.</a:t>
                </a:r>
              </a:p>
              <a:p>
                <a:pPr marL="384047" lvl="0" indent="-384047" defTabSz="490727">
                  <a:defRPr sz="1800">
                    <a:solidFill>
                      <a:srgbClr val="000000"/>
                    </a:solidFill>
                  </a:defRPr>
                </a:pPr>
                <a:endParaRPr lang="en-US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lv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u="sng" dirty="0">
                    <a:solidFill>
                      <a:schemeClr val="bg2">
                        <a:lumMod val="50000"/>
                      </a:schemeClr>
                    </a:solidFill>
                  </a:rPr>
                  <a:t>Option 1: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How can we find the principal stress orientation?</a:t>
                </a:r>
              </a:p>
              <a:p>
                <a:pPr marL="384047" lvl="0" indent="-384047" defTabSz="490727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If you want to find the </a:t>
                </a:r>
                <a:r>
                  <a:rPr lang="en-US" sz="2800" u="sng" dirty="0">
                    <a:solidFill>
                      <a:schemeClr val="bg2">
                        <a:lumMod val="50000"/>
                      </a:schemeClr>
                    </a:solidFill>
                  </a:rPr>
                  <a:t>max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and </a:t>
                </a:r>
                <a:r>
                  <a:rPr lang="en-US" sz="2800" u="sng" dirty="0">
                    <a:solidFill>
                      <a:schemeClr val="bg2">
                        <a:lumMod val="50000"/>
                      </a:schemeClr>
                    </a:solidFill>
                  </a:rPr>
                  <a:t>min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of a function, take its derivative and set it equal to zero.</a:t>
                </a:r>
              </a:p>
              <a:p>
                <a:pPr mar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 sz="28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ar-AE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ar-AE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AE" sz="28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ar-AE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ar-AE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ar-AE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ar-AE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ar-AE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ar-AE" sz="28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ar-AE" sz="28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ar-AE" sz="28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ar-AE" sz="28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ar-AE" sz="28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800" i="1" dirty="0">
                  <a:solidFill>
                    <a:schemeClr val="bg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ar-AE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ar-AE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ar-AE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ar-AE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ar-AE" sz="28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ar-AE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</m:t>
                      </m:r>
                      <m:r>
                        <a:rPr lang="ar-AE" sz="28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8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ar-AE" sz="28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sz="28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384047" indent="-384047" defTabSz="490727">
                  <a:defRPr sz="1800">
                    <a:solidFill>
                      <a:srgbClr val="000000"/>
                    </a:solidFill>
                  </a:defRPr>
                </a:pPr>
                <a:endParaRPr lang="en-US" sz="28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384047" indent="-384047" defTabSz="490727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Some algebra gets this to:</a:t>
                </a:r>
              </a:p>
              <a:p>
                <a:pPr mar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lv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ar-AE" sz="3024" dirty="0">
                  <a:solidFill>
                    <a:srgbClr val="747474"/>
                  </a:solidFill>
                </a:endParaRPr>
              </a:p>
            </p:txBody>
          </p:sp>
        </mc:Choice>
        <mc:Fallback>
          <p:sp>
            <p:nvSpPr>
              <p:cNvPr id="46" name="Shape 4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1499" y="2222500"/>
                <a:ext cx="11404877" cy="6972300"/>
              </a:xfrm>
              <a:prstGeom prst="rect">
                <a:avLst/>
              </a:prstGeom>
              <a:blipFill>
                <a:blip r:embed="rId2"/>
                <a:stretch>
                  <a:fillRect l="-2191" t="-2537" r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asted-image.png"/>
          <p:cNvPicPr/>
          <p:nvPr/>
        </p:nvPicPr>
        <p:blipFill>
          <a:blip r:embed="rId3">
            <a:extLst/>
          </a:blip>
          <a:srcRect t="12038" b="6409"/>
          <a:stretch>
            <a:fillRect/>
          </a:stretch>
        </p:blipFill>
        <p:spPr>
          <a:xfrm>
            <a:off x="10670676" y="41942"/>
            <a:ext cx="1883532" cy="1792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1500" y="330200"/>
            <a:ext cx="9173749" cy="1397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US" sz="4200" dirty="0"/>
              <a:t>Review L17:</a:t>
            </a:r>
            <a:br>
              <a:rPr lang="en-US" sz="4200" dirty="0"/>
            </a:br>
            <a:r>
              <a:rPr sz="4200" dirty="0"/>
              <a:t>Finding the orientation of principal planes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3</a:t>
            </a:fld>
            <a:endParaRPr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Shape 46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71499" y="2222500"/>
                <a:ext cx="11404877" cy="69723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lv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u="sng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lv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u="sng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lv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u="sng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lv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u="sng" dirty="0">
                    <a:solidFill>
                      <a:schemeClr val="bg2">
                        <a:lumMod val="50000"/>
                      </a:schemeClr>
                    </a:solidFill>
                  </a:rPr>
                  <a:t>Option 2: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How can we find the principal stress orientation?</a:t>
                </a:r>
              </a:p>
              <a:p>
                <a:pPr marL="384047" lvl="0" indent="-384047" defTabSz="490727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Find the angle where shear stress is zero.</a:t>
                </a:r>
              </a:p>
              <a:p>
                <a:pPr marL="0" indent="0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𝑛𝑡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8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800" i="1" dirty="0">
                  <a:solidFill>
                    <a:schemeClr val="bg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8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384047" indent="-384047" defTabSz="490727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Same algebra gets you to the same result:</a:t>
                </a:r>
              </a:p>
              <a:p>
                <a:pPr mar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lv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ar-AE" sz="3024" dirty="0">
                  <a:solidFill>
                    <a:srgbClr val="747474"/>
                  </a:solidFill>
                </a:endParaRPr>
              </a:p>
            </p:txBody>
          </p:sp>
        </mc:Choice>
        <mc:Fallback>
          <p:sp>
            <p:nvSpPr>
              <p:cNvPr id="46" name="Shape 4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1499" y="2222500"/>
                <a:ext cx="11404877" cy="6972300"/>
              </a:xfrm>
              <a:prstGeom prst="rect">
                <a:avLst/>
              </a:prstGeom>
              <a:blipFill>
                <a:blip r:embed="rId2"/>
                <a:stretch>
                  <a:fillRect l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asted-image.png"/>
          <p:cNvPicPr/>
          <p:nvPr/>
        </p:nvPicPr>
        <p:blipFill>
          <a:blip r:embed="rId3">
            <a:extLst/>
          </a:blip>
          <a:srcRect t="12038" b="6409"/>
          <a:stretch>
            <a:fillRect/>
          </a:stretch>
        </p:blipFill>
        <p:spPr>
          <a:xfrm>
            <a:off x="10670676" y="41942"/>
            <a:ext cx="1883532" cy="17920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21825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1500" y="330200"/>
            <a:ext cx="9273958" cy="1397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US" sz="4200" dirty="0"/>
              <a:t>Review L17:</a:t>
            </a:r>
            <a:br>
              <a:rPr lang="en-US" sz="4200" dirty="0"/>
            </a:br>
            <a:r>
              <a:rPr sz="4200" dirty="0"/>
              <a:t>Finding the orientation of principal planes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4</a:t>
            </a:fld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hape 46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71499" y="2222500"/>
                <a:ext cx="11404877" cy="727212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lv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u="sng" dirty="0">
                    <a:solidFill>
                      <a:schemeClr val="bg2">
                        <a:lumMod val="50000"/>
                      </a:schemeClr>
                    </a:solidFill>
                  </a:rPr>
                  <a:t>What do we get from this equation? </a:t>
                </a:r>
              </a:p>
              <a:p>
                <a:pPr mar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defTabSz="490727">
                  <a:defRPr sz="18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is the orientation of the principal stress plane</a:t>
                </a:r>
              </a:p>
              <a:p>
                <a:pPr defTabSz="490727"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This equation is satisfied by two (really, four)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defTabSz="490727"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Each correct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will be 90° apart from the other</a:t>
                </a:r>
              </a:p>
              <a:p>
                <a:pPr mar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u="sng" dirty="0">
                    <a:solidFill>
                      <a:schemeClr val="bg2">
                        <a:lumMod val="50000"/>
                      </a:schemeClr>
                    </a:solidFill>
                  </a:rPr>
                  <a:t>Direction of Rotation</a:t>
                </a:r>
              </a:p>
              <a:p>
                <a:pPr defTabSz="490727"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is positive,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is positive </a:t>
                </a:r>
                <a:b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(rotate counter clockwise from x-axis)</a:t>
                </a:r>
              </a:p>
              <a:p>
                <a:pPr defTabSz="490727"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is negative,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is negative </a:t>
                </a:r>
                <a:b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(rotate clockwise from x-axis)</a:t>
                </a:r>
              </a:p>
              <a:p>
                <a:pPr defTabSz="490727"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One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will always be between -45° and +45°</a:t>
                </a:r>
              </a:p>
              <a:p>
                <a:pPr defTabSz="490727"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The other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will be 90° away  </a:t>
                </a:r>
                <a:endParaRPr lang="ar-AE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defTabSz="490727">
                  <a:defRPr sz="1800">
                    <a:solidFill>
                      <a:srgbClr val="000000"/>
                    </a:solidFill>
                  </a:defRPr>
                </a:pPr>
                <a:endParaRPr lang="ar-AE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lvl="0" indent="0" defTabSz="490727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ar-AE" sz="3024" dirty="0">
                  <a:solidFill>
                    <a:srgbClr val="747474"/>
                  </a:solidFill>
                </a:endParaRPr>
              </a:p>
            </p:txBody>
          </p:sp>
        </mc:Choice>
        <mc:Fallback xmlns="">
          <p:sp>
            <p:nvSpPr>
              <p:cNvPr id="46" name="Shape 4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1499" y="2222500"/>
                <a:ext cx="11404877" cy="7272122"/>
              </a:xfrm>
              <a:prstGeom prst="rect">
                <a:avLst/>
              </a:prstGeom>
              <a:blipFill>
                <a:blip r:embed="rId2"/>
                <a:stretch>
                  <a:fillRect l="-2191" t="-1760" b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asted-image.png"/>
          <p:cNvPicPr/>
          <p:nvPr/>
        </p:nvPicPr>
        <p:blipFill>
          <a:blip r:embed="rId3">
            <a:extLst/>
          </a:blip>
          <a:srcRect t="12038" b="6409"/>
          <a:stretch>
            <a:fillRect/>
          </a:stretch>
        </p:blipFill>
        <p:spPr>
          <a:xfrm>
            <a:off x="10670676" y="41942"/>
            <a:ext cx="1883532" cy="17920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95033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1943" y="6569270"/>
            <a:ext cx="3468915" cy="310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asted-image.png"/>
          <p:cNvPicPr/>
          <p:nvPr/>
        </p:nvPicPr>
        <p:blipFill>
          <a:blip r:embed="rId3">
            <a:extLst/>
          </a:blip>
          <a:srcRect l="4183" t="30583" r="4183" b="24211"/>
          <a:stretch>
            <a:fillRect/>
          </a:stretch>
        </p:blipFill>
        <p:spPr>
          <a:xfrm>
            <a:off x="7796025" y="179512"/>
            <a:ext cx="5097172" cy="872644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571500" y="897683"/>
            <a:ext cx="11861800" cy="82951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US" sz="4200" dirty="0"/>
              <a:t>Review L17: </a:t>
            </a:r>
            <a:br>
              <a:rPr lang="en-US" sz="4200" dirty="0"/>
            </a:br>
            <a:r>
              <a:rPr lang="en-US" sz="4200" dirty="0"/>
              <a:t>M</a:t>
            </a:r>
            <a:r>
              <a:rPr sz="4200" dirty="0"/>
              <a:t>agnitude of principal stresses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hape 80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99267" y="2228851"/>
                <a:ext cx="12380947" cy="457835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u="sng" dirty="0">
                    <a:solidFill>
                      <a:schemeClr val="bg2">
                        <a:lumMod val="50000"/>
                      </a:schemeClr>
                    </a:solidFill>
                  </a:rPr>
                  <a:t>What is a principal stress?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It is the normal stress on one of the principal planes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It is either the minimum or maximum normal stress in the material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is the maximum normal stress (most right on the number line)</a:t>
                </a: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is the minimum (most left on the number line)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ar-AE" sz="2800" dirty="0">
                  <a:solidFill>
                    <a:srgbClr val="747474"/>
                  </a:solidFill>
                </a:endParaRPr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u="sng" dirty="0">
                    <a:solidFill>
                      <a:srgbClr val="747474"/>
                    </a:solidFill>
                  </a:rPr>
                  <a:t>How to find the values</a:t>
                </a: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rgbClr val="747474"/>
                    </a:solidFill>
                  </a:rPr>
                  <a:t>Method 1 - Substitute each 𝜃</a:t>
                </a:r>
                <a:r>
                  <a:rPr lang="en-US" sz="2800" baseline="-5999" dirty="0">
                    <a:solidFill>
                      <a:srgbClr val="747474"/>
                    </a:solidFill>
                  </a:rPr>
                  <a:t>p</a:t>
                </a:r>
                <a:r>
                  <a:rPr lang="en-US" sz="2800" dirty="0">
                    <a:solidFill>
                      <a:srgbClr val="747474"/>
                    </a:solidFill>
                  </a:rPr>
                  <a:t> directly into stress transformation equations</a:t>
                </a: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Method 2 - Develop general equations for 𝜎</a:t>
                </a:r>
                <a:r>
                  <a:rPr lang="en-US" sz="2800" baseline="-5999" dirty="0">
                    <a:solidFill>
                      <a:schemeClr val="bg2">
                        <a:lumMod val="50000"/>
                      </a:schemeClr>
                    </a:solidFill>
                  </a:rPr>
                  <a:t>p1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and 𝜎</a:t>
                </a:r>
                <a:r>
                  <a:rPr lang="en-US" sz="2800" baseline="-5999" dirty="0">
                    <a:solidFill>
                      <a:schemeClr val="bg2">
                        <a:lumMod val="50000"/>
                      </a:schemeClr>
                    </a:solidFill>
                  </a:rPr>
                  <a:t>p2</a:t>
                </a:r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Substitute 2𝜃</a:t>
                </a:r>
                <a:r>
                  <a:rPr lang="en-US" sz="2800" baseline="-5999" dirty="0">
                    <a:solidFill>
                      <a:schemeClr val="bg2">
                        <a:lumMod val="50000"/>
                      </a:schemeClr>
                    </a:solidFill>
                  </a:rPr>
                  <a:t>p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values in eq. 12.11 derived earlier, and represent them as triangles (seen below)</a:t>
                </a:r>
                <a:endParaRPr sz="28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Shape 8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9267" y="2228851"/>
                <a:ext cx="12380947" cy="4578350"/>
              </a:xfrm>
              <a:prstGeom prst="rect">
                <a:avLst/>
              </a:prstGeom>
              <a:blipFill>
                <a:blip r:embed="rId4"/>
                <a:stretch>
                  <a:fillRect l="-2019" t="-2796" r="-2166" b="-11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5</a:t>
            </a:fld>
            <a:endParaRPr sz="1400"/>
          </a:p>
        </p:txBody>
      </p:sp>
      <p:pic>
        <p:nvPicPr>
          <p:cNvPr id="8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38250" y="6716598"/>
            <a:ext cx="2730501" cy="88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Review L17:</a:t>
            </a:r>
            <a:br>
              <a:rPr lang="en-US" sz="4200" dirty="0"/>
            </a:br>
            <a:r>
              <a:rPr lang="en-US" sz="4200" dirty="0"/>
              <a:t>M</a:t>
            </a:r>
            <a:r>
              <a:rPr sz="4200" dirty="0"/>
              <a:t>agnitude of principal stresses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Using SOA and CAH we can define the </a:t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angle 2𝜃</a:t>
            </a:r>
            <a:r>
              <a:rPr lang="en-US" sz="3200" baseline="-5999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as:</a:t>
            </a:r>
            <a:endParaRPr sz="32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3400" dirty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400" dirty="0">
                <a:solidFill>
                  <a:schemeClr val="bg2">
                    <a:lumMod val="50000"/>
                  </a:schemeClr>
                </a:solidFill>
              </a:rPr>
              <a:t>Substitute these in to </a:t>
            </a:r>
            <a:r>
              <a:rPr lang="en-US" sz="34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endParaRPr sz="3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3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400" dirty="0">
                <a:solidFill>
                  <a:schemeClr val="bg2">
                    <a:lumMod val="50000"/>
                  </a:schemeClr>
                </a:solidFill>
              </a:rPr>
              <a:t>Some algebra shows we get: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4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sz="3400" dirty="0">
                <a:solidFill>
                  <a:schemeClr val="bg2">
                    <a:lumMod val="50000"/>
                  </a:schemeClr>
                </a:solidFill>
              </a:rPr>
              <a:t>f we substitute a value of 2𝜃 that is 180° away, we get</a:t>
            </a:r>
            <a:r>
              <a:rPr lang="en-US" sz="3400" dirty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sz="3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4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400" dirty="0">
              <a:solidFill>
                <a:srgbClr val="747474"/>
              </a:solidFill>
            </a:endParaRP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6</a:t>
            </a:fld>
            <a:endParaRPr sz="1400"/>
          </a:p>
        </p:txBody>
      </p:sp>
      <p:pic>
        <p:nvPicPr>
          <p:cNvPr id="10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7600" y="55784"/>
            <a:ext cx="4162235" cy="3730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336" y="3229847"/>
            <a:ext cx="6076213" cy="1137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47065" y="4580209"/>
            <a:ext cx="4978401" cy="83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55894" y="5944489"/>
            <a:ext cx="4406901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39137" y="8019283"/>
            <a:ext cx="4368801" cy="1104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332508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Review L17:</a:t>
            </a:r>
            <a:br>
              <a:rPr lang="en-US" sz="4200" dirty="0"/>
            </a:br>
            <a:r>
              <a:rPr lang="en-US" sz="4200" dirty="0"/>
              <a:t>M</a:t>
            </a:r>
            <a:r>
              <a:rPr sz="4200" dirty="0"/>
              <a:t>agnitude of principal stresses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Shape 103"/>
              <p:cNvSpPr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3200" dirty="0">
                    <a:solidFill>
                      <a:srgbClr val="747474"/>
                    </a:solidFill>
                  </a:rPr>
                  <a:t>We can combine these as one equation</a:t>
                </a:r>
                <a:endParaRPr lang="en-US" sz="3200" dirty="0">
                  <a:solidFill>
                    <a:srgbClr val="747474"/>
                  </a:solidFill>
                </a:endParaRPr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/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>
                  <a:solidFill>
                    <a:srgbClr val="747474"/>
                  </a:solidFill>
                </a:endParaRPr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/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>
                  <a:solidFill>
                    <a:srgbClr val="747474"/>
                  </a:solidFill>
                </a:endParaRPr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/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>
                  <a:solidFill>
                    <a:srgbClr val="747474"/>
                  </a:solidFill>
                </a:endParaRPr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/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This equation gives you the magnitudes of both principal stresses if you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ar-AE" sz="3200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ar-AE" sz="3200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ar-AE" sz="3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endParaRPr lang="ar-AE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If you don’t need the orientation of principal stresses (only the magnitudes) you can get everything you need in this one equation</a:t>
                </a:r>
              </a:p>
            </p:txBody>
          </p:sp>
        </mc:Choice>
        <mc:Fallback>
          <p:sp>
            <p:nvSpPr>
              <p:cNvPr id="103" name="Shape 10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2004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7</a:t>
            </a:fld>
            <a:endParaRPr sz="1400"/>
          </a:p>
        </p:txBody>
      </p:sp>
      <p:pic>
        <p:nvPicPr>
          <p:cNvPr id="10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64914" y="55784"/>
            <a:ext cx="3334921" cy="2989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8520" y="3526031"/>
            <a:ext cx="6932032" cy="168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More </a:t>
            </a:r>
            <a:r>
              <a:rPr lang="en-US" sz="4200" dirty="0"/>
              <a:t>S</a:t>
            </a:r>
            <a:r>
              <a:rPr sz="4200" dirty="0"/>
              <a:t>hear </a:t>
            </a:r>
            <a:r>
              <a:rPr lang="en-US" sz="4200" dirty="0"/>
              <a:t>S</a:t>
            </a:r>
            <a:r>
              <a:rPr sz="4200" dirty="0"/>
              <a:t>tress and </a:t>
            </a:r>
            <a:r>
              <a:rPr lang="en-US" sz="4200" dirty="0"/>
              <a:t>P</a:t>
            </a:r>
            <a:r>
              <a:rPr sz="4200" dirty="0"/>
              <a:t>rincipal </a:t>
            </a:r>
            <a:r>
              <a:rPr lang="en-US" sz="4200" dirty="0"/>
              <a:t>P</a:t>
            </a:r>
            <a:r>
              <a:rPr sz="4200" dirty="0"/>
              <a:t>lanes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7228446"/>
          </a:xfrm>
          <a:prstGeom prst="rect">
            <a:avLst/>
          </a:prstGeom>
        </p:spPr>
        <p:txBody>
          <a:bodyPr/>
          <a:lstStyle/>
          <a:p>
            <a:pPr marL="457199" lvl="0" indent="-457199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rgbClr val="747474"/>
                </a:solidFill>
              </a:rPr>
              <a:t>By definition, </a:t>
            </a:r>
            <a:r>
              <a:rPr sz="3000" dirty="0">
                <a:solidFill>
                  <a:srgbClr val="747474"/>
                </a:solidFill>
              </a:rPr>
              <a:t>the shear stress on principal planes must be zero</a:t>
            </a:r>
          </a:p>
          <a:p>
            <a:pPr marL="457199" lvl="0" indent="-457199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rgbClr val="747474"/>
                </a:solidFill>
              </a:rPr>
              <a:t>Inversely, </a:t>
            </a:r>
            <a:r>
              <a:rPr sz="3000" u="sng" dirty="0">
                <a:solidFill>
                  <a:srgbClr val="747474"/>
                </a:solidFill>
              </a:rPr>
              <a:t>if the shear stress on a plane is zero</a:t>
            </a:r>
            <a:r>
              <a:rPr sz="3000" dirty="0">
                <a:solidFill>
                  <a:srgbClr val="747474"/>
                </a:solidFill>
              </a:rPr>
              <a:t>, then that plane </a:t>
            </a:r>
            <a:r>
              <a:rPr sz="3000" u="sng" dirty="0">
                <a:solidFill>
                  <a:srgbClr val="747474"/>
                </a:solidFill>
              </a:rPr>
              <a:t>must be a principal plane</a:t>
            </a:r>
            <a:r>
              <a:rPr sz="3000" dirty="0">
                <a:solidFill>
                  <a:srgbClr val="747474"/>
                </a:solidFill>
              </a:rPr>
              <a:t>.</a:t>
            </a:r>
          </a:p>
          <a:p>
            <a:pPr marL="457199" lvl="0" indent="-457199">
              <a:defRPr sz="1800">
                <a:solidFill>
                  <a:srgbClr val="000000"/>
                </a:solidFill>
              </a:defRPr>
            </a:pPr>
            <a:endParaRPr sz="3000" dirty="0">
              <a:solidFill>
                <a:srgbClr val="747474"/>
              </a:solidFill>
            </a:endParaRPr>
          </a:p>
          <a:p>
            <a:pPr marL="457199" lvl="0" indent="-457199">
              <a:defRPr sz="1800">
                <a:solidFill>
                  <a:srgbClr val="000000"/>
                </a:solidFill>
              </a:defRPr>
            </a:pPr>
            <a:endParaRPr sz="3000" dirty="0">
              <a:solidFill>
                <a:srgbClr val="747474"/>
              </a:solidFill>
            </a:endParaRPr>
          </a:p>
          <a:p>
            <a:pPr marL="457199" lvl="0" indent="-457199">
              <a:defRPr sz="1800">
                <a:solidFill>
                  <a:srgbClr val="000000"/>
                </a:solidFill>
              </a:defRPr>
            </a:pPr>
            <a:endParaRPr sz="3000" dirty="0">
              <a:solidFill>
                <a:schemeClr val="bg2">
                  <a:lumMod val="50000"/>
                </a:schemeClr>
              </a:solidFill>
            </a:endParaRPr>
          </a:p>
          <a:p>
            <a:pPr marL="457199" lvl="0" indent="-457199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chemeClr val="bg2">
                    <a:lumMod val="50000"/>
                  </a:schemeClr>
                </a:solidFill>
              </a:rPr>
              <a:t>Also, if we are considering plane stress (𝜎</a:t>
            </a:r>
            <a:r>
              <a:rPr sz="3000" baseline="-5999" dirty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sz="3000" dirty="0">
                <a:solidFill>
                  <a:schemeClr val="bg2">
                    <a:lumMod val="50000"/>
                  </a:schemeClr>
                </a:solidFill>
              </a:rPr>
              <a:t>=𝜏</a:t>
            </a:r>
            <a:r>
              <a:rPr sz="3000" baseline="-5999" dirty="0" err="1">
                <a:solidFill>
                  <a:schemeClr val="bg2">
                    <a:lumMod val="50000"/>
                  </a:schemeClr>
                </a:solidFill>
              </a:rPr>
              <a:t>zx</a:t>
            </a:r>
            <a:r>
              <a:rPr sz="3000" dirty="0">
                <a:solidFill>
                  <a:schemeClr val="bg2">
                    <a:lumMod val="50000"/>
                  </a:schemeClr>
                </a:solidFill>
              </a:rPr>
              <a:t>=𝜏</a:t>
            </a:r>
            <a:r>
              <a:rPr sz="3000" baseline="-5999" dirty="0" err="1">
                <a:solidFill>
                  <a:schemeClr val="bg2">
                    <a:lumMod val="50000"/>
                  </a:schemeClr>
                </a:solidFill>
              </a:rPr>
              <a:t>xz</a:t>
            </a:r>
            <a:r>
              <a:rPr sz="3000" dirty="0">
                <a:solidFill>
                  <a:schemeClr val="bg2">
                    <a:lumMod val="50000"/>
                  </a:schemeClr>
                </a:solidFill>
              </a:rPr>
              <a:t>=0) then since the shear stress on the z-face is 0, then 𝜎</a:t>
            </a:r>
            <a:r>
              <a:rPr sz="3000" baseline="-5999" dirty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sz="3000" dirty="0">
                <a:solidFill>
                  <a:schemeClr val="bg2">
                    <a:lumMod val="50000"/>
                  </a:schemeClr>
                </a:solidFill>
              </a:rPr>
              <a:t> must be a principal stress (we call this the 3rd principal stress)</a:t>
            </a:r>
            <a:endParaRPr lang="en-US" sz="3000" dirty="0">
              <a:solidFill>
                <a:schemeClr val="bg2">
                  <a:lumMod val="50000"/>
                </a:schemeClr>
              </a:solidFill>
            </a:endParaRPr>
          </a:p>
          <a:p>
            <a:pPr marL="457199" lvl="0" indent="-457199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Even in 2D stress state, 𝜎</a:t>
            </a:r>
            <a:r>
              <a:rPr lang="en-US" sz="3000" baseline="-5999" dirty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 = 0 can be</a:t>
            </a:r>
            <a:br>
              <a:rPr lang="en-US" sz="3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an important piece of information</a:t>
            </a:r>
            <a:endParaRPr sz="3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8</a:t>
            </a:fld>
            <a:endParaRPr sz="1400"/>
          </a:p>
        </p:txBody>
      </p:sp>
      <p:grpSp>
        <p:nvGrpSpPr>
          <p:cNvPr id="119" name="Group 119"/>
          <p:cNvGrpSpPr/>
          <p:nvPr/>
        </p:nvGrpSpPr>
        <p:grpSpPr>
          <a:xfrm>
            <a:off x="8037341" y="6793984"/>
            <a:ext cx="3025796" cy="2233190"/>
            <a:chOff x="0" y="0"/>
            <a:chExt cx="3025794" cy="2233189"/>
          </a:xfrm>
        </p:grpSpPr>
        <p:sp>
          <p:nvSpPr>
            <p:cNvPr id="115" name="Shape 115"/>
            <p:cNvSpPr/>
            <p:nvPr/>
          </p:nvSpPr>
          <p:spPr>
            <a:xfrm>
              <a:off x="1291254" y="1360609"/>
              <a:ext cx="1734541" cy="5651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V="1">
              <a:off x="1298883" y="0"/>
              <a:ext cx="1" cy="13606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-1" y="1362608"/>
              <a:ext cx="1293623" cy="6129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18" name="pasted-image-filtered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3113" y="66394"/>
              <a:ext cx="2166796" cy="2166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C1C2D18A-86D2-4DA9-9E3E-EB3F4106FA88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0329" y="5457234"/>
            <a:ext cx="4424471" cy="396563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The </a:t>
            </a:r>
            <a:r>
              <a:rPr lang="en-US" sz="4200" dirty="0"/>
              <a:t>T</a:t>
            </a:r>
            <a:r>
              <a:rPr sz="4200" dirty="0"/>
              <a:t>hird </a:t>
            </a:r>
            <a:r>
              <a:rPr lang="en-US" sz="4200" dirty="0"/>
              <a:t>P</a:t>
            </a:r>
            <a:r>
              <a:rPr sz="4200" dirty="0"/>
              <a:t>rincipal </a:t>
            </a:r>
            <a:r>
              <a:rPr lang="en-US" sz="4200" dirty="0"/>
              <a:t>S</a:t>
            </a:r>
            <a:r>
              <a:rPr sz="4200" dirty="0"/>
              <a:t>tress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</a:rPr>
              <a:t>We have determined principal stresses and planes for the case of plane stress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747474"/>
                </a:solidFill>
              </a:rPr>
              <a:t>These are the in-plane principal stresses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747474"/>
                </a:solidFill>
              </a:rPr>
              <a:t>We must not forget about the z-faces!</a:t>
            </a:r>
            <a:endParaRPr lang="en-US" sz="3200" dirty="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𝜎</a:t>
            </a:r>
            <a:r>
              <a:rPr lang="en-US" sz="3200" baseline="-5999" dirty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= 0,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τ</a:t>
            </a:r>
            <a:r>
              <a:rPr lang="en-US" sz="3200" baseline="-250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zx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= 0,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and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τ</a:t>
            </a:r>
            <a:r>
              <a:rPr lang="en-US" sz="3200" baseline="-250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zy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= 0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</a:rPr>
              <a:t>A point in </a:t>
            </a:r>
            <a:r>
              <a:rPr lang="en-US" sz="3600" dirty="0">
                <a:solidFill>
                  <a:srgbClr val="747474"/>
                </a:solidFill>
              </a:rPr>
              <a:t>a material</a:t>
            </a:r>
            <a:r>
              <a:rPr sz="3600" dirty="0">
                <a:solidFill>
                  <a:srgbClr val="747474"/>
                </a:solidFill>
              </a:rPr>
              <a:t> subject to plane stress has three principal stress</a:t>
            </a:r>
            <a:endParaRPr lang="en-US" sz="3600" dirty="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𝜎</a:t>
            </a:r>
            <a:r>
              <a:rPr lang="en-US" sz="3200" baseline="-5999" dirty="0">
                <a:solidFill>
                  <a:schemeClr val="bg2">
                    <a:lumMod val="50000"/>
                  </a:schemeClr>
                </a:solidFill>
              </a:rPr>
              <a:t>p1,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𝜎</a:t>
            </a:r>
            <a:r>
              <a:rPr lang="en-US" sz="3200" baseline="-5999" dirty="0">
                <a:solidFill>
                  <a:schemeClr val="bg2">
                    <a:lumMod val="50000"/>
                  </a:schemeClr>
                </a:solidFill>
              </a:rPr>
              <a:t>p2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, and 𝜎</a:t>
            </a:r>
            <a:r>
              <a:rPr lang="en-US" sz="3200" baseline="-5999" dirty="0">
                <a:solidFill>
                  <a:schemeClr val="bg2">
                    <a:lumMod val="50000"/>
                  </a:schemeClr>
                </a:solidFill>
              </a:rPr>
              <a:t>p3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One of these principal stresses is 𝜎</a:t>
            </a:r>
            <a:r>
              <a:rPr lang="en-US" sz="3200" baseline="-5999" dirty="0">
                <a:solidFill>
                  <a:schemeClr val="bg2">
                    <a:lumMod val="50000"/>
                  </a:schemeClr>
                </a:solidFill>
              </a:rPr>
              <a:t>z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= 0</a:t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(because no shear on the z-surface)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Examples where: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𝜎</a:t>
            </a:r>
            <a:r>
              <a:rPr lang="en-US" sz="3200" baseline="-5999" dirty="0">
                <a:solidFill>
                  <a:schemeClr val="bg2">
                    <a:lumMod val="50000"/>
                  </a:schemeClr>
                </a:solidFill>
              </a:rPr>
              <a:t>p1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is positive and 𝜎</a:t>
            </a:r>
            <a:r>
              <a:rPr lang="en-US" sz="3200" baseline="-5999" dirty="0">
                <a:solidFill>
                  <a:schemeClr val="bg2">
                    <a:lumMod val="50000"/>
                  </a:schemeClr>
                </a:solidFill>
              </a:rPr>
              <a:t>p2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is negative 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𝜎</a:t>
            </a:r>
            <a:r>
              <a:rPr lang="en-US" sz="3200" baseline="-5999" dirty="0">
                <a:solidFill>
                  <a:schemeClr val="bg2">
                    <a:lumMod val="50000"/>
                  </a:schemeClr>
                </a:solidFill>
              </a:rPr>
              <a:t>p1,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US" sz="3200" baseline="-5999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𝜎</a:t>
            </a:r>
            <a:r>
              <a:rPr lang="en-US" sz="3200" baseline="-5999" dirty="0">
                <a:solidFill>
                  <a:schemeClr val="bg2">
                    <a:lumMod val="50000"/>
                  </a:schemeClr>
                </a:solidFill>
              </a:rPr>
              <a:t>p2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have same sign </a:t>
            </a: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9</a:t>
            </a:fld>
            <a:endParaRPr sz="140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865</Words>
  <Application>Microsoft Office PowerPoint</Application>
  <PresentationFormat>Custom</PresentationFormat>
  <Paragraphs>185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Avenir Roman</vt:lpstr>
      <vt:lpstr>Calibri</vt:lpstr>
      <vt:lpstr>Cambria Math</vt:lpstr>
      <vt:lpstr>Helvetica</vt:lpstr>
      <vt:lpstr>Helvetica Neue</vt:lpstr>
      <vt:lpstr>Helvetica Neue Light</vt:lpstr>
      <vt:lpstr>Times New Roman</vt:lpstr>
      <vt:lpstr>Wingdings</vt:lpstr>
      <vt:lpstr>ModernPortfolio</vt:lpstr>
      <vt:lpstr>Mechanics of Materials Engr 350 - Lecture 18 - Principal Stresses and Maximum Shear Stress</vt:lpstr>
      <vt:lpstr>Review L17: Finding the orientation of principal planes</vt:lpstr>
      <vt:lpstr>Review L17: Finding the orientation of principal planes</vt:lpstr>
      <vt:lpstr>Review L17: Finding the orientation of principal planes</vt:lpstr>
      <vt:lpstr>Review L17:  Magnitude of principal stresses</vt:lpstr>
      <vt:lpstr>Review L17: Magnitude of principal stresses</vt:lpstr>
      <vt:lpstr>Review L17: Magnitude of principal stresses</vt:lpstr>
      <vt:lpstr>More Shear Stress and Principal Planes</vt:lpstr>
      <vt:lpstr>The Third Principal Stress</vt:lpstr>
      <vt:lpstr>Orientation of the maximum in-plane shear stress</vt:lpstr>
      <vt:lpstr>Comparing Eqn 12.11 and 12.14</vt:lpstr>
      <vt:lpstr>Magnitude of the max in-plane shear stresses</vt:lpstr>
      <vt:lpstr>Other useful relationships</vt:lpstr>
      <vt:lpstr>Example Stress States</vt:lpstr>
      <vt:lpstr>Presenting Planar Stress Transformation Results</vt:lpstr>
      <vt:lpstr>Presenting Planar Stress Transformation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Mechanics of Materials Engr 350 - Lecture 14 - Principal Stresses and Maximum Shear Stress</dc:title>
  <dc:creator>Dan Cordon</dc:creator>
  <cp:lastModifiedBy>Dan Cordon</cp:lastModifiedBy>
  <cp:revision>20</cp:revision>
  <dcterms:modified xsi:type="dcterms:W3CDTF">2019-02-24T23:28:43Z</dcterms:modified>
</cp:coreProperties>
</file>