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69" r:id="rId3"/>
    <p:sldId id="258" r:id="rId4"/>
    <p:sldId id="270" r:id="rId5"/>
    <p:sldId id="262" r:id="rId6"/>
    <p:sldId id="260" r:id="rId7"/>
    <p:sldId id="264" r:id="rId8"/>
    <p:sldId id="272" r:id="rId9"/>
    <p:sldId id="266" r:id="rId10"/>
    <p:sldId id="273" r:id="rId11"/>
    <p:sldId id="267" r:id="rId12"/>
    <p:sldId id="274" r:id="rId13"/>
    <p:sldId id="271" r:id="rId14"/>
  </p:sldIdLst>
  <p:sldSz cx="13004800" cy="9753600"/>
  <p:notesSz cx="7010400" cy="9296400"/>
  <p:defaultTextStyle>
    <a:lvl1pPr algn="ctr" defTabSz="584200">
      <a:defRPr sz="3600">
        <a:latin typeface="+mn-lt"/>
        <a:ea typeface="+mn-ea"/>
        <a:cs typeface="+mn-cs"/>
        <a:sym typeface="Helvetica Neue Light"/>
      </a:defRPr>
    </a:lvl1pPr>
    <a:lvl2pPr indent="228600" algn="ctr" defTabSz="584200">
      <a:defRPr sz="3600">
        <a:latin typeface="+mn-lt"/>
        <a:ea typeface="+mn-ea"/>
        <a:cs typeface="+mn-cs"/>
        <a:sym typeface="Helvetica Neue Light"/>
      </a:defRPr>
    </a:lvl2pPr>
    <a:lvl3pPr indent="457200" algn="ctr" defTabSz="584200">
      <a:defRPr sz="3600">
        <a:latin typeface="+mn-lt"/>
        <a:ea typeface="+mn-ea"/>
        <a:cs typeface="+mn-cs"/>
        <a:sym typeface="Helvetica Neue Light"/>
      </a:defRPr>
    </a:lvl3pPr>
    <a:lvl4pPr indent="685800" algn="ctr" defTabSz="584200">
      <a:defRPr sz="3600">
        <a:latin typeface="+mn-lt"/>
        <a:ea typeface="+mn-ea"/>
        <a:cs typeface="+mn-cs"/>
        <a:sym typeface="Helvetica Neue Light"/>
      </a:defRPr>
    </a:lvl4pPr>
    <a:lvl5pPr indent="914400" algn="ctr" defTabSz="584200">
      <a:defRPr sz="3600">
        <a:latin typeface="+mn-lt"/>
        <a:ea typeface="+mn-ea"/>
        <a:cs typeface="+mn-cs"/>
        <a:sym typeface="Helvetica Neue Light"/>
      </a:defRPr>
    </a:lvl5pPr>
    <a:lvl6pPr indent="1143000" algn="ctr" defTabSz="584200">
      <a:defRPr sz="3600">
        <a:latin typeface="+mn-lt"/>
        <a:ea typeface="+mn-ea"/>
        <a:cs typeface="+mn-cs"/>
        <a:sym typeface="Helvetica Neue Light"/>
      </a:defRPr>
    </a:lvl6pPr>
    <a:lvl7pPr indent="1371600" algn="ctr" defTabSz="584200">
      <a:defRPr sz="3600">
        <a:latin typeface="+mn-lt"/>
        <a:ea typeface="+mn-ea"/>
        <a:cs typeface="+mn-cs"/>
        <a:sym typeface="Helvetica Neue Light"/>
      </a:defRPr>
    </a:lvl7pPr>
    <a:lvl8pPr indent="1600200" algn="ctr" defTabSz="584200">
      <a:defRPr sz="3600">
        <a:latin typeface="+mn-lt"/>
        <a:ea typeface="+mn-ea"/>
        <a:cs typeface="+mn-cs"/>
        <a:sym typeface="Helvetica Neue Light"/>
      </a:defRPr>
    </a:lvl8pPr>
    <a:lvl9pPr indent="1828800" algn="ctr" defTabSz="584200">
      <a:defRPr sz="3600">
        <a:latin typeface="+mn-lt"/>
        <a:ea typeface="+mn-ea"/>
        <a:cs typeface="+mn-cs"/>
        <a:sym typeface="Helvetica Neue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C4C6C6"/>
              </a:solidFill>
              <a:prstDash val="solid"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9E8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25D6B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FF8FA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728F"/>
              </a:solidFill>
              <a:prstDash val="solid"/>
              <a:miter lim="400000"/>
            </a:ln>
          </a:top>
          <a:bottom>
            <a:ln w="12700" cap="flat">
              <a:solidFill>
                <a:srgbClr val="4F728F"/>
              </a:solidFill>
              <a:prstDash val="solid"/>
              <a:miter lim="400000"/>
            </a:ln>
          </a:bottom>
          <a:insideH>
            <a:ln w="12700" cap="flat">
              <a:solidFill>
                <a:srgbClr val="4F728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4DADF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38EB0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73D59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3C3C1D"/>
              </a:solidFill>
              <a:prstDash val="solid"/>
              <a:miter lim="400000"/>
            </a:ln>
          </a:left>
          <a:right>
            <a:ln w="12700" cap="flat">
              <a:solidFill>
                <a:srgbClr val="A9A584"/>
              </a:solidFill>
              <a:prstDash val="solid"/>
              <a:miter lim="400000"/>
            </a:ln>
          </a:right>
          <a:top>
            <a:ln w="12700" cap="flat">
              <a:solidFill>
                <a:srgbClr val="A9A584"/>
              </a:solidFill>
              <a:prstDash val="solid"/>
              <a:miter lim="400000"/>
            </a:ln>
          </a:top>
          <a:bottom>
            <a:ln w="12700" cap="flat">
              <a:solidFill>
                <a:srgbClr val="A9A584"/>
              </a:solidFill>
              <a:prstDash val="solid"/>
              <a:miter lim="400000"/>
            </a:ln>
          </a:bottom>
          <a:insideH>
            <a:ln w="12700" cap="flat">
              <a:solidFill>
                <a:srgbClr val="A9A584"/>
              </a:solidFill>
              <a:prstDash val="solid"/>
              <a:miter lim="400000"/>
            </a:ln>
          </a:insideH>
          <a:insideV>
            <a:ln w="12700" cap="flat">
              <a:solidFill>
                <a:srgbClr val="A9A584"/>
              </a:solidFill>
              <a:prstDash val="solid"/>
              <a:miter lim="400000"/>
            </a:ln>
          </a:insideV>
        </a:tcBdr>
        <a:fill>
          <a:solidFill>
            <a:srgbClr val="CFCDBB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6C6C6"/>
              </a:solidFill>
              <a:prstDash val="solid"/>
              <a:miter lim="400000"/>
            </a:ln>
          </a:left>
          <a:right>
            <a:ln w="12700" cap="flat">
              <a:solidFill>
                <a:srgbClr val="C6C6C6"/>
              </a:solidFill>
              <a:prstDash val="solid"/>
              <a:miter lim="400000"/>
            </a:ln>
          </a:right>
          <a:top>
            <a:ln w="12700" cap="flat">
              <a:solidFill>
                <a:srgbClr val="656839"/>
              </a:solidFill>
              <a:prstDash val="solid"/>
              <a:miter lim="400000"/>
            </a:ln>
          </a:top>
          <a:bottom>
            <a:ln w="12700" cap="flat">
              <a:solidFill>
                <a:srgbClr val="3C3C1D"/>
              </a:solidFill>
              <a:prstDash val="solid"/>
              <a:miter lim="400000"/>
            </a:ln>
          </a:bottom>
          <a:insideH>
            <a:ln w="12700" cap="flat">
              <a:solidFill>
                <a:srgbClr val="C6C6C6"/>
              </a:solidFill>
              <a:prstDash val="solid"/>
              <a:miter lim="400000"/>
            </a:ln>
          </a:insideH>
          <a:insideV>
            <a:ln w="12700" cap="flat">
              <a:solidFill>
                <a:srgbClr val="C6C6C6"/>
              </a:solidFill>
              <a:prstDash val="solid"/>
              <a:miter lim="400000"/>
            </a:ln>
          </a:insideV>
        </a:tcBdr>
        <a:fill>
          <a:solidFill>
            <a:srgbClr val="E8E9E8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9A584"/>
              </a:solidFill>
              <a:prstDash val="solid"/>
              <a:miter lim="400000"/>
            </a:ln>
          </a:left>
          <a:right>
            <a:ln w="12700" cap="flat">
              <a:solidFill>
                <a:srgbClr val="A9A584"/>
              </a:solidFill>
              <a:prstDash val="solid"/>
              <a:miter lim="400000"/>
            </a:ln>
          </a:right>
          <a:top>
            <a:ln w="12700" cap="flat">
              <a:solidFill>
                <a:srgbClr val="3C3C1D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AAA485"/>
              </a:solidFill>
              <a:prstDash val="solid"/>
              <a:miter lim="400000"/>
            </a:ln>
          </a:insideH>
          <a:insideV>
            <a:ln w="12700" cap="flat">
              <a:solidFill>
                <a:srgbClr val="A9A584"/>
              </a:solidFill>
              <a:prstDash val="solid"/>
              <a:miter lim="400000"/>
            </a:ln>
          </a:insideV>
        </a:tcBdr>
        <a:fill>
          <a:solidFill>
            <a:srgbClr val="656839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wholeTbl>
    <a:band2H>
      <a:tcTxStyle/>
      <a:tcStyle>
        <a:tcBdr/>
        <a:fill>
          <a:solidFill>
            <a:srgbClr val="E4E4E0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515151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D7766"/>
              </a:solidFill>
              <a:prstDash val="solid"/>
              <a:miter lim="400000"/>
            </a:ln>
          </a:top>
          <a:bottom>
            <a:ln w="12700" cap="flat">
              <a:solidFill>
                <a:srgbClr val="7D7766"/>
              </a:solidFill>
              <a:prstDash val="solid"/>
              <a:miter lim="400000"/>
            </a:ln>
          </a:bottom>
          <a:insideH>
            <a:ln w="12700" cap="flat">
              <a:solidFill>
                <a:srgbClr val="7D77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F8B7E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515151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15151"/>
              </a:solidFill>
              <a:prstDash val="solid"/>
              <a:miter lim="400000"/>
            </a:ln>
          </a:top>
          <a:bottom>
            <a:ln w="25400" cap="flat">
              <a:solidFill>
                <a:srgbClr val="A9A58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E5A4C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solidFill>
                <a:srgbClr val="747474"/>
              </a:solidFill>
              <a:prstDash val="solid"/>
              <a:miter lim="400000"/>
            </a:ln>
          </a:insideH>
          <a:insideV>
            <a:ln w="12700" cap="flat">
              <a:solidFill>
                <a:srgbClr val="74747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777777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2D2D2">
              <a:alpha val="3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C9C9C9"/>
              </a:solidFill>
              <a:prstDash val="solid"/>
              <a:miter lim="400000"/>
            </a:ln>
          </a:top>
          <a:bottom>
            <a:ln w="12700" cap="flat">
              <a:solidFill>
                <a:srgbClr val="C9C9C9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</p:spPr>
        <p:txBody>
          <a:bodyPr lIns="93177" tIns="46589" rIns="93177" bIns="46589"/>
          <a:lstStyle/>
          <a:p>
            <a:pPr lvl="0"/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</p:spPr>
        <p:txBody>
          <a:bodyPr lIns="93177" tIns="46589" rIns="93177" bIns="46589"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/>
          <p:nvPr/>
        </p:nvSpPr>
        <p:spPr>
          <a:xfrm>
            <a:off x="571500" y="4749800"/>
            <a:ext cx="11868094" cy="129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571500" y="1320800"/>
            <a:ext cx="11861800" cy="3175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571500" y="5016500"/>
            <a:ext cx="11861800" cy="1016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 rot="5400000">
            <a:off x="6832536" y="8686863"/>
            <a:ext cx="1422529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1409700" y="7785100"/>
            <a:ext cx="5791200" cy="1701800"/>
          </a:xfrm>
          <a:prstGeom prst="rect">
            <a:avLst/>
          </a:prstGeom>
        </p:spPr>
        <p:txBody>
          <a:bodyPr anchor="ctr"/>
          <a:lstStyle>
            <a:lvl1pPr algn="r"/>
          </a:lstStyle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idx="1"/>
          </p:nvPr>
        </p:nvSpPr>
        <p:spPr>
          <a:xfrm>
            <a:off x="7848600" y="8470900"/>
            <a:ext cx="4953000" cy="508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xfrm>
            <a:off x="571500" y="3289300"/>
            <a:ext cx="11861800" cy="3175000"/>
          </a:xfrm>
          <a:prstGeom prst="rect">
            <a:avLst/>
          </a:prstGeom>
        </p:spPr>
        <p:txBody>
          <a:bodyPr anchor="ctr"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571500" y="4864100"/>
            <a:ext cx="5334476" cy="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571500" y="1435100"/>
            <a:ext cx="5334000" cy="3175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571500" y="5130800"/>
            <a:ext cx="5334000" cy="3175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Five</a:t>
            </a:r>
          </a:p>
        </p:txBody>
      </p:sp>
      <p:sp>
        <p:nvSpPr>
          <p:cNvPr id="25" name="Shape 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571500" y="1968500"/>
            <a:ext cx="5073394" cy="133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571500" y="330200"/>
            <a:ext cx="5080000" cy="1397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5080000" cy="6667500"/>
          </a:xfrm>
          <a:prstGeom prst="rect">
            <a:avLst/>
          </a:prstGeom>
        </p:spPr>
        <p:txBody>
          <a:bodyPr/>
          <a:lstStyle>
            <a:lvl1pPr marL="3302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604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906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208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6510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body" idx="1"/>
          </p:nvPr>
        </p:nvSpPr>
        <p:spPr>
          <a:xfrm>
            <a:off x="889000" y="889000"/>
            <a:ext cx="11214100" cy="79629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9055098" y="508000"/>
            <a:ext cx="128" cy="7975631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9055096" y="4464050"/>
            <a:ext cx="3448503" cy="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520700" y="8661400"/>
            <a:ext cx="8369300" cy="9398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571500" y="1968500"/>
            <a:ext cx="11868106" cy="129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571500" y="330200"/>
            <a:ext cx="11861800" cy="139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normAutofit/>
          </a:bodyPr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11861800" cy="666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2268199" y="9194800"/>
            <a:ext cx="312015" cy="29982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 sz="14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defTabSz="584200">
        <a:defRPr sz="4200">
          <a:latin typeface="+mn-lt"/>
          <a:ea typeface="+mn-ea"/>
          <a:cs typeface="+mn-cs"/>
          <a:sym typeface="Helvetica Neue Light"/>
        </a:defRPr>
      </a:lvl1pPr>
      <a:lvl2pPr indent="228600" defTabSz="584200">
        <a:defRPr sz="4200">
          <a:latin typeface="+mn-lt"/>
          <a:ea typeface="+mn-ea"/>
          <a:cs typeface="+mn-cs"/>
          <a:sym typeface="Helvetica Neue Light"/>
        </a:defRPr>
      </a:lvl2pPr>
      <a:lvl3pPr indent="457200" defTabSz="584200">
        <a:defRPr sz="4200">
          <a:latin typeface="+mn-lt"/>
          <a:ea typeface="+mn-ea"/>
          <a:cs typeface="+mn-cs"/>
          <a:sym typeface="Helvetica Neue Light"/>
        </a:defRPr>
      </a:lvl3pPr>
      <a:lvl4pPr indent="685800" defTabSz="584200">
        <a:defRPr sz="4200">
          <a:latin typeface="+mn-lt"/>
          <a:ea typeface="+mn-ea"/>
          <a:cs typeface="+mn-cs"/>
          <a:sym typeface="Helvetica Neue Light"/>
        </a:defRPr>
      </a:lvl4pPr>
      <a:lvl5pPr indent="914400" defTabSz="584200">
        <a:defRPr sz="4200">
          <a:latin typeface="+mn-lt"/>
          <a:ea typeface="+mn-ea"/>
          <a:cs typeface="+mn-cs"/>
          <a:sym typeface="Helvetica Neue Light"/>
        </a:defRPr>
      </a:lvl5pPr>
      <a:lvl6pPr indent="1143000" defTabSz="584200">
        <a:defRPr sz="4200">
          <a:latin typeface="+mn-lt"/>
          <a:ea typeface="+mn-ea"/>
          <a:cs typeface="+mn-cs"/>
          <a:sym typeface="Helvetica Neue Light"/>
        </a:defRPr>
      </a:lvl6pPr>
      <a:lvl7pPr indent="1371600" defTabSz="584200">
        <a:defRPr sz="4200">
          <a:latin typeface="+mn-lt"/>
          <a:ea typeface="+mn-ea"/>
          <a:cs typeface="+mn-cs"/>
          <a:sym typeface="Helvetica Neue Light"/>
        </a:defRPr>
      </a:lvl7pPr>
      <a:lvl8pPr indent="1600200" defTabSz="584200">
        <a:defRPr sz="4200">
          <a:latin typeface="+mn-lt"/>
          <a:ea typeface="+mn-ea"/>
          <a:cs typeface="+mn-cs"/>
          <a:sym typeface="Helvetica Neue Light"/>
        </a:defRPr>
      </a:lvl8pPr>
      <a:lvl9pPr indent="1828800" defTabSz="584200">
        <a:defRPr sz="4200">
          <a:latin typeface="+mn-lt"/>
          <a:ea typeface="+mn-ea"/>
          <a:cs typeface="+mn-cs"/>
          <a:sym typeface="Helvetica Neue Light"/>
        </a:defRPr>
      </a:lvl9pPr>
    </p:titleStyle>
    <p:bodyStyle>
      <a:lvl1pPr marL="4572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1pPr>
      <a:lvl2pPr marL="9144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2pPr>
      <a:lvl3pPr marL="13716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3pPr>
      <a:lvl4pPr marL="18288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4pPr>
      <a:lvl5pPr marL="22860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5pPr>
      <a:lvl6pPr marL="27432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6pPr>
      <a:lvl7pPr marL="32004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7pPr>
      <a:lvl8pPr marL="36576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8pPr>
      <a:lvl9pPr marL="41148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9pPr>
    </p:bodyStyle>
    <p:otherStyle>
      <a:lvl1pPr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1pPr>
      <a:lvl2pPr indent="2286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2pPr>
      <a:lvl3pPr indent="4572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3pPr>
      <a:lvl4pPr indent="6858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4pPr>
      <a:lvl5pPr indent="9144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5pPr>
      <a:lvl6pPr indent="11430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6pPr>
      <a:lvl7pPr indent="13716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7pPr>
      <a:lvl8pPr indent="16002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8pPr>
      <a:lvl9pPr indent="18288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jpe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circle me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336" y="5421197"/>
            <a:ext cx="4048125" cy="3676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 dirty="0"/>
              <a:t>Mechanics of Materials </a:t>
            </a:r>
            <a:r>
              <a:rPr sz="4200" dirty="0" smtClean="0"/>
              <a:t>E</a:t>
            </a:r>
            <a:r>
              <a:rPr lang="en-US" sz="4200" dirty="0" smtClean="0"/>
              <a:t>NGR</a:t>
            </a:r>
            <a:r>
              <a:rPr sz="4200" dirty="0" smtClean="0"/>
              <a:t> </a:t>
            </a:r>
            <a:r>
              <a:rPr sz="4200" dirty="0"/>
              <a:t>350 - Lecture </a:t>
            </a:r>
            <a:r>
              <a:rPr sz="4200" dirty="0" smtClean="0"/>
              <a:t>1</a:t>
            </a:r>
            <a:r>
              <a:rPr lang="en-US" sz="4200" dirty="0" smtClean="0"/>
              <a:t>9</a:t>
            </a:r>
            <a:r>
              <a:rPr sz="4200" dirty="0" smtClean="0"/>
              <a:t> </a:t>
            </a:r>
            <a:r>
              <a:rPr sz="4200" dirty="0"/>
              <a:t>Mohr’s Circle</a:t>
            </a:r>
          </a:p>
        </p:txBody>
      </p:sp>
      <p:pic>
        <p:nvPicPr>
          <p:cNvPr id="1026" name="Picture 2" descr="Image result for Mohr's circl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4511" y="5196114"/>
            <a:ext cx="5935777" cy="4126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18188" y="5966860"/>
            <a:ext cx="341632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Circles</a:t>
            </a:r>
          </a:p>
          <a:p>
            <a:pPr algn="ctr"/>
            <a:r>
              <a:rPr lang="en-US" sz="5400" b="1" dirty="0" smtClean="0">
                <a:ln/>
                <a:solidFill>
                  <a:schemeClr val="accent3"/>
                </a:solidFill>
              </a:rPr>
              <a:t>are</a:t>
            </a:r>
          </a:p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Awesome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048088" y="5966860"/>
            <a:ext cx="249299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I</a:t>
            </a:r>
          </a:p>
          <a:p>
            <a:pPr algn="ctr"/>
            <a:endParaRPr lang="en-US" sz="5400" b="1" cap="none" spc="0" dirty="0" smtClean="0">
              <a:ln/>
              <a:solidFill>
                <a:schemeClr val="accent3"/>
              </a:solidFill>
              <a:effectLst/>
            </a:endParaRPr>
          </a:p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Circles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1030" name="Picture 6" descr="Image result for heart emoj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7620" y="6792686"/>
            <a:ext cx="1284574" cy="886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/>
          </p:cNvSpPr>
          <p:nvPr>
            <p:ph type="sldNum" sz="quarter" idx="4294967295"/>
          </p:nvPr>
        </p:nvSpPr>
        <p:spPr>
          <a:xfrm>
            <a:off x="12457558" y="9220113"/>
            <a:ext cx="214312" cy="300038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10</a:t>
            </a:fld>
            <a:endParaRPr sz="1400"/>
          </a:p>
        </p:txBody>
      </p:sp>
      <p:grpSp>
        <p:nvGrpSpPr>
          <p:cNvPr id="186" name="Group 186"/>
          <p:cNvGrpSpPr/>
          <p:nvPr/>
        </p:nvGrpSpPr>
        <p:grpSpPr>
          <a:xfrm>
            <a:off x="824717" y="453295"/>
            <a:ext cx="11355389" cy="8847011"/>
            <a:chOff x="0" y="0"/>
            <a:chExt cx="11355388" cy="8847010"/>
          </a:xfrm>
        </p:grpSpPr>
        <p:pic>
          <p:nvPicPr>
            <p:cNvPr id="184" name="pasted-image-filtered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11355388" cy="467479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5" name="pasted-image-filtered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 rot="10800000" flipH="1">
              <a:off x="0" y="4172218"/>
              <a:ext cx="11355388" cy="46747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90" name="pasted-image-enhanced.jpeg"/>
          <p:cNvPicPr/>
          <p:nvPr/>
        </p:nvPicPr>
        <p:blipFill>
          <a:blip r:embed="rId3">
            <a:extLst/>
          </a:blip>
          <a:srcRect l="13626" b="11140"/>
          <a:stretch>
            <a:fillRect/>
          </a:stretch>
        </p:blipFill>
        <p:spPr>
          <a:xfrm>
            <a:off x="81220" y="97240"/>
            <a:ext cx="2027643" cy="1929291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cxnSp>
        <p:nvCxnSpPr>
          <p:cNvPr id="3" name="Straight Connector 2"/>
          <p:cNvCxnSpPr/>
          <p:nvPr/>
        </p:nvCxnSpPr>
        <p:spPr>
          <a:xfrm>
            <a:off x="824716" y="4876800"/>
            <a:ext cx="11755498" cy="0"/>
          </a:xfrm>
          <a:prstGeom prst="line">
            <a:avLst/>
          </a:prstGeom>
          <a:noFill/>
          <a:ln w="38100" cap="flat">
            <a:solidFill>
              <a:schemeClr val="accent5">
                <a:lumMod val="75000"/>
              </a:schemeClr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" name="Straight Connector 4"/>
          <p:cNvCxnSpPr/>
          <p:nvPr/>
        </p:nvCxnSpPr>
        <p:spPr>
          <a:xfrm>
            <a:off x="6081486" y="580571"/>
            <a:ext cx="0" cy="8719736"/>
          </a:xfrm>
          <a:prstGeom prst="line">
            <a:avLst/>
          </a:prstGeom>
          <a:noFill/>
          <a:ln w="38100" cap="flat">
            <a:solidFill>
              <a:schemeClr val="accent5">
                <a:lumMod val="75000"/>
              </a:schemeClr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" name="TextBox 5"/>
          <p:cNvSpPr txBox="1"/>
          <p:nvPr/>
        </p:nvSpPr>
        <p:spPr>
          <a:xfrm>
            <a:off x="4878357" y="97240"/>
            <a:ext cx="954808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l-GR" sz="2800" b="0" i="0" u="none" strike="noStrike" cap="none" spc="0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  <a:sym typeface="Helvetica Neue Light"/>
              </a:rPr>
              <a:t>τ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FillTx/>
              <a:latin typeface="Cambria Math" panose="02040503050406030204" pitchFamily="18" charset="0"/>
              <a:ea typeface="Cambria Math" panose="02040503050406030204" pitchFamily="18" charset="0"/>
              <a:sym typeface="Helvetica Neue Light"/>
            </a:endParaRPr>
          </a:p>
        </p:txBody>
      </p:sp>
      <p:sp>
        <p:nvSpPr>
          <p:cNvPr id="10" name="Curved Down Arrow 9"/>
          <p:cNvSpPr/>
          <p:nvPr/>
        </p:nvSpPr>
        <p:spPr>
          <a:xfrm>
            <a:off x="5747657" y="97240"/>
            <a:ext cx="954808" cy="483331"/>
          </a:xfrm>
          <a:prstGeom prst="curvedDownArrow">
            <a:avLst/>
          </a:prstGeom>
          <a:solidFill>
            <a:schemeClr val="accent5">
              <a:lumMod val="75000"/>
            </a:scheme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3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Ligh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59764" y="9033565"/>
            <a:ext cx="954808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l-GR" sz="2800" b="0" i="0" u="none" strike="noStrike" cap="none" spc="0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  <a:sym typeface="Helvetica Neue Light"/>
              </a:rPr>
              <a:t>τ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FillTx/>
              <a:latin typeface="Cambria Math" panose="02040503050406030204" pitchFamily="18" charset="0"/>
              <a:ea typeface="Cambria Math" panose="02040503050406030204" pitchFamily="18" charset="0"/>
              <a:sym typeface="Helvetica Neue Light"/>
            </a:endParaRPr>
          </a:p>
        </p:txBody>
      </p:sp>
      <p:sp>
        <p:nvSpPr>
          <p:cNvPr id="21" name="Curved Down Arrow 20"/>
          <p:cNvSpPr/>
          <p:nvPr/>
        </p:nvSpPr>
        <p:spPr>
          <a:xfrm flipV="1">
            <a:off x="5747657" y="9156201"/>
            <a:ext cx="901577" cy="470136"/>
          </a:xfrm>
          <a:prstGeom prst="curvedDownArrow">
            <a:avLst/>
          </a:prstGeom>
          <a:solidFill>
            <a:schemeClr val="accent5">
              <a:lumMod val="75000"/>
            </a:scheme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3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Ligh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980154" y="4173794"/>
            <a:ext cx="954808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l-GR" sz="2800" b="0" i="0" u="none" strike="noStrike" cap="none" spc="0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  <a:sym typeface="Helvetica Neue Light"/>
              </a:rPr>
              <a:t>σ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FillTx/>
              <a:latin typeface="Cambria Math" panose="02040503050406030204" pitchFamily="18" charset="0"/>
              <a:ea typeface="Cambria Math" panose="02040503050406030204" pitchFamily="18" charset="0"/>
              <a:sym typeface="Helvetica Neue Light"/>
            </a:endParaRPr>
          </a:p>
        </p:txBody>
      </p:sp>
      <p:sp>
        <p:nvSpPr>
          <p:cNvPr id="11" name="Multiply 10"/>
          <p:cNvSpPr/>
          <p:nvPr/>
        </p:nvSpPr>
        <p:spPr>
          <a:xfrm>
            <a:off x="10334171" y="1335315"/>
            <a:ext cx="333829" cy="348343"/>
          </a:xfrm>
          <a:prstGeom prst="mathMultiply">
            <a:avLst/>
          </a:prstGeom>
          <a:solidFill>
            <a:srgbClr val="325D6B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3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Light"/>
            </a:endParaRPr>
          </a:p>
        </p:txBody>
      </p:sp>
      <p:sp>
        <p:nvSpPr>
          <p:cNvPr id="24" name="Multiply 23"/>
          <p:cNvSpPr/>
          <p:nvPr/>
        </p:nvSpPr>
        <p:spPr>
          <a:xfrm>
            <a:off x="4573556" y="8048725"/>
            <a:ext cx="333829" cy="348343"/>
          </a:xfrm>
          <a:prstGeom prst="mathMultiply">
            <a:avLst/>
          </a:prstGeom>
          <a:solidFill>
            <a:srgbClr val="325D6B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3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Light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4731657" y="1509486"/>
            <a:ext cx="5776686" cy="6720114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" name="Oval 14"/>
          <p:cNvSpPr/>
          <p:nvPr/>
        </p:nvSpPr>
        <p:spPr>
          <a:xfrm>
            <a:off x="3209136" y="482323"/>
            <a:ext cx="8779139" cy="8779139"/>
          </a:xfrm>
          <a:prstGeom prst="ellipse">
            <a:avLst/>
          </a:prstGeom>
          <a:noFill/>
          <a:ln w="25400" cap="flat">
            <a:solidFill>
              <a:schemeClr val="accent6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3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Ligh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0363" y="2226244"/>
            <a:ext cx="3831186" cy="841256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mbria Math" panose="02040503050406030204" pitchFamily="18" charset="0"/>
                <a:ea typeface="Cambria Math" panose="02040503050406030204" pitchFamily="18" charset="0"/>
                <a:sym typeface="Helvetica Neue Light"/>
              </a:rPr>
              <a:t>Mohr’s Circle</a:t>
            </a:r>
            <a:r>
              <a:rPr kumimoji="0" lang="en-US" sz="2400" b="0" i="0" u="sng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mbria Math" panose="02040503050406030204" pitchFamily="18" charset="0"/>
                <a:ea typeface="Cambria Math" panose="02040503050406030204" pitchFamily="18" charset="0"/>
                <a:sym typeface="Helvetica Neue Light"/>
              </a:rPr>
              <a:t> </a:t>
            </a:r>
          </a:p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u="sng" baseline="0" dirty="0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Showing all three 2D planes</a:t>
            </a:r>
            <a:endParaRPr kumimoji="0" lang="en-US" sz="2400" b="0" i="0" u="sng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Cambria Math" panose="02040503050406030204" pitchFamily="18" charset="0"/>
              <a:ea typeface="Cambria Math" panose="02040503050406030204" pitchFamily="18" charset="0"/>
              <a:sym typeface="Helvetica Neue Light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6094128" y="1959433"/>
            <a:ext cx="5915919" cy="5915919"/>
          </a:xfrm>
          <a:prstGeom prst="ellipse">
            <a:avLst/>
          </a:prstGeom>
          <a:noFill/>
          <a:ln w="25400" cap="flat">
            <a:solidFill>
              <a:schemeClr val="accent6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3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Light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216393" y="3437502"/>
            <a:ext cx="2866270" cy="2866270"/>
          </a:xfrm>
          <a:prstGeom prst="ellipse">
            <a:avLst/>
          </a:prstGeom>
          <a:noFill/>
          <a:ln w="25400" cap="flat">
            <a:solidFill>
              <a:schemeClr val="accent6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3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7388702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/>
          </p:cNvSpPr>
          <p:nvPr>
            <p:ph type="sldNum" sz="quarter" idx="4294967295"/>
          </p:nvPr>
        </p:nvSpPr>
        <p:spPr>
          <a:xfrm>
            <a:off x="12780963" y="9194800"/>
            <a:ext cx="223837" cy="300038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11</a:t>
            </a:fld>
            <a:endParaRPr sz="1400"/>
          </a:p>
        </p:txBody>
      </p:sp>
      <p:grpSp>
        <p:nvGrpSpPr>
          <p:cNvPr id="196" name="Group 196"/>
          <p:cNvGrpSpPr/>
          <p:nvPr/>
        </p:nvGrpSpPr>
        <p:grpSpPr>
          <a:xfrm>
            <a:off x="824717" y="453295"/>
            <a:ext cx="11355389" cy="8847011"/>
            <a:chOff x="0" y="0"/>
            <a:chExt cx="11355388" cy="8847010"/>
          </a:xfrm>
        </p:grpSpPr>
        <p:pic>
          <p:nvPicPr>
            <p:cNvPr id="194" name="pasted-image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11355388" cy="467479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95" name="pasted-image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 rot="10800000" flipH="1">
              <a:off x="0" y="4172218"/>
              <a:ext cx="11355388" cy="46747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97" name="pasted-image-enhanced.jpeg"/>
          <p:cNvPicPr/>
          <p:nvPr/>
        </p:nvPicPr>
        <p:blipFill>
          <a:blip r:embed="rId3">
            <a:extLst/>
          </a:blip>
          <a:srcRect l="8730" t="9682" r="2675" b="9682"/>
          <a:stretch>
            <a:fillRect/>
          </a:stretch>
        </p:blipFill>
        <p:spPr>
          <a:xfrm>
            <a:off x="6759464" y="5971812"/>
            <a:ext cx="5317663" cy="3170972"/>
          </a:xfrm>
          <a:prstGeom prst="rect">
            <a:avLst/>
          </a:prstGeom>
          <a:ln w="12700">
            <a:miter lim="400000"/>
          </a:ln>
        </p:spPr>
      </p:pic>
      <p:pic>
        <p:nvPicPr>
          <p:cNvPr id="198" name="pasted-image-enhanced.jpe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43535" y="846667"/>
            <a:ext cx="6781386" cy="5327421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TextBox 7"/>
          <p:cNvSpPr txBox="1"/>
          <p:nvPr/>
        </p:nvSpPr>
        <p:spPr>
          <a:xfrm>
            <a:off x="1763105" y="217331"/>
            <a:ext cx="10314021" cy="471924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mbria Math" panose="02040503050406030204" pitchFamily="18" charset="0"/>
                <a:ea typeface="Cambria Math" panose="02040503050406030204" pitchFamily="18" charset="0"/>
                <a:sym typeface="Helvetica Neue Light"/>
              </a:rPr>
              <a:t>Displaying Mohr’s Circle</a:t>
            </a:r>
            <a:r>
              <a:rPr kumimoji="0" lang="en-US" sz="2400" b="0" i="0" u="sng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mbria Math" panose="02040503050406030204" pitchFamily="18" charset="0"/>
                <a:ea typeface="Cambria Math" panose="02040503050406030204" pitchFamily="18" charset="0"/>
                <a:sym typeface="Helvetica Neue Light"/>
              </a:rPr>
              <a:t> Results on Wedge Element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08083" y="7135575"/>
            <a:ext cx="3499945" cy="1210588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n-lt"/>
                <a:ea typeface="+mn-ea"/>
                <a:cs typeface="+mn-cs"/>
                <a:sym typeface="Helvetica Neue Light"/>
              </a:rPr>
              <a:t>Wedge Surface</a:t>
            </a:r>
            <a:b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n-lt"/>
                <a:ea typeface="+mn-ea"/>
                <a:cs typeface="+mn-cs"/>
                <a:sym typeface="Helvetica Neue Light"/>
              </a:rPr>
            </a:b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n-lt"/>
                <a:ea typeface="+mn-ea"/>
                <a:cs typeface="+mn-cs"/>
                <a:sym typeface="Helvetica Neue Light"/>
              </a:rPr>
              <a:t>-45°</a:t>
            </a:r>
            <a:r>
              <a:rPr kumimoji="0" lang="en-US" sz="3600" b="0" i="0" u="none" strike="noStrike" cap="none" spc="0" normalizeH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n-lt"/>
                <a:ea typeface="+mn-ea"/>
                <a:cs typeface="+mn-cs"/>
                <a:sym typeface="Helvetica Neue Light"/>
              </a:rPr>
              <a:t> from </a:t>
            </a:r>
            <a:r>
              <a:rPr kumimoji="0" lang="el-GR" sz="3600" b="0" i="0" u="none" strike="noStrike" cap="none" spc="0" normalizeH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Helvetica Neue Light"/>
              </a:rPr>
              <a:t>θ</a:t>
            </a:r>
            <a:r>
              <a:rPr kumimoji="0" lang="en-US" sz="3600" b="0" i="0" u="none" strike="noStrike" cap="none" spc="0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Helvetica Neue Light"/>
              </a:rPr>
              <a:t>p1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sym typeface="Helvetica Neue Light"/>
            </a:endParaRPr>
          </a:p>
        </p:txBody>
      </p:sp>
      <p:sp>
        <p:nvSpPr>
          <p:cNvPr id="10" name="Multiply 9"/>
          <p:cNvSpPr/>
          <p:nvPr/>
        </p:nvSpPr>
        <p:spPr>
          <a:xfrm>
            <a:off x="4271164" y="5301265"/>
            <a:ext cx="333829" cy="348343"/>
          </a:xfrm>
          <a:prstGeom prst="mathMultiply">
            <a:avLst/>
          </a:prstGeom>
          <a:solidFill>
            <a:srgbClr val="FF0000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3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Light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3641834" y="5649608"/>
            <a:ext cx="692394" cy="1485968"/>
          </a:xfrm>
          <a:prstGeom prst="straightConnector1">
            <a:avLst/>
          </a:prstGeom>
          <a:noFill/>
          <a:ln w="38100" cap="flat">
            <a:solidFill>
              <a:srgbClr val="FF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4200" dirty="0" smtClean="0"/>
              <a:t>Additional Resources</a:t>
            </a:r>
            <a:endParaRPr sz="4200" dirty="0"/>
          </a:p>
        </p:txBody>
      </p:sp>
      <p:sp>
        <p:nvSpPr>
          <p:cNvPr id="175" name="Shape 175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11861800" cy="727212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73099" lvl="0" indent="-673099">
              <a:buSzPct val="100000"/>
              <a:buFontTx/>
              <a:buAutoNum type="arabicPeriod"/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rgbClr val="747474"/>
                </a:solidFill>
              </a:rPr>
              <a:t>MM Module 12.10 has three sub-modules</a:t>
            </a:r>
          </a:p>
          <a:p>
            <a:pPr marL="1130299" lvl="1" indent="-673099">
              <a:buSzPct val="100000"/>
              <a:buFont typeface="+mj-lt"/>
              <a:buAutoNum type="alphaLcPeriod"/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rgbClr val="747474"/>
                </a:solidFill>
              </a:rPr>
              <a:t>Basic information about Mohr’s Circle</a:t>
            </a:r>
          </a:p>
          <a:p>
            <a:pPr marL="1130299" lvl="1" indent="-673099">
              <a:buSzPct val="100000"/>
              <a:buFont typeface="+mj-lt"/>
              <a:buAutoNum type="alphaLcPeriod"/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Each step in creating a Mohr’s Circle</a:t>
            </a:r>
          </a:p>
          <a:p>
            <a:pPr marL="1130299" lvl="1" indent="-673099">
              <a:buSzPct val="100000"/>
              <a:buFont typeface="+mj-lt"/>
              <a:buAutoNum type="alphaLcPeriod"/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Coaching module with 7 topics</a:t>
            </a:r>
          </a:p>
          <a:p>
            <a:pPr marL="673099" indent="-673099">
              <a:buSzPct val="100000"/>
              <a:buFont typeface="+mj-lt"/>
              <a:buAutoNum type="arabicPeriod"/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MM Module 12.11 is a game</a:t>
            </a:r>
          </a:p>
          <a:p>
            <a:pPr marL="1130299" lvl="1" indent="-673099">
              <a:buSzPct val="100000"/>
              <a:buFont typeface="+mj-lt"/>
              <a:buAutoNum type="alphaLcPeriod"/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Match the correct circle to the given stress state </a:t>
            </a:r>
          </a:p>
          <a:p>
            <a:pPr marL="673099" indent="-673099">
              <a:buSzPct val="100000"/>
              <a:buFont typeface="+mj-lt"/>
              <a:buAutoNum type="arabicPeriod"/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MM Module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12.12 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is a game</a:t>
            </a:r>
          </a:p>
          <a:p>
            <a:pPr marL="1130299" lvl="1" indent="-673099">
              <a:buSzPct val="100000"/>
              <a:buFont typeface="+mj-lt"/>
              <a:buAutoNum type="alphaLcPeriod"/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Match the correct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stress 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state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from the given circle</a:t>
            </a:r>
          </a:p>
          <a:p>
            <a:pPr marL="673099" indent="-673099">
              <a:buSzPct val="100000"/>
              <a:buFont typeface="+mj-lt"/>
              <a:buAutoNum type="arabicPeriod"/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MM Module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12.16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  <a:p>
            <a:pPr marL="1130299" lvl="1" indent="-673099">
              <a:buSzPct val="100000"/>
              <a:buFont typeface="+mj-lt"/>
              <a:buAutoNum type="alphaLcPeriod"/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Step-by-step for creating Mohr’s Circle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  <a:p>
            <a:pPr marL="673099" indent="-673099">
              <a:buSzPct val="100000"/>
              <a:buFont typeface="+mj-lt"/>
              <a:buAutoNum type="arabicPeriod"/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MM Module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12.17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  <a:p>
            <a:pPr marL="1130299" lvl="1" indent="-673099">
              <a:buSzPct val="100000"/>
              <a:buFont typeface="+mj-lt"/>
              <a:buAutoNum type="alphaLcPeriod"/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Step-by-step for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finding Principal Stresses from Mohr’s Circle</a:t>
            </a:r>
          </a:p>
          <a:p>
            <a:pPr marL="673099" indent="-673099">
              <a:buSzPct val="100000"/>
              <a:buFont typeface="+mj-lt"/>
              <a:buAutoNum type="arabicPeriod"/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MM Module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12.18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  <a:p>
            <a:pPr marL="1130299" lvl="1" indent="-673099">
              <a:buSzPct val="100000"/>
              <a:buFont typeface="+mj-lt"/>
              <a:buAutoNum type="alphaLcPeriod"/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Step-by-step for finding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Max Shear Stresses 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from Mohr’s Circle</a:t>
            </a:r>
          </a:p>
          <a:p>
            <a:pPr marL="673099" indent="-673099">
              <a:buSzPct val="100000"/>
              <a:buFont typeface="+mj-lt"/>
              <a:buAutoNum type="arabicPeriod"/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MM Module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12.19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  <a:p>
            <a:pPr marL="1130299" lvl="1" indent="-673099">
              <a:buSzPct val="100000"/>
              <a:buFont typeface="+mj-lt"/>
              <a:buAutoNum type="alphaLcPeriod"/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Creates Mohr’s Circle using x and y input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  <a:p>
            <a:pPr marL="1130299" lvl="1" indent="-673099">
              <a:buSzPct val="100000"/>
              <a:buFont typeface="+mj-lt"/>
              <a:buAutoNum type="alphaLcPeriod"/>
              <a:defRPr sz="1800">
                <a:solidFill>
                  <a:srgbClr val="000000"/>
                </a:solidFill>
              </a:defRPr>
            </a:pP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  <a:p>
            <a:pPr marL="1130299" lvl="1" indent="-673099">
              <a:buSzPct val="100000"/>
              <a:buFont typeface="+mj-lt"/>
              <a:buAutoNum type="alphaLcPeriod"/>
              <a:defRPr sz="1800">
                <a:solidFill>
                  <a:srgbClr val="000000"/>
                </a:solidFill>
              </a:defRPr>
            </a:pP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  <a:p>
            <a:pPr marL="1130299" lvl="1" indent="-673099">
              <a:buSzPct val="100000"/>
              <a:buFont typeface="+mj-lt"/>
              <a:buAutoNum type="alphaLcPeriod"/>
              <a:defRPr sz="1800">
                <a:solidFill>
                  <a:srgbClr val="000000"/>
                </a:solidFill>
              </a:defRPr>
            </a:pPr>
            <a:endParaRPr lang="en-US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673099" lvl="0" indent="-673099">
              <a:buSzPct val="100000"/>
              <a:buFontTx/>
              <a:buAutoNum type="arabicPeriod"/>
              <a:defRPr sz="1800">
                <a:solidFill>
                  <a:srgbClr val="000000"/>
                </a:solidFill>
              </a:defRPr>
            </a:pPr>
            <a:endParaRPr sz="2800" dirty="0">
              <a:solidFill>
                <a:srgbClr val="747474"/>
              </a:solidFill>
            </a:endParaRPr>
          </a:p>
        </p:txBody>
      </p:sp>
      <p:sp>
        <p:nvSpPr>
          <p:cNvPr id="176" name="Shape 176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12</a:t>
            </a:fld>
            <a:endParaRPr sz="1400"/>
          </a:p>
        </p:txBody>
      </p:sp>
    </p:spTree>
    <p:extLst>
      <p:ext uri="{BB962C8B-B14F-4D97-AF65-F5344CB8AC3E}">
        <p14:creationId xmlns:p14="http://schemas.microsoft.com/office/powerpoint/2010/main" val="3802590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/>
          </p:cNvSpPr>
          <p:nvPr>
            <p:ph type="sldNum" sz="quarter" idx="4294967295"/>
          </p:nvPr>
        </p:nvSpPr>
        <p:spPr>
          <a:xfrm>
            <a:off x="12790488" y="9194800"/>
            <a:ext cx="214312" cy="300038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13</a:t>
            </a:fld>
            <a:endParaRPr sz="1400"/>
          </a:p>
        </p:txBody>
      </p:sp>
      <p:grpSp>
        <p:nvGrpSpPr>
          <p:cNvPr id="186" name="Group 186"/>
          <p:cNvGrpSpPr/>
          <p:nvPr/>
        </p:nvGrpSpPr>
        <p:grpSpPr>
          <a:xfrm>
            <a:off x="824717" y="453295"/>
            <a:ext cx="11355389" cy="8847011"/>
            <a:chOff x="0" y="0"/>
            <a:chExt cx="11355388" cy="8847010"/>
          </a:xfrm>
        </p:grpSpPr>
        <p:pic>
          <p:nvPicPr>
            <p:cNvPr id="184" name="pasted-image-filtered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11355388" cy="467479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5" name="pasted-image-filtered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 rot="10800000" flipH="1">
              <a:off x="0" y="4172218"/>
              <a:ext cx="11355388" cy="46747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cxnSp>
        <p:nvCxnSpPr>
          <p:cNvPr id="3" name="Straight Connector 2"/>
          <p:cNvCxnSpPr/>
          <p:nvPr/>
        </p:nvCxnSpPr>
        <p:spPr>
          <a:xfrm>
            <a:off x="824716" y="4876800"/>
            <a:ext cx="11755498" cy="0"/>
          </a:xfrm>
          <a:prstGeom prst="line">
            <a:avLst/>
          </a:prstGeom>
          <a:noFill/>
          <a:ln w="38100" cap="flat">
            <a:solidFill>
              <a:schemeClr val="accent5">
                <a:lumMod val="75000"/>
              </a:schemeClr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" name="Straight Connector 4"/>
          <p:cNvCxnSpPr/>
          <p:nvPr/>
        </p:nvCxnSpPr>
        <p:spPr>
          <a:xfrm>
            <a:off x="6081486" y="580571"/>
            <a:ext cx="0" cy="8719736"/>
          </a:xfrm>
          <a:prstGeom prst="line">
            <a:avLst/>
          </a:prstGeom>
          <a:noFill/>
          <a:ln w="38100" cap="flat">
            <a:solidFill>
              <a:schemeClr val="accent5">
                <a:lumMod val="75000"/>
              </a:schemeClr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" name="TextBox 5"/>
          <p:cNvSpPr txBox="1"/>
          <p:nvPr/>
        </p:nvSpPr>
        <p:spPr>
          <a:xfrm>
            <a:off x="4878357" y="97240"/>
            <a:ext cx="954808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l-GR" sz="2800" b="0" i="0" u="none" strike="noStrike" cap="none" spc="0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  <a:sym typeface="Helvetica Neue Light"/>
              </a:rPr>
              <a:t>τ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FillTx/>
              <a:latin typeface="Cambria Math" panose="02040503050406030204" pitchFamily="18" charset="0"/>
              <a:ea typeface="Cambria Math" panose="02040503050406030204" pitchFamily="18" charset="0"/>
              <a:sym typeface="Helvetica Neue Light"/>
            </a:endParaRPr>
          </a:p>
        </p:txBody>
      </p:sp>
      <p:sp>
        <p:nvSpPr>
          <p:cNvPr id="10" name="Curved Down Arrow 9"/>
          <p:cNvSpPr/>
          <p:nvPr/>
        </p:nvSpPr>
        <p:spPr>
          <a:xfrm>
            <a:off x="5747657" y="97240"/>
            <a:ext cx="954808" cy="483331"/>
          </a:xfrm>
          <a:prstGeom prst="curvedDownArrow">
            <a:avLst/>
          </a:prstGeom>
          <a:solidFill>
            <a:schemeClr val="accent5">
              <a:lumMod val="75000"/>
            </a:scheme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3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Ligh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59764" y="9033565"/>
            <a:ext cx="954808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l-GR" sz="2800" b="0" i="0" u="none" strike="noStrike" cap="none" spc="0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  <a:sym typeface="Helvetica Neue Light"/>
              </a:rPr>
              <a:t>τ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FillTx/>
              <a:latin typeface="Cambria Math" panose="02040503050406030204" pitchFamily="18" charset="0"/>
              <a:ea typeface="Cambria Math" panose="02040503050406030204" pitchFamily="18" charset="0"/>
              <a:sym typeface="Helvetica Neue Light"/>
            </a:endParaRPr>
          </a:p>
        </p:txBody>
      </p:sp>
      <p:sp>
        <p:nvSpPr>
          <p:cNvPr id="21" name="Curved Down Arrow 20"/>
          <p:cNvSpPr/>
          <p:nvPr/>
        </p:nvSpPr>
        <p:spPr>
          <a:xfrm flipV="1">
            <a:off x="5747657" y="9156201"/>
            <a:ext cx="901577" cy="470136"/>
          </a:xfrm>
          <a:prstGeom prst="curvedDownArrow">
            <a:avLst/>
          </a:prstGeom>
          <a:solidFill>
            <a:schemeClr val="accent5">
              <a:lumMod val="75000"/>
            </a:scheme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3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Ligh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980154" y="4173794"/>
            <a:ext cx="954808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l-GR" sz="2800" b="0" i="0" u="none" strike="noStrike" cap="none" spc="0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  <a:sym typeface="Helvetica Neue Light"/>
              </a:rPr>
              <a:t>σ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FillTx/>
              <a:latin typeface="Cambria Math" panose="02040503050406030204" pitchFamily="18" charset="0"/>
              <a:ea typeface="Cambria Math" panose="02040503050406030204" pitchFamily="18" charset="0"/>
              <a:sym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15102165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xfrm>
            <a:off x="571500" y="2127250"/>
            <a:ext cx="11861800" cy="66675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Remember the Amazing Stress Camera?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As we rotate the lens: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The stress state isn’t changing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The numbers used to describe the stress state are changing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lang="en-US" sz="2500" dirty="0" smtClean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lang="en-US" sz="2500" dirty="0" smtClean="0">
              <a:solidFill>
                <a:srgbClr val="747474"/>
              </a:solidFill>
            </a:endParaRPr>
          </a:p>
        </p:txBody>
      </p:sp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4200" dirty="0" smtClean="0"/>
              <a:t>Stress State vs. Orientation</a:t>
            </a:r>
            <a:endParaRPr sz="4200" dirty="0"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2</a:t>
            </a:fld>
            <a:endParaRPr sz="14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7146" y="4253054"/>
            <a:ext cx="7430507" cy="5091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4572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8" name="Shape 48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571500" y="2127250"/>
                <a:ext cx="11861800" cy="7067550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lang="en-US" sz="2500" dirty="0" smtClean="0">
                    <a:solidFill>
                      <a:srgbClr val="747474"/>
                    </a:solidFill>
                  </a:rPr>
                  <a:t>It is a graphical representation of the stress transformation equations</a:t>
                </a:r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endParaRPr lang="en-US" sz="2500" dirty="0">
                  <a:solidFill>
                    <a:srgbClr val="747474"/>
                  </a:solidFill>
                </a:endParaRPr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lang="en-US" sz="2500" dirty="0" smtClean="0">
                    <a:solidFill>
                      <a:schemeClr val="bg2">
                        <a:lumMod val="50000"/>
                      </a:schemeClr>
                    </a:solidFill>
                  </a:rPr>
                  <a:t>Start with the two </a:t>
                </a:r>
                <a:r>
                  <a:rPr lang="en-US" sz="2500" dirty="0">
                    <a:solidFill>
                      <a:schemeClr val="bg2">
                        <a:lumMod val="50000"/>
                      </a:schemeClr>
                    </a:solidFill>
                  </a:rPr>
                  <a:t>stress transformation </a:t>
                </a:r>
                <a:r>
                  <a:rPr lang="en-US" sz="2500" dirty="0" smtClean="0">
                    <a:solidFill>
                      <a:srgbClr val="747474"/>
                    </a:solidFill>
                  </a:rPr>
                  <a:t>equations</a:t>
                </a:r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endParaRPr lang="en-US" sz="2500" dirty="0"/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endParaRPr lang="en-US" sz="2500" dirty="0" smtClean="0">
                  <a:solidFill>
                    <a:srgbClr val="747474"/>
                  </a:solidFill>
                </a:endParaRPr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endParaRPr lang="en-US" sz="2500" dirty="0"/>
              </a:p>
              <a:p>
                <a:pPr marL="0" lvl="0" indent="0">
                  <a:buNone/>
                  <a:defRPr sz="1800">
                    <a:solidFill>
                      <a:srgbClr val="000000"/>
                    </a:solidFill>
                  </a:defRPr>
                </a:pPr>
                <a:r>
                  <a:rPr lang="en-US" sz="2500" u="sng" dirty="0" smtClean="0">
                    <a:solidFill>
                      <a:srgbClr val="747474"/>
                    </a:solidFill>
                  </a:rPr>
                  <a:t>Algebra Time!</a:t>
                </a:r>
              </a:p>
              <a:p>
                <a:pPr marL="0" lvl="0" indent="0">
                  <a:buNone/>
                  <a:defRPr sz="1800">
                    <a:solidFill>
                      <a:srgbClr val="000000"/>
                    </a:solidFill>
                  </a:defRPr>
                </a:pPr>
                <a:r>
                  <a:rPr lang="en-US" sz="2500" dirty="0" smtClean="0">
                    <a:solidFill>
                      <a:schemeClr val="bg2">
                        <a:lumMod val="50000"/>
                      </a:schemeClr>
                    </a:solidFill>
                  </a:rPr>
                  <a:t>	</a:t>
                </a:r>
              </a:p>
              <a:p>
                <a:pPr marL="0" lvl="0" indent="0">
                  <a:buNone/>
                  <a:defRPr sz="1800">
                    <a:solidFill>
                      <a:srgbClr val="000000"/>
                    </a:solidFill>
                  </a:defRPr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ar-AE" sz="250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ar-AE" sz="250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ar-AE" sz="25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ar-AE" sz="25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ar-AE" sz="25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r-AE" sz="25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ar-AE" sz="25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ar-AE" sz="25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ar-AE" sz="25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ar-AE" sz="25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ar-AE" sz="25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ar-AE" sz="25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r>
                          <a:rPr lang="ar-AE" sz="25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ar-AE" sz="25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r-AE" sz="25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r-AE" sz="25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ar-AE" sz="25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ar-AE" sz="25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ar-AE" sz="25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ar-AE" sz="25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ar-AE" sz="25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ar-AE" sz="25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r>
                          <a:rPr lang="ar-AE" sz="25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ar-AE" sz="25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ar-AE" sz="25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ar-AE" sz="25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ar-AE" sz="25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ar-AE" sz="25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ar-AE" sz="25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ar-AE" sz="25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𝑥𝑦</m:t>
                        </m:r>
                      </m:sub>
                    </m:sSub>
                    <m:r>
                      <a:rPr lang="ar-AE" sz="25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r>
                      <a:rPr lang="ar-AE" sz="25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ar-AE" sz="25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2500" dirty="0" smtClean="0">
                    <a:solidFill>
                      <a:schemeClr val="bg2">
                        <a:lumMod val="50000"/>
                      </a:schemeClr>
                    </a:solidFill>
                  </a:rPr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AE" sz="25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ar-AE" sz="25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25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𝑛𝑡</m:t>
                        </m:r>
                      </m:sub>
                    </m:sSub>
                    <m:r>
                      <a:rPr lang="ar-AE" sz="25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5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ar-AE" sz="25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r-AE" sz="25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ar-AE" sz="25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ar-AE" sz="25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ar-AE" sz="25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ar-AE" sz="25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ar-AE" sz="25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ar-AE" sz="25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r>
                          <a:rPr lang="ar-AE" sz="25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ar-AE" sz="25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5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𝑖𝑛</m:t>
                    </m:r>
                    <m:r>
                      <a:rPr lang="ar-AE" sz="25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ar-AE" sz="25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ar-AE" sz="25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ar-AE" sz="25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ar-AE" sz="25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ar-AE" sz="25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𝑥𝑦</m:t>
                        </m:r>
                      </m:sub>
                    </m:sSub>
                    <m:r>
                      <a:rPr lang="en-US" sz="25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</m:t>
                    </m:r>
                    <m:r>
                      <a:rPr lang="ar-AE" sz="25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  <m:r>
                      <a:rPr lang="ar-AE" sz="25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ar-AE" sz="25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ar-AE" sz="2500" dirty="0">
                  <a:solidFill>
                    <a:schemeClr val="bg2">
                      <a:lumMod val="50000"/>
                    </a:schemeClr>
                  </a:solidFill>
                  <a:ea typeface="Cambria Math" panose="02040503050406030204" pitchFamily="18" charset="0"/>
                </a:endParaRPr>
              </a:p>
              <a:p>
                <a:pPr marL="0" lvl="0" indent="0">
                  <a:buNone/>
                  <a:defRPr sz="1800">
                    <a:solidFill>
                      <a:srgbClr val="000000"/>
                    </a:solidFill>
                  </a:defRPr>
                </a:pPr>
                <a:endParaRPr lang="en-US" sz="2500" dirty="0" smtClean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marL="0" lvl="0" indent="0">
                  <a:buNone/>
                  <a:defRPr sz="1800">
                    <a:solidFill>
                      <a:srgbClr val="000000"/>
                    </a:solidFill>
                  </a:defRPr>
                </a:pPr>
                <a:r>
                  <a:rPr lang="en-US" sz="2500" dirty="0" smtClean="0">
                    <a:solidFill>
                      <a:schemeClr val="bg2">
                        <a:lumMod val="50000"/>
                      </a:schemeClr>
                    </a:solidFill>
                  </a:rPr>
                  <a:t>Square both equations and add them together (sin</a:t>
                </a:r>
                <a:r>
                  <a:rPr lang="en-US" sz="2500" baseline="30000" dirty="0" smtClean="0">
                    <a:solidFill>
                      <a:schemeClr val="bg2">
                        <a:lumMod val="50000"/>
                      </a:schemeClr>
                    </a:solidFill>
                  </a:rPr>
                  <a:t>2</a:t>
                </a:r>
                <a:r>
                  <a:rPr lang="en-US" sz="2500" dirty="0" smtClean="0">
                    <a:solidFill>
                      <a:schemeClr val="bg2">
                        <a:lumMod val="50000"/>
                      </a:schemeClr>
                    </a:solidFill>
                  </a:rPr>
                  <a:t> and cos</a:t>
                </a:r>
                <a:r>
                  <a:rPr lang="en-US" sz="2500" baseline="30000" dirty="0" smtClean="0">
                    <a:solidFill>
                      <a:schemeClr val="bg2">
                        <a:lumMod val="50000"/>
                      </a:schemeClr>
                    </a:solidFill>
                  </a:rPr>
                  <a:t>2</a:t>
                </a:r>
                <a:r>
                  <a:rPr lang="en-US" sz="2500" dirty="0" smtClean="0">
                    <a:solidFill>
                      <a:schemeClr val="bg2">
                        <a:lumMod val="50000"/>
                      </a:schemeClr>
                    </a:solidFill>
                  </a:rPr>
                  <a:t> terms go away)</a:t>
                </a:r>
              </a:p>
              <a:p>
                <a:pPr marL="0" lvl="0" indent="0">
                  <a:buNone/>
                  <a:defRPr sz="1800">
                    <a:solidFill>
                      <a:srgbClr val="000000"/>
                    </a:solidFill>
                  </a:defRPr>
                </a:pPr>
                <a:endParaRPr lang="en-US" sz="25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marL="0" lvl="0" indent="0">
                  <a:buNone/>
                  <a:defRPr sz="1800">
                    <a:solidFill>
                      <a:srgbClr val="000000"/>
                    </a:solidFill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AE" sz="250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ar-AE" sz="250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ar-AE" sz="2500" i="1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ar-AE" sz="2500" i="1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ar-AE" sz="2500" i="1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ar-AE" sz="25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ar-AE" sz="2500" i="1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ar-AE" sz="2500" i="1">
                                          <a:solidFill>
                                            <a:schemeClr val="bg2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ar-AE" sz="2500" i="1">
                                          <a:solidFill>
                                            <a:schemeClr val="bg2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ar-AE" sz="2500" i="1">
                                          <a:solidFill>
                                            <a:schemeClr val="bg2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  <m:r>
                                    <a:rPr lang="ar-AE" sz="2500" i="1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ar-AE" sz="2500" i="1">
                                          <a:solidFill>
                                            <a:schemeClr val="bg2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ar-AE" sz="2500" i="1">
                                          <a:solidFill>
                                            <a:schemeClr val="bg2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ar-AE" sz="2500" i="1">
                                          <a:solidFill>
                                            <a:schemeClr val="bg2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ar-AE" sz="2500" i="1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5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5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en-US" sz="25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ar-AE" sz="25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ar-AE" sz="25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sz="25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𝑛𝑡</m:t>
                              </m:r>
                            </m:sub>
                          </m:sSub>
                        </m:e>
                        <m:sup>
                          <m:r>
                            <a:rPr lang="en-US" sz="25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5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sz="25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500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ar-AE" sz="2500" i="1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ar-AE" sz="2500" i="1">
                                          <a:solidFill>
                                            <a:schemeClr val="bg2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ar-AE" sz="2500" i="1">
                                          <a:solidFill>
                                            <a:schemeClr val="bg2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ar-AE" sz="2500" i="1">
                                          <a:solidFill>
                                            <a:schemeClr val="bg2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  <m:r>
                                    <a:rPr lang="ar-AE" sz="2500" i="1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ar-AE" sz="2500" i="1">
                                          <a:solidFill>
                                            <a:schemeClr val="bg2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ar-AE" sz="2500" i="1">
                                          <a:solidFill>
                                            <a:schemeClr val="bg2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ar-AE" sz="2500" i="1">
                                          <a:solidFill>
                                            <a:schemeClr val="bg2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ar-AE" sz="2500" i="1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5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5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5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ar-AE" sz="25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ar-AE" sz="25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sz="2500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𝑥𝑦</m:t>
                              </m:r>
                            </m:sub>
                          </m:sSub>
                        </m:e>
                        <m:sup>
                          <m:r>
                            <a:rPr lang="en-US" sz="25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500" dirty="0" smtClean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marL="0" lvl="0" indent="0">
                  <a:buNone/>
                  <a:defRPr sz="1800">
                    <a:solidFill>
                      <a:srgbClr val="000000"/>
                    </a:solidFill>
                  </a:defRPr>
                </a:pPr>
                <a:endParaRPr lang="en-US" sz="25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marL="0" lvl="0" indent="0">
                  <a:buNone/>
                  <a:defRPr sz="1800">
                    <a:solidFill>
                      <a:srgbClr val="000000"/>
                    </a:solidFill>
                  </a:defRPr>
                </a:pPr>
                <a:r>
                  <a:rPr lang="en-US" sz="2500" dirty="0" smtClean="0">
                    <a:solidFill>
                      <a:schemeClr val="bg2">
                        <a:lumMod val="50000"/>
                      </a:schemeClr>
                    </a:solidFill>
                  </a:rPr>
                  <a:t>This is just like the equation for a circle in terms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AE" sz="25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ar-AE" sz="25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ar-AE" sz="25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500" dirty="0" smtClean="0">
                    <a:solidFill>
                      <a:schemeClr val="bg2">
                        <a:lumMod val="50000"/>
                      </a:schemeClr>
                    </a:solidFill>
                  </a:rPr>
                  <a:t> (x-axis)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AE" sz="25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ar-AE" sz="25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25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𝑛𝑡</m:t>
                        </m:r>
                      </m:sub>
                    </m:sSub>
                  </m:oMath>
                </a14:m>
                <a:r>
                  <a:rPr lang="en-US" sz="2500" dirty="0" smtClean="0">
                    <a:solidFill>
                      <a:schemeClr val="bg2">
                        <a:lumMod val="50000"/>
                      </a:schemeClr>
                    </a:solidFill>
                  </a:rPr>
                  <a:t> (y-axis)!!</a:t>
                </a:r>
                <a:endParaRPr lang="ar-AE" sz="25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8" name="Shape 4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71500" y="2127250"/>
                <a:ext cx="11861800" cy="7067550"/>
              </a:xfrm>
              <a:prstGeom prst="rect">
                <a:avLst/>
              </a:prstGeom>
              <a:blipFill>
                <a:blip r:embed="rId2"/>
                <a:stretch>
                  <a:fillRect l="-1644" t="-1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What is Mohr’s Circle?</a:t>
            </a:r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3</a:t>
            </a:fld>
            <a:endParaRPr sz="1400"/>
          </a:p>
        </p:txBody>
      </p:sp>
      <p:pic>
        <p:nvPicPr>
          <p:cNvPr id="52" name="pasted-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37870" y="3435920"/>
            <a:ext cx="5044096" cy="816595"/>
          </a:xfrm>
          <a:prstGeom prst="rect">
            <a:avLst/>
          </a:prstGeom>
          <a:ln w="12700">
            <a:miter lim="400000"/>
          </a:ln>
        </p:spPr>
      </p:pic>
      <p:pic>
        <p:nvPicPr>
          <p:cNvPr id="53" name="pasted-image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964516" y="3435920"/>
            <a:ext cx="4134279" cy="78994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8" name="Shape 48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571500" y="2127250"/>
                <a:ext cx="11861800" cy="6667500"/>
              </a:xfrm>
              <a:prstGeom prst="rect">
                <a:avLst/>
              </a:prstGeom>
            </p:spPr>
            <p:txBody>
              <a:bodyPr/>
              <a:lstStyle/>
              <a:p>
                <a:pPr>
                  <a:defRPr sz="1800">
                    <a:solidFill>
                      <a:srgbClr val="000000"/>
                    </a:solidFill>
                  </a:defRPr>
                </a:pPr>
                <a:r>
                  <a:rPr lang="en-US" sz="2500" dirty="0">
                    <a:solidFill>
                      <a:schemeClr val="bg2">
                        <a:lumMod val="50000"/>
                      </a:schemeClr>
                    </a:solidFill>
                  </a:rPr>
                  <a:t>Recall the standard equation of a circle</a:t>
                </a:r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endParaRPr lang="en-US" sz="2500" i="1" dirty="0" smtClean="0">
                  <a:solidFill>
                    <a:schemeClr val="bg2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endParaRPr lang="en-US" sz="2500" i="1" dirty="0" smtClean="0">
                  <a:solidFill>
                    <a:schemeClr val="bg2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lang="en-US" sz="2500" dirty="0" smtClean="0">
                    <a:solidFill>
                      <a:schemeClr val="bg2">
                        <a:lumMod val="50000"/>
                      </a:schemeClr>
                    </a:solidFill>
                  </a:rPr>
                  <a:t>h is the x-location of the center, and k is the y-location of the center</a:t>
                </a:r>
              </a:p>
              <a:p>
                <a:pPr marL="0" lvl="0" indent="0">
                  <a:buNone/>
                  <a:defRPr sz="1800">
                    <a:solidFill>
                      <a:srgbClr val="000000"/>
                    </a:solidFill>
                  </a:defRPr>
                </a:pPr>
                <a:endParaRPr lang="en-US" sz="2500" i="1" dirty="0" smtClean="0">
                  <a:solidFill>
                    <a:schemeClr val="bg2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 marL="0" lvl="0" indent="0">
                  <a:buNone/>
                  <a:defRPr sz="1800">
                    <a:solidFill>
                      <a:srgbClr val="000000"/>
                    </a:solidFill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AE" sz="250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ar-AE" sz="25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ar-AE" sz="2500" i="1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ar-AE" sz="2500" i="1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ar-AE" sz="2500" i="1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ar-AE" sz="25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ar-AE" sz="2500" i="1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ar-AE" sz="2500" i="1">
                                          <a:solidFill>
                                            <a:schemeClr val="bg2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ar-AE" sz="2500" i="1">
                                          <a:solidFill>
                                            <a:schemeClr val="bg2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ar-AE" sz="2500" i="1">
                                          <a:solidFill>
                                            <a:schemeClr val="bg2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  <m:r>
                                    <a:rPr lang="ar-AE" sz="2500" i="1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ar-AE" sz="2500" i="1">
                                          <a:solidFill>
                                            <a:schemeClr val="bg2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ar-AE" sz="2500" i="1">
                                          <a:solidFill>
                                            <a:schemeClr val="bg2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ar-AE" sz="2500" i="1">
                                          <a:solidFill>
                                            <a:schemeClr val="bg2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ar-AE" sz="2500" i="1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ar-AE" sz="25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ar-AE" sz="25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ar-AE" sz="25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ar-AE" sz="25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ar-AE" sz="25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ar-AE" sz="25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𝑛𝑡</m:t>
                              </m:r>
                            </m:sub>
                          </m:sSub>
                        </m:e>
                        <m:sup>
                          <m:r>
                            <a:rPr lang="ar-AE" sz="25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ar-AE" sz="25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ar-AE" sz="25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ar-AE" sz="25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ar-AE" sz="2500" i="1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ar-AE" sz="2500" i="1">
                                          <a:solidFill>
                                            <a:schemeClr val="bg2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ar-AE" sz="2500" i="1">
                                          <a:solidFill>
                                            <a:schemeClr val="bg2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ar-AE" sz="2500" i="1">
                                          <a:solidFill>
                                            <a:schemeClr val="bg2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  <m:r>
                                    <a:rPr lang="ar-AE" sz="2500" i="1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ar-AE" sz="2500" i="1">
                                          <a:solidFill>
                                            <a:schemeClr val="bg2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ar-AE" sz="2500" i="1">
                                          <a:solidFill>
                                            <a:schemeClr val="bg2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ar-AE" sz="2500" i="1">
                                          <a:solidFill>
                                            <a:schemeClr val="bg2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ar-AE" sz="2500" i="1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ar-AE" sz="25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ar-AE" sz="25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ar-AE" sz="25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ar-AE" sz="25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ar-AE" sz="25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ar-AE" sz="25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𝑥𝑦</m:t>
                              </m:r>
                            </m:sub>
                          </m:sSub>
                        </m:e>
                        <m:sup>
                          <m:r>
                            <a:rPr lang="ar-AE" sz="25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ar-AE" sz="2500" dirty="0">
                  <a:solidFill>
                    <a:srgbClr val="747474"/>
                  </a:solidFill>
                </a:endParaRPr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endParaRPr lang="en-US" sz="2500" dirty="0" smtClean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lang="en-US" sz="2500" dirty="0" smtClean="0">
                    <a:solidFill>
                      <a:schemeClr val="bg2">
                        <a:lumMod val="50000"/>
                      </a:schemeClr>
                    </a:solidFill>
                  </a:rPr>
                  <a:t>In the above equation </a:t>
                </a:r>
              </a:p>
              <a:p>
                <a:pPr lvl="1">
                  <a:defRPr sz="1800">
                    <a:solidFill>
                      <a:srgbClr val="000000"/>
                    </a:solidFill>
                  </a:defRPr>
                </a:pPr>
                <a14:m>
                  <m:oMath xmlns:m="http://schemas.openxmlformats.org/officeDocument/2006/math">
                    <m:r>
                      <a:rPr lang="en-US" sz="25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25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5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5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5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25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en-US" sz="25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5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5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25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r>
                          <a:rPr lang="en-US" sz="25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500" dirty="0" smtClean="0">
                    <a:solidFill>
                      <a:schemeClr val="bg2">
                        <a:lumMod val="50000"/>
                      </a:schemeClr>
                    </a:solidFill>
                  </a:rPr>
                  <a:t> , 	</a:t>
                </a:r>
                <a14:m>
                  <m:oMath xmlns:m="http://schemas.openxmlformats.org/officeDocument/2006/math">
                    <m:r>
                      <a:rPr lang="en-US" sz="25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5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5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sz="2500" dirty="0" smtClean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lvl="1">
                  <a:defRPr sz="1800">
                    <a:solidFill>
                      <a:srgbClr val="000000"/>
                    </a:solidFill>
                  </a:defRPr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5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5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5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ar-AE" sz="25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ar-AE" sz="25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ar-AE" sz="25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ar-AE" sz="25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ar-AE" sz="2500" i="1">
                                        <a:solidFill>
                                          <a:schemeClr val="bg2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ar-AE" sz="2500" i="1">
                                        <a:solidFill>
                                          <a:schemeClr val="bg2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ar-AE" sz="2500" i="1">
                                        <a:solidFill>
                                          <a:schemeClr val="bg2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  <m:r>
                                  <a:rPr lang="ar-AE" sz="25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ar-AE" sz="2500" i="1">
                                        <a:solidFill>
                                          <a:schemeClr val="bg2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ar-AE" sz="2500" i="1">
                                        <a:solidFill>
                                          <a:schemeClr val="bg2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ar-AE" sz="2500" i="1">
                                        <a:solidFill>
                                          <a:schemeClr val="bg2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ar-AE" sz="25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ar-AE" sz="25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ar-AE" sz="25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ar-AE" sz="25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ar-AE" sz="25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ar-AE" sz="25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ar-AE" sz="25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𝑥𝑦</m:t>
                            </m:r>
                          </m:sub>
                        </m:sSub>
                      </m:e>
                      <m:sup>
                        <m:r>
                          <a:rPr lang="ar-AE" sz="25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500" dirty="0" smtClean="0">
                    <a:solidFill>
                      <a:schemeClr val="bg2">
                        <a:lumMod val="50000"/>
                      </a:schemeClr>
                    </a:solidFill>
                  </a:rPr>
                  <a:t>, 		so </a:t>
                </a:r>
                <a14:m>
                  <m:oMath xmlns:m="http://schemas.openxmlformats.org/officeDocument/2006/math">
                    <m:r>
                      <a:rPr lang="en-US" sz="25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5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sz="25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ar-AE" sz="25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ar-AE" sz="25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ar-AE" sz="2500" i="1">
                                        <a:solidFill>
                                          <a:schemeClr val="bg2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ar-AE" sz="2500" i="1">
                                            <a:solidFill>
                                              <a:schemeClr val="bg2">
                                                <a:lumMod val="50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ar-AE" sz="2500" i="1">
                                            <a:solidFill>
                                              <a:schemeClr val="bg2">
                                                <a:lumMod val="50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𝜎</m:t>
                                        </m:r>
                                      </m:e>
                                      <m:sub>
                                        <m:r>
                                          <a:rPr lang="ar-AE" sz="2500" i="1">
                                            <a:solidFill>
                                              <a:schemeClr val="bg2">
                                                <a:lumMod val="50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sub>
                                    </m:sSub>
                                    <m:r>
                                      <a:rPr lang="ar-AE" sz="2500" i="1">
                                        <a:solidFill>
                                          <a:schemeClr val="bg2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ar-AE" sz="2500" i="1">
                                            <a:solidFill>
                                              <a:schemeClr val="bg2">
                                                <a:lumMod val="50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ar-AE" sz="2500" i="1">
                                            <a:solidFill>
                                              <a:schemeClr val="bg2">
                                                <a:lumMod val="50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𝜎</m:t>
                                        </m:r>
                                      </m:e>
                                      <m:sub>
                                        <m:r>
                                          <a:rPr lang="ar-AE" sz="2500" i="1">
                                            <a:solidFill>
                                              <a:schemeClr val="bg2">
                                                <a:lumMod val="50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ar-AE" sz="2500" i="1">
                                        <a:solidFill>
                                          <a:schemeClr val="bg2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ar-AE" sz="25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ar-AE" sz="25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ar-AE" sz="25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ar-AE" sz="25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ar-AE" sz="25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ar-AE" sz="25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𝑥𝑦</m:t>
                                </m:r>
                              </m:sub>
                            </m:sSub>
                          </m:e>
                          <m:sup>
                            <m:r>
                              <a:rPr lang="ar-AE" sz="25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ar-AE" sz="25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marL="0" lvl="0" indent="0">
                  <a:buNone/>
                  <a:defRPr sz="1800">
                    <a:solidFill>
                      <a:srgbClr val="000000"/>
                    </a:solidFill>
                  </a:defRPr>
                </a:pPr>
                <a:endParaRPr lang="en-US" sz="2500" dirty="0"/>
              </a:p>
              <a:p>
                <a:pPr marL="0" lvl="0" indent="0">
                  <a:buNone/>
                  <a:defRPr sz="1800">
                    <a:solidFill>
                      <a:srgbClr val="000000"/>
                    </a:solidFill>
                  </a:defRPr>
                </a:pPr>
                <a:r>
                  <a:rPr lang="en-US" sz="2500" dirty="0" smtClean="0">
                    <a:solidFill>
                      <a:srgbClr val="747474"/>
                    </a:solidFill>
                  </a:rPr>
                  <a:t>Now we have almost all the pieces we need to construct our circles. </a:t>
                </a:r>
                <a:endParaRPr lang="ar-AE" sz="2500" dirty="0" smtClean="0">
                  <a:solidFill>
                    <a:srgbClr val="747474"/>
                  </a:solidFill>
                </a:endParaRPr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endParaRPr lang="en-US" sz="2500" dirty="0" smtClean="0">
                  <a:solidFill>
                    <a:srgbClr val="747474"/>
                  </a:solidFill>
                </a:endParaRPr>
              </a:p>
            </p:txBody>
          </p:sp>
        </mc:Choice>
        <mc:Fallback xmlns="">
          <p:sp>
            <p:nvSpPr>
              <p:cNvPr id="48" name="Shape 4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71500" y="2127250"/>
                <a:ext cx="11861800" cy="6667500"/>
              </a:xfrm>
              <a:prstGeom prst="rect">
                <a:avLst/>
              </a:prstGeom>
              <a:blipFill>
                <a:blip r:embed="rId2"/>
                <a:stretch>
                  <a:fillRect l="-1644" t="-13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What is Mohr’s Circle?</a:t>
            </a:r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4</a:t>
            </a:fld>
            <a:endParaRPr sz="1400"/>
          </a:p>
        </p:txBody>
      </p:sp>
      <p:pic>
        <p:nvPicPr>
          <p:cNvPr id="9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916763" y="2685242"/>
            <a:ext cx="3171273" cy="34672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075301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Sign conventions for Mohr’s Circle</a:t>
            </a:r>
          </a:p>
        </p:txBody>
      </p:sp>
      <p:sp>
        <p:nvSpPr>
          <p:cNvPr id="81" name="Shape 81"/>
          <p:cNvSpPr>
            <a:spLocks noGrp="1"/>
          </p:cNvSpPr>
          <p:nvPr>
            <p:ph type="body" idx="1"/>
          </p:nvPr>
        </p:nvSpPr>
        <p:spPr>
          <a:xfrm>
            <a:off x="347135" y="2072923"/>
            <a:ext cx="11861801" cy="66675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700" dirty="0">
                <a:solidFill>
                  <a:srgbClr val="747474"/>
                </a:solidFill>
              </a:rPr>
              <a:t>Normal </a:t>
            </a:r>
            <a:r>
              <a:rPr sz="2700" dirty="0" smtClean="0">
                <a:solidFill>
                  <a:srgbClr val="747474"/>
                </a:solidFill>
              </a:rPr>
              <a:t>stresses</a:t>
            </a:r>
            <a:endParaRPr lang="en-US" sz="2700" dirty="0" smtClean="0">
              <a:solidFill>
                <a:srgbClr val="747474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700" dirty="0" smtClean="0">
                <a:solidFill>
                  <a:schemeClr val="bg2">
                    <a:lumMod val="50000"/>
                  </a:schemeClr>
                </a:solidFill>
              </a:rPr>
              <a:t>Same sign convention as before</a:t>
            </a:r>
            <a:endParaRPr sz="2700" dirty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2700" dirty="0" smtClean="0">
              <a:solidFill>
                <a:srgbClr val="747474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700" dirty="0" smtClean="0">
                <a:solidFill>
                  <a:srgbClr val="747474"/>
                </a:solidFill>
              </a:rPr>
              <a:t>Positive </a:t>
            </a:r>
            <a:r>
              <a:rPr sz="2700" dirty="0" smtClean="0">
                <a:solidFill>
                  <a:srgbClr val="747474"/>
                </a:solidFill>
              </a:rPr>
              <a:t>(+)   </a:t>
            </a:r>
            <a:r>
              <a:rPr lang="en-US" sz="2700" dirty="0" smtClean="0">
                <a:solidFill>
                  <a:srgbClr val="747474"/>
                </a:solidFill>
              </a:rPr>
              <a:t>						Negative (-)</a:t>
            </a:r>
            <a:r>
              <a:rPr sz="2700" dirty="0" smtClean="0">
                <a:solidFill>
                  <a:srgbClr val="747474"/>
                </a:solidFill>
              </a:rPr>
              <a:t>     </a:t>
            </a:r>
            <a:endParaRPr sz="2700" dirty="0">
              <a:solidFill>
                <a:srgbClr val="747474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endParaRPr sz="2700" dirty="0">
              <a:solidFill>
                <a:srgbClr val="747474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endParaRPr sz="2700" dirty="0">
              <a:solidFill>
                <a:srgbClr val="747474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endParaRPr sz="2700" dirty="0">
              <a:solidFill>
                <a:srgbClr val="747474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700" dirty="0">
                <a:solidFill>
                  <a:srgbClr val="747474"/>
                </a:solidFill>
              </a:rPr>
              <a:t>Shear stresses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700" dirty="0">
                <a:solidFill>
                  <a:srgbClr val="747474"/>
                </a:solidFill>
              </a:rPr>
              <a:t>Special convention required </a:t>
            </a:r>
            <a:r>
              <a:rPr lang="en-US" sz="2700" dirty="0" smtClean="0">
                <a:solidFill>
                  <a:srgbClr val="747474"/>
                </a:solidFill>
              </a:rPr>
              <a:t>(and it’s backwards from </a:t>
            </a:r>
            <a:r>
              <a:rPr lang="el-GR" sz="2700" i="1" dirty="0" smtClean="0">
                <a:solidFill>
                  <a:srgbClr val="747474"/>
                </a:solidFill>
                <a:cs typeface="Calibri" panose="020F0502020204030204" pitchFamily="34" charset="0"/>
              </a:rPr>
              <a:t>θ</a:t>
            </a:r>
            <a:r>
              <a:rPr lang="en-US" sz="2700" dirty="0" smtClean="0">
                <a:solidFill>
                  <a:srgbClr val="747474"/>
                </a:solidFill>
                <a:cs typeface="Calibri" panose="020F0502020204030204" pitchFamily="34" charset="0"/>
              </a:rPr>
              <a:t> sign convention)</a:t>
            </a:r>
            <a:endParaRPr lang="en-US" sz="2700" dirty="0" smtClean="0">
              <a:solidFill>
                <a:srgbClr val="747474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27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700" dirty="0" smtClean="0">
                <a:solidFill>
                  <a:schemeClr val="bg2">
                    <a:lumMod val="50000"/>
                  </a:schemeClr>
                </a:solidFill>
              </a:rPr>
              <a:t>Positive (+)							Negative (-)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700" dirty="0" smtClean="0">
                <a:solidFill>
                  <a:srgbClr val="747474"/>
                </a:solidFill>
              </a:rPr>
              <a:t>Rotates element clockwise			Rotates element counterclockwise</a:t>
            </a:r>
            <a:endParaRPr sz="2700" dirty="0">
              <a:solidFill>
                <a:srgbClr val="747474"/>
              </a:solidFill>
            </a:endParaRPr>
          </a:p>
        </p:txBody>
      </p:sp>
      <p:sp>
        <p:nvSpPr>
          <p:cNvPr id="82" name="Shape 82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5</a:t>
            </a:fld>
            <a:endParaRPr sz="1400"/>
          </a:p>
        </p:txBody>
      </p:sp>
      <p:grpSp>
        <p:nvGrpSpPr>
          <p:cNvPr id="90" name="Group 90"/>
          <p:cNvGrpSpPr/>
          <p:nvPr/>
        </p:nvGrpSpPr>
        <p:grpSpPr>
          <a:xfrm>
            <a:off x="3289243" y="3042179"/>
            <a:ext cx="1075184" cy="1034580"/>
            <a:chOff x="0" y="0"/>
            <a:chExt cx="1075182" cy="1034578"/>
          </a:xfrm>
        </p:grpSpPr>
        <p:sp>
          <p:nvSpPr>
            <p:cNvPr id="83" name="Shape 83"/>
            <p:cNvSpPr/>
            <p:nvPr/>
          </p:nvSpPr>
          <p:spPr>
            <a:xfrm>
              <a:off x="822228" y="517289"/>
              <a:ext cx="252955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grpSp>
          <p:nvGrpSpPr>
            <p:cNvPr id="86" name="Group 86"/>
            <p:cNvGrpSpPr/>
            <p:nvPr/>
          </p:nvGrpSpPr>
          <p:grpSpPr>
            <a:xfrm>
              <a:off x="259841" y="239539"/>
              <a:ext cx="555501" cy="555501"/>
              <a:chOff x="-31749" y="-31750"/>
              <a:chExt cx="555499" cy="555499"/>
            </a:xfrm>
          </p:grpSpPr>
          <p:sp>
            <p:nvSpPr>
              <p:cNvPr id="85" name="Shape 85"/>
              <p:cNvSpPr/>
              <p:nvPr/>
            </p:nvSpPr>
            <p:spPr>
              <a:xfrm>
                <a:off x="0" y="0"/>
                <a:ext cx="492000" cy="492000"/>
              </a:xfrm>
              <a:prstGeom prst="rect">
                <a:avLst/>
              </a:prstGeom>
              <a:solidFill>
                <a:srgbClr val="ECEDEA"/>
              </a:solidFill>
              <a:ln>
                <a:noFil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l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pic>
            <p:nvPicPr>
              <p:cNvPr id="84" name="Picture 83"/>
              <p:cNvPicPr/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-31750" y="-31750"/>
                <a:ext cx="555500" cy="555500"/>
              </a:xfrm>
              <a:prstGeom prst="rect">
                <a:avLst/>
              </a:prstGeom>
              <a:effectLst/>
            </p:spPr>
          </p:pic>
        </p:grpSp>
        <p:sp>
          <p:nvSpPr>
            <p:cNvPr id="87" name="Shape 87"/>
            <p:cNvSpPr/>
            <p:nvPr/>
          </p:nvSpPr>
          <p:spPr>
            <a:xfrm flipH="1">
              <a:off x="-1" y="517289"/>
              <a:ext cx="252956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88" name="Shape 88"/>
            <p:cNvSpPr/>
            <p:nvPr/>
          </p:nvSpPr>
          <p:spPr>
            <a:xfrm flipV="1">
              <a:off x="537591" y="0"/>
              <a:ext cx="1" cy="252955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89" name="Shape 89"/>
            <p:cNvSpPr/>
            <p:nvPr/>
          </p:nvSpPr>
          <p:spPr>
            <a:xfrm flipH="1">
              <a:off x="537591" y="781624"/>
              <a:ext cx="1" cy="252955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</p:grpSp>
      <p:grpSp>
        <p:nvGrpSpPr>
          <p:cNvPr id="98" name="Group 98"/>
          <p:cNvGrpSpPr/>
          <p:nvPr/>
        </p:nvGrpSpPr>
        <p:grpSpPr>
          <a:xfrm>
            <a:off x="9084791" y="3004160"/>
            <a:ext cx="1075183" cy="1034580"/>
            <a:chOff x="0" y="0"/>
            <a:chExt cx="1075182" cy="1034578"/>
          </a:xfrm>
        </p:grpSpPr>
        <p:sp>
          <p:nvSpPr>
            <p:cNvPr id="91" name="Shape 91"/>
            <p:cNvSpPr/>
            <p:nvPr/>
          </p:nvSpPr>
          <p:spPr>
            <a:xfrm flipH="1">
              <a:off x="822228" y="517289"/>
              <a:ext cx="252955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grpSp>
          <p:nvGrpSpPr>
            <p:cNvPr id="94" name="Group 94"/>
            <p:cNvGrpSpPr/>
            <p:nvPr/>
          </p:nvGrpSpPr>
          <p:grpSpPr>
            <a:xfrm>
              <a:off x="259841" y="239539"/>
              <a:ext cx="555501" cy="555501"/>
              <a:chOff x="-31750" y="-31750"/>
              <a:chExt cx="555499" cy="555499"/>
            </a:xfrm>
          </p:grpSpPr>
          <p:sp>
            <p:nvSpPr>
              <p:cNvPr id="93" name="Shape 93"/>
              <p:cNvSpPr/>
              <p:nvPr/>
            </p:nvSpPr>
            <p:spPr>
              <a:xfrm>
                <a:off x="0" y="0"/>
                <a:ext cx="492000" cy="492000"/>
              </a:xfrm>
              <a:prstGeom prst="rect">
                <a:avLst/>
              </a:prstGeom>
              <a:solidFill>
                <a:srgbClr val="ECEDEA"/>
              </a:solidFill>
              <a:ln>
                <a:noFil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l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pic>
            <p:nvPicPr>
              <p:cNvPr id="92" name="Picture 91"/>
              <p:cNvPicPr/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-31750" y="-31750"/>
                <a:ext cx="555500" cy="555500"/>
              </a:xfrm>
              <a:prstGeom prst="rect">
                <a:avLst/>
              </a:prstGeom>
              <a:effectLst/>
            </p:spPr>
          </p:pic>
        </p:grpSp>
        <p:sp>
          <p:nvSpPr>
            <p:cNvPr id="95" name="Shape 95"/>
            <p:cNvSpPr/>
            <p:nvPr/>
          </p:nvSpPr>
          <p:spPr>
            <a:xfrm>
              <a:off x="0" y="517289"/>
              <a:ext cx="252955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96" name="Shape 96"/>
            <p:cNvSpPr/>
            <p:nvPr/>
          </p:nvSpPr>
          <p:spPr>
            <a:xfrm flipH="1">
              <a:off x="537591" y="0"/>
              <a:ext cx="1" cy="252955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97" name="Shape 97"/>
            <p:cNvSpPr/>
            <p:nvPr/>
          </p:nvSpPr>
          <p:spPr>
            <a:xfrm flipV="1">
              <a:off x="537591" y="781624"/>
              <a:ext cx="1" cy="252955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</p:grpSp>
      <p:grpSp>
        <p:nvGrpSpPr>
          <p:cNvPr id="104" name="Group 104"/>
          <p:cNvGrpSpPr/>
          <p:nvPr/>
        </p:nvGrpSpPr>
        <p:grpSpPr>
          <a:xfrm>
            <a:off x="8287588" y="7547740"/>
            <a:ext cx="698025" cy="555500"/>
            <a:chOff x="0" y="-31750"/>
            <a:chExt cx="698023" cy="555499"/>
          </a:xfrm>
        </p:grpSpPr>
        <p:grpSp>
          <p:nvGrpSpPr>
            <p:cNvPr id="101" name="Group 101"/>
            <p:cNvGrpSpPr/>
            <p:nvPr/>
          </p:nvGrpSpPr>
          <p:grpSpPr>
            <a:xfrm>
              <a:off x="71261" y="-31751"/>
              <a:ext cx="555501" cy="555501"/>
              <a:chOff x="-31750" y="-31750"/>
              <a:chExt cx="555499" cy="555499"/>
            </a:xfrm>
          </p:grpSpPr>
          <p:sp>
            <p:nvSpPr>
              <p:cNvPr id="100" name="Shape 100"/>
              <p:cNvSpPr/>
              <p:nvPr/>
            </p:nvSpPr>
            <p:spPr>
              <a:xfrm>
                <a:off x="0" y="0"/>
                <a:ext cx="492000" cy="492000"/>
              </a:xfrm>
              <a:prstGeom prst="rect">
                <a:avLst/>
              </a:prstGeom>
              <a:solidFill>
                <a:srgbClr val="ECEDEA"/>
              </a:solidFill>
              <a:ln>
                <a:noFil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l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pic>
            <p:nvPicPr>
              <p:cNvPr id="99" name="Picture 98"/>
              <p:cNvPicPr/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-31750" y="-31750"/>
                <a:ext cx="555500" cy="555500"/>
              </a:xfrm>
              <a:prstGeom prst="rect">
                <a:avLst/>
              </a:prstGeom>
              <a:effectLst/>
            </p:spPr>
          </p:pic>
        </p:grpSp>
        <p:sp>
          <p:nvSpPr>
            <p:cNvPr id="102" name="Shape 102"/>
            <p:cNvSpPr/>
            <p:nvPr/>
          </p:nvSpPr>
          <p:spPr>
            <a:xfrm flipH="1">
              <a:off x="-1" y="119522"/>
              <a:ext cx="2" cy="252956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 flipV="1">
              <a:off x="698023" y="119522"/>
              <a:ext cx="1" cy="252956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</p:grpSp>
      <p:grpSp>
        <p:nvGrpSpPr>
          <p:cNvPr id="110" name="Group 110"/>
          <p:cNvGrpSpPr/>
          <p:nvPr/>
        </p:nvGrpSpPr>
        <p:grpSpPr>
          <a:xfrm rot="16207495" flipH="1">
            <a:off x="1659535" y="7546856"/>
            <a:ext cx="698025" cy="555500"/>
            <a:chOff x="0" y="-31750"/>
            <a:chExt cx="698023" cy="555499"/>
          </a:xfrm>
        </p:grpSpPr>
        <p:grpSp>
          <p:nvGrpSpPr>
            <p:cNvPr id="107" name="Group 107"/>
            <p:cNvGrpSpPr/>
            <p:nvPr/>
          </p:nvGrpSpPr>
          <p:grpSpPr>
            <a:xfrm>
              <a:off x="71261" y="-31751"/>
              <a:ext cx="555501" cy="555501"/>
              <a:chOff x="-31750" y="-31750"/>
              <a:chExt cx="555499" cy="555499"/>
            </a:xfrm>
          </p:grpSpPr>
          <p:sp>
            <p:nvSpPr>
              <p:cNvPr id="106" name="Shape 106"/>
              <p:cNvSpPr/>
              <p:nvPr/>
            </p:nvSpPr>
            <p:spPr>
              <a:xfrm>
                <a:off x="0" y="0"/>
                <a:ext cx="492000" cy="492000"/>
              </a:xfrm>
              <a:prstGeom prst="rect">
                <a:avLst/>
              </a:prstGeom>
              <a:solidFill>
                <a:srgbClr val="ECEDEA"/>
              </a:solidFill>
              <a:ln>
                <a:noFil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l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pic>
            <p:nvPicPr>
              <p:cNvPr id="105" name="Picture 104"/>
              <p:cNvPicPr/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-31750" y="-31750"/>
                <a:ext cx="555500" cy="555500"/>
              </a:xfrm>
              <a:prstGeom prst="rect">
                <a:avLst/>
              </a:prstGeom>
              <a:effectLst/>
            </p:spPr>
          </p:pic>
        </p:grpSp>
        <p:sp>
          <p:nvSpPr>
            <p:cNvPr id="108" name="Shape 108"/>
            <p:cNvSpPr/>
            <p:nvPr/>
          </p:nvSpPr>
          <p:spPr>
            <a:xfrm flipH="1">
              <a:off x="-1" y="119522"/>
              <a:ext cx="2" cy="252956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09" name="Shape 109"/>
            <p:cNvSpPr/>
            <p:nvPr/>
          </p:nvSpPr>
          <p:spPr>
            <a:xfrm flipV="1">
              <a:off x="698023" y="119522"/>
              <a:ext cx="1" cy="252956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</p:grpSp>
      <p:grpSp>
        <p:nvGrpSpPr>
          <p:cNvPr id="116" name="Group 116"/>
          <p:cNvGrpSpPr/>
          <p:nvPr/>
        </p:nvGrpSpPr>
        <p:grpSpPr>
          <a:xfrm rot="10800000" flipH="1">
            <a:off x="2644247" y="7546856"/>
            <a:ext cx="698024" cy="555500"/>
            <a:chOff x="0" y="-31750"/>
            <a:chExt cx="698023" cy="555499"/>
          </a:xfrm>
        </p:grpSpPr>
        <p:grpSp>
          <p:nvGrpSpPr>
            <p:cNvPr id="113" name="Group 113"/>
            <p:cNvGrpSpPr/>
            <p:nvPr/>
          </p:nvGrpSpPr>
          <p:grpSpPr>
            <a:xfrm>
              <a:off x="71261" y="-31751"/>
              <a:ext cx="555501" cy="555501"/>
              <a:chOff x="-31750" y="-31750"/>
              <a:chExt cx="555499" cy="555499"/>
            </a:xfrm>
          </p:grpSpPr>
          <p:sp>
            <p:nvSpPr>
              <p:cNvPr id="112" name="Shape 112"/>
              <p:cNvSpPr/>
              <p:nvPr/>
            </p:nvSpPr>
            <p:spPr>
              <a:xfrm>
                <a:off x="0" y="0"/>
                <a:ext cx="492000" cy="492000"/>
              </a:xfrm>
              <a:prstGeom prst="rect">
                <a:avLst/>
              </a:prstGeom>
              <a:solidFill>
                <a:srgbClr val="ECEDEA"/>
              </a:solidFill>
              <a:ln>
                <a:noFil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l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pic>
            <p:nvPicPr>
              <p:cNvPr id="111" name="Picture 110"/>
              <p:cNvPicPr/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-31750" y="-31750"/>
                <a:ext cx="555500" cy="555500"/>
              </a:xfrm>
              <a:prstGeom prst="rect">
                <a:avLst/>
              </a:prstGeom>
              <a:effectLst/>
            </p:spPr>
          </p:pic>
        </p:grpSp>
        <p:sp>
          <p:nvSpPr>
            <p:cNvPr id="114" name="Shape 114"/>
            <p:cNvSpPr/>
            <p:nvPr/>
          </p:nvSpPr>
          <p:spPr>
            <a:xfrm flipH="1">
              <a:off x="-1" y="119522"/>
              <a:ext cx="2" cy="252956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 flipV="1">
              <a:off x="698023" y="119522"/>
              <a:ext cx="1" cy="252956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</p:grpSp>
      <p:grpSp>
        <p:nvGrpSpPr>
          <p:cNvPr id="122" name="Group 122"/>
          <p:cNvGrpSpPr/>
          <p:nvPr/>
        </p:nvGrpSpPr>
        <p:grpSpPr>
          <a:xfrm rot="16207495">
            <a:off x="9147653" y="7547740"/>
            <a:ext cx="698024" cy="555500"/>
            <a:chOff x="0" y="-31750"/>
            <a:chExt cx="698023" cy="555499"/>
          </a:xfrm>
        </p:grpSpPr>
        <p:grpSp>
          <p:nvGrpSpPr>
            <p:cNvPr id="119" name="Group 119"/>
            <p:cNvGrpSpPr/>
            <p:nvPr/>
          </p:nvGrpSpPr>
          <p:grpSpPr>
            <a:xfrm>
              <a:off x="71261" y="-31751"/>
              <a:ext cx="555501" cy="555501"/>
              <a:chOff x="-31750" y="-31750"/>
              <a:chExt cx="555499" cy="555499"/>
            </a:xfrm>
          </p:grpSpPr>
          <p:sp>
            <p:nvSpPr>
              <p:cNvPr id="118" name="Shape 118"/>
              <p:cNvSpPr/>
              <p:nvPr/>
            </p:nvSpPr>
            <p:spPr>
              <a:xfrm>
                <a:off x="0" y="0"/>
                <a:ext cx="492000" cy="492000"/>
              </a:xfrm>
              <a:prstGeom prst="rect">
                <a:avLst/>
              </a:prstGeom>
              <a:solidFill>
                <a:srgbClr val="ECEDEA"/>
              </a:solidFill>
              <a:ln>
                <a:noFil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l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pic>
            <p:nvPicPr>
              <p:cNvPr id="117" name="Picture 116"/>
              <p:cNvPicPr/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-31750" y="-31750"/>
                <a:ext cx="555500" cy="555500"/>
              </a:xfrm>
              <a:prstGeom prst="rect">
                <a:avLst/>
              </a:prstGeom>
              <a:effectLst/>
            </p:spPr>
          </p:pic>
        </p:grpSp>
        <p:sp>
          <p:nvSpPr>
            <p:cNvPr id="120" name="Shape 120"/>
            <p:cNvSpPr/>
            <p:nvPr/>
          </p:nvSpPr>
          <p:spPr>
            <a:xfrm flipH="1">
              <a:off x="-1" y="119522"/>
              <a:ext cx="2" cy="252956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 flipV="1">
              <a:off x="698023" y="119522"/>
              <a:ext cx="1" cy="252956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Why Mohr’s circle?</a:t>
            </a:r>
          </a:p>
        </p:txBody>
      </p:sp>
      <p:sp>
        <p:nvSpPr>
          <p:cNvPr id="70" name="Shape 7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700" dirty="0">
                <a:solidFill>
                  <a:schemeClr val="bg2">
                    <a:lumMod val="50000"/>
                  </a:schemeClr>
                </a:solidFill>
              </a:rPr>
              <a:t>Convenient way to visualize stress transformations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700" dirty="0">
                <a:solidFill>
                  <a:schemeClr val="bg2">
                    <a:lumMod val="50000"/>
                  </a:schemeClr>
                </a:solidFill>
              </a:rPr>
              <a:t>Once construction technique is understood, the equations of transformation aren’t needed (can derive</a:t>
            </a:r>
            <a:r>
              <a:rPr sz="3700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en-US" sz="37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700" dirty="0" smtClean="0">
                <a:solidFill>
                  <a:schemeClr val="bg2">
                    <a:lumMod val="50000"/>
                  </a:schemeClr>
                </a:solidFill>
              </a:rPr>
              <a:t>Now you have multiple ways to check your stress transformation numbers, principal stresses, and max shear stresses</a:t>
            </a:r>
            <a:endParaRPr sz="3700" dirty="0">
              <a:solidFill>
                <a:schemeClr val="bg2">
                  <a:lumMod val="50000"/>
                </a:schemeClr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600" dirty="0">
              <a:solidFill>
                <a:srgbClr val="747474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rgbClr val="747474"/>
                </a:solidFill>
              </a:rPr>
              <a:t>General P</a:t>
            </a:r>
            <a:r>
              <a:rPr sz="3600" dirty="0" smtClean="0">
                <a:solidFill>
                  <a:srgbClr val="747474"/>
                </a:solidFill>
              </a:rPr>
              <a:t>lan</a:t>
            </a:r>
            <a:r>
              <a:rPr sz="3600" dirty="0">
                <a:solidFill>
                  <a:srgbClr val="747474"/>
                </a:solidFill>
              </a:rPr>
              <a:t>: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747474"/>
                </a:solidFill>
              </a:rPr>
              <a:t> </a:t>
            </a:r>
            <a:r>
              <a:rPr lang="en-US" sz="3600" dirty="0" smtClean="0">
                <a:solidFill>
                  <a:srgbClr val="747474"/>
                </a:solidFill>
              </a:rPr>
              <a:t>Plot </a:t>
            </a:r>
            <a:r>
              <a:rPr lang="el-GR" sz="3600" dirty="0" smtClean="0">
                <a:solidFill>
                  <a:srgbClr val="747474"/>
                </a:solidFill>
                <a:cs typeface="Calibri" panose="020F0502020204030204" pitchFamily="34" charset="0"/>
              </a:rPr>
              <a:t>σ</a:t>
            </a:r>
            <a:r>
              <a:rPr lang="en-US" sz="3600" dirty="0" smtClean="0">
                <a:solidFill>
                  <a:srgbClr val="747474"/>
                </a:solidFill>
                <a:cs typeface="Calibri" panose="020F0502020204030204" pitchFamily="34" charset="0"/>
              </a:rPr>
              <a:t> on x-axis</a:t>
            </a:r>
            <a:endParaRPr sz="3600" dirty="0">
              <a:solidFill>
                <a:srgbClr val="747474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747474"/>
                </a:solidFill>
              </a:rPr>
              <a:t> </a:t>
            </a:r>
            <a:r>
              <a:rPr lang="en-US" sz="3600" dirty="0" smtClean="0">
                <a:solidFill>
                  <a:srgbClr val="747474"/>
                </a:solidFill>
              </a:rPr>
              <a:t>Plot </a:t>
            </a:r>
            <a:r>
              <a:rPr lang="el-GR" sz="3600" dirty="0" smtClean="0">
                <a:solidFill>
                  <a:srgbClr val="747474"/>
                </a:solidFill>
                <a:cs typeface="Times New Roman" panose="02020603050405020304" pitchFamily="18" charset="0"/>
              </a:rPr>
              <a:t>τ</a:t>
            </a:r>
            <a:r>
              <a:rPr lang="en-US" sz="3600" dirty="0" smtClean="0">
                <a:solidFill>
                  <a:srgbClr val="747474"/>
                </a:solidFill>
                <a:cs typeface="Times New Roman" panose="02020603050405020304" pitchFamily="18" charset="0"/>
              </a:rPr>
              <a:t> on y-axis</a:t>
            </a:r>
            <a:endParaRPr sz="3600" dirty="0">
              <a:solidFill>
                <a:srgbClr val="747474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747474"/>
                </a:solidFill>
              </a:rPr>
              <a:t> </a:t>
            </a:r>
            <a:r>
              <a:rPr lang="en-US" sz="3600" dirty="0" smtClean="0">
                <a:solidFill>
                  <a:srgbClr val="747474"/>
                </a:solidFill>
              </a:rPr>
              <a:t>Make a circle</a:t>
            </a:r>
            <a:endParaRPr sz="3600" dirty="0">
              <a:solidFill>
                <a:srgbClr val="747474"/>
              </a:solidFill>
            </a:endParaRPr>
          </a:p>
        </p:txBody>
      </p:sp>
      <p:sp>
        <p:nvSpPr>
          <p:cNvPr id="71" name="Shape 71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6</a:t>
            </a:fld>
            <a:endParaRPr sz="1400"/>
          </a:p>
        </p:txBody>
      </p:sp>
      <p:pic>
        <p:nvPicPr>
          <p:cNvPr id="72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62059" y="5953024"/>
            <a:ext cx="3962677" cy="339168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Constructing the circle</a:t>
            </a:r>
          </a:p>
        </p:txBody>
      </p:sp>
      <p:sp>
        <p:nvSpPr>
          <p:cNvPr id="175" name="Shape 17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673099" lvl="0" indent="-673099">
              <a:buSzPct val="100000"/>
              <a:buFontTx/>
              <a:buAutoNum type="arabicPeriod"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747474"/>
                </a:solidFill>
              </a:rPr>
              <a:t>Identify 𝜎</a:t>
            </a:r>
            <a:r>
              <a:rPr sz="2800" baseline="-5999" dirty="0">
                <a:solidFill>
                  <a:srgbClr val="747474"/>
                </a:solidFill>
              </a:rPr>
              <a:t>x</a:t>
            </a:r>
            <a:r>
              <a:rPr sz="2800" dirty="0">
                <a:solidFill>
                  <a:srgbClr val="747474"/>
                </a:solidFill>
              </a:rPr>
              <a:t>, 𝜎</a:t>
            </a:r>
            <a:r>
              <a:rPr sz="2800" baseline="-5999" dirty="0">
                <a:solidFill>
                  <a:srgbClr val="747474"/>
                </a:solidFill>
              </a:rPr>
              <a:t>y</a:t>
            </a:r>
            <a:r>
              <a:rPr sz="2800" dirty="0">
                <a:solidFill>
                  <a:srgbClr val="747474"/>
                </a:solidFill>
              </a:rPr>
              <a:t>, and 𝜏</a:t>
            </a:r>
            <a:r>
              <a:rPr sz="2800" baseline="-5999" dirty="0" err="1">
                <a:solidFill>
                  <a:srgbClr val="747474"/>
                </a:solidFill>
              </a:rPr>
              <a:t>xy</a:t>
            </a:r>
            <a:r>
              <a:rPr sz="2800" dirty="0">
                <a:solidFill>
                  <a:srgbClr val="747474"/>
                </a:solidFill>
              </a:rPr>
              <a:t> </a:t>
            </a:r>
            <a:r>
              <a:rPr sz="2800" dirty="0" smtClean="0">
                <a:solidFill>
                  <a:srgbClr val="747474"/>
                </a:solidFill>
              </a:rPr>
              <a:t>(given/known values</a:t>
            </a:r>
            <a:r>
              <a:rPr lang="en-US" sz="2800" dirty="0" smtClean="0">
                <a:solidFill>
                  <a:srgbClr val="747474"/>
                </a:solidFill>
              </a:rPr>
              <a:t> from the stress state</a:t>
            </a:r>
            <a:r>
              <a:rPr sz="2800" dirty="0" smtClean="0">
                <a:solidFill>
                  <a:srgbClr val="747474"/>
                </a:solidFill>
              </a:rPr>
              <a:t>)</a:t>
            </a:r>
            <a:endParaRPr sz="2800" dirty="0">
              <a:solidFill>
                <a:srgbClr val="747474"/>
              </a:solidFill>
            </a:endParaRPr>
          </a:p>
          <a:p>
            <a:pPr marL="673099" lvl="0" indent="-673099">
              <a:buSzPct val="100000"/>
              <a:buFontTx/>
              <a:buAutoNum type="arabicPeriod"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747474"/>
                </a:solidFill>
              </a:rPr>
              <a:t>Draw 𝜎 and 𝜏 axes. Label the </a:t>
            </a:r>
            <a:r>
              <a:rPr lang="en-US" sz="2800" dirty="0" smtClean="0">
                <a:solidFill>
                  <a:srgbClr val="747474"/>
                </a:solidFill>
              </a:rPr>
              <a:t>axis</a:t>
            </a:r>
            <a:r>
              <a:rPr sz="2800" dirty="0" smtClean="0">
                <a:solidFill>
                  <a:srgbClr val="747474"/>
                </a:solidFill>
              </a:rPr>
              <a:t> </a:t>
            </a:r>
            <a:r>
              <a:rPr sz="2800" dirty="0">
                <a:solidFill>
                  <a:srgbClr val="747474"/>
                </a:solidFill>
              </a:rPr>
              <a:t>for sign conventions. Make a grid.</a:t>
            </a:r>
          </a:p>
          <a:p>
            <a:pPr marL="673099" lvl="0" indent="-673099">
              <a:buSzPct val="100000"/>
              <a:buFontTx/>
              <a:buAutoNum type="arabicPeriod"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747474"/>
                </a:solidFill>
              </a:rPr>
              <a:t>Plot the stress components from the x-face. Watch sign conventions.</a:t>
            </a:r>
          </a:p>
          <a:p>
            <a:pPr lvl="1">
              <a:buSzPct val="100000"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747474"/>
                </a:solidFill>
              </a:rPr>
              <a:t>Label the point just plotted as “x”</a:t>
            </a:r>
          </a:p>
          <a:p>
            <a:pPr marL="673099" lvl="0" indent="-673099">
              <a:buSzPct val="100000"/>
              <a:buFontTx/>
              <a:buAutoNum type="arabicPeriod" startAt="5"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747474"/>
                </a:solidFill>
              </a:rPr>
              <a:t>Plot the stress components from the y-face. Watch sign conventions.</a:t>
            </a:r>
          </a:p>
          <a:p>
            <a:pPr lvl="1">
              <a:buSzPct val="100000"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747474"/>
                </a:solidFill>
              </a:rPr>
              <a:t>Label the point just plotted as “y”</a:t>
            </a:r>
          </a:p>
          <a:p>
            <a:pPr marL="673099" lvl="0" indent="-673099">
              <a:buSzPct val="100000"/>
              <a:buFontTx/>
              <a:buAutoNum type="arabicPeriod" startAt="6"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747474"/>
                </a:solidFill>
              </a:rPr>
              <a:t>Connect x and y with a line. The center </a:t>
            </a:r>
            <a:r>
              <a:rPr lang="en-US" sz="2800" dirty="0" smtClean="0">
                <a:solidFill>
                  <a:srgbClr val="747474"/>
                </a:solidFill>
              </a:rPr>
              <a:t>of the circle </a:t>
            </a:r>
            <a:r>
              <a:rPr sz="2800" dirty="0" smtClean="0">
                <a:solidFill>
                  <a:srgbClr val="747474"/>
                </a:solidFill>
              </a:rPr>
              <a:t>is </a:t>
            </a:r>
            <a:r>
              <a:rPr sz="2800" dirty="0">
                <a:solidFill>
                  <a:srgbClr val="747474"/>
                </a:solidFill>
              </a:rPr>
              <a:t>where this line crosses the 𝜎-axis</a:t>
            </a:r>
          </a:p>
          <a:p>
            <a:pPr marL="673099" lvl="0" indent="-673099">
              <a:buSzPct val="100000"/>
              <a:buFontTx/>
              <a:buAutoNum type="arabicPeriod" startAt="6"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747474"/>
                </a:solidFill>
              </a:rPr>
              <a:t>Draw a circle with center at the radius that connects the x and y points</a:t>
            </a:r>
          </a:p>
          <a:p>
            <a:pPr marL="673099" lvl="0" indent="-673099">
              <a:buSzPct val="100000"/>
              <a:buFontTx/>
              <a:buAutoNum type="arabicPeriod" startAt="6"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chemeClr val="bg2">
                    <a:lumMod val="50000"/>
                  </a:schemeClr>
                </a:solidFill>
              </a:rPr>
              <a:t>Label the important points </a:t>
            </a:r>
            <a:endParaRPr lang="en-US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buSzPct val="100000"/>
              <a:defRPr sz="1800">
                <a:solidFill>
                  <a:srgbClr val="000000"/>
                </a:solidFill>
              </a:defRPr>
            </a:pPr>
            <a:r>
              <a:rPr sz="280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sz="2800" dirty="0">
                <a:solidFill>
                  <a:schemeClr val="bg2">
                    <a:lumMod val="50000"/>
                  </a:schemeClr>
                </a:solidFill>
              </a:rPr>
              <a:t>𝜎</a:t>
            </a:r>
            <a:r>
              <a:rPr sz="2800" baseline="-5999" dirty="0">
                <a:solidFill>
                  <a:schemeClr val="bg2">
                    <a:lumMod val="50000"/>
                  </a:schemeClr>
                </a:solidFill>
              </a:rPr>
              <a:t>p1</a:t>
            </a:r>
            <a:r>
              <a:rPr sz="2800" dirty="0">
                <a:solidFill>
                  <a:schemeClr val="bg2">
                    <a:lumMod val="50000"/>
                  </a:schemeClr>
                </a:solidFill>
              </a:rPr>
              <a:t>, 𝜎</a:t>
            </a:r>
            <a:r>
              <a:rPr sz="2800" baseline="-5999" dirty="0" smtClean="0">
                <a:solidFill>
                  <a:schemeClr val="bg2">
                    <a:lumMod val="50000"/>
                  </a:schemeClr>
                </a:solidFill>
              </a:rPr>
              <a:t>p2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, 𝜎</a:t>
            </a:r>
            <a:r>
              <a:rPr lang="en-US" sz="2800" baseline="-5999" dirty="0" smtClean="0">
                <a:solidFill>
                  <a:schemeClr val="bg2">
                    <a:lumMod val="50000"/>
                  </a:schemeClr>
                </a:solidFill>
              </a:rPr>
              <a:t>p3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  <a:p>
            <a:pPr lvl="1">
              <a:buSzPct val="100000"/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𝜏</a:t>
            </a:r>
            <a:r>
              <a:rPr lang="en-US" sz="2800" baseline="-5999" dirty="0">
                <a:solidFill>
                  <a:schemeClr val="bg2">
                    <a:lumMod val="50000"/>
                  </a:schemeClr>
                </a:solidFill>
              </a:rPr>
              <a:t>max</a:t>
            </a:r>
          </a:p>
          <a:p>
            <a:pPr lvl="1">
              <a:buSzPct val="100000"/>
              <a:defRPr sz="1800">
                <a:solidFill>
                  <a:srgbClr val="000000"/>
                </a:solidFill>
              </a:defRPr>
            </a:pPr>
            <a:endParaRPr sz="2800" baseline="-5999" dirty="0">
              <a:solidFill>
                <a:schemeClr val="bg2">
                  <a:lumMod val="50000"/>
                </a:schemeClr>
              </a:solidFill>
            </a:endParaRPr>
          </a:p>
          <a:p>
            <a:pPr marL="673099" lvl="0" indent="-673099">
              <a:buSzPct val="100000"/>
              <a:buFontTx/>
              <a:buAutoNum type="arabicPeriod" startAt="6"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747474"/>
                </a:solidFill>
              </a:rPr>
              <a:t>Determine the orientation of the principal planes (note: Mohr’s circle is in 2𝜃 space. The element is in 𝜃 space</a:t>
            </a:r>
            <a:r>
              <a:rPr sz="2800" dirty="0" smtClean="0">
                <a:solidFill>
                  <a:srgbClr val="747474"/>
                </a:solidFill>
              </a:rPr>
              <a:t>.</a:t>
            </a:r>
            <a:endParaRPr sz="2800" dirty="0">
              <a:solidFill>
                <a:srgbClr val="747474"/>
              </a:solidFill>
            </a:endParaRPr>
          </a:p>
        </p:txBody>
      </p:sp>
      <p:sp>
        <p:nvSpPr>
          <p:cNvPr id="176" name="Shape 176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7</a:t>
            </a:fld>
            <a:endParaRPr sz="1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/>
          </p:cNvSpPr>
          <p:nvPr>
            <p:ph type="sldNum" sz="quarter" idx="4294967295"/>
          </p:nvPr>
        </p:nvSpPr>
        <p:spPr>
          <a:xfrm>
            <a:off x="12457558" y="9220113"/>
            <a:ext cx="214312" cy="300038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8</a:t>
            </a:fld>
            <a:endParaRPr sz="1400"/>
          </a:p>
        </p:txBody>
      </p:sp>
      <p:grpSp>
        <p:nvGrpSpPr>
          <p:cNvPr id="186" name="Group 186"/>
          <p:cNvGrpSpPr/>
          <p:nvPr/>
        </p:nvGrpSpPr>
        <p:grpSpPr>
          <a:xfrm>
            <a:off x="824717" y="453295"/>
            <a:ext cx="11355389" cy="8847011"/>
            <a:chOff x="0" y="0"/>
            <a:chExt cx="11355388" cy="8847010"/>
          </a:xfrm>
        </p:grpSpPr>
        <p:pic>
          <p:nvPicPr>
            <p:cNvPr id="184" name="pasted-image-filtered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11355388" cy="467479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5" name="pasted-image-filtered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 rot="10800000" flipH="1">
              <a:off x="0" y="4172218"/>
              <a:ext cx="11355388" cy="46747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90" name="pasted-image-enhanced.jpeg"/>
          <p:cNvPicPr/>
          <p:nvPr/>
        </p:nvPicPr>
        <p:blipFill>
          <a:blip r:embed="rId3">
            <a:extLst/>
          </a:blip>
          <a:srcRect l="13626" b="11140"/>
          <a:stretch>
            <a:fillRect/>
          </a:stretch>
        </p:blipFill>
        <p:spPr>
          <a:xfrm>
            <a:off x="81220" y="97240"/>
            <a:ext cx="2027643" cy="1929291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cxnSp>
        <p:nvCxnSpPr>
          <p:cNvPr id="3" name="Straight Connector 2"/>
          <p:cNvCxnSpPr/>
          <p:nvPr/>
        </p:nvCxnSpPr>
        <p:spPr>
          <a:xfrm>
            <a:off x="824716" y="4876800"/>
            <a:ext cx="11755498" cy="0"/>
          </a:xfrm>
          <a:prstGeom prst="line">
            <a:avLst/>
          </a:prstGeom>
          <a:noFill/>
          <a:ln w="38100" cap="flat">
            <a:solidFill>
              <a:schemeClr val="accent5">
                <a:lumMod val="75000"/>
              </a:schemeClr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" name="Straight Connector 4"/>
          <p:cNvCxnSpPr/>
          <p:nvPr/>
        </p:nvCxnSpPr>
        <p:spPr>
          <a:xfrm>
            <a:off x="6081486" y="580571"/>
            <a:ext cx="0" cy="8719736"/>
          </a:xfrm>
          <a:prstGeom prst="line">
            <a:avLst/>
          </a:prstGeom>
          <a:noFill/>
          <a:ln w="38100" cap="flat">
            <a:solidFill>
              <a:schemeClr val="accent5">
                <a:lumMod val="75000"/>
              </a:schemeClr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" name="TextBox 5"/>
          <p:cNvSpPr txBox="1"/>
          <p:nvPr/>
        </p:nvSpPr>
        <p:spPr>
          <a:xfrm>
            <a:off x="4878357" y="97240"/>
            <a:ext cx="954808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l-GR" sz="2800" b="0" i="0" u="none" strike="noStrike" cap="none" spc="0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  <a:sym typeface="Helvetica Neue Light"/>
              </a:rPr>
              <a:t>τ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FillTx/>
              <a:latin typeface="Cambria Math" panose="02040503050406030204" pitchFamily="18" charset="0"/>
              <a:ea typeface="Cambria Math" panose="02040503050406030204" pitchFamily="18" charset="0"/>
              <a:sym typeface="Helvetica Neue Light"/>
            </a:endParaRPr>
          </a:p>
        </p:txBody>
      </p:sp>
      <p:sp>
        <p:nvSpPr>
          <p:cNvPr id="10" name="Curved Down Arrow 9"/>
          <p:cNvSpPr/>
          <p:nvPr/>
        </p:nvSpPr>
        <p:spPr>
          <a:xfrm>
            <a:off x="5747657" y="97240"/>
            <a:ext cx="954808" cy="483331"/>
          </a:xfrm>
          <a:prstGeom prst="curvedDownArrow">
            <a:avLst/>
          </a:prstGeom>
          <a:solidFill>
            <a:schemeClr val="accent5">
              <a:lumMod val="75000"/>
            </a:scheme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3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Ligh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59764" y="9033565"/>
            <a:ext cx="954808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l-GR" sz="2800" b="0" i="0" u="none" strike="noStrike" cap="none" spc="0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  <a:sym typeface="Helvetica Neue Light"/>
              </a:rPr>
              <a:t>τ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FillTx/>
              <a:latin typeface="Cambria Math" panose="02040503050406030204" pitchFamily="18" charset="0"/>
              <a:ea typeface="Cambria Math" panose="02040503050406030204" pitchFamily="18" charset="0"/>
              <a:sym typeface="Helvetica Neue Light"/>
            </a:endParaRPr>
          </a:p>
        </p:txBody>
      </p:sp>
      <p:sp>
        <p:nvSpPr>
          <p:cNvPr id="21" name="Curved Down Arrow 20"/>
          <p:cNvSpPr/>
          <p:nvPr/>
        </p:nvSpPr>
        <p:spPr>
          <a:xfrm flipV="1">
            <a:off x="5747657" y="9156201"/>
            <a:ext cx="901577" cy="470136"/>
          </a:xfrm>
          <a:prstGeom prst="curvedDownArrow">
            <a:avLst/>
          </a:prstGeom>
          <a:solidFill>
            <a:schemeClr val="accent5">
              <a:lumMod val="75000"/>
            </a:scheme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3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Ligh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980154" y="4173794"/>
            <a:ext cx="954808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l-GR" sz="2800" b="0" i="0" u="none" strike="noStrike" cap="none" spc="0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  <a:sym typeface="Helvetica Neue Light"/>
              </a:rPr>
              <a:t>σ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FillTx/>
              <a:latin typeface="Cambria Math" panose="02040503050406030204" pitchFamily="18" charset="0"/>
              <a:ea typeface="Cambria Math" panose="02040503050406030204" pitchFamily="18" charset="0"/>
              <a:sym typeface="Helvetica Neue Light"/>
            </a:endParaRPr>
          </a:p>
        </p:txBody>
      </p:sp>
      <p:sp>
        <p:nvSpPr>
          <p:cNvPr id="11" name="Multiply 10"/>
          <p:cNvSpPr/>
          <p:nvPr/>
        </p:nvSpPr>
        <p:spPr>
          <a:xfrm>
            <a:off x="10334171" y="1335315"/>
            <a:ext cx="333829" cy="348343"/>
          </a:xfrm>
          <a:prstGeom prst="mathMultiply">
            <a:avLst/>
          </a:prstGeom>
          <a:solidFill>
            <a:srgbClr val="325D6B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3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Light"/>
            </a:endParaRPr>
          </a:p>
        </p:txBody>
      </p:sp>
      <p:sp>
        <p:nvSpPr>
          <p:cNvPr id="24" name="Multiply 23"/>
          <p:cNvSpPr/>
          <p:nvPr/>
        </p:nvSpPr>
        <p:spPr>
          <a:xfrm>
            <a:off x="4573556" y="8048725"/>
            <a:ext cx="333829" cy="348343"/>
          </a:xfrm>
          <a:prstGeom prst="mathMultiply">
            <a:avLst/>
          </a:prstGeom>
          <a:solidFill>
            <a:srgbClr val="325D6B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3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Light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4731657" y="1509486"/>
            <a:ext cx="5776686" cy="6720114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" name="Oval 14"/>
          <p:cNvSpPr/>
          <p:nvPr/>
        </p:nvSpPr>
        <p:spPr>
          <a:xfrm>
            <a:off x="3209136" y="482323"/>
            <a:ext cx="8779139" cy="8779139"/>
          </a:xfrm>
          <a:prstGeom prst="ellipse">
            <a:avLst/>
          </a:prstGeom>
          <a:noFill/>
          <a:ln w="25400" cap="flat">
            <a:solidFill>
              <a:schemeClr val="accent6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3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Ligh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3196" y="6532040"/>
            <a:ext cx="2628529" cy="2318583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mbria Math" panose="02040503050406030204" pitchFamily="18" charset="0"/>
                <a:ea typeface="Cambria Math" panose="02040503050406030204" pitchFamily="18" charset="0"/>
                <a:sym typeface="Helvetica Neue Light"/>
              </a:rPr>
              <a:t>Visual Inspection</a:t>
            </a:r>
          </a:p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mbria Math" panose="02040503050406030204" pitchFamily="18" charset="0"/>
                <a:ea typeface="Cambria Math" panose="02040503050406030204" pitchFamily="18" charset="0"/>
                <a:sym typeface="Helvetica Neue Light"/>
              </a:rPr>
              <a:t>σ</a:t>
            </a:r>
            <a:r>
              <a:rPr kumimoji="0" lang="en-US" sz="2400" b="0" i="0" u="none" strike="noStrike" cap="none" spc="0" normalizeH="0" baseline="-2500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mbria Math" panose="02040503050406030204" pitchFamily="18" charset="0"/>
                <a:ea typeface="Cambria Math" panose="02040503050406030204" pitchFamily="18" charset="0"/>
                <a:sym typeface="Helvetica Neue Light"/>
              </a:rPr>
              <a:t>p1</a:t>
            </a:r>
            <a:r>
              <a:rPr kumimoji="0" lang="en-US" sz="24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mbria Math" panose="02040503050406030204" pitchFamily="18" charset="0"/>
                <a:ea typeface="Cambria Math" panose="02040503050406030204" pitchFamily="18" charset="0"/>
                <a:sym typeface="Helvetica Neue Light"/>
              </a:rPr>
              <a:t> = ~36 </a:t>
            </a:r>
            <a:r>
              <a:rPr kumimoji="0" lang="en-US" sz="2400" b="0" i="0" u="none" strike="noStrike" cap="none" spc="0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mbria Math" panose="02040503050406030204" pitchFamily="18" charset="0"/>
                <a:ea typeface="Cambria Math" panose="02040503050406030204" pitchFamily="18" charset="0"/>
                <a:sym typeface="Helvetica Neue Light"/>
              </a:rPr>
              <a:t>ksi</a:t>
            </a:r>
            <a:endParaRPr kumimoji="0" lang="en-US" sz="2400" b="0" i="0" u="none" strike="noStrike" cap="none" spc="0" normalizeH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Cambria Math" panose="02040503050406030204" pitchFamily="18" charset="0"/>
              <a:ea typeface="Cambria Math" panose="02040503050406030204" pitchFamily="18" charset="0"/>
              <a:sym typeface="Helvetica Neue Light"/>
            </a:endParaRPr>
          </a:p>
          <a:p>
            <a:pPr algn="l" rtl="0" latinLnBrk="1" hangingPunct="0"/>
            <a:r>
              <a:rPr lang="el-GR" sz="240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</a:t>
            </a:r>
            <a:r>
              <a:rPr lang="en-US" sz="2400" baseline="-25000" dirty="0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p2</a:t>
            </a:r>
            <a:r>
              <a:rPr lang="en-US" sz="2400" dirty="0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r>
              <a:rPr lang="en-US" sz="2400" dirty="0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~-17 </a:t>
            </a:r>
            <a:r>
              <a:rPr lang="en-US" sz="2400" dirty="0" err="1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ksi</a:t>
            </a:r>
            <a:endParaRPr lang="en-US" sz="2400" dirty="0" smtClean="0">
              <a:solidFill>
                <a:srgbClr val="0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l" rtl="0" latinLnBrk="1" hangingPunct="0"/>
            <a:r>
              <a:rPr lang="el-GR" sz="2400" dirty="0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</a:t>
            </a:r>
            <a:r>
              <a:rPr lang="en-US" sz="2400" baseline="-25000" dirty="0" err="1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ave</a:t>
            </a:r>
            <a:r>
              <a:rPr lang="en-US" sz="2400" dirty="0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r>
              <a:rPr lang="en-US" sz="2400" dirty="0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~9 </a:t>
            </a:r>
            <a:r>
              <a:rPr lang="en-US" sz="2400" dirty="0" err="1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ksi</a:t>
            </a:r>
            <a:endParaRPr lang="en-US" sz="2400" dirty="0" smtClean="0">
              <a:solidFill>
                <a:srgbClr val="0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l" rtl="0" latinLnBrk="1" hangingPunct="0"/>
            <a:r>
              <a:rPr kumimoji="0" lang="en-US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mbria Math" panose="02040503050406030204" pitchFamily="18" charset="0"/>
                <a:ea typeface="Cambria Math" panose="02040503050406030204" pitchFamily="18" charset="0"/>
                <a:sym typeface="Helvetica Neue Light"/>
              </a:rPr>
              <a:t>Radius = ~26 </a:t>
            </a:r>
            <a:r>
              <a:rPr kumimoji="0" lang="en-US" sz="2400" b="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mbria Math" panose="02040503050406030204" pitchFamily="18" charset="0"/>
                <a:ea typeface="Cambria Math" panose="02040503050406030204" pitchFamily="18" charset="0"/>
                <a:sym typeface="Helvetica Neue Light"/>
              </a:rPr>
              <a:t>ksi</a:t>
            </a:r>
            <a:endParaRPr kumimoji="0" lang="en-US" sz="24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Cambria Math" panose="02040503050406030204" pitchFamily="18" charset="0"/>
              <a:ea typeface="Cambria Math" panose="02040503050406030204" pitchFamily="18" charset="0"/>
              <a:sym typeface="Helvetica Neue Light"/>
            </a:endParaRPr>
          </a:p>
          <a:p>
            <a:pPr algn="l" rtl="0" latinLnBrk="1" hangingPunct="0"/>
            <a:r>
              <a:rPr lang="el-G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τ</a:t>
            </a:r>
            <a:r>
              <a:rPr lang="en-US" sz="2400" baseline="-25000" dirty="0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max</a:t>
            </a:r>
            <a:r>
              <a:rPr lang="en-US" sz="2400" dirty="0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r>
              <a:rPr lang="en-US" sz="2400" dirty="0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~26 </a:t>
            </a:r>
            <a:r>
              <a:rPr lang="en-US" sz="2400" dirty="0" err="1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ksi</a:t>
            </a:r>
            <a:endParaRPr kumimoji="0" lang="en-US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Neue Ligh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508343" y="811077"/>
            <a:ext cx="638628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n-lt"/>
                <a:ea typeface="+mn-ea"/>
                <a:cs typeface="+mn-cs"/>
                <a:sym typeface="Helvetica Neue Light"/>
              </a:rPr>
              <a:t>x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n-lt"/>
              <a:ea typeface="+mn-ea"/>
              <a:cs typeface="+mn-cs"/>
              <a:sym typeface="Helvetica Neue Ligh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68835" y="8121462"/>
            <a:ext cx="638628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n-lt"/>
                <a:ea typeface="+mn-ea"/>
                <a:cs typeface="+mn-cs"/>
                <a:sym typeface="Helvetica Neue Light"/>
              </a:rPr>
              <a:t>y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n-lt"/>
              <a:ea typeface="+mn-ea"/>
              <a:cs typeface="+mn-cs"/>
              <a:sym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12161606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4" grpId="0" animBg="1"/>
      <p:bldP spid="15" grpId="0" animBg="1"/>
      <p:bldP spid="17" grpId="0" animBg="1"/>
      <p:bldP spid="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/>
          </p:cNvSpPr>
          <p:nvPr>
            <p:ph type="sldNum" sz="quarter" idx="4294967295"/>
          </p:nvPr>
        </p:nvSpPr>
        <p:spPr>
          <a:xfrm>
            <a:off x="12457558" y="9220113"/>
            <a:ext cx="214312" cy="300038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9</a:t>
            </a:fld>
            <a:endParaRPr sz="1400"/>
          </a:p>
        </p:txBody>
      </p:sp>
      <p:grpSp>
        <p:nvGrpSpPr>
          <p:cNvPr id="186" name="Group 186"/>
          <p:cNvGrpSpPr/>
          <p:nvPr/>
        </p:nvGrpSpPr>
        <p:grpSpPr>
          <a:xfrm>
            <a:off x="824717" y="453295"/>
            <a:ext cx="11355389" cy="8847011"/>
            <a:chOff x="0" y="0"/>
            <a:chExt cx="11355388" cy="8847010"/>
          </a:xfrm>
        </p:grpSpPr>
        <p:pic>
          <p:nvPicPr>
            <p:cNvPr id="184" name="pasted-image-filtered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11355388" cy="467479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5" name="pasted-image-filtered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 rot="10800000" flipH="1">
              <a:off x="0" y="4172218"/>
              <a:ext cx="11355388" cy="46747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90" name="pasted-image-enhanced.jpeg"/>
          <p:cNvPicPr/>
          <p:nvPr/>
        </p:nvPicPr>
        <p:blipFill>
          <a:blip r:embed="rId3">
            <a:extLst/>
          </a:blip>
          <a:srcRect l="13626" b="11140"/>
          <a:stretch>
            <a:fillRect/>
          </a:stretch>
        </p:blipFill>
        <p:spPr>
          <a:xfrm>
            <a:off x="81220" y="97240"/>
            <a:ext cx="2027643" cy="1929291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cxnSp>
        <p:nvCxnSpPr>
          <p:cNvPr id="3" name="Straight Connector 2"/>
          <p:cNvCxnSpPr/>
          <p:nvPr/>
        </p:nvCxnSpPr>
        <p:spPr>
          <a:xfrm>
            <a:off x="824716" y="4876800"/>
            <a:ext cx="11755498" cy="0"/>
          </a:xfrm>
          <a:prstGeom prst="line">
            <a:avLst/>
          </a:prstGeom>
          <a:noFill/>
          <a:ln w="38100" cap="flat">
            <a:solidFill>
              <a:schemeClr val="accent5">
                <a:lumMod val="75000"/>
              </a:schemeClr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" name="Straight Connector 4"/>
          <p:cNvCxnSpPr/>
          <p:nvPr/>
        </p:nvCxnSpPr>
        <p:spPr>
          <a:xfrm>
            <a:off x="6081486" y="580571"/>
            <a:ext cx="0" cy="8719736"/>
          </a:xfrm>
          <a:prstGeom prst="line">
            <a:avLst/>
          </a:prstGeom>
          <a:noFill/>
          <a:ln w="38100" cap="flat">
            <a:solidFill>
              <a:schemeClr val="accent5">
                <a:lumMod val="75000"/>
              </a:schemeClr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" name="TextBox 5"/>
          <p:cNvSpPr txBox="1"/>
          <p:nvPr/>
        </p:nvSpPr>
        <p:spPr>
          <a:xfrm>
            <a:off x="4878357" y="97240"/>
            <a:ext cx="954808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l-GR" sz="2800" b="0" i="0" u="none" strike="noStrike" cap="none" spc="0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  <a:sym typeface="Helvetica Neue Light"/>
              </a:rPr>
              <a:t>τ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FillTx/>
              <a:latin typeface="Cambria Math" panose="02040503050406030204" pitchFamily="18" charset="0"/>
              <a:ea typeface="Cambria Math" panose="02040503050406030204" pitchFamily="18" charset="0"/>
              <a:sym typeface="Helvetica Neue Light"/>
            </a:endParaRPr>
          </a:p>
        </p:txBody>
      </p:sp>
      <p:sp>
        <p:nvSpPr>
          <p:cNvPr id="10" name="Curved Down Arrow 9"/>
          <p:cNvSpPr/>
          <p:nvPr/>
        </p:nvSpPr>
        <p:spPr>
          <a:xfrm>
            <a:off x="5747657" y="97240"/>
            <a:ext cx="954808" cy="483331"/>
          </a:xfrm>
          <a:prstGeom prst="curvedDownArrow">
            <a:avLst/>
          </a:prstGeom>
          <a:solidFill>
            <a:schemeClr val="accent5">
              <a:lumMod val="75000"/>
            </a:scheme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3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Ligh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59764" y="9033565"/>
            <a:ext cx="954808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l-GR" sz="2800" b="0" i="0" u="none" strike="noStrike" cap="none" spc="0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  <a:sym typeface="Helvetica Neue Light"/>
              </a:rPr>
              <a:t>τ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FillTx/>
              <a:latin typeface="Cambria Math" panose="02040503050406030204" pitchFamily="18" charset="0"/>
              <a:ea typeface="Cambria Math" panose="02040503050406030204" pitchFamily="18" charset="0"/>
              <a:sym typeface="Helvetica Neue Light"/>
            </a:endParaRPr>
          </a:p>
        </p:txBody>
      </p:sp>
      <p:sp>
        <p:nvSpPr>
          <p:cNvPr id="21" name="Curved Down Arrow 20"/>
          <p:cNvSpPr/>
          <p:nvPr/>
        </p:nvSpPr>
        <p:spPr>
          <a:xfrm flipV="1">
            <a:off x="5747657" y="9156201"/>
            <a:ext cx="901577" cy="470136"/>
          </a:xfrm>
          <a:prstGeom prst="curvedDownArrow">
            <a:avLst/>
          </a:prstGeom>
          <a:solidFill>
            <a:schemeClr val="accent5">
              <a:lumMod val="75000"/>
            </a:scheme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3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Ligh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980154" y="4173794"/>
            <a:ext cx="954808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l-GR" sz="2800" b="0" i="0" u="none" strike="noStrike" cap="none" spc="0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  <a:sym typeface="Helvetica Neue Light"/>
              </a:rPr>
              <a:t>σ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FillTx/>
              <a:latin typeface="Cambria Math" panose="02040503050406030204" pitchFamily="18" charset="0"/>
              <a:ea typeface="Cambria Math" panose="02040503050406030204" pitchFamily="18" charset="0"/>
              <a:sym typeface="Helvetica Neue Light"/>
            </a:endParaRPr>
          </a:p>
        </p:txBody>
      </p:sp>
      <p:sp>
        <p:nvSpPr>
          <p:cNvPr id="11" name="Multiply 10"/>
          <p:cNvSpPr/>
          <p:nvPr/>
        </p:nvSpPr>
        <p:spPr>
          <a:xfrm>
            <a:off x="10334171" y="1335315"/>
            <a:ext cx="333829" cy="348343"/>
          </a:xfrm>
          <a:prstGeom prst="mathMultiply">
            <a:avLst/>
          </a:prstGeom>
          <a:solidFill>
            <a:srgbClr val="325D6B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3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Light"/>
            </a:endParaRPr>
          </a:p>
        </p:txBody>
      </p:sp>
      <p:sp>
        <p:nvSpPr>
          <p:cNvPr id="24" name="Multiply 23"/>
          <p:cNvSpPr/>
          <p:nvPr/>
        </p:nvSpPr>
        <p:spPr>
          <a:xfrm>
            <a:off x="4573556" y="8048725"/>
            <a:ext cx="333829" cy="348343"/>
          </a:xfrm>
          <a:prstGeom prst="mathMultiply">
            <a:avLst/>
          </a:prstGeom>
          <a:solidFill>
            <a:srgbClr val="325D6B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3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Light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4731657" y="1509486"/>
            <a:ext cx="5776686" cy="6720114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" name="Oval 14"/>
          <p:cNvSpPr/>
          <p:nvPr/>
        </p:nvSpPr>
        <p:spPr>
          <a:xfrm>
            <a:off x="3209136" y="482323"/>
            <a:ext cx="8779139" cy="8779139"/>
          </a:xfrm>
          <a:prstGeom prst="ellipse">
            <a:avLst/>
          </a:prstGeom>
          <a:noFill/>
          <a:ln w="25400" cap="flat">
            <a:solidFill>
              <a:schemeClr val="accent6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3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Ligh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489046" y="986982"/>
                <a:ext cx="3124627" cy="2283574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algn="l" rtl="0" latinLnBrk="1" hangingPunct="0"/>
                <a:r>
                  <a:rPr lang="en-US" sz="24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Center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40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l" rtl="0" latinLnBrk="1" hangingPunct="0"/>
                <a:r>
                  <a:rPr lang="en-US" sz="24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Center = 9.35</a:t>
                </a:r>
              </a:p>
              <a:p>
                <a:pPr algn="l" rtl="0" latinLnBrk="1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ar-AE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ar-AE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ar-AE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ar-AE" sz="20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ar-AE" sz="20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b>
                                          <m:r>
                                            <a:rPr lang="ar-AE" sz="20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sub>
                                      </m:sSub>
                                      <m:r>
                                        <a:rPr lang="ar-AE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ar-AE" sz="20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ar-AE" sz="20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b>
                                          <m:r>
                                            <a:rPr lang="ar-AE" sz="20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ar-AE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ar-AE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ar-AE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ar-AE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ar-AE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ar-AE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a:rPr lang="ar-AE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𝑥𝑦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ar-AE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40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l" rtl="0" latinLnBrk="1" hangingPunct="0"/>
                <a:r>
                  <a:rPr lang="en-US" sz="24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r = 26.54</a:t>
                </a:r>
                <a:endParaRPr lang="en-US" sz="2400" dirty="0" smtClean="0">
                  <a:solidFill>
                    <a:srgbClr val="000000"/>
                  </a:solidFill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9046" y="986982"/>
                <a:ext cx="3124627" cy="2283574"/>
              </a:xfrm>
              <a:prstGeom prst="rect">
                <a:avLst/>
              </a:prstGeom>
              <a:blipFill>
                <a:blip r:embed="rId4"/>
                <a:stretch>
                  <a:fillRect l="-4288" b="-5333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/>
          <p:cNvCxnSpPr/>
          <p:nvPr/>
        </p:nvCxnSpPr>
        <p:spPr>
          <a:xfrm>
            <a:off x="7598705" y="4869543"/>
            <a:ext cx="2925096" cy="0"/>
          </a:xfrm>
          <a:prstGeom prst="straightConnector1">
            <a:avLst/>
          </a:prstGeom>
          <a:noFill/>
          <a:ln w="50800" cap="flat">
            <a:solidFill>
              <a:srgbClr val="FF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1" name="Straight Arrow Connector 40"/>
          <p:cNvCxnSpPr/>
          <p:nvPr/>
        </p:nvCxnSpPr>
        <p:spPr>
          <a:xfrm flipV="1">
            <a:off x="10508343" y="1530661"/>
            <a:ext cx="0" cy="3346139"/>
          </a:xfrm>
          <a:prstGeom prst="straightConnector1">
            <a:avLst/>
          </a:prstGeom>
          <a:noFill/>
          <a:ln w="50800" cap="flat">
            <a:solidFill>
              <a:srgbClr val="FF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8534400" y="5188837"/>
                <a:ext cx="1799771" cy="740267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rtl="0" latinLnBrk="1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AE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ar-AE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ar-AE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ar-AE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ar-AE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ar-AE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ar-AE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r>
                            <a:rPr lang="ar-AE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US" sz="2400" b="0" i="0" u="none" strike="noStrike" cap="none" spc="0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uFillTx/>
                  <a:sym typeface="Helvetica Neue Light"/>
                </a:endParaRPr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4400" y="5188837"/>
                <a:ext cx="1799771" cy="74026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0617946" y="2998697"/>
                <a:ext cx="669476" cy="50109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rtl="0" latinLnBrk="1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ar-AE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AE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ar-AE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</m:oMath>
                  </m:oMathPara>
                </a14:m>
                <a:endParaRPr kumimoji="0" lang="en-US" sz="2400" b="0" i="0" u="none" strike="noStrike" cap="none" spc="0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uFillTx/>
                  <a:sym typeface="Helvetica Neue Light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7946" y="2998697"/>
                <a:ext cx="669476" cy="501099"/>
              </a:xfrm>
              <a:prstGeom prst="rect">
                <a:avLst/>
              </a:prstGeom>
              <a:blipFill>
                <a:blip r:embed="rId6"/>
                <a:stretch>
                  <a:fillRect b="-6098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 rot="18821461">
                <a:off x="7144398" y="2234614"/>
                <a:ext cx="2591766" cy="920958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rtl="0" latinLnBrk="1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1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sz="1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ar-AE" sz="1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ar-AE" sz="1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ar-AE" sz="18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ar-AE" sz="18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ar-AE" sz="18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b>
                                          <m:r>
                                            <a:rPr lang="ar-AE" sz="18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sub>
                                      </m:sSub>
                                      <m:r>
                                        <a:rPr lang="ar-AE" sz="18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ar-AE" sz="18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ar-AE" sz="18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b>
                                          <m:r>
                                            <a:rPr lang="ar-AE" sz="18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ar-AE" sz="18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ar-AE" sz="1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ar-AE" sz="1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ar-AE" sz="1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ar-AE" sz="1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ar-AE" sz="1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a:rPr lang="ar-AE" sz="1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𝑥𝑦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ar-AE" sz="1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kumimoji="0" lang="en-US" sz="2800" b="0" i="0" u="none" strike="noStrike" cap="none" spc="0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uFillTx/>
                  <a:sym typeface="Helvetica Neue Light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821461">
                <a:off x="7144398" y="2234614"/>
                <a:ext cx="2591766" cy="92095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632199" y="4687148"/>
            <a:ext cx="3503354" cy="1949252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u="sng" dirty="0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Calculated From </a:t>
            </a:r>
            <a:r>
              <a:rPr lang="en-US" sz="2400" u="sng" dirty="0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Circle</a:t>
            </a:r>
            <a:endParaRPr kumimoji="0" lang="en-US" sz="2400" b="0" i="0" u="sng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Cambria Math" panose="02040503050406030204" pitchFamily="18" charset="0"/>
              <a:ea typeface="Cambria Math" panose="02040503050406030204" pitchFamily="18" charset="0"/>
              <a:sym typeface="Helvetica Neue Light"/>
            </a:endParaRPr>
          </a:p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mbria Math" panose="02040503050406030204" pitchFamily="18" charset="0"/>
                <a:ea typeface="Cambria Math" panose="02040503050406030204" pitchFamily="18" charset="0"/>
                <a:sym typeface="Helvetica Neue Light"/>
              </a:rPr>
              <a:t>σ</a:t>
            </a:r>
            <a:r>
              <a:rPr kumimoji="0" lang="en-US" sz="2400" b="0" i="0" u="none" strike="noStrike" cap="none" spc="0" normalizeH="0" baseline="-2500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mbria Math" panose="02040503050406030204" pitchFamily="18" charset="0"/>
                <a:ea typeface="Cambria Math" panose="02040503050406030204" pitchFamily="18" charset="0"/>
                <a:sym typeface="Helvetica Neue Light"/>
              </a:rPr>
              <a:t>p1</a:t>
            </a:r>
            <a:r>
              <a:rPr kumimoji="0" lang="en-US" sz="24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mbria Math" panose="02040503050406030204" pitchFamily="18" charset="0"/>
                <a:ea typeface="Cambria Math" panose="02040503050406030204" pitchFamily="18" charset="0"/>
                <a:sym typeface="Helvetica Neue Light"/>
              </a:rPr>
              <a:t> = 35.89 </a:t>
            </a:r>
            <a:r>
              <a:rPr kumimoji="0" lang="en-US" sz="2400" b="0" i="0" u="none" strike="noStrike" cap="none" spc="0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mbria Math" panose="02040503050406030204" pitchFamily="18" charset="0"/>
                <a:ea typeface="Cambria Math" panose="02040503050406030204" pitchFamily="18" charset="0"/>
                <a:sym typeface="Helvetica Neue Light"/>
              </a:rPr>
              <a:t>ksi</a:t>
            </a:r>
            <a:endParaRPr kumimoji="0" lang="en-US" sz="2400" b="0" i="0" u="none" strike="noStrike" cap="none" spc="0" normalizeH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Cambria Math" panose="02040503050406030204" pitchFamily="18" charset="0"/>
              <a:ea typeface="Cambria Math" panose="02040503050406030204" pitchFamily="18" charset="0"/>
              <a:sym typeface="Helvetica Neue Light"/>
            </a:endParaRPr>
          </a:p>
          <a:p>
            <a:pPr algn="l" rtl="0" latinLnBrk="1" hangingPunct="0"/>
            <a:r>
              <a:rPr lang="el-GR" sz="240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</a:t>
            </a:r>
            <a:r>
              <a:rPr lang="en-US" sz="2400" baseline="-25000" dirty="0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p2</a:t>
            </a:r>
            <a:r>
              <a:rPr lang="en-US" sz="2400" dirty="0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r>
              <a:rPr lang="en-US" sz="2400" dirty="0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-17.19 </a:t>
            </a:r>
            <a:r>
              <a:rPr lang="en-US" sz="2400" dirty="0" err="1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ksi</a:t>
            </a:r>
            <a:endParaRPr lang="en-US" sz="2400" dirty="0" smtClean="0">
              <a:solidFill>
                <a:srgbClr val="0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l" rtl="0" latinLnBrk="1" hangingPunct="0"/>
            <a:r>
              <a:rPr lang="el-GR" sz="2400" dirty="0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</a:t>
            </a:r>
            <a:r>
              <a:rPr lang="en-US" sz="2400" baseline="-25000" dirty="0" err="1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ave</a:t>
            </a:r>
            <a:r>
              <a:rPr lang="en-US" sz="2400" dirty="0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r>
              <a:rPr lang="en-US" sz="2400" dirty="0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9.35 </a:t>
            </a:r>
            <a:r>
              <a:rPr lang="en-US" sz="2400" dirty="0" err="1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ksi</a:t>
            </a:r>
            <a:endParaRPr lang="en-US" sz="2400" dirty="0" smtClean="0">
              <a:solidFill>
                <a:srgbClr val="0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l" rtl="0" latinLnBrk="1" hangingPunct="0"/>
            <a:r>
              <a:rPr lang="el-G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τ</a:t>
            </a:r>
            <a:r>
              <a:rPr lang="en-US" sz="2400" baseline="-25000" dirty="0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max</a:t>
            </a:r>
            <a:r>
              <a:rPr lang="en-US" sz="2400" dirty="0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r>
              <a:rPr lang="en-US" sz="2400" dirty="0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26.54 </a:t>
            </a:r>
            <a:r>
              <a:rPr lang="en-US" sz="2400" dirty="0" err="1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ksi</a:t>
            </a:r>
            <a:endParaRPr lang="en-US" sz="2400" dirty="0" smtClean="0">
              <a:solidFill>
                <a:srgbClr val="0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" name="Arc 1"/>
          <p:cNvSpPr/>
          <p:nvPr/>
        </p:nvSpPr>
        <p:spPr>
          <a:xfrm rot="1906685">
            <a:off x="6107916" y="3636056"/>
            <a:ext cx="2585776" cy="3099906"/>
          </a:xfrm>
          <a:prstGeom prst="arc">
            <a:avLst>
              <a:gd name="adj1" fmla="val 16700366"/>
              <a:gd name="adj2" fmla="val 18890484"/>
            </a:avLst>
          </a:prstGeom>
          <a:noFill/>
          <a:ln w="38100" cap="flat">
            <a:solidFill>
              <a:srgbClr val="FF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726921" y="4608745"/>
            <a:ext cx="54221" cy="273638"/>
          </a:xfrm>
          <a:prstGeom prst="straightConnector1">
            <a:avLst/>
          </a:prstGeom>
          <a:noFill/>
          <a:ln w="38100" cap="flat">
            <a:solidFill>
              <a:srgbClr val="FF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8886148" y="4093150"/>
                <a:ext cx="588087" cy="500458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rtl="0" latinLnBrk="1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ar-AE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kumimoji="0" lang="en-US" sz="2400" b="0" i="0" u="none" strike="noStrike" cap="none" spc="0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uFillTx/>
                  <a:sym typeface="Helvetica Neue Light"/>
                </a:endParaRPr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6148" y="4093150"/>
                <a:ext cx="588087" cy="500458"/>
              </a:xfrm>
              <a:prstGeom prst="rect">
                <a:avLst/>
              </a:prstGeom>
              <a:blipFill>
                <a:blip r:embed="rId8"/>
                <a:stretch>
                  <a:fillRect l="-15625" b="-4819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653406" y="6630650"/>
            <a:ext cx="3503354" cy="157992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 rtl="0" latinLnBrk="1" hangingPunct="0"/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2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θ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= -tan</a:t>
            </a:r>
            <a:r>
              <a:rPr lang="en-US" sz="2400" baseline="300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-1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(20/(26.8-9.35)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l" rtl="0" latinLnBrk="1" hangingPunct="0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2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θ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= -tan</a:t>
            </a:r>
            <a:r>
              <a:rPr lang="en-US" sz="2400" baseline="300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-1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(20/(17.45)</a:t>
            </a:r>
          </a:p>
          <a:p>
            <a:pPr algn="l" rtl="0" latinLnBrk="1" hangingPunct="0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2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θ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= -48.89°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l" rtl="0" latinLnBrk="1" hangingPunct="0"/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θ</a:t>
            </a:r>
            <a:r>
              <a:rPr lang="en-US" sz="2400" baseline="-250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p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= -24.44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°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977942" y="3187528"/>
            <a:ext cx="4829156" cy="596734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4" grpId="0" animBg="1"/>
      <p:bldP spid="15" grpId="0" animBg="1"/>
      <p:bldP spid="38" grpId="0" animBg="1"/>
      <p:bldP spid="33" grpId="0" animBg="1"/>
      <p:bldP spid="46" grpId="0" animBg="1"/>
      <p:bldP spid="47" grpId="0" animBg="1"/>
      <p:bldP spid="48" grpId="0" animBg="1"/>
      <p:bldP spid="2" grpId="0" animBg="1"/>
      <p:bldP spid="30" grpId="0" animBg="1"/>
      <p:bldP spid="31" grpId="0" animBg="1"/>
    </p:bldLst>
  </p:timing>
</p:sld>
</file>

<file path=ppt/theme/theme1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5D6B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3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5D6B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3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563</Words>
  <Application>Microsoft Office PowerPoint</Application>
  <PresentationFormat>Custom</PresentationFormat>
  <Paragraphs>149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Avenir Roman</vt:lpstr>
      <vt:lpstr>Calibri</vt:lpstr>
      <vt:lpstr>Cambria Math</vt:lpstr>
      <vt:lpstr>Helvetica</vt:lpstr>
      <vt:lpstr>Helvetica Neue</vt:lpstr>
      <vt:lpstr>Helvetica Neue Light</vt:lpstr>
      <vt:lpstr>Times New Roman</vt:lpstr>
      <vt:lpstr>ModernPortfolio</vt:lpstr>
      <vt:lpstr>Mechanics of Materials ENGR 350 - Lecture 19 Mohr’s Circle</vt:lpstr>
      <vt:lpstr>Stress State vs. Orientation</vt:lpstr>
      <vt:lpstr>What is Mohr’s Circle?</vt:lpstr>
      <vt:lpstr>What is Mohr’s Circle?</vt:lpstr>
      <vt:lpstr>Sign conventions for Mohr’s Circle</vt:lpstr>
      <vt:lpstr>Why Mohr’s circle?</vt:lpstr>
      <vt:lpstr>Constructing the circle</vt:lpstr>
      <vt:lpstr>PowerPoint Presentation</vt:lpstr>
      <vt:lpstr>PowerPoint Presentation</vt:lpstr>
      <vt:lpstr>PowerPoint Presentation</vt:lpstr>
      <vt:lpstr>PowerPoint Presentation</vt:lpstr>
      <vt:lpstr>Additional Resources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Mechanics of Materials Engr 350 - Lecture 19 - Mohr’s Circle</dc:title>
  <cp:lastModifiedBy>Cordon, Daniel (dcordon@uidaho.edu)</cp:lastModifiedBy>
  <cp:revision>23</cp:revision>
  <cp:lastPrinted>2019-02-26T20:26:58Z</cp:lastPrinted>
  <dcterms:modified xsi:type="dcterms:W3CDTF">2019-02-26T22:07:51Z</dcterms:modified>
</cp:coreProperties>
</file>