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1" r:id="rId4"/>
    <p:sldId id="262" r:id="rId5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Neue Light"/>
      </a:defRPr>
    </a:lvl1pPr>
    <a:lvl2pPr indent="228600" algn="ctr" defTabSz="584200">
      <a:defRPr sz="3600">
        <a:latin typeface="+mn-lt"/>
        <a:ea typeface="+mn-ea"/>
        <a:cs typeface="+mn-cs"/>
        <a:sym typeface="Helvetica Neue Light"/>
      </a:defRPr>
    </a:lvl2pPr>
    <a:lvl3pPr indent="457200" algn="ctr" defTabSz="584200">
      <a:defRPr sz="3600">
        <a:latin typeface="+mn-lt"/>
        <a:ea typeface="+mn-ea"/>
        <a:cs typeface="+mn-cs"/>
        <a:sym typeface="Helvetica Neue Light"/>
      </a:defRPr>
    </a:lvl3pPr>
    <a:lvl4pPr indent="685800" algn="ctr" defTabSz="584200">
      <a:defRPr sz="3600">
        <a:latin typeface="+mn-lt"/>
        <a:ea typeface="+mn-ea"/>
        <a:cs typeface="+mn-cs"/>
        <a:sym typeface="Helvetica Neue Light"/>
      </a:defRPr>
    </a:lvl4pPr>
    <a:lvl5pPr indent="914400" algn="ctr" defTabSz="584200">
      <a:defRPr sz="3600">
        <a:latin typeface="+mn-lt"/>
        <a:ea typeface="+mn-ea"/>
        <a:cs typeface="+mn-cs"/>
        <a:sym typeface="Helvetica Neue Light"/>
      </a:defRPr>
    </a:lvl5pPr>
    <a:lvl6pPr indent="1143000" algn="ctr" defTabSz="584200">
      <a:defRPr sz="3600">
        <a:latin typeface="+mn-lt"/>
        <a:ea typeface="+mn-ea"/>
        <a:cs typeface="+mn-cs"/>
        <a:sym typeface="Helvetica Neue Light"/>
      </a:defRPr>
    </a:lvl6pPr>
    <a:lvl7pPr indent="1371600" algn="ctr" defTabSz="584200">
      <a:defRPr sz="3600">
        <a:latin typeface="+mn-lt"/>
        <a:ea typeface="+mn-ea"/>
        <a:cs typeface="+mn-cs"/>
        <a:sym typeface="Helvetica Neue Light"/>
      </a:defRPr>
    </a:lvl7pPr>
    <a:lvl8pPr indent="1600200" algn="ctr" defTabSz="584200">
      <a:defRPr sz="3600">
        <a:latin typeface="+mn-lt"/>
        <a:ea typeface="+mn-ea"/>
        <a:cs typeface="+mn-cs"/>
        <a:sym typeface="Helvetica Neue Light"/>
      </a:defRPr>
    </a:lvl8pPr>
    <a:lvl9pPr indent="1828800" algn="ctr" defTabSz="584200">
      <a:defRPr sz="3600">
        <a:latin typeface="+mn-lt"/>
        <a:ea typeface="+mn-ea"/>
        <a:cs typeface="+mn-cs"/>
        <a:sym typeface="Helvetica Neue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25D6B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A9A584"/>
              </a:solidFill>
              <a:prstDash val="solid"/>
              <a:miter lim="400000"/>
            </a:ln>
          </a:top>
          <a:bottom>
            <a:ln w="127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solidFill>
                <a:srgbClr val="A9A584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584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3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571500" y="4749800"/>
            <a:ext cx="11868094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 rot="5400000">
            <a:off x="6832536" y="8686863"/>
            <a:ext cx="142252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571500" y="4864100"/>
            <a:ext cx="5334476" cy="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571500" y="1968500"/>
            <a:ext cx="5073394" cy="133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9055098" y="508000"/>
            <a:ext cx="128" cy="7975631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9055096" y="4464050"/>
            <a:ext cx="3448503" cy="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71500" y="1968500"/>
            <a:ext cx="11868106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defTabSz="584200">
        <a:defRPr sz="4200">
          <a:latin typeface="+mn-lt"/>
          <a:ea typeface="+mn-ea"/>
          <a:cs typeface="+mn-cs"/>
          <a:sym typeface="Helvetica Neue Light"/>
        </a:defRPr>
      </a:lvl1pPr>
      <a:lvl2pPr indent="228600" defTabSz="584200">
        <a:defRPr sz="4200">
          <a:latin typeface="+mn-lt"/>
          <a:ea typeface="+mn-ea"/>
          <a:cs typeface="+mn-cs"/>
          <a:sym typeface="Helvetica Neue Light"/>
        </a:defRPr>
      </a:lvl2pPr>
      <a:lvl3pPr indent="457200" defTabSz="584200">
        <a:defRPr sz="4200">
          <a:latin typeface="+mn-lt"/>
          <a:ea typeface="+mn-ea"/>
          <a:cs typeface="+mn-cs"/>
          <a:sym typeface="Helvetica Neue Light"/>
        </a:defRPr>
      </a:lvl3pPr>
      <a:lvl4pPr indent="685800" defTabSz="584200">
        <a:defRPr sz="4200">
          <a:latin typeface="+mn-lt"/>
          <a:ea typeface="+mn-ea"/>
          <a:cs typeface="+mn-cs"/>
          <a:sym typeface="Helvetica Neue Light"/>
        </a:defRPr>
      </a:lvl4pPr>
      <a:lvl5pPr indent="914400" defTabSz="584200">
        <a:defRPr sz="4200">
          <a:latin typeface="+mn-lt"/>
          <a:ea typeface="+mn-ea"/>
          <a:cs typeface="+mn-cs"/>
          <a:sym typeface="Helvetica Neue Light"/>
        </a:defRPr>
      </a:lvl5pPr>
      <a:lvl6pPr indent="1143000" defTabSz="584200">
        <a:defRPr sz="4200">
          <a:latin typeface="+mn-lt"/>
          <a:ea typeface="+mn-ea"/>
          <a:cs typeface="+mn-cs"/>
          <a:sym typeface="Helvetica Neue Light"/>
        </a:defRPr>
      </a:lvl6pPr>
      <a:lvl7pPr indent="1371600" defTabSz="584200">
        <a:defRPr sz="4200">
          <a:latin typeface="+mn-lt"/>
          <a:ea typeface="+mn-ea"/>
          <a:cs typeface="+mn-cs"/>
          <a:sym typeface="Helvetica Neue Light"/>
        </a:defRPr>
      </a:lvl7pPr>
      <a:lvl8pPr indent="1600200" defTabSz="584200">
        <a:defRPr sz="4200">
          <a:latin typeface="+mn-lt"/>
          <a:ea typeface="+mn-ea"/>
          <a:cs typeface="+mn-cs"/>
          <a:sym typeface="Helvetica Neue Light"/>
        </a:defRPr>
      </a:lvl8pPr>
      <a:lvl9pPr indent="1828800" defTabSz="584200">
        <a:defRPr sz="4200">
          <a:latin typeface="+mn-lt"/>
          <a:ea typeface="+mn-ea"/>
          <a:cs typeface="+mn-cs"/>
          <a:sym typeface="Helvetica Neue Light"/>
        </a:defRPr>
      </a:lvl9pPr>
    </p:titleStyle>
    <p:bodyStyle>
      <a:lvl1pPr marL="4572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1pPr>
      <a:lvl2pPr marL="9144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2pPr>
      <a:lvl3pPr marL="13716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3pPr>
      <a:lvl4pPr marL="18288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4pPr>
      <a:lvl5pPr marL="22860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5pPr>
      <a:lvl6pPr marL="27432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6pPr>
      <a:lvl7pPr marL="32004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7pPr>
      <a:lvl8pPr marL="36576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8pPr>
      <a:lvl9pPr marL="41148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9pPr>
    </p:bodyStyle>
    <p:otherStyle>
      <a:lvl1pPr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Mechanics of Materials Engr 350 - Lecture </a:t>
            </a:r>
            <a:r>
              <a:rPr lang="en-US" sz="4200" dirty="0"/>
              <a:t>20</a:t>
            </a:r>
            <a:br>
              <a:rPr lang="en-US" sz="4200" dirty="0"/>
            </a:br>
            <a:r>
              <a:rPr sz="4200" dirty="0"/>
              <a:t>More </a:t>
            </a:r>
            <a:r>
              <a:rPr lang="en-US" sz="4200" dirty="0"/>
              <a:t>Mohr’s </a:t>
            </a:r>
            <a:r>
              <a:rPr sz="4200" dirty="0"/>
              <a:t>Circles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sldNum" sz="quarter" idx="4294967295"/>
          </p:nvPr>
        </p:nvSpPr>
        <p:spPr>
          <a:xfrm>
            <a:off x="12790488" y="9194800"/>
            <a:ext cx="214312" cy="3000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2</a:t>
            </a:fld>
            <a:endParaRPr sz="1400"/>
          </a:p>
        </p:txBody>
      </p:sp>
      <p:grpSp>
        <p:nvGrpSpPr>
          <p:cNvPr id="51" name="Group 51"/>
          <p:cNvGrpSpPr/>
          <p:nvPr/>
        </p:nvGrpSpPr>
        <p:grpSpPr>
          <a:xfrm>
            <a:off x="843787" y="725734"/>
            <a:ext cx="11355389" cy="8847011"/>
            <a:chOff x="0" y="0"/>
            <a:chExt cx="11355388" cy="8847010"/>
          </a:xfrm>
        </p:grpSpPr>
        <p:pic>
          <p:nvPicPr>
            <p:cNvPr id="49" name="pasted-image-filtered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11355388" cy="467479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0" name="pasted-image-filtered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0800000" flipH="1">
              <a:off x="0" y="4172218"/>
              <a:ext cx="11355388" cy="46747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52" name="Shape 52"/>
          <p:cNvSpPr/>
          <p:nvPr/>
        </p:nvSpPr>
        <p:spPr>
          <a:xfrm>
            <a:off x="255064" y="144536"/>
            <a:ext cx="6872246" cy="86177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l" defTabSz="457200">
              <a:spcBef>
                <a:spcPts val="1200"/>
              </a:spcBef>
              <a:defRPr sz="1800"/>
            </a:pPr>
            <a:r>
              <a:rPr lang="en-US" sz="1400" dirty="0">
                <a:latin typeface="Helvetica Neue"/>
                <a:ea typeface="Helvetica Neue"/>
                <a:cs typeface="Helvetica Neue"/>
                <a:sym typeface="Helvetica Neue"/>
              </a:rPr>
              <a:t>For each element draw the Mohr’s Circle and use it to calculate the following:</a:t>
            </a:r>
            <a:br>
              <a:rPr lang="en-US" sz="1400" dirty="0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sz="1400" dirty="0">
                <a:latin typeface="Helvetica Neue"/>
                <a:ea typeface="Helvetica Neue"/>
                <a:cs typeface="Helvetica Neue"/>
                <a:sym typeface="Helvetica Neue"/>
              </a:rPr>
              <a:t>a) </a:t>
            </a:r>
            <a:r>
              <a:rPr lang="en-US" sz="1400" dirty="0">
                <a:latin typeface="Helvetica Neue"/>
                <a:ea typeface="Helvetica Neue"/>
                <a:cs typeface="Helvetica Neue"/>
                <a:sym typeface="Helvetica Neue"/>
              </a:rPr>
              <a:t>Principal stresses and the maximum in-plane shear stress </a:t>
            </a:r>
            <a:br>
              <a:rPr lang="en-US" sz="1400" dirty="0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sz="1400" dirty="0">
                <a:latin typeface="Helvetica Neue"/>
                <a:ea typeface="Helvetica Neue"/>
                <a:cs typeface="Helvetica Neue"/>
                <a:sym typeface="Helvetica Neue"/>
              </a:rPr>
              <a:t>b) </a:t>
            </a:r>
            <a:r>
              <a:rPr lang="en-US" sz="1400" dirty="0">
                <a:latin typeface="Helvetica Neue"/>
                <a:ea typeface="Helvetica Neue"/>
                <a:cs typeface="Helvetica Neue"/>
                <a:sym typeface="Helvetica Neue"/>
              </a:rPr>
              <a:t>Angle of maximum </a:t>
            </a:r>
            <a:r>
              <a:rPr sz="1400" dirty="0">
                <a:latin typeface="Helvetica Neue"/>
                <a:ea typeface="Helvetica Neue"/>
                <a:cs typeface="Helvetica Neue"/>
                <a:sym typeface="Helvetica Neue"/>
              </a:rPr>
              <a:t>principal stresses and </a:t>
            </a:r>
            <a:r>
              <a:rPr lang="en-US" sz="1400" dirty="0">
                <a:latin typeface="Helvetica Neue"/>
                <a:ea typeface="Helvetica Neue"/>
                <a:cs typeface="Helvetica Neue"/>
                <a:sym typeface="Helvetica Neue"/>
              </a:rPr>
              <a:t>angle of </a:t>
            </a:r>
            <a:r>
              <a:rPr sz="1400" dirty="0">
                <a:latin typeface="Helvetica Neue"/>
                <a:ea typeface="Helvetica Neue"/>
                <a:cs typeface="Helvetica Neue"/>
                <a:sym typeface="Helvetica Neue"/>
              </a:rPr>
              <a:t>maximum in-plane shear stress</a:t>
            </a:r>
            <a:br>
              <a:rPr lang="en-US" sz="1400" dirty="0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1400" dirty="0">
                <a:latin typeface="Helvetica Neue"/>
                <a:ea typeface="Helvetica Neue"/>
                <a:cs typeface="Helvetica Neue"/>
                <a:sym typeface="Helvetica Neue"/>
              </a:rPr>
              <a:t>c) If appropriate, draw a circle to show the absolute maximum shear stress</a:t>
            </a:r>
            <a:endParaRPr sz="1400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" name="Shape 52">
            <a:extLst>
              <a:ext uri="{FF2B5EF4-FFF2-40B4-BE49-F238E27FC236}">
                <a16:creationId xmlns:a16="http://schemas.microsoft.com/office/drawing/2014/main" id="{B82D206B-1AD1-4FCC-913A-99A91BB1FE0E}"/>
              </a:ext>
            </a:extLst>
          </p:cNvPr>
          <p:cNvSpPr/>
          <p:nvPr/>
        </p:nvSpPr>
        <p:spPr>
          <a:xfrm>
            <a:off x="7572352" y="283036"/>
            <a:ext cx="4626824" cy="58477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l" defTabSz="457200">
              <a:spcBef>
                <a:spcPts val="1200"/>
              </a:spcBef>
              <a:defRPr sz="1800"/>
            </a:pPr>
            <a:r>
              <a:rPr lang="en-US" sz="1400" dirty="0">
                <a:latin typeface="Helvetica Neue"/>
                <a:ea typeface="Helvetica Neue"/>
                <a:cs typeface="Helvetica Neue"/>
                <a:sym typeface="Helvetica Neue"/>
              </a:rPr>
              <a:t>Center location: ___________________</a:t>
            </a:r>
          </a:p>
          <a:p>
            <a:pPr lvl="0" algn="l" defTabSz="457200">
              <a:spcBef>
                <a:spcPts val="1200"/>
              </a:spcBef>
              <a:defRPr sz="1800"/>
            </a:pPr>
            <a:r>
              <a:rPr lang="en-US" sz="1400" dirty="0">
                <a:latin typeface="Helvetica Neue"/>
                <a:ea typeface="Helvetica Neue"/>
                <a:cs typeface="Helvetica Neue"/>
                <a:sym typeface="Helvetica Neue"/>
              </a:rPr>
              <a:t>Radius: __________________________</a:t>
            </a:r>
            <a:endParaRPr sz="1400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Mohr’s circle when considering out of plane shear stresses</a:t>
            </a:r>
          </a:p>
        </p:txBody>
      </p:sp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571500" y="2228850"/>
            <a:ext cx="11861800" cy="66675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Remember, the absolute maximum shear stress does not occur in the same plane as maximum shear stresses.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600">
              <a:solidFill>
                <a:srgbClr val="747474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The absolute maximum shear stress can be determined by plotting a circle that contains 𝜎</a:t>
            </a:r>
            <a:r>
              <a:rPr sz="2600" baseline="-5999">
                <a:solidFill>
                  <a:srgbClr val="747474"/>
                </a:solidFill>
              </a:rPr>
              <a:t>max </a:t>
            </a:r>
            <a:r>
              <a:rPr sz="2600">
                <a:solidFill>
                  <a:srgbClr val="747474"/>
                </a:solidFill>
              </a:rPr>
              <a:t>and 𝜎</a:t>
            </a:r>
            <a:r>
              <a:rPr sz="2600" baseline="-5999">
                <a:solidFill>
                  <a:srgbClr val="747474"/>
                </a:solidFill>
              </a:rPr>
              <a:t>min</a:t>
            </a:r>
            <a:r>
              <a:rPr sz="2600">
                <a:solidFill>
                  <a:srgbClr val="747474"/>
                </a:solidFill>
              </a:rPr>
              <a:t>.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xfrm>
            <a:off x="12357277" y="9194800"/>
            <a:ext cx="222937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3</a:t>
            </a:fld>
            <a:endParaRPr sz="1400"/>
          </a:p>
        </p:txBody>
      </p:sp>
      <p:pic>
        <p:nvPicPr>
          <p:cNvPr id="78" name="pasted-image-filtered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7688" y="4898260"/>
            <a:ext cx="6273801" cy="4200526"/>
          </a:xfrm>
          <a:prstGeom prst="rect">
            <a:avLst/>
          </a:prstGeom>
          <a:ln w="12700">
            <a:miter lim="400000"/>
          </a:ln>
        </p:spPr>
      </p:pic>
      <p:pic>
        <p:nvPicPr>
          <p:cNvPr id="79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59688" y="4877623"/>
            <a:ext cx="4749801" cy="4241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sldNum" sz="quarter" idx="4294967295"/>
          </p:nvPr>
        </p:nvSpPr>
        <p:spPr>
          <a:xfrm>
            <a:off x="12790488" y="9194800"/>
            <a:ext cx="214312" cy="3000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4</a:t>
            </a:fld>
            <a:endParaRPr sz="1400"/>
          </a:p>
        </p:txBody>
      </p:sp>
      <p:grpSp>
        <p:nvGrpSpPr>
          <p:cNvPr id="51" name="Group 51"/>
          <p:cNvGrpSpPr/>
          <p:nvPr/>
        </p:nvGrpSpPr>
        <p:grpSpPr>
          <a:xfrm>
            <a:off x="843787" y="725734"/>
            <a:ext cx="11355389" cy="8847011"/>
            <a:chOff x="0" y="0"/>
            <a:chExt cx="11355388" cy="8847010"/>
          </a:xfrm>
        </p:grpSpPr>
        <p:pic>
          <p:nvPicPr>
            <p:cNvPr id="49" name="pasted-image-filtered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11355388" cy="467479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0" name="pasted-image-filtered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0800000" flipH="1">
              <a:off x="0" y="4172218"/>
              <a:ext cx="11355388" cy="46747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52" name="Shape 52"/>
          <p:cNvSpPr/>
          <p:nvPr/>
        </p:nvSpPr>
        <p:spPr>
          <a:xfrm>
            <a:off x="255064" y="252257"/>
            <a:ext cx="6872246" cy="64633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l" defTabSz="457200">
              <a:spcBef>
                <a:spcPts val="1200"/>
              </a:spcBef>
              <a:defRPr sz="1800"/>
            </a:pPr>
            <a:r>
              <a:rPr lang="en-US" sz="1400" dirty="0">
                <a:latin typeface="Helvetica Neue"/>
                <a:ea typeface="Helvetica Neue"/>
                <a:cs typeface="Helvetica Neue"/>
                <a:sym typeface="Helvetica Neue"/>
              </a:rPr>
              <a:t>Can also use Mohr’s Circle to describe stress state in any orientation </a:t>
            </a:r>
            <a:br>
              <a:rPr lang="en-US" sz="1400" dirty="0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1400" dirty="0">
                <a:latin typeface="Helvetica Neue"/>
                <a:ea typeface="Helvetica Neue"/>
                <a:cs typeface="Helvetica Neue"/>
                <a:sym typeface="Helvetica Neue"/>
              </a:rPr>
              <a:t>For each element draw the Mohr’s Circle and use it to describe the stress state at orientation: </a:t>
            </a:r>
            <a:r>
              <a:rPr lang="el-GR" sz="1400" dirty="0"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  <a:sym typeface="Helvetica Neue"/>
              </a:rPr>
              <a:t>θ</a:t>
            </a:r>
            <a:r>
              <a:rPr lang="en-US" sz="1400" dirty="0">
                <a:latin typeface="Times New Roman" panose="02020603050405020304" pitchFamily="18" charset="0"/>
                <a:ea typeface="Helvetica Neue"/>
                <a:cs typeface="Times New Roman" panose="02020603050405020304" pitchFamily="18" charset="0"/>
                <a:sym typeface="Helvetica Neue"/>
              </a:rPr>
              <a:t> = ____________________________</a:t>
            </a:r>
            <a:endParaRPr sz="1400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" name="Shape 52">
            <a:extLst>
              <a:ext uri="{FF2B5EF4-FFF2-40B4-BE49-F238E27FC236}">
                <a16:creationId xmlns:a16="http://schemas.microsoft.com/office/drawing/2014/main" id="{B82D206B-1AD1-4FCC-913A-99A91BB1FE0E}"/>
              </a:ext>
            </a:extLst>
          </p:cNvPr>
          <p:cNvSpPr/>
          <p:nvPr/>
        </p:nvSpPr>
        <p:spPr>
          <a:xfrm>
            <a:off x="7572352" y="283036"/>
            <a:ext cx="4626824" cy="58477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l" defTabSz="457200">
              <a:spcBef>
                <a:spcPts val="1200"/>
              </a:spcBef>
              <a:defRPr sz="1800"/>
            </a:pPr>
            <a:r>
              <a:rPr lang="en-US" sz="1400" dirty="0">
                <a:latin typeface="Helvetica Neue"/>
                <a:ea typeface="Helvetica Neue"/>
                <a:cs typeface="Helvetica Neue"/>
                <a:sym typeface="Helvetica Neue"/>
              </a:rPr>
              <a:t>Center location: ___________________</a:t>
            </a:r>
          </a:p>
          <a:p>
            <a:pPr lvl="0" algn="l" defTabSz="457200">
              <a:spcBef>
                <a:spcPts val="1200"/>
              </a:spcBef>
              <a:defRPr sz="1800"/>
            </a:pPr>
            <a:r>
              <a:rPr lang="en-US" sz="1400" dirty="0">
                <a:latin typeface="Helvetica Neue"/>
                <a:ea typeface="Helvetica Neue"/>
                <a:cs typeface="Helvetica Neue"/>
                <a:sym typeface="Helvetica Neue"/>
              </a:rPr>
              <a:t>Radius: __________________________</a:t>
            </a:r>
            <a:endParaRPr sz="1400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45892938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3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3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100</Words>
  <Application>Microsoft Office PowerPoint</Application>
  <PresentationFormat>Custom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Avenir Roman</vt:lpstr>
      <vt:lpstr>Helvetica</vt:lpstr>
      <vt:lpstr>Helvetica Neue</vt:lpstr>
      <vt:lpstr>Helvetica Neue Light</vt:lpstr>
      <vt:lpstr>Times New Roman</vt:lpstr>
      <vt:lpstr>ModernPortfolio</vt:lpstr>
      <vt:lpstr>Mechanics of Materials Engr 350 - Lecture 20 More Mohr’s Circles</vt:lpstr>
      <vt:lpstr>PowerPoint Presentation</vt:lpstr>
      <vt:lpstr>Mohr’s circle when considering out of plane shear stresses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Mechanics of Materials Engr 350 - Lecture 20 More Mohr’s Circles</dc:title>
  <cp:lastModifiedBy>Dan Cordon</cp:lastModifiedBy>
  <cp:revision>2</cp:revision>
  <dcterms:modified xsi:type="dcterms:W3CDTF">2019-02-28T19:20:11Z</dcterms:modified>
</cp:coreProperties>
</file>