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4" r:id="rId5"/>
    <p:sldId id="265" r:id="rId6"/>
    <p:sldId id="266" r:id="rId7"/>
    <p:sldId id="267" r:id="rId8"/>
    <p:sldId id="268" r:id="rId9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457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914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371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828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2860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743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200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657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114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Mechanics of Materials Engr 350 - Lecture </a:t>
            </a:r>
            <a:r>
              <a:rPr lang="en-US" sz="4200" dirty="0"/>
              <a:t>21</a:t>
            </a:r>
            <a:endParaRPr sz="4200" dirty="0"/>
          </a:p>
          <a:p>
            <a:pPr lvl="0">
              <a:defRPr sz="1800"/>
            </a:pPr>
            <a:r>
              <a:rPr lang="en-US" sz="4200" dirty="0"/>
              <a:t>Hooke’s Law for Isotropic Materials</a:t>
            </a:r>
            <a:endParaRPr sz="4200" dirty="0"/>
          </a:p>
        </p:txBody>
      </p:sp>
      <p:sp>
        <p:nvSpPr>
          <p:cNvPr id="3" name="Shape 42">
            <a:extLst>
              <a:ext uri="{FF2B5EF4-FFF2-40B4-BE49-F238E27FC236}">
                <a16:creationId xmlns:a16="http://schemas.microsoft.com/office/drawing/2014/main" id="{137A8FEA-8EE7-4B1E-AC1B-80989A06FA96}"/>
              </a:ext>
            </a:extLst>
          </p:cNvPr>
          <p:cNvSpPr txBox="1">
            <a:spLocks/>
          </p:cNvSpPr>
          <p:nvPr/>
        </p:nvSpPr>
        <p:spPr>
          <a:xfrm>
            <a:off x="571500" y="5669419"/>
            <a:ext cx="11861800" cy="317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>
            <a:lvl1pPr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1pPr>
            <a:lvl2pPr indent="228600"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2pPr>
            <a:lvl3pPr indent="457200"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3pPr>
            <a:lvl4pPr indent="685800"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4pPr>
            <a:lvl5pPr indent="914400"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5pPr>
            <a:lvl6pPr indent="1143000"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6pPr>
            <a:lvl7pPr indent="1371600"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7pPr>
            <a:lvl8pPr indent="1600200"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8pPr>
            <a:lvl9pPr indent="1828800" defTabSz="584200">
              <a:defRPr sz="4200">
                <a:latin typeface="+mn-lt"/>
                <a:ea typeface="+mn-ea"/>
                <a:cs typeface="+mn-cs"/>
                <a:sym typeface="Helvetica Neue Light"/>
              </a:defRPr>
            </a:lvl9pPr>
          </a:lstStyle>
          <a:p>
            <a:pPr>
              <a:defRPr sz="1800"/>
            </a:pPr>
            <a:r>
              <a:rPr lang="en-US" sz="2800" i="1" dirty="0"/>
              <a:t>“As adjectives the difference between isentropic and isotropic is that:</a:t>
            </a:r>
          </a:p>
          <a:p>
            <a:pPr>
              <a:defRPr sz="1800"/>
            </a:pPr>
            <a:r>
              <a:rPr lang="en-US" sz="2800" i="1" dirty="0"/>
              <a:t>Isentropic is (thermodynamics. of process) having a constant entropy while isotropic is (physics) having properties that are identical in all directions; exhibiting isotropy.”</a:t>
            </a:r>
          </a:p>
          <a:p>
            <a:pPr>
              <a:defRPr sz="1800"/>
            </a:pPr>
            <a:r>
              <a:rPr lang="en-US" sz="2800" dirty="0"/>
              <a:t>								-</a:t>
            </a:r>
            <a:r>
              <a:rPr lang="en-US" sz="2800" dirty="0" err="1"/>
              <a:t>Wikidiff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Hooke’s Law</a:t>
            </a:r>
            <a:r>
              <a:rPr lang="en-US" sz="4200" dirty="0"/>
              <a:t> (pronounce like ‘hook’)</a:t>
            </a:r>
            <a:endParaRPr sz="4200" dirty="0"/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79462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747474"/>
                </a:solidFill>
              </a:rPr>
              <a:t>The initial portion of the stress-strain curve is linear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  <p:grpSp>
        <p:nvGrpSpPr>
          <p:cNvPr id="72" name="Group 72"/>
          <p:cNvGrpSpPr/>
          <p:nvPr/>
        </p:nvGrpSpPr>
        <p:grpSpPr>
          <a:xfrm>
            <a:off x="772001" y="3114129"/>
            <a:ext cx="6520546" cy="5982209"/>
            <a:chOff x="22893" y="0"/>
            <a:chExt cx="6520544" cy="5982208"/>
          </a:xfrm>
        </p:grpSpPr>
        <p:sp>
          <p:nvSpPr>
            <p:cNvPr id="68" name="Shape 68"/>
            <p:cNvSpPr/>
            <p:nvPr/>
          </p:nvSpPr>
          <p:spPr>
            <a:xfrm>
              <a:off x="800178" y="4755304"/>
              <a:ext cx="549058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69" name="Shape 69"/>
            <p:cNvSpPr/>
            <p:nvPr/>
          </p:nvSpPr>
          <p:spPr>
            <a:xfrm flipV="1">
              <a:off x="780079" y="364142"/>
              <a:ext cx="1" cy="43646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22893" y="-1"/>
              <a:ext cx="597286" cy="9511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000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lvl="0">
                <a:defRPr sz="1800"/>
              </a:pPr>
              <a:r>
                <a:rPr sz="3000"/>
                <a:t>𝜎</a:t>
              </a:r>
            </a:p>
          </p:txBody>
        </p:sp>
        <p:sp>
          <p:nvSpPr>
            <p:cNvPr id="71" name="Shape 71"/>
            <p:cNvSpPr/>
            <p:nvPr/>
          </p:nvSpPr>
          <p:spPr>
            <a:xfrm>
              <a:off x="6014835" y="4852312"/>
              <a:ext cx="528604" cy="11298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3000"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lvl="0">
                <a:defRPr sz="1800"/>
              </a:pPr>
              <a:r>
                <a:rPr sz="3000"/>
                <a:t>𝜀</a:t>
              </a:r>
            </a:p>
          </p:txBody>
        </p:sp>
      </p:grpSp>
      <p:sp>
        <p:nvSpPr>
          <p:cNvPr id="73" name="Shape 73"/>
          <p:cNvSpPr/>
          <p:nvPr/>
        </p:nvSpPr>
        <p:spPr>
          <a:xfrm>
            <a:off x="1542334" y="3397563"/>
            <a:ext cx="5221595" cy="4449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5322" y="10275"/>
                </a:lnTo>
                <a:lnTo>
                  <a:pt x="7402" y="6193"/>
                </a:lnTo>
                <a:cubicBezTo>
                  <a:pt x="8202" y="4975"/>
                  <a:pt x="9437" y="3921"/>
                  <a:pt x="10990" y="3130"/>
                </a:cubicBezTo>
                <a:cubicBezTo>
                  <a:pt x="12205" y="2511"/>
                  <a:pt x="13581" y="2072"/>
                  <a:pt x="14968" y="1666"/>
                </a:cubicBezTo>
                <a:cubicBezTo>
                  <a:pt x="17137" y="1033"/>
                  <a:pt x="19350" y="477"/>
                  <a:pt x="21600" y="0"/>
                </a:cubicBezTo>
              </a:path>
            </a:pathLst>
          </a:custGeom>
          <a:ln w="38100">
            <a:solidFill>
              <a:srgbClr val="AD584F"/>
            </a:solidFill>
            <a:miter lim="400000"/>
          </a:ln>
        </p:spPr>
        <p:txBody>
          <a:bodyPr lIns="0" tIns="0" rIns="0" bIns="0" anchor="ctr"/>
          <a:lstStyle/>
          <a:p>
            <a:pPr lvl="0"/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hape 66">
                <a:extLst>
                  <a:ext uri="{FF2B5EF4-FFF2-40B4-BE49-F238E27FC236}">
                    <a16:creationId xmlns:a16="http://schemas.microsoft.com/office/drawing/2014/main" id="{FFBCAEFD-89B7-46B3-87D5-18258E244B1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64104" y="3017121"/>
                <a:ext cx="5221596" cy="6079218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normAutofit/>
              </a:bodyPr>
              <a:lstStyle>
                <a:lvl1pPr marL="4572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1pPr>
                <a:lvl2pPr marL="9144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2pPr>
                <a:lvl3pPr marL="13716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3pPr>
                <a:lvl4pPr marL="18288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4pPr>
                <a:lvl5pPr marL="22860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5pPr>
                <a:lvl6pPr marL="27432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6pPr>
                <a:lvl7pPr marL="32004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7pPr>
                <a:lvl8pPr marL="36576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8pPr>
                <a:lvl9pPr marL="41148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9pPr>
              </a:lstStyle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:r>
                  <a:rPr lang="en-US" sz="2400" dirty="0"/>
                  <a:t>Hooke’s Law gives us the relationship of stress and strain ONLY in the elastic region of the curve</a:t>
                </a:r>
              </a:p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 marL="914400" lvl="2" indent="0" algn="l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2400" dirty="0">
                    <a:ea typeface="Cambria Math" panose="02040503050406030204" pitchFamily="18" charset="0"/>
                  </a:rPr>
                  <a:t>where E is the modulus of elasticity</a:t>
                </a:r>
                <a:endParaRPr lang="en-US" sz="2400" b="0" dirty="0">
                  <a:ea typeface="Cambria Math" panose="02040503050406030204" pitchFamily="18" charset="0"/>
                </a:endParaRPr>
              </a:p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:endParaRPr lang="en-US" sz="2400" dirty="0"/>
              </a:p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:r>
                  <a:rPr lang="en-US" sz="2400" dirty="0"/>
                  <a:t>Hooke’s Law also applies to shear stress and shear strain</a:t>
                </a:r>
              </a:p>
              <a:p>
                <a:pPr algn="l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US" sz="2400" b="0" dirty="0">
                  <a:ea typeface="Cambria Math" panose="02040503050406030204" pitchFamily="18" charset="0"/>
                </a:endParaRPr>
              </a:p>
              <a:p>
                <a:pPr marL="914400" lvl="2" indent="0" algn="l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2400" dirty="0"/>
                  <a:t>where G is the modulus of rigidity (also known as the shear modulus)</a:t>
                </a:r>
              </a:p>
            </p:txBody>
          </p:sp>
        </mc:Choice>
        <mc:Fallback xmlns="">
          <p:sp>
            <p:nvSpPr>
              <p:cNvPr id="11" name="Shape 66">
                <a:extLst>
                  <a:ext uri="{FF2B5EF4-FFF2-40B4-BE49-F238E27FC236}">
                    <a16:creationId xmlns:a16="http://schemas.microsoft.com/office/drawing/2014/main" id="{FFBCAEFD-89B7-46B3-87D5-18258E244B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104" y="3017121"/>
                <a:ext cx="5221596" cy="6079218"/>
              </a:xfrm>
              <a:prstGeom prst="rect">
                <a:avLst/>
              </a:prstGeom>
              <a:blipFill>
                <a:blip r:embed="rId2"/>
                <a:stretch>
                  <a:fillRect l="-2450" t="-1605" r="-2567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Triangle 1">
            <a:extLst>
              <a:ext uri="{FF2B5EF4-FFF2-40B4-BE49-F238E27FC236}">
                <a16:creationId xmlns:a16="http://schemas.microsoft.com/office/drawing/2014/main" id="{5208DE67-2803-40B5-854F-72D19E1C7674}"/>
              </a:ext>
            </a:extLst>
          </p:cNvPr>
          <p:cNvSpPr/>
          <p:nvPr/>
        </p:nvSpPr>
        <p:spPr>
          <a:xfrm flipH="1">
            <a:off x="1529186" y="4750163"/>
            <a:ext cx="1740101" cy="3119271"/>
          </a:xfrm>
          <a:prstGeom prst="rtTriangle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E0443A-E54C-49D5-8AAF-C21094E411F2}"/>
              </a:ext>
            </a:extLst>
          </p:cNvPr>
          <p:cNvSpPr txBox="1"/>
          <p:nvPr/>
        </p:nvSpPr>
        <p:spPr>
          <a:xfrm>
            <a:off x="3758075" y="5660580"/>
            <a:ext cx="3005854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Hooke’s Law</a:t>
            </a:r>
          </a:p>
        </p:txBody>
      </p:sp>
      <p:pic>
        <p:nvPicPr>
          <p:cNvPr id="5" name="Graphic 4" descr="Thumbs Up Sign">
            <a:extLst>
              <a:ext uri="{FF2B5EF4-FFF2-40B4-BE49-F238E27FC236}">
                <a16:creationId xmlns:a16="http://schemas.microsoft.com/office/drawing/2014/main" id="{17301BFF-041C-4F51-94BF-ACBD148366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2071316" y="8580222"/>
            <a:ext cx="914400" cy="914400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4C7C6584-C50C-401B-989D-807DC3CD1E2B}"/>
              </a:ext>
            </a:extLst>
          </p:cNvPr>
          <p:cNvSpPr/>
          <p:nvPr/>
        </p:nvSpPr>
        <p:spPr>
          <a:xfrm>
            <a:off x="3269287" y="6676521"/>
            <a:ext cx="3494642" cy="375632"/>
          </a:xfrm>
          <a:prstGeom prst="rightArrow">
            <a:avLst/>
          </a:prstGeom>
          <a:solidFill>
            <a:srgbClr val="FF00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7" name="&quot;Not Allowed&quot; Symbol 6">
            <a:extLst>
              <a:ext uri="{FF2B5EF4-FFF2-40B4-BE49-F238E27FC236}">
                <a16:creationId xmlns:a16="http://schemas.microsoft.com/office/drawing/2014/main" id="{EF33324D-7C37-4798-96E6-FED3668BCEEB}"/>
              </a:ext>
            </a:extLst>
          </p:cNvPr>
          <p:cNvSpPr/>
          <p:nvPr/>
        </p:nvSpPr>
        <p:spPr>
          <a:xfrm>
            <a:off x="4409904" y="4152897"/>
            <a:ext cx="1489353" cy="1507683"/>
          </a:xfrm>
          <a:prstGeom prst="noSmoking">
            <a:avLst/>
          </a:prstGeom>
          <a:solidFill>
            <a:srgbClr val="FF0000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B9F3C5-6EB5-4FD3-A626-AD55902B438B}"/>
              </a:ext>
            </a:extLst>
          </p:cNvPr>
          <p:cNvSpPr txBox="1"/>
          <p:nvPr/>
        </p:nvSpPr>
        <p:spPr>
          <a:xfrm>
            <a:off x="1070644" y="8030125"/>
            <a:ext cx="3005854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spc="0" normalizeH="0" baseline="0" dirty="0">
                <a:ln>
                  <a:noFill/>
                </a:ln>
                <a:solidFill>
                  <a:srgbClr val="FFC00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Hooke’s Law</a:t>
            </a:r>
          </a:p>
        </p:txBody>
      </p:sp>
      <p:pic>
        <p:nvPicPr>
          <p:cNvPr id="1026" name="Picture 2" descr="Image result for hook picture">
            <a:extLst>
              <a:ext uri="{FF2B5EF4-FFF2-40B4-BE49-F238E27FC236}">
                <a16:creationId xmlns:a16="http://schemas.microsoft.com/office/drawing/2014/main" id="{49173527-8797-4A1F-9E15-D34056ED6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902" y="388518"/>
            <a:ext cx="1413214" cy="158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  <p:bldP spid="7" grpId="0" animBg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Poisson’s ratio</a:t>
            </a:r>
            <a:r>
              <a:rPr lang="en-US" sz="4200" dirty="0"/>
              <a:t> (rhymes with ‘boy-john’)</a:t>
            </a:r>
            <a:endParaRPr sz="4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Shape 76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0" y="2127250"/>
                <a:ext cx="11861800" cy="6667500"/>
              </a:xfrm>
              <a:prstGeom prst="rect">
                <a:avLst/>
              </a:prstGeom>
            </p:spPr>
            <p:txBody>
              <a:bodyPr/>
              <a:lstStyle/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If a solid body is subjected to an axial tension, it contracts in lateral directions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If a solid body is compressed, it expands in lateral directions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𝑙𝑎𝑡𝑒𝑟𝑎𝑙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𝑙𝑜𝑛𝑔𝑖𝑡𝑢𝑑𝑖𝑛𝑎𝑙</m:t>
                            </m:r>
                          </m:sub>
                        </m:sSub>
                      </m:den>
                    </m:f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𝑙𝑎𝑡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𝑙𝑜𝑛𝑔</m:t>
                            </m:r>
                          </m:sub>
                        </m:sSub>
                      </m:den>
                    </m:f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𝑡𝑟𝑎𝑛𝑠𝑣𝑒𝑟𝑠𝑒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𝑎𝑥𝑖𝑎𝑙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36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Only applies to a state of uniaxial stress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en-US" sz="3600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Typical values </a:t>
                </a:r>
                <a:r>
                  <a:rPr lang="en-US" sz="3600" dirty="0">
                    <a:solidFill>
                      <a:srgbClr val="747474"/>
                    </a:solidFill>
                    <a:sym typeface="Wingdings" panose="05000000000000000000" pitchFamily="2" charset="2"/>
                  </a:rPr>
                  <a:t> 1/4 to 1/3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Max value </a:t>
                </a:r>
                <a:r>
                  <a:rPr lang="en-US" sz="3600" dirty="0">
                    <a:solidFill>
                      <a:srgbClr val="747474"/>
                    </a:solidFill>
                    <a:sym typeface="Wingdings" panose="05000000000000000000" pitchFamily="2" charset="2"/>
                  </a:rPr>
                  <a:t> 0.5 (rubber, etc.)</a:t>
                </a:r>
                <a:endParaRPr lang="en-US" dirty="0">
                  <a:solidFill>
                    <a:srgbClr val="747474"/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600" dirty="0">
                    <a:solidFill>
                      <a:srgbClr val="747474"/>
                    </a:solidFill>
                  </a:rPr>
                  <a:t>Demonstration?</a:t>
                </a:r>
                <a:endParaRPr sz="3600" dirty="0">
                  <a:solidFill>
                    <a:srgbClr val="747474"/>
                  </a:solidFill>
                </a:endParaRPr>
              </a:p>
            </p:txBody>
          </p:sp>
        </mc:Choice>
        <mc:Fallback xmlns="">
          <p:sp>
            <p:nvSpPr>
              <p:cNvPr id="76" name="Shape 7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2127250"/>
                <a:ext cx="11861800" cy="6667500"/>
              </a:xfrm>
              <a:prstGeom prst="rect">
                <a:avLst/>
              </a:prstGeom>
              <a:blipFill>
                <a:blip r:embed="rId2"/>
                <a:stretch>
                  <a:fillRect l="-1644" t="-2102" r="-17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E41CFD3-EA21-4B6E-9254-48BD8194A11C}"/>
              </a:ext>
            </a:extLst>
          </p:cNvPr>
          <p:cNvSpPr/>
          <p:nvPr/>
        </p:nvSpPr>
        <p:spPr>
          <a:xfrm>
            <a:off x="870036" y="6008914"/>
            <a:ext cx="5196935" cy="29754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What about 3D Stress State?</a:t>
            </a:r>
            <a:endParaRPr sz="4200" dirty="0"/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Shape 76">
                <a:extLst>
                  <a:ext uri="{FF2B5EF4-FFF2-40B4-BE49-F238E27FC236}">
                    <a16:creationId xmlns:a16="http://schemas.microsoft.com/office/drawing/2014/main" id="{8A31D07D-4AB4-41EC-B9F5-5CC9C444F69E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0" y="2127250"/>
                <a:ext cx="11861800" cy="6678547"/>
              </a:xfrm>
              <a:prstGeom prst="rect">
                <a:avLst/>
              </a:prstGeom>
            </p:spPr>
            <p:txBody>
              <a:bodyPr>
                <a:normAutofit lnSpcReduction="10000"/>
              </a:bodyPr>
              <a:lstStyle/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You just spent several days doing Planar Stress states , so you know 3D stresses are a thing. </a:t>
                </a: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,         </m:t>
                    </m:r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,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,         </m:t>
                    </m:r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,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,         </m:t>
                    </m:r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,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Using superposition this leads to equation 13.16:</a:t>
                </a:r>
              </a:p>
              <a:p>
                <a:pPr mar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914400">
                  <a:lnSpc>
                    <a:spcPct val="130000"/>
                  </a:lnSpc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914400">
                  <a:lnSpc>
                    <a:spcPct val="130000"/>
                  </a:lnSpc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914400">
                  <a:lnSpc>
                    <a:spcPct val="130000"/>
                  </a:lnSpc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Shape 76">
                <a:extLst>
                  <a:ext uri="{FF2B5EF4-FFF2-40B4-BE49-F238E27FC236}">
                    <a16:creationId xmlns:a16="http://schemas.microsoft.com/office/drawing/2014/main" id="{8A31D07D-4AB4-41EC-B9F5-5CC9C444F6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2127250"/>
                <a:ext cx="11861800" cy="6678547"/>
              </a:xfrm>
              <a:prstGeom prst="rect">
                <a:avLst/>
              </a:prstGeom>
              <a:blipFill>
                <a:blip r:embed="rId2"/>
                <a:stretch>
                  <a:fillRect l="-2107" t="-26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hape 66">
                <a:extLst>
                  <a:ext uri="{FF2B5EF4-FFF2-40B4-BE49-F238E27FC236}">
                    <a16:creationId xmlns:a16="http://schemas.microsoft.com/office/drawing/2014/main" id="{8627D938-970C-4976-9D32-5903FC3DE7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50745" y="6747876"/>
                <a:ext cx="5221596" cy="87847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lIns="0" tIns="0" rIns="0" bIns="0">
                <a:normAutofit/>
              </a:bodyPr>
              <a:lstStyle>
                <a:lvl1pPr marL="4572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1pPr>
                <a:lvl2pPr marL="9144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2pPr>
                <a:lvl3pPr marL="13716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3pPr>
                <a:lvl4pPr marL="18288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4pPr>
                <a:lvl5pPr marL="22860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5pPr>
                <a:lvl6pPr marL="27432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6pPr>
                <a:lvl7pPr marL="32004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7pPr>
                <a:lvl8pPr marL="36576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8pPr>
                <a:lvl9pPr marL="4114800" indent="-457200" defTabSz="584200">
                  <a:buSzPct val="75000"/>
                  <a:buFont typeface="Helvetica Neue"/>
                  <a:buChar char="•"/>
                  <a:defRPr sz="3600">
                    <a:solidFill>
                      <a:srgbClr val="747474"/>
                    </a:solidFill>
                    <a:latin typeface="+mn-lt"/>
                    <a:ea typeface="+mn-ea"/>
                    <a:cs typeface="+mn-cs"/>
                    <a:sym typeface="Helvetica Neue Light"/>
                  </a:defRPr>
                </a:lvl9pPr>
              </a:lstStyle>
              <a:p>
                <a:pPr marL="0" indent="0" algn="l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2400" dirty="0"/>
                  <a:t>If you know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2400" b="0" dirty="0">
                    <a:ea typeface="Cambria Math" panose="02040503050406030204" pitchFamily="18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sz="2400" b="0" dirty="0">
                    <a:ea typeface="Cambria Math" panose="02040503050406030204" pitchFamily="18" charset="0"/>
                  </a:rPr>
                  <a:t> this will tell you the strain in each direction</a:t>
                </a:r>
              </a:p>
            </p:txBody>
          </p:sp>
        </mc:Choice>
        <mc:Fallback xmlns="">
          <p:sp>
            <p:nvSpPr>
              <p:cNvPr id="7" name="Shape 66">
                <a:extLst>
                  <a:ext uri="{FF2B5EF4-FFF2-40B4-BE49-F238E27FC236}">
                    <a16:creationId xmlns:a16="http://schemas.microsoft.com/office/drawing/2014/main" id="{8627D938-970C-4976-9D32-5903FC3DE7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745" y="6747876"/>
                <a:ext cx="5221596" cy="878474"/>
              </a:xfrm>
              <a:prstGeom prst="rect">
                <a:avLst/>
              </a:prstGeom>
              <a:blipFill>
                <a:blip r:embed="rId3"/>
                <a:stretch>
                  <a:fillRect l="-3501" t="-11806" b="-6944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2110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FB3FA5-ADC6-4537-9A8C-BCB6A96071C4}"/>
              </a:ext>
            </a:extLst>
          </p:cNvPr>
          <p:cNvSpPr/>
          <p:nvPr/>
        </p:nvSpPr>
        <p:spPr>
          <a:xfrm>
            <a:off x="707198" y="4277339"/>
            <a:ext cx="8132001" cy="34442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What about 3D Strain State?</a:t>
            </a:r>
            <a:endParaRPr sz="4200" dirty="0"/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Shape 76">
                <a:extLst>
                  <a:ext uri="{FF2B5EF4-FFF2-40B4-BE49-F238E27FC236}">
                    <a16:creationId xmlns:a16="http://schemas.microsoft.com/office/drawing/2014/main" id="{8A31D07D-4AB4-41EC-B9F5-5CC9C444F69E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0" y="2127250"/>
                <a:ext cx="11861800" cy="539115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What if you know the strain in each direction, how do you find the stress state? </a:t>
                </a: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Solve the last three equations for stress we get equation 13.19:</a:t>
                </a:r>
              </a:p>
              <a:p>
                <a:pPr mar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914400">
                  <a:lnSpc>
                    <a:spcPct val="120000"/>
                  </a:lnSpc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)(1−2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914400">
                  <a:lnSpc>
                    <a:spcPct val="120000"/>
                  </a:lnSpc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)(1−2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914400">
                  <a:lnSpc>
                    <a:spcPct val="120000"/>
                  </a:lnSpc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)(1−2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d>
                          <m:d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Shape 76">
                <a:extLst>
                  <a:ext uri="{FF2B5EF4-FFF2-40B4-BE49-F238E27FC236}">
                    <a16:creationId xmlns:a16="http://schemas.microsoft.com/office/drawing/2014/main" id="{8A31D07D-4AB4-41EC-B9F5-5CC9C444F6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2127250"/>
                <a:ext cx="11861800" cy="5391150"/>
              </a:xfrm>
              <a:prstGeom prst="rect">
                <a:avLst/>
              </a:prstGeom>
              <a:blipFill>
                <a:blip r:embed="rId2"/>
                <a:stretch>
                  <a:fillRect l="-2107" t="-2376" r="-1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052661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Special Cases – Volumetric Change</a:t>
            </a:r>
            <a:endParaRPr sz="4200" dirty="0"/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hape 76">
                <a:extLst>
                  <a:ext uri="{FF2B5EF4-FFF2-40B4-BE49-F238E27FC236}">
                    <a16:creationId xmlns:a16="http://schemas.microsoft.com/office/drawing/2014/main" id="{8A31D07D-4AB4-41EC-B9F5-5CC9C444F69E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0" y="2127250"/>
                <a:ext cx="11861800" cy="6979172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/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How does the unit volume change (stress element volume change) when stressed? </a:t>
                </a: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Volumetric Strain, or Dilatation (e) = change in volume / unit volume </a:t>
                </a:r>
              </a:p>
              <a:p>
                <a:pPr mar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914400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Using Hooke’s Law relationships dilatation is also:</a:t>
                </a:r>
              </a:p>
              <a:p>
                <a:pPr mar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914400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  <m:d>
                      <m:dPr>
                        <m:ctrlP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e>
                    </m:d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914400"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Interesting tidbit: Remember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?</a:t>
                </a:r>
              </a:p>
              <a:p>
                <a:pPr marL="91440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Consider a stress element that does not change volume no matter how much stress we put on it (incompressible!) </a:t>
                </a:r>
              </a:p>
              <a:p>
                <a:pPr marL="91440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For volume strain or dilatation to be zero,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1−2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3200" b="0" dirty="0">
                    <a:solidFill>
                      <a:schemeClr val="bg2">
                        <a:lumMod val="50000"/>
                      </a:schemeClr>
                    </a:solidFill>
                  </a:rPr>
                  <a:t> must equal zero</a:t>
                </a:r>
              </a:p>
              <a:p>
                <a:pPr marL="914400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This tells us something incompressible has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32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914400"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914400"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Shape 76">
                <a:extLst>
                  <a:ext uri="{FF2B5EF4-FFF2-40B4-BE49-F238E27FC236}">
                    <a16:creationId xmlns:a16="http://schemas.microsoft.com/office/drawing/2014/main" id="{8A31D07D-4AB4-41EC-B9F5-5CC9C444F6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2127250"/>
                <a:ext cx="11861800" cy="6979172"/>
              </a:xfrm>
              <a:prstGeom prst="rect">
                <a:avLst/>
              </a:prstGeom>
              <a:blipFill>
                <a:blip r:embed="rId2"/>
                <a:stretch>
                  <a:fillRect l="-1747" t="-2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974630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Special Cases – Hydrostatic Pressure</a:t>
            </a:r>
            <a:endParaRPr sz="4200" dirty="0"/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7</a:t>
            </a:fld>
            <a:endParaRPr sz="1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Shape 76">
                <a:extLst>
                  <a:ext uri="{FF2B5EF4-FFF2-40B4-BE49-F238E27FC236}">
                    <a16:creationId xmlns:a16="http://schemas.microsoft.com/office/drawing/2014/main" id="{8A31D07D-4AB4-41EC-B9F5-5CC9C444F69E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0" y="2127250"/>
                <a:ext cx="11861800" cy="6979172"/>
              </a:xfrm>
              <a:prstGeom prst="rect">
                <a:avLst/>
              </a:prstGeom>
            </p:spPr>
            <p:txBody>
              <a:bodyPr>
                <a:normAutofit fontScale="92500" lnSpcReduction="10000"/>
              </a:bodyPr>
              <a:lstStyle/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</a:rPr>
                  <a:t>What about when a volume is subject to uniform pressure (same pressure in all directions)? This would be the case of submerging an object in water (the deeper the water, the higher the pressure). </a:t>
                </a: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In this case the volumetric Strain, or Dilatation becomes:</a:t>
                </a:r>
              </a:p>
              <a:p>
                <a:pPr mar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914400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sz="3200" b="0" i="1" dirty="0">
                  <a:solidFill>
                    <a:schemeClr val="bg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914400">
                  <a:defRPr sz="1800">
                    <a:solidFill>
                      <a:srgbClr val="000000"/>
                    </a:solidFill>
                  </a:defRPr>
                </a:pPr>
                <a:endParaRPr lang="en-US" sz="3200" b="0" i="1" dirty="0">
                  <a:solidFill>
                    <a:schemeClr val="bg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914400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Can define a new modulus (ratio between stress and strain)</a:t>
                </a:r>
              </a:p>
              <a:p>
                <a:pPr mar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The Bulk Modulus can be defined as:</a:t>
                </a:r>
              </a:p>
              <a:p>
                <a:pPr mar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914400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den>
                    </m:f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3(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1−2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Shape 76">
                <a:extLst>
                  <a:ext uri="{FF2B5EF4-FFF2-40B4-BE49-F238E27FC236}">
                    <a16:creationId xmlns:a16="http://schemas.microsoft.com/office/drawing/2014/main" id="{8A31D07D-4AB4-41EC-B9F5-5CC9C444F6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2127250"/>
                <a:ext cx="11861800" cy="6979172"/>
              </a:xfrm>
              <a:prstGeom prst="rect">
                <a:avLst/>
              </a:prstGeom>
              <a:blipFill>
                <a:blip r:embed="rId2"/>
                <a:stretch>
                  <a:fillRect l="-2004" t="-2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592031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/>
              <a:t>Homework </a:t>
            </a:r>
            <a:r>
              <a:rPr lang="en-US" sz="4200" dirty="0" smtClean="0"/>
              <a:t>21 </a:t>
            </a:r>
            <a:r>
              <a:rPr lang="en-US" sz="4200" smtClean="0"/>
              <a:t>and Beyond</a:t>
            </a:r>
            <a:endParaRPr sz="4200" dirty="0"/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8</a:t>
            </a:fld>
            <a:endParaRPr sz="1400"/>
          </a:p>
        </p:txBody>
      </p:sp>
      <p:sp>
        <p:nvSpPr>
          <p:cNvPr id="6" name="Shape 76">
            <a:extLst>
              <a:ext uri="{FF2B5EF4-FFF2-40B4-BE49-F238E27FC236}">
                <a16:creationId xmlns:a16="http://schemas.microsoft.com/office/drawing/2014/main" id="{8A31D07D-4AB4-41EC-B9F5-5CC9C444F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2127250"/>
            <a:ext cx="11861800" cy="69791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This won’t be turned in. But you should do two things as part of your homework. </a:t>
            </a:r>
          </a:p>
          <a:p>
            <a:pPr marL="914400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Look at Examples 13.5 and 13.6</a:t>
            </a:r>
          </a:p>
          <a:p>
            <a:pPr marL="914400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Practice stress transformation problems (L14 – L20) in preparation for Exam 3 (Friday during class time)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Midterm Grades posted during Spring Break</a:t>
            </a:r>
          </a:p>
          <a:p>
            <a:pPr marL="914400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Exam 2 will not be part of your grade</a:t>
            </a:r>
          </a:p>
          <a:p>
            <a:pPr marL="914400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Quizzes 1-3, Homework, and Exam 1 will determine midterm</a:t>
            </a:r>
          </a:p>
          <a:p>
            <a:pPr marL="914400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Midterm grades are not part of your transcript, just to help you see how you are doing in classes</a:t>
            </a:r>
          </a:p>
          <a:p>
            <a:pPr marL="914400">
              <a:defRPr sz="1800">
                <a:solidFill>
                  <a:srgbClr val="000000"/>
                </a:solidFill>
              </a:defRPr>
            </a:pP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Have a fun, relaxing, energizing break</a:t>
            </a:r>
          </a:p>
          <a:p>
            <a:pPr marL="914400">
              <a:defRPr sz="180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Come back ready to tackle the rest of the semester. </a:t>
            </a:r>
          </a:p>
        </p:txBody>
      </p:sp>
    </p:spTree>
    <p:extLst>
      <p:ext uri="{BB962C8B-B14F-4D97-AF65-F5344CB8AC3E}">
        <p14:creationId xmlns:p14="http://schemas.microsoft.com/office/powerpoint/2010/main" val="168981237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456</Words>
  <Application>Microsoft Office PowerPoint</Application>
  <PresentationFormat>Custom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Avenir Roman</vt:lpstr>
      <vt:lpstr>Cambria Math</vt:lpstr>
      <vt:lpstr>Helvetica</vt:lpstr>
      <vt:lpstr>Helvetica Neue</vt:lpstr>
      <vt:lpstr>Helvetica Neue Light</vt:lpstr>
      <vt:lpstr>Wingdings</vt:lpstr>
      <vt:lpstr>ModernPortfolio</vt:lpstr>
      <vt:lpstr>Mechanics of Materials Engr 350 - Lecture 21 Hooke’s Law for Isotropic Materials</vt:lpstr>
      <vt:lpstr>Hooke’s Law (pronounce like ‘hook’)</vt:lpstr>
      <vt:lpstr>Poisson’s ratio (rhymes with ‘boy-john’)</vt:lpstr>
      <vt:lpstr>What about 3D Stress State?</vt:lpstr>
      <vt:lpstr>What about 3D Strain State?</vt:lpstr>
      <vt:lpstr>Special Cases – Volumetric Change</vt:lpstr>
      <vt:lpstr>Special Cases – Hydrostatic Pressure</vt:lpstr>
      <vt:lpstr>Homework 21 and Beyond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350 - Lecture 6 Mechanical Properties #2</dc:title>
  <dc:creator>Dan Cordon</dc:creator>
  <cp:lastModifiedBy>Cordon, Daniel (dcordon@uidaho.edu)</cp:lastModifiedBy>
  <cp:revision>20</cp:revision>
  <dcterms:modified xsi:type="dcterms:W3CDTF">2019-03-04T19:07:46Z</dcterms:modified>
</cp:coreProperties>
</file>