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1" r:id="rId5"/>
    <p:sldId id="274" r:id="rId6"/>
    <p:sldId id="263" r:id="rId7"/>
    <p:sldId id="273" r:id="rId8"/>
    <p:sldId id="275" r:id="rId9"/>
    <p:sldId id="264" r:id="rId10"/>
    <p:sldId id="265" r:id="rId11"/>
    <p:sldId id="267" r:id="rId12"/>
    <p:sldId id="272" r:id="rId13"/>
    <p:sldId id="276" r:id="rId14"/>
    <p:sldId id="269" r:id="rId15"/>
    <p:sldId id="277" r:id="rId16"/>
    <p:sldId id="278" r:id="rId17"/>
    <p:sldId id="279" r:id="rId18"/>
    <p:sldId id="268" r:id="rId19"/>
    <p:sldId id="270" r:id="rId20"/>
  </p:sldIdLst>
  <p:sldSz cx="13004800" cy="9753600"/>
  <p:notesSz cx="7010400" cy="9296400"/>
  <p:defaultTextStyle>
    <a:lvl1pPr algn="ctr" defTabSz="584200">
      <a:defRPr sz="3600">
        <a:latin typeface="+mn-lt"/>
        <a:ea typeface="+mn-ea"/>
        <a:cs typeface="+mn-cs"/>
        <a:sym typeface="Helvetica Neue Light"/>
      </a:defRPr>
    </a:lvl1pPr>
    <a:lvl2pPr indent="228600" algn="ctr" defTabSz="584200">
      <a:defRPr sz="3600">
        <a:latin typeface="+mn-lt"/>
        <a:ea typeface="+mn-ea"/>
        <a:cs typeface="+mn-cs"/>
        <a:sym typeface="Helvetica Neue Light"/>
      </a:defRPr>
    </a:lvl2pPr>
    <a:lvl3pPr indent="457200" algn="ctr" defTabSz="584200">
      <a:defRPr sz="3600">
        <a:latin typeface="+mn-lt"/>
        <a:ea typeface="+mn-ea"/>
        <a:cs typeface="+mn-cs"/>
        <a:sym typeface="Helvetica Neue Light"/>
      </a:defRPr>
    </a:lvl3pPr>
    <a:lvl4pPr indent="685800" algn="ctr" defTabSz="584200">
      <a:defRPr sz="3600">
        <a:latin typeface="+mn-lt"/>
        <a:ea typeface="+mn-ea"/>
        <a:cs typeface="+mn-cs"/>
        <a:sym typeface="Helvetica Neue Light"/>
      </a:defRPr>
    </a:lvl4pPr>
    <a:lvl5pPr indent="914400" algn="ctr" defTabSz="584200">
      <a:defRPr sz="3600">
        <a:latin typeface="+mn-lt"/>
        <a:ea typeface="+mn-ea"/>
        <a:cs typeface="+mn-cs"/>
        <a:sym typeface="Helvetica Neue Light"/>
      </a:defRPr>
    </a:lvl5pPr>
    <a:lvl6pPr indent="1143000" algn="ctr" defTabSz="584200">
      <a:defRPr sz="3600">
        <a:latin typeface="+mn-lt"/>
        <a:ea typeface="+mn-ea"/>
        <a:cs typeface="+mn-cs"/>
        <a:sym typeface="Helvetica Neue Light"/>
      </a:defRPr>
    </a:lvl6pPr>
    <a:lvl7pPr indent="1371600" algn="ctr" defTabSz="584200">
      <a:defRPr sz="3600">
        <a:latin typeface="+mn-lt"/>
        <a:ea typeface="+mn-ea"/>
        <a:cs typeface="+mn-cs"/>
        <a:sym typeface="Helvetica Neue Light"/>
      </a:defRPr>
    </a:lvl7pPr>
    <a:lvl8pPr indent="1600200" algn="ctr" defTabSz="584200">
      <a:defRPr sz="3600">
        <a:latin typeface="+mn-lt"/>
        <a:ea typeface="+mn-ea"/>
        <a:cs typeface="+mn-cs"/>
        <a:sym typeface="Helvetica Neue Light"/>
      </a:defRPr>
    </a:lvl8pPr>
    <a:lvl9pPr indent="1828800" algn="ctr" defTabSz="584200">
      <a:defRPr sz="3600"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71500" y="4749800"/>
            <a:ext cx="11868094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71500" y="4864100"/>
            <a:ext cx="5334476" cy="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571500" y="1968500"/>
            <a:ext cx="5073394" cy="133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9055098" y="508000"/>
            <a:ext cx="128" cy="7975631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9055096" y="4464050"/>
            <a:ext cx="3448503" cy="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4572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1pPr>
      <a:lvl2pPr marL="9144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2pPr>
      <a:lvl3pPr marL="13716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3pPr>
      <a:lvl4pPr marL="18288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4pPr>
      <a:lvl5pPr marL="22860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5pPr>
      <a:lvl6pPr marL="27432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6pPr>
      <a:lvl7pPr marL="32004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7pPr>
      <a:lvl8pPr marL="36576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8pPr>
      <a:lvl9pPr marL="41148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Mechanics of Materials </a:t>
            </a:r>
            <a:r>
              <a:rPr sz="4200" dirty="0" smtClean="0"/>
              <a:t>E</a:t>
            </a:r>
            <a:r>
              <a:rPr lang="en-US" sz="4200" dirty="0" smtClean="0"/>
              <a:t>NGR</a:t>
            </a:r>
            <a:r>
              <a:rPr sz="4200" dirty="0" smtClean="0"/>
              <a:t> </a:t>
            </a:r>
            <a:r>
              <a:rPr sz="4200" dirty="0"/>
              <a:t>350 - Lecture </a:t>
            </a:r>
            <a:r>
              <a:rPr lang="en-US" sz="4200" dirty="0" smtClean="0"/>
              <a:t>22</a:t>
            </a:r>
            <a:r>
              <a:rPr sz="4200" dirty="0" smtClean="0"/>
              <a:t> Torsion</a:t>
            </a:r>
            <a:r>
              <a:rPr lang="en-US" sz="4200" dirty="0" smtClean="0"/>
              <a:t> 1</a:t>
            </a:r>
            <a:endParaRPr sz="4200" dirty="0"/>
          </a:p>
        </p:txBody>
      </p:sp>
      <p:sp>
        <p:nvSpPr>
          <p:cNvPr id="3" name="Shape 42"/>
          <p:cNvSpPr txBox="1">
            <a:spLocks/>
          </p:cNvSpPr>
          <p:nvPr/>
        </p:nvSpPr>
        <p:spPr>
          <a:xfrm>
            <a:off x="571500" y="5566229"/>
            <a:ext cx="11861800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584200">
              <a:defRPr sz="4200">
                <a:latin typeface="+mn-lt"/>
                <a:ea typeface="+mn-ea"/>
                <a:cs typeface="+mn-cs"/>
                <a:sym typeface="Helvetica Neue Light"/>
              </a:defRPr>
            </a:lvl1pPr>
            <a:lvl2pPr indent="228600" defTabSz="584200">
              <a:defRPr sz="4200">
                <a:latin typeface="+mn-lt"/>
                <a:ea typeface="+mn-ea"/>
                <a:cs typeface="+mn-cs"/>
                <a:sym typeface="Helvetica Neue Light"/>
              </a:defRPr>
            </a:lvl2pPr>
            <a:lvl3pPr indent="457200" defTabSz="584200">
              <a:defRPr sz="4200">
                <a:latin typeface="+mn-lt"/>
                <a:ea typeface="+mn-ea"/>
                <a:cs typeface="+mn-cs"/>
                <a:sym typeface="Helvetica Neue Light"/>
              </a:defRPr>
            </a:lvl3pPr>
            <a:lvl4pPr indent="685800" defTabSz="584200">
              <a:defRPr sz="4200">
                <a:latin typeface="+mn-lt"/>
                <a:ea typeface="+mn-ea"/>
                <a:cs typeface="+mn-cs"/>
                <a:sym typeface="Helvetica Neue Light"/>
              </a:defRPr>
            </a:lvl4pPr>
            <a:lvl5pPr indent="914400" defTabSz="584200">
              <a:defRPr sz="4200">
                <a:latin typeface="+mn-lt"/>
                <a:ea typeface="+mn-ea"/>
                <a:cs typeface="+mn-cs"/>
                <a:sym typeface="Helvetica Neue Light"/>
              </a:defRPr>
            </a:lvl5pPr>
            <a:lvl6pPr indent="1143000" defTabSz="584200">
              <a:defRPr sz="4200">
                <a:latin typeface="+mn-lt"/>
                <a:ea typeface="+mn-ea"/>
                <a:cs typeface="+mn-cs"/>
                <a:sym typeface="Helvetica Neue Light"/>
              </a:defRPr>
            </a:lvl6pPr>
            <a:lvl7pPr indent="1371600" defTabSz="584200">
              <a:defRPr sz="4200">
                <a:latin typeface="+mn-lt"/>
                <a:ea typeface="+mn-ea"/>
                <a:cs typeface="+mn-cs"/>
                <a:sym typeface="Helvetica Neue Light"/>
              </a:defRPr>
            </a:lvl7pPr>
            <a:lvl8pPr indent="1600200" defTabSz="584200">
              <a:defRPr sz="4200">
                <a:latin typeface="+mn-lt"/>
                <a:ea typeface="+mn-ea"/>
                <a:cs typeface="+mn-cs"/>
                <a:sym typeface="Helvetica Neue Light"/>
              </a:defRPr>
            </a:lvl8pPr>
            <a:lvl9pPr indent="1828800" defTabSz="584200">
              <a:defRPr sz="4200"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defRPr sz="1800"/>
            </a:pPr>
            <a:r>
              <a:rPr lang="en-US" sz="2400" i="1" dirty="0" smtClean="0"/>
              <a:t>I am strong because I’ve overcome weakness</a:t>
            </a:r>
          </a:p>
          <a:p>
            <a:pPr>
              <a:defRPr sz="1800"/>
            </a:pPr>
            <a:r>
              <a:rPr lang="en-US" sz="2400" i="1" dirty="0" smtClean="0"/>
              <a:t>I am fearless because I’ve overcome fear</a:t>
            </a:r>
          </a:p>
          <a:p>
            <a:pPr>
              <a:defRPr sz="1800"/>
            </a:pPr>
            <a:r>
              <a:rPr lang="en-US" sz="2400" i="1" dirty="0" smtClean="0"/>
              <a:t>I have a twisted sense of humor because I’ve overcome torsion</a:t>
            </a:r>
          </a:p>
          <a:p>
            <a:pPr>
              <a:defRPr sz="1800"/>
            </a:pPr>
            <a:r>
              <a:rPr lang="en-US" sz="2400" i="1" dirty="0" smtClean="0"/>
              <a:t>-Dr. Dan </a:t>
            </a:r>
            <a:endParaRPr lang="en-US" sz="2400" i="1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89474" y="7915702"/>
            <a:ext cx="2180771" cy="1405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475" y="3297813"/>
            <a:ext cx="2699387" cy="13697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Relating </a:t>
            </a:r>
            <a:r>
              <a:rPr lang="en-US" sz="4200" dirty="0" smtClean="0"/>
              <a:t>T</a:t>
            </a:r>
            <a:r>
              <a:rPr sz="4200" dirty="0" smtClean="0"/>
              <a:t>orque </a:t>
            </a:r>
            <a:r>
              <a:rPr sz="4200" dirty="0"/>
              <a:t>and </a:t>
            </a:r>
            <a:r>
              <a:rPr lang="en-US" sz="4200" dirty="0" smtClean="0"/>
              <a:t>S</a:t>
            </a:r>
            <a:r>
              <a:rPr sz="4200" dirty="0" smtClean="0"/>
              <a:t>hear </a:t>
            </a:r>
            <a:r>
              <a:rPr lang="en-US" sz="4200" dirty="0" smtClean="0"/>
              <a:t>S</a:t>
            </a:r>
            <a:r>
              <a:rPr sz="4200" dirty="0" smtClean="0"/>
              <a:t>tress</a:t>
            </a:r>
            <a:endParaRPr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Shape 108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71500" y="2251139"/>
                <a:ext cx="11861800" cy="707028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>
                  <a:defRPr sz="2800"/>
                </a:lvl1pPr>
              </a:lstStyle>
              <a:p>
                <a:pPr marL="0" lvl="0" indent="0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dirty="0" smtClean="0">
                    <a:solidFill>
                      <a:srgbClr val="747474"/>
                    </a:solidFill>
                  </a:rPr>
                  <a:t>Consider a torque applied to a shaft. The maximum shear stress resulting from that torque will be:</a:t>
                </a: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dirty="0"/>
              </a:p>
              <a:p>
                <a:pPr marL="0" lvl="0" indent="0">
                  <a:buNone/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3200" i="1" smtClean="0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3200" i="1" smtClean="0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ar-AE" sz="3200" b="0" i="1" smtClean="0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="0" i="1" smtClean="0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𝑎𝑥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4747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𝑇𝑐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</m:oMath>
                  </m:oMathPara>
                </a14:m>
                <a:endParaRPr lang="en-US" sz="3200" dirty="0" smtClean="0">
                  <a:solidFill>
                    <a:srgbClr val="747474"/>
                  </a:solidFill>
                </a:endParaRPr>
              </a:p>
              <a:p>
                <a:pPr marL="457200" lvl="1" indent="0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3200" dirty="0" smtClean="0">
                  <a:solidFill>
                    <a:schemeClr val="tx2"/>
                  </a:solidFill>
                </a:endParaRPr>
              </a:p>
              <a:p>
                <a:pPr marL="457200" lvl="1" indent="0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 smtClean="0">
                    <a:solidFill>
                      <a:schemeClr val="tx2"/>
                    </a:solidFill>
                  </a:rPr>
                  <a:t>Where:</a:t>
                </a:r>
              </a:p>
              <a:p>
                <a:pPr lvl="1"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 smtClean="0">
                    <a:solidFill>
                      <a:schemeClr val="tx2"/>
                    </a:solidFill>
                  </a:rPr>
                  <a:t>T = applied torque</a:t>
                </a:r>
              </a:p>
              <a:p>
                <a:pPr lvl="1"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 smtClean="0">
                    <a:solidFill>
                      <a:schemeClr val="tx2"/>
                    </a:solidFill>
                  </a:rPr>
                  <a:t>c = Outer radius of shaft</a:t>
                </a:r>
              </a:p>
              <a:p>
                <a:pPr lvl="1"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 smtClean="0">
                    <a:solidFill>
                      <a:schemeClr val="tx2"/>
                    </a:solidFill>
                  </a:rPr>
                  <a:t>J = Polar moment of Inertia</a:t>
                </a:r>
              </a:p>
              <a:p>
                <a:pPr lvl="1">
                  <a:defRPr sz="1800">
                    <a:solidFill>
                      <a:srgbClr val="000000"/>
                    </a:solidFill>
                  </a:defRPr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dirty="0" smtClean="0">
                    <a:solidFill>
                      <a:schemeClr val="tx2"/>
                    </a:solidFill>
                  </a:rPr>
                  <a:t>Alternatively, the shear stress any distance from the axis will be:</a:t>
                </a:r>
              </a:p>
              <a:p>
                <a:pPr marL="0" indent="0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3200" i="1" dirty="0" smtClean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ar-AE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</a:endParaRPr>
              </a:p>
              <a:p>
                <a:pPr lvl="1">
                  <a:defRPr sz="1800">
                    <a:solidFill>
                      <a:srgbClr val="000000"/>
                    </a:solidFill>
                  </a:defRPr>
                </a:pPr>
                <a:endParaRPr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8" name="Shape 10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1500" y="2251139"/>
                <a:ext cx="11861800" cy="7070282"/>
              </a:xfrm>
              <a:prstGeom prst="rect">
                <a:avLst/>
              </a:prstGeom>
              <a:blipFill>
                <a:blip r:embed="rId2"/>
                <a:stretch>
                  <a:fillRect l="-2107" t="-1724" r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10</a:t>
            </a:fld>
            <a:endParaRPr sz="1400"/>
          </a:p>
        </p:txBody>
      </p:sp>
      <p:sp>
        <p:nvSpPr>
          <p:cNvPr id="110" name="Shape 110"/>
          <p:cNvSpPr/>
          <p:nvPr/>
        </p:nvSpPr>
        <p:spPr>
          <a:xfrm>
            <a:off x="9220573" y="3224963"/>
            <a:ext cx="2891979" cy="2875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" name="Arc 1"/>
          <p:cNvSpPr/>
          <p:nvPr/>
        </p:nvSpPr>
        <p:spPr>
          <a:xfrm rot="11647916">
            <a:off x="8604966" y="2711843"/>
            <a:ext cx="3974751" cy="3974751"/>
          </a:xfrm>
          <a:prstGeom prst="arc">
            <a:avLst/>
          </a:prstGeom>
          <a:noFill/>
          <a:ln w="6350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0085696" y="6624156"/>
            <a:ext cx="395785" cy="104192"/>
          </a:xfrm>
          <a:prstGeom prst="straightConnector1">
            <a:avLst/>
          </a:prstGeom>
          <a:noFill/>
          <a:ln w="63500" cap="flat">
            <a:solidFill>
              <a:srgbClr val="FF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92"/>
          <p:cNvSpPr txBox="1">
            <a:spLocks/>
          </p:cNvSpPr>
          <p:nvPr/>
        </p:nvSpPr>
        <p:spPr>
          <a:xfrm>
            <a:off x="3378173" y="3684763"/>
            <a:ext cx="1995037" cy="595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4572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9144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13716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18288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22860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  <a:lvl6pPr marL="27432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6pPr>
            <a:lvl7pPr marL="32004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7pPr>
            <a:lvl8pPr marL="36576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8pPr>
            <a:lvl9pPr marL="41148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>
              <a:buFont typeface="Helvetica Neue"/>
              <a:buNone/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Eqn. 6.5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Shape 92"/>
          <p:cNvSpPr txBox="1">
            <a:spLocks/>
          </p:cNvSpPr>
          <p:nvPr/>
        </p:nvSpPr>
        <p:spPr>
          <a:xfrm>
            <a:off x="3189379" y="8320651"/>
            <a:ext cx="1995037" cy="595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4572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9144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13716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18288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22860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  <a:lvl6pPr marL="27432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6pPr>
            <a:lvl7pPr marL="32004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7pPr>
            <a:lvl8pPr marL="36576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8pPr>
            <a:lvl9pPr marL="41148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>
              <a:buFont typeface="Helvetica Neue"/>
              <a:buNone/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Eqn. 6.6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Polar moment of inertia (J) for circular sections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Math people also call the PMI </a:t>
            </a:r>
          </a:p>
          <a:p>
            <a:pPr marL="1371600" lvl="3" indent="0">
              <a:buNone/>
            </a:pPr>
            <a:r>
              <a:rPr lang="en-US" dirty="0" smtClean="0"/>
              <a:t>Polar Second Moment of Area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solid circular cross sections: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hollow circular cross sections:</a:t>
            </a:r>
            <a:endParaRPr dirty="0"/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11</a:t>
            </a:fld>
            <a:endParaRPr sz="1400"/>
          </a:p>
        </p:txBody>
      </p:sp>
      <p:pic>
        <p:nvPicPr>
          <p:cNvPr id="12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6085" y="5440418"/>
            <a:ext cx="2832101" cy="97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4536" y="7902228"/>
            <a:ext cx="4775201" cy="96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 smtClean="0"/>
              <a:t>Example</a:t>
            </a:r>
            <a:r>
              <a:rPr lang="en-US" sz="4200" dirty="0" smtClean="0"/>
              <a:t> Problem 1</a:t>
            </a:r>
            <a:endParaRPr sz="4200" dirty="0"/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0031940" cy="6667500"/>
          </a:xfrm>
          <a:prstGeom prst="rect">
            <a:avLst/>
          </a:prstGeom>
        </p:spPr>
        <p:txBody>
          <a:bodyPr/>
          <a:lstStyle>
            <a:lvl1pPr marL="457199" indent="-457199"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000" i="1" dirty="0" smtClean="0">
                <a:solidFill>
                  <a:srgbClr val="747474"/>
                </a:solidFill>
              </a:rPr>
              <a:t>A shaft is subjected to a torque of T=650 </a:t>
            </a:r>
            <a:r>
              <a:rPr lang="en-US" sz="3000" i="1" dirty="0" err="1">
                <a:solidFill>
                  <a:srgbClr val="747474"/>
                </a:solidFill>
              </a:rPr>
              <a:t>lb</a:t>
            </a:r>
            <a:r>
              <a:rPr lang="en-US" sz="3000" i="1" dirty="0">
                <a:solidFill>
                  <a:srgbClr val="747474"/>
                </a:solidFill>
              </a:rPr>
              <a:t>-in. Determine the maximum shear stress in the shaft. D=1 in, </a:t>
            </a:r>
            <a:r>
              <a:rPr lang="en-US" sz="3000" i="1" dirty="0" smtClean="0">
                <a:solidFill>
                  <a:srgbClr val="747474"/>
                </a:solidFill>
              </a:rPr>
              <a:t>d=0.75in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i="1" dirty="0"/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3000" i="1" dirty="0" smtClean="0">
              <a:solidFill>
                <a:srgbClr val="747474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lang="en-US" i="1" dirty="0"/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12</a:t>
            </a:fld>
            <a:endParaRPr sz="1400"/>
          </a:p>
        </p:txBody>
      </p:sp>
      <p:grpSp>
        <p:nvGrpSpPr>
          <p:cNvPr id="49" name="Group 49"/>
          <p:cNvGrpSpPr/>
          <p:nvPr/>
        </p:nvGrpSpPr>
        <p:grpSpPr>
          <a:xfrm>
            <a:off x="10581344" y="2222500"/>
            <a:ext cx="1270001" cy="1270000"/>
            <a:chOff x="0" y="0"/>
            <a:chExt cx="1270000" cy="1270000"/>
          </a:xfrm>
        </p:grpSpPr>
        <p:sp>
          <p:nvSpPr>
            <p:cNvPr id="47" name="Shape 47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25D6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defRPr sz="2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160338" y="160338"/>
              <a:ext cx="949324" cy="94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51" name="Shape 51"/>
          <p:cNvSpPr/>
          <p:nvPr/>
        </p:nvSpPr>
        <p:spPr>
          <a:xfrm>
            <a:off x="11073432" y="2051870"/>
            <a:ext cx="986229" cy="1229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48" h="21600" extrusionOk="0">
                <a:moveTo>
                  <a:pt x="17455" y="21600"/>
                </a:moveTo>
                <a:cubicBezTo>
                  <a:pt x="21600" y="8131"/>
                  <a:pt x="15782" y="931"/>
                  <a:pt x="0" y="0"/>
                </a:cubicBezTo>
              </a:path>
            </a:pathLst>
          </a:custGeom>
          <a:ln w="38100">
            <a:solidFill/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  <p:pic>
        <p:nvPicPr>
          <p:cNvPr id="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9629" y="3740242"/>
            <a:ext cx="4775201" cy="9652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2431590" y="6112859"/>
            <a:ext cx="2699387" cy="13697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hape 108"/>
              <p:cNvSpPr txBox="1">
                <a:spLocks/>
              </p:cNvSpPr>
              <p:nvPr/>
            </p:nvSpPr>
            <p:spPr>
              <a:xfrm>
                <a:off x="2661315" y="5978485"/>
                <a:ext cx="2239939" cy="163847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0" tIns="0" rIns="0" bIns="0">
                <a:normAutofit/>
              </a:bodyPr>
              <a:lstStyle>
                <a:lvl1pPr marL="457200" indent="-457200" defTabSz="584200">
                  <a:buSzPct val="75000"/>
                  <a:buFont typeface="Helvetica Neue"/>
                  <a:buChar char="•"/>
                  <a:defRPr sz="28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1pPr>
                <a:lvl2pPr marL="9144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2pPr>
                <a:lvl3pPr marL="13716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3pPr>
                <a:lvl4pPr marL="18288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4pPr>
                <a:lvl5pPr marL="22860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5pPr>
                <a:lvl6pPr marL="27432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6pPr>
                <a:lvl7pPr marL="32004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7pPr>
                <a:lvl8pPr marL="36576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8pPr>
                <a:lvl9pPr marL="41148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9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Font typeface="Helvetica Neue"/>
                  <a:buNone/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ar-AE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ar-AE" sz="32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ar-AE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𝑇𝑐</m:t>
                          </m:r>
                        </m:num>
                        <m:den>
                          <m:r>
                            <a:rPr lang="ar-AE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</m:oMath>
                  </m:oMathPara>
                </a14:m>
                <a:endParaRPr lang="ar-AE" sz="3200" dirty="0" smtClean="0"/>
              </a:p>
              <a:p>
                <a:pPr marL="457200" lvl="1" indent="0">
                  <a:buFont typeface="Helvetica Neue"/>
                  <a:buNone/>
                  <a:defRPr sz="1800">
                    <a:solidFill>
                      <a:srgbClr val="000000"/>
                    </a:solidFill>
                  </a:defRPr>
                </a:pPr>
                <a:endParaRPr lang="ar-AE" sz="32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" name="Shape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315" y="5978485"/>
                <a:ext cx="2239939" cy="16384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hape 45"/>
              <p:cNvSpPr txBox="1">
                <a:spLocks/>
              </p:cNvSpPr>
              <p:nvPr/>
            </p:nvSpPr>
            <p:spPr>
              <a:xfrm>
                <a:off x="709742" y="4878933"/>
                <a:ext cx="10031940" cy="43883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0" tIns="0" rIns="0" bIns="0">
                <a:normAutofit/>
              </a:bodyPr>
              <a:lstStyle>
                <a:lvl1pPr marL="457199" indent="-457199" defTabSz="584200">
                  <a:buSzPct val="75000"/>
                  <a:buFont typeface="Helvetica Neue"/>
                  <a:buChar char="•"/>
                  <a:defRPr sz="30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1pPr>
                <a:lvl2pPr marL="9144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2pPr>
                <a:lvl3pPr marL="13716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3pPr>
                <a:lvl4pPr marL="18288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4pPr>
                <a:lvl5pPr marL="22860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5pPr>
                <a:lvl6pPr marL="27432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6pPr>
                <a:lvl7pPr marL="32004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7pPr>
                <a:lvl8pPr marL="36576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8pPr>
                <a:lvl9pPr marL="41148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9pPr>
              </a:lstStyle>
              <a:p>
                <a:pPr algn="l">
                  <a:defRPr sz="1800">
                    <a:solidFill>
                      <a:srgbClr val="000000"/>
                    </a:solidFill>
                  </a:defRPr>
                </a:pPr>
                <a:endParaRPr lang="en-US" dirty="0" smtClean="0"/>
              </a:p>
              <a:p>
                <a:pPr algn="l">
                  <a:defRPr sz="18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d>
                      <m:d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75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0671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  <m:sup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pPr algn="l">
                  <a:defRPr sz="1800">
                    <a:solidFill>
                      <a:srgbClr val="000000"/>
                    </a:solidFill>
                  </a:defRPr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algn="l">
                  <a:defRPr sz="1800">
                    <a:solidFill>
                      <a:srgbClr val="000000"/>
                    </a:solidFill>
                  </a:defRPr>
                </a:pPr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pPr lvl="1" algn="l">
                  <a:defRPr sz="1800">
                    <a:solidFill>
                      <a:srgbClr val="000000"/>
                    </a:solidFill>
                  </a:defRPr>
                </a:pPr>
                <a:endParaRPr lang="en-US" sz="3400" dirty="0">
                  <a:solidFill>
                    <a:schemeClr val="tx2"/>
                  </a:solidFill>
                </a:endParaRPr>
              </a:p>
              <a:p>
                <a:pPr algn="l">
                  <a:defRPr sz="1800">
                    <a:solidFill>
                      <a:srgbClr val="000000"/>
                    </a:solidFill>
                  </a:defRPr>
                </a:pPr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pPr algn="l">
                  <a:defRPr sz="1800">
                    <a:solidFill>
                      <a:srgbClr val="000000"/>
                    </a:solidFill>
                  </a:defRPr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algn="l">
                  <a:defRPr sz="1800">
                    <a:solidFill>
                      <a:srgbClr val="000000"/>
                    </a:solidFill>
                  </a:defRPr>
                </a:pPr>
                <a:endParaRPr lang="en-US" sz="2800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algn="l">
                  <a:defRPr sz="18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650</m:t>
                        </m:r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𝑙𝑏𝑓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e>
                        </m:d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f>
                          <m:fPr>
                            <m:type m:val="skw"/>
                            <m:ctrlP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0671</m:t>
                        </m:r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4843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𝑙𝑏𝑓</m:t>
                        </m:r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4843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𝑝𝑠𝑖</m:t>
                    </m:r>
                  </m:oMath>
                </a14:m>
                <a:endParaRPr lang="en-US" sz="2800" dirty="0" smtClean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2" name="Shap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42" y="4878933"/>
                <a:ext cx="10031940" cy="43883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8663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 smtClean="0"/>
              <a:t>Example</a:t>
            </a:r>
            <a:r>
              <a:rPr lang="en-US" sz="4200" dirty="0" smtClean="0"/>
              <a:t> Problem 2 – Driveshaft on Camaro ZL1</a:t>
            </a:r>
            <a:endParaRPr sz="4200" dirty="0"/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0031940" cy="1914071"/>
          </a:xfrm>
          <a:prstGeom prst="rect">
            <a:avLst/>
          </a:prstGeom>
        </p:spPr>
        <p:txBody>
          <a:bodyPr>
            <a:normAutofit/>
          </a:bodyPr>
          <a:lstStyle>
            <a:lvl1pPr marL="457199" indent="-457199"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solidFill>
                  <a:srgbClr val="747474"/>
                </a:solidFill>
              </a:rPr>
              <a:t>Engine torque is 650 </a:t>
            </a:r>
            <a:r>
              <a:rPr lang="en-US" sz="3000" dirty="0" err="1" smtClean="0">
                <a:solidFill>
                  <a:srgbClr val="747474"/>
                </a:solidFill>
              </a:rPr>
              <a:t>lbf</a:t>
            </a:r>
            <a:r>
              <a:rPr lang="en-US" sz="3000" dirty="0" smtClean="0">
                <a:solidFill>
                  <a:srgbClr val="747474"/>
                </a:solidFill>
              </a:rPr>
              <a:t>-ft. But first gear of transmission is 4.06 : 1 ratio.  The driveshaft is 3.0” diameter with a wall thickness of 0.083”. Determine the maximum shear stress in the driveshaft</a:t>
            </a:r>
            <a:r>
              <a:rPr lang="en-US" sz="3000" dirty="0" smtClean="0">
                <a:solidFill>
                  <a:srgbClr val="747474"/>
                </a:solidFill>
              </a:rPr>
              <a:t>.</a:t>
            </a:r>
            <a:endParaRPr lang="en-US" sz="3000" dirty="0" smtClean="0">
              <a:solidFill>
                <a:srgbClr val="747474"/>
              </a:solidFill>
            </a:endParaRP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13</a:t>
            </a:fld>
            <a:endParaRPr sz="1400"/>
          </a:p>
        </p:txBody>
      </p:sp>
      <p:grpSp>
        <p:nvGrpSpPr>
          <p:cNvPr id="49" name="Group 49"/>
          <p:cNvGrpSpPr/>
          <p:nvPr/>
        </p:nvGrpSpPr>
        <p:grpSpPr>
          <a:xfrm>
            <a:off x="10581344" y="2222500"/>
            <a:ext cx="1270001" cy="1270000"/>
            <a:chOff x="0" y="0"/>
            <a:chExt cx="1270000" cy="1270000"/>
          </a:xfrm>
        </p:grpSpPr>
        <p:sp>
          <p:nvSpPr>
            <p:cNvPr id="47" name="Shape 47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25D6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defRPr sz="2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160338" y="160338"/>
              <a:ext cx="949324" cy="94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51" name="Shape 51"/>
          <p:cNvSpPr/>
          <p:nvPr/>
        </p:nvSpPr>
        <p:spPr>
          <a:xfrm>
            <a:off x="11073432" y="2051870"/>
            <a:ext cx="986229" cy="1229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48" h="21600" extrusionOk="0">
                <a:moveTo>
                  <a:pt x="17455" y="21600"/>
                </a:moveTo>
                <a:cubicBezTo>
                  <a:pt x="21600" y="8131"/>
                  <a:pt x="15782" y="931"/>
                  <a:pt x="0" y="0"/>
                </a:cubicBezTo>
              </a:path>
            </a:pathLst>
          </a:custGeom>
          <a:ln w="38100">
            <a:solidFill/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1" name="Shape 108"/>
          <p:cNvSpPr txBox="1">
            <a:spLocks/>
          </p:cNvSpPr>
          <p:nvPr/>
        </p:nvSpPr>
        <p:spPr>
          <a:xfrm>
            <a:off x="2661315" y="5978485"/>
            <a:ext cx="2239939" cy="1638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457200" indent="-457200" defTabSz="584200">
              <a:buSzPct val="75000"/>
              <a:buFont typeface="Helvetica Neue"/>
              <a:buChar char="•"/>
              <a:defRPr sz="28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9144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13716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18288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22860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  <a:lvl6pPr marL="27432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6pPr>
            <a:lvl7pPr marL="32004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7pPr>
            <a:lvl8pPr marL="36576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8pPr>
            <a:lvl9pPr marL="41148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457200" lvl="1" indent="0">
              <a:buFont typeface="Helvetica Neue"/>
              <a:buNone/>
              <a:defRPr sz="1800">
                <a:solidFill>
                  <a:srgbClr val="000000"/>
                </a:solidFill>
              </a:defRPr>
            </a:pPr>
            <a:endParaRPr lang="ar-AE" sz="3200" dirty="0" smtClean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hape 45"/>
              <p:cNvSpPr txBox="1">
                <a:spLocks/>
              </p:cNvSpPr>
              <p:nvPr/>
            </p:nvSpPr>
            <p:spPr>
              <a:xfrm>
                <a:off x="549404" y="5891037"/>
                <a:ext cx="10031940" cy="360358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0" tIns="0" rIns="0" bIns="0">
                <a:normAutofit/>
              </a:bodyPr>
              <a:lstStyle>
                <a:lvl1pPr marL="457199" indent="-457199" defTabSz="584200">
                  <a:buSzPct val="75000"/>
                  <a:buFont typeface="Helvetica Neue"/>
                  <a:buChar char="•"/>
                  <a:defRPr sz="30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1pPr>
                <a:lvl2pPr marL="9144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2pPr>
                <a:lvl3pPr marL="13716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3pPr>
                <a:lvl4pPr marL="18288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4pPr>
                <a:lvl5pPr marL="22860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5pPr>
                <a:lvl6pPr marL="27432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6pPr>
                <a:lvl7pPr marL="32004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7pPr>
                <a:lvl8pPr marL="36576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8pPr>
                <a:lvl9pPr marL="41148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9pPr>
              </a:lstStyle>
              <a:p>
                <a:pPr algn="l">
                  <a:defRPr sz="18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d>
                      <m:d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834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619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  <m:sup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pPr algn="l">
                  <a:defRPr sz="1800">
                    <a:solidFill>
                      <a:srgbClr val="000000"/>
                    </a:solidFill>
                  </a:defRPr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algn="l">
                  <a:defRPr sz="18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𝑑𝑟𝑖𝑣𝑒𝑠</m:t>
                        </m:r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𝑎𝑓𝑡</m:t>
                        </m:r>
                      </m:sub>
                    </m:sSub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650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𝑙𝑏𝑓</m:t>
                        </m:r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𝑓𝑡</m:t>
                        </m:r>
                      </m:e>
                    </m:d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06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12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𝑓𝑡</m:t>
                        </m:r>
                      </m:den>
                    </m:f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31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668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𝑙𝑏𝑓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𝑖𝑛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pPr algn="l">
                  <a:defRPr sz="1800">
                    <a:solidFill>
                      <a:srgbClr val="000000"/>
                    </a:solidFill>
                  </a:defRPr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algn="l">
                  <a:defRPr sz="18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668</m:t>
                        </m:r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𝑙𝑏𝑓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e>
                        </m:d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f>
                          <m:fPr>
                            <m:type m:val="skw"/>
                            <m:ctrlP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619</m:t>
                        </m:r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29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335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𝑙𝑏𝑓</m:t>
                        </m:r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29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𝑘𝑠𝑖</m:t>
                    </m:r>
                  </m:oMath>
                </a14:m>
                <a:endParaRPr lang="en-US" sz="2800" dirty="0" smtClean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0" name="Shap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04" y="5891037"/>
                <a:ext cx="10031940" cy="36035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7403440" y="4194567"/>
            <a:ext cx="2699387" cy="13697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Shape 108"/>
              <p:cNvSpPr txBox="1">
                <a:spLocks/>
              </p:cNvSpPr>
              <p:nvPr/>
            </p:nvSpPr>
            <p:spPr>
              <a:xfrm>
                <a:off x="7797251" y="4060191"/>
                <a:ext cx="2239939" cy="163847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0" tIns="0" rIns="0" bIns="0">
                <a:normAutofit/>
              </a:bodyPr>
              <a:lstStyle>
                <a:lvl1pPr marL="457200" indent="-457200" defTabSz="584200">
                  <a:buSzPct val="75000"/>
                  <a:buFont typeface="Helvetica Neue"/>
                  <a:buChar char="•"/>
                  <a:defRPr sz="28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1pPr>
                <a:lvl2pPr marL="9144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2pPr>
                <a:lvl3pPr marL="13716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3pPr>
                <a:lvl4pPr marL="18288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4pPr>
                <a:lvl5pPr marL="22860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5pPr>
                <a:lvl6pPr marL="27432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6pPr>
                <a:lvl7pPr marL="32004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7pPr>
                <a:lvl8pPr marL="36576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8pPr>
                <a:lvl9pPr marL="41148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9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Font typeface="Helvetica Neue"/>
                  <a:buNone/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ar-AE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ar-AE" sz="32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ar-AE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𝑇𝑐</m:t>
                          </m:r>
                        </m:num>
                        <m:den>
                          <m:r>
                            <a:rPr lang="ar-AE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</m:oMath>
                  </m:oMathPara>
                </a14:m>
                <a:endParaRPr lang="ar-AE" sz="3200" dirty="0" smtClean="0"/>
              </a:p>
              <a:p>
                <a:pPr marL="457200" lvl="1" indent="0">
                  <a:buFont typeface="Helvetica Neue"/>
                  <a:buNone/>
                  <a:defRPr sz="1800">
                    <a:solidFill>
                      <a:srgbClr val="000000"/>
                    </a:solidFill>
                  </a:defRPr>
                </a:pPr>
                <a:endParaRPr lang="ar-AE" sz="3200" dirty="0" smtClean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3" name="Shape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251" y="4060191"/>
                <a:ext cx="2239939" cy="16384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93683" y="4347049"/>
            <a:ext cx="4775201" cy="9652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01443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5645" y="416735"/>
            <a:ext cx="11893509" cy="892013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44"/>
          <p:cNvSpPr>
            <a:spLocks noGrp="1"/>
          </p:cNvSpPr>
          <p:nvPr>
            <p:ph type="title"/>
          </p:nvPr>
        </p:nvSpPr>
        <p:spPr>
          <a:xfrm>
            <a:off x="3355644" y="709683"/>
            <a:ext cx="7180428" cy="9629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 smtClean="0"/>
              <a:t>Then why did this happen?</a:t>
            </a:r>
            <a:endParaRPr sz="4200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 smtClean="0"/>
              <a:t>Example</a:t>
            </a:r>
            <a:r>
              <a:rPr lang="en-US" sz="4200" dirty="0" smtClean="0"/>
              <a:t> Problem 3 – Axle shaft on Camaro ZL1</a:t>
            </a:r>
            <a:endParaRPr sz="4200" dirty="0"/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0031940" cy="1899557"/>
          </a:xfrm>
          <a:prstGeom prst="rect">
            <a:avLst/>
          </a:prstGeom>
        </p:spPr>
        <p:txBody>
          <a:bodyPr>
            <a:normAutofit/>
          </a:bodyPr>
          <a:lstStyle>
            <a:lvl1pPr marL="457199" indent="-457199"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solidFill>
                  <a:srgbClr val="747474"/>
                </a:solidFill>
              </a:rPr>
              <a:t>Engine torque is 650 </a:t>
            </a:r>
            <a:r>
              <a:rPr lang="en-US" sz="3000" dirty="0" err="1" smtClean="0">
                <a:solidFill>
                  <a:srgbClr val="747474"/>
                </a:solidFill>
              </a:rPr>
              <a:t>lbf</a:t>
            </a:r>
            <a:r>
              <a:rPr lang="en-US" sz="3000" dirty="0" smtClean="0">
                <a:solidFill>
                  <a:srgbClr val="747474"/>
                </a:solidFill>
              </a:rPr>
              <a:t>-ft. First gear is 4.06 : 1 ratio. Rear differential has a 3.73 : 1 reduction. Each half shaft is a solid 1.25” diameter. Determine the maximum shear stress in each half shaft</a:t>
            </a:r>
            <a:r>
              <a:rPr lang="en-US" sz="3000" dirty="0" smtClean="0">
                <a:solidFill>
                  <a:srgbClr val="747474"/>
                </a:solidFill>
              </a:rPr>
              <a:t>.</a:t>
            </a:r>
            <a:endParaRPr lang="en-US" sz="3000" dirty="0" smtClean="0">
              <a:solidFill>
                <a:srgbClr val="747474"/>
              </a:solidFill>
            </a:endParaRP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15</a:t>
            </a:fld>
            <a:endParaRPr sz="1400"/>
          </a:p>
        </p:txBody>
      </p:sp>
      <p:grpSp>
        <p:nvGrpSpPr>
          <p:cNvPr id="49" name="Group 49"/>
          <p:cNvGrpSpPr/>
          <p:nvPr/>
        </p:nvGrpSpPr>
        <p:grpSpPr>
          <a:xfrm>
            <a:off x="10581344" y="2222500"/>
            <a:ext cx="1270001" cy="1270000"/>
            <a:chOff x="0" y="0"/>
            <a:chExt cx="1270000" cy="1270000"/>
          </a:xfrm>
          <a:solidFill>
            <a:schemeClr val="accent1">
              <a:lumMod val="75000"/>
            </a:schemeClr>
          </a:solidFill>
        </p:grpSpPr>
        <p:sp>
          <p:nvSpPr>
            <p:cNvPr id="47" name="Shape 47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defRPr sz="2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160338" y="160338"/>
              <a:ext cx="949324" cy="94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51" name="Shape 51"/>
          <p:cNvSpPr/>
          <p:nvPr/>
        </p:nvSpPr>
        <p:spPr>
          <a:xfrm>
            <a:off x="11073432" y="2051870"/>
            <a:ext cx="986229" cy="1229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48" h="21600" extrusionOk="0">
                <a:moveTo>
                  <a:pt x="17455" y="21600"/>
                </a:moveTo>
                <a:cubicBezTo>
                  <a:pt x="21600" y="8131"/>
                  <a:pt x="15782" y="931"/>
                  <a:pt x="0" y="0"/>
                </a:cubicBezTo>
              </a:path>
            </a:pathLst>
          </a:custGeom>
          <a:ln w="38100">
            <a:solidFill/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1" name="Shape 108"/>
          <p:cNvSpPr txBox="1">
            <a:spLocks/>
          </p:cNvSpPr>
          <p:nvPr/>
        </p:nvSpPr>
        <p:spPr>
          <a:xfrm>
            <a:off x="2661315" y="5978485"/>
            <a:ext cx="2239939" cy="1638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457200" indent="-457200" defTabSz="584200">
              <a:buSzPct val="75000"/>
              <a:buFont typeface="Helvetica Neue"/>
              <a:buChar char="•"/>
              <a:defRPr sz="28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9144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13716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18288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22860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  <a:lvl6pPr marL="27432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6pPr>
            <a:lvl7pPr marL="32004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7pPr>
            <a:lvl8pPr marL="36576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8pPr>
            <a:lvl9pPr marL="41148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457200" lvl="1" indent="0">
              <a:buFont typeface="Helvetica Neue"/>
              <a:buNone/>
              <a:defRPr sz="1800">
                <a:solidFill>
                  <a:srgbClr val="000000"/>
                </a:solidFill>
              </a:defRPr>
            </a:pPr>
            <a:endParaRPr lang="ar-AE" sz="3200" dirty="0" smtClean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71500" y="5491890"/>
                <a:ext cx="11649529" cy="3871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747474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i="1">
                          <a:solidFill>
                            <a:srgbClr val="747474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solidFill>
                            <a:srgbClr val="74747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747474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solidFill>
                            <a:srgbClr val="747474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solidFill>
                            <a:srgbClr val="747474"/>
                          </a:solidFill>
                          <a:latin typeface="Cambria Math" panose="02040503050406030204" pitchFamily="18" charset="0"/>
                        </a:rPr>
                        <m:t>2397</m:t>
                      </m:r>
                      <m:r>
                        <a:rPr lang="en-US" sz="2400" i="1">
                          <a:solidFill>
                            <a:srgbClr val="74747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47474"/>
                  </a:solidFill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sz="2400" dirty="0"/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𝑎𝑙𝑓𝑠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𝑎𝑓𝑡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31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668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𝑙𝑏𝑓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</m:d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73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59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061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𝑙𝑏𝑓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𝑖𝑛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sz="2400" dirty="0"/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400" i="1">
                          <a:solidFill>
                            <a:srgbClr val="747474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</a:rPr>
                            <m:t>59</m:t>
                          </m:r>
                          <m:r>
                            <a:rPr lang="en-US" sz="2400" i="1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</a:rPr>
                            <m:t>061</m:t>
                          </m:r>
                          <m:r>
                            <a:rPr lang="en-US" sz="2400" i="1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  <m:t>𝑙𝑏𝑓</m:t>
                              </m:r>
                              <m: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type m:val="skw"/>
                              <m:ctrlP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sz="2400" i="1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</a:rPr>
                            <m:t>2397</m:t>
                          </m:r>
                          <m:r>
                            <a:rPr lang="en-US" sz="2400" i="1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srgbClr val="74747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747474"/>
                          </a:solidFill>
                          <a:latin typeface="Cambria Math" panose="02040503050406030204" pitchFamily="18" charset="0"/>
                        </a:rPr>
                        <m:t>154</m:t>
                      </m:r>
                      <m:r>
                        <a:rPr lang="en-US" sz="2400" i="1">
                          <a:solidFill>
                            <a:srgbClr val="74747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747474"/>
                          </a:solidFill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US" sz="2400" i="1">
                          <a:solidFill>
                            <a:srgbClr val="74747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</a:rPr>
                            <m:t>𝑙𝑏𝑓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74747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srgbClr val="74747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747474"/>
                          </a:solidFill>
                          <a:latin typeface="Cambria Math" panose="02040503050406030204" pitchFamily="18" charset="0"/>
                        </a:rPr>
                        <m:t>154</m:t>
                      </m:r>
                      <m:r>
                        <a:rPr lang="en-US" sz="2400" i="1">
                          <a:solidFill>
                            <a:srgbClr val="74747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747474"/>
                          </a:solidFill>
                          <a:latin typeface="Cambria Math" panose="02040503050406030204" pitchFamily="18" charset="0"/>
                        </a:rPr>
                        <m:t>𝑘𝑠𝑖</m:t>
                      </m:r>
                    </m:oMath>
                  </m:oMathPara>
                </a14:m>
                <a:endParaRPr lang="en-US" sz="2400" dirty="0">
                  <a:solidFill>
                    <a:srgbClr val="747474"/>
                  </a:solidFill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1800" u="sng" dirty="0">
                    <a:solidFill>
                      <a:schemeClr val="tx2"/>
                    </a:solidFill>
                  </a:rPr>
                  <a:t>Note: </a:t>
                </a:r>
                <a:r>
                  <a:rPr lang="en-US" sz="1800" dirty="0">
                    <a:solidFill>
                      <a:schemeClr val="tx2"/>
                    </a:solidFill>
                  </a:rPr>
                  <a:t>You’re unlikely to find steel that can sustain 154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ksi</a:t>
                </a:r>
                <a:r>
                  <a:rPr lang="en-US" sz="1800" dirty="0">
                    <a:solidFill>
                      <a:schemeClr val="tx2"/>
                    </a:solidFill>
                  </a:rPr>
                  <a:t> of shear stress. So why don’t all the axles on ZL1 Camaros break?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5491890"/>
                <a:ext cx="11649529" cy="3871188"/>
              </a:xfrm>
              <a:prstGeom prst="rect">
                <a:avLst/>
              </a:prstGeom>
              <a:blipFill>
                <a:blip r:embed="rId2"/>
                <a:stretch>
                  <a:fillRect b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7552545" y="3978684"/>
            <a:ext cx="2699387" cy="13697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Shape 108"/>
              <p:cNvSpPr txBox="1">
                <a:spLocks/>
              </p:cNvSpPr>
              <p:nvPr/>
            </p:nvSpPr>
            <p:spPr>
              <a:xfrm>
                <a:off x="7946356" y="3844308"/>
                <a:ext cx="2239939" cy="163847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0" tIns="0" rIns="0" bIns="0">
                <a:normAutofit/>
              </a:bodyPr>
              <a:lstStyle>
                <a:lvl1pPr marL="457200" indent="-457200" defTabSz="584200">
                  <a:buSzPct val="75000"/>
                  <a:buFont typeface="Helvetica Neue"/>
                  <a:buChar char="•"/>
                  <a:defRPr sz="28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1pPr>
                <a:lvl2pPr marL="9144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2pPr>
                <a:lvl3pPr marL="13716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3pPr>
                <a:lvl4pPr marL="18288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4pPr>
                <a:lvl5pPr marL="22860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5pPr>
                <a:lvl6pPr marL="27432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6pPr>
                <a:lvl7pPr marL="32004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7pPr>
                <a:lvl8pPr marL="36576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8pPr>
                <a:lvl9pPr marL="41148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9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Font typeface="Helvetica Neue"/>
                  <a:buNone/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ar-AE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ar-AE" sz="32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ar-AE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𝑇𝑐</m:t>
                          </m:r>
                        </m:num>
                        <m:den>
                          <m:r>
                            <a:rPr lang="ar-AE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</m:oMath>
                  </m:oMathPara>
                </a14:m>
                <a:endParaRPr lang="ar-AE" sz="3200" dirty="0" smtClean="0"/>
              </a:p>
              <a:p>
                <a:pPr marL="457200" lvl="1" indent="0">
                  <a:buFont typeface="Helvetica Neue"/>
                  <a:buNone/>
                  <a:defRPr sz="1800">
                    <a:solidFill>
                      <a:srgbClr val="000000"/>
                    </a:solidFill>
                  </a:defRPr>
                </a:pPr>
                <a:endParaRPr lang="ar-AE" sz="3200" dirty="0" smtClean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3" name="Shape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356" y="3844308"/>
                <a:ext cx="2239939" cy="16384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42788" y="4131166"/>
            <a:ext cx="4775201" cy="9652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621583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orsion shaf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1"/>
          <a:stretch/>
        </p:blipFill>
        <p:spPr bwMode="auto">
          <a:xfrm>
            <a:off x="893504" y="2074459"/>
            <a:ext cx="8015500" cy="312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 smtClean="0"/>
              <a:t>Torsion Problem Tips</a:t>
            </a:r>
            <a:endParaRPr sz="4200" dirty="0"/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571500" y="5445456"/>
            <a:ext cx="11795556" cy="4049165"/>
          </a:xfrm>
          <a:prstGeom prst="rect">
            <a:avLst/>
          </a:prstGeom>
        </p:spPr>
        <p:txBody>
          <a:bodyPr>
            <a:normAutofit/>
          </a:bodyPr>
          <a:lstStyle>
            <a:lvl1pPr marL="457199" indent="-457199"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solidFill>
                  <a:srgbClr val="747474"/>
                </a:solidFill>
              </a:rPr>
              <a:t>How to find torque on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747474"/>
                </a:solidFill>
              </a:rPr>
              <a:t>Segment AB? 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747474"/>
                </a:solidFill>
              </a:rPr>
              <a:t>Segment BC? 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747474"/>
                </a:solidFill>
              </a:rPr>
              <a:t>Segment CD?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endParaRPr lang="en-US" sz="2400" dirty="0"/>
          </a:p>
          <a:p>
            <a:pPr lvl="1">
              <a:defRPr sz="1800">
                <a:solidFill>
                  <a:srgbClr val="000000"/>
                </a:solidFill>
              </a:defRPr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chemeClr val="tx2"/>
                </a:solidFill>
              </a:rPr>
              <a:t>Sometimes you know the torque and allowable shear stress 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chemeClr val="tx2"/>
                </a:solidFill>
              </a:rPr>
              <a:t>Need to solve for the diameter.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chemeClr val="tx2"/>
                </a:solidFill>
              </a:rPr>
              <a:t>Equation solver will be your friend. But can do with substitution. 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16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3431946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 smtClean="0"/>
              <a:t>Where else do you see torsion?</a:t>
            </a:r>
            <a:endParaRPr sz="4200" dirty="0"/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17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3188774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ng"/>
          <p:cNvPicPr/>
          <p:nvPr/>
        </p:nvPicPr>
        <p:blipFill>
          <a:blip r:embed="rId2">
            <a:extLst/>
          </a:blip>
          <a:srcRect t="4334"/>
          <a:stretch>
            <a:fillRect/>
          </a:stretch>
        </p:blipFill>
        <p:spPr>
          <a:xfrm>
            <a:off x="811216" y="1155187"/>
            <a:ext cx="11619469" cy="8058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366" y="734483"/>
            <a:ext cx="12225170" cy="78825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Torsion and torque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2</a:t>
            </a:fld>
            <a:endParaRPr sz="1400"/>
          </a:p>
        </p:txBody>
      </p:sp>
      <p:pic>
        <p:nvPicPr>
          <p:cNvPr id="4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28233" y="307995"/>
            <a:ext cx="1502019" cy="3333452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chemeClr val="bg2">
                    <a:lumMod val="50000"/>
                  </a:schemeClr>
                </a:solidFill>
              </a:rPr>
              <a:t>Torsion - a state of being twisted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chemeClr val="bg2">
                    <a:lumMod val="50000"/>
                  </a:schemeClr>
                </a:solidFill>
              </a:rPr>
              <a:t>Torque - a moment that tends to twist a member about it’s longitudinal axis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A shaft is t</a:t>
            </a:r>
            <a:r>
              <a:rPr sz="32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sz="3200" dirty="0">
                <a:solidFill>
                  <a:schemeClr val="bg2">
                    <a:lumMod val="50000"/>
                  </a:schemeClr>
                </a:solidFill>
              </a:rPr>
              <a:t>simplest member that transmits a </a:t>
            </a:r>
            <a:r>
              <a:rPr sz="3200" dirty="0" smtClean="0">
                <a:solidFill>
                  <a:schemeClr val="bg2">
                    <a:lumMod val="50000"/>
                  </a:schemeClr>
                </a:solidFill>
              </a:rPr>
              <a:t>torque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What are other things that experience torsion?</a:t>
            </a:r>
            <a:endParaRPr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4621" y="5847008"/>
            <a:ext cx="9855249" cy="3647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Torsion and </a:t>
            </a:r>
            <a:r>
              <a:rPr lang="en-US" sz="4200" dirty="0" smtClean="0"/>
              <a:t>A</a:t>
            </a:r>
            <a:r>
              <a:rPr sz="4200" dirty="0" smtClean="0"/>
              <a:t>ssumptions</a:t>
            </a:r>
            <a:endParaRPr sz="4200" dirty="0"/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9723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11479" lvl="0" indent="-411479" defTabSz="525779">
              <a:defRPr sz="1800">
                <a:solidFill>
                  <a:srgbClr val="000000"/>
                </a:solidFill>
              </a:defRPr>
            </a:pPr>
            <a:r>
              <a:rPr sz="3239" dirty="0">
                <a:solidFill>
                  <a:srgbClr val="747474"/>
                </a:solidFill>
              </a:rPr>
              <a:t>For solid and hollow </a:t>
            </a:r>
            <a:r>
              <a:rPr lang="en-US" sz="3239" dirty="0" smtClean="0">
                <a:solidFill>
                  <a:srgbClr val="747474"/>
                </a:solidFill>
              </a:rPr>
              <a:t>circular</a:t>
            </a:r>
            <a:r>
              <a:rPr sz="3239" dirty="0" smtClean="0">
                <a:solidFill>
                  <a:srgbClr val="747474"/>
                </a:solidFill>
              </a:rPr>
              <a:t> </a:t>
            </a:r>
            <a:r>
              <a:rPr sz="3239" dirty="0">
                <a:solidFill>
                  <a:srgbClr val="747474"/>
                </a:solidFill>
              </a:rPr>
              <a:t>cross-sections we make the </a:t>
            </a:r>
            <a:r>
              <a:rPr lang="en-US" sz="3239" dirty="0" smtClean="0">
                <a:solidFill>
                  <a:srgbClr val="747474"/>
                </a:solidFill>
              </a:rPr>
              <a:t>following </a:t>
            </a:r>
            <a:r>
              <a:rPr sz="3239" dirty="0" smtClean="0">
                <a:solidFill>
                  <a:srgbClr val="747474"/>
                </a:solidFill>
              </a:rPr>
              <a:t>assumption</a:t>
            </a:r>
            <a:r>
              <a:rPr lang="en-US" sz="3239" dirty="0" smtClean="0">
                <a:solidFill>
                  <a:srgbClr val="747474"/>
                </a:solidFill>
              </a:rPr>
              <a:t>s:</a:t>
            </a:r>
            <a:endParaRPr sz="3239" dirty="0">
              <a:solidFill>
                <a:srgbClr val="747474"/>
              </a:solidFill>
            </a:endParaRPr>
          </a:p>
          <a:p>
            <a:pPr marL="1211579" lvl="1" indent="-605789" defTabSz="525779"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3239" dirty="0" smtClean="0">
                <a:solidFill>
                  <a:srgbClr val="747474"/>
                </a:solidFill>
              </a:rPr>
              <a:t>Cross-sectional planes remain planar</a:t>
            </a:r>
            <a:r>
              <a:rPr sz="3239" dirty="0" smtClean="0">
                <a:solidFill>
                  <a:srgbClr val="747474"/>
                </a:solidFill>
              </a:rPr>
              <a:t> </a:t>
            </a:r>
            <a:endParaRPr sz="3239" dirty="0">
              <a:solidFill>
                <a:srgbClr val="747474"/>
              </a:solidFill>
            </a:endParaRPr>
          </a:p>
          <a:p>
            <a:pPr marL="1211579" lvl="1" indent="-605789" defTabSz="525779"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3239" dirty="0" smtClean="0">
                <a:solidFill>
                  <a:srgbClr val="747474"/>
                </a:solidFill>
              </a:rPr>
              <a:t>Radial lines on these planes remain straight</a:t>
            </a:r>
            <a:endParaRPr sz="3239" dirty="0">
              <a:solidFill>
                <a:srgbClr val="747474"/>
              </a:solidFill>
            </a:endParaRPr>
          </a:p>
          <a:p>
            <a:pPr marL="1211579" lvl="1" indent="-605789" defTabSz="525779"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3239" dirty="0" smtClean="0">
                <a:solidFill>
                  <a:srgbClr val="747474"/>
                </a:solidFill>
              </a:rPr>
              <a:t>Cross-sections rotate about the longitudinal axis, and remain perpendicular to that axis</a:t>
            </a:r>
          </a:p>
          <a:p>
            <a:pPr marL="1211579" lvl="1" indent="-605789" defTabSz="525779"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3239" dirty="0" smtClean="0">
                <a:solidFill>
                  <a:srgbClr val="747474"/>
                </a:solidFill>
              </a:rPr>
              <a:t>No axial strain present due to torsion</a:t>
            </a:r>
            <a:r>
              <a:rPr sz="3239" dirty="0" smtClean="0">
                <a:solidFill>
                  <a:srgbClr val="747474"/>
                </a:solidFill>
              </a:rPr>
              <a:t> </a:t>
            </a:r>
            <a:endParaRPr sz="3239" dirty="0">
              <a:solidFill>
                <a:srgbClr val="747474"/>
              </a:solidFill>
            </a:endParaRPr>
          </a:p>
          <a:p>
            <a:pPr marL="1211579" lvl="1" indent="-605789" defTabSz="525779"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endParaRPr sz="3239" dirty="0">
              <a:solidFill>
                <a:srgbClr val="747474"/>
              </a:solidFill>
            </a:endParaRPr>
          </a:p>
          <a:p>
            <a:pPr marL="0" lvl="1" indent="605789" defTabSz="525779"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3239" dirty="0">
              <a:solidFill>
                <a:srgbClr val="747474"/>
              </a:solidFill>
            </a:endParaRPr>
          </a:p>
          <a:p>
            <a:pPr marL="0" lvl="1" indent="605789" defTabSz="525779"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3239" dirty="0">
              <a:solidFill>
                <a:srgbClr val="747474"/>
              </a:solidFill>
            </a:endParaRPr>
          </a:p>
          <a:p>
            <a:pPr marL="0" lvl="1" indent="605789" defTabSz="525779"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3239" dirty="0">
              <a:solidFill>
                <a:srgbClr val="747474"/>
              </a:solidFill>
            </a:endParaRPr>
          </a:p>
          <a:p>
            <a:pPr marL="0" lvl="0" indent="0" defTabSz="525779"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3239" dirty="0">
              <a:solidFill>
                <a:srgbClr val="747474"/>
              </a:solidFill>
            </a:endParaRPr>
          </a:p>
          <a:p>
            <a:pPr marL="0" lvl="0" indent="0" defTabSz="525779"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lang="en-US" sz="3239" dirty="0" smtClean="0">
              <a:solidFill>
                <a:srgbClr val="747474"/>
              </a:solidFill>
            </a:endParaRPr>
          </a:p>
          <a:p>
            <a:pPr marL="0" lvl="0" indent="0" defTabSz="525779"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239" dirty="0" smtClean="0">
                <a:solidFill>
                  <a:srgbClr val="747474"/>
                </a:solidFill>
              </a:rPr>
              <a:t>These </a:t>
            </a:r>
            <a:r>
              <a:rPr sz="3239" dirty="0">
                <a:solidFill>
                  <a:srgbClr val="747474"/>
                </a:solidFill>
              </a:rPr>
              <a:t>assumptions are not valid for anything other than a shaft with a circular cross-section! (solid or hollow)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3</a:t>
            </a:fld>
            <a:endParaRPr sz="1400"/>
          </a:p>
        </p:txBody>
      </p:sp>
      <p:pic>
        <p:nvPicPr>
          <p:cNvPr id="6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802" y="5634900"/>
            <a:ext cx="5092701" cy="190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08313" y="5527142"/>
            <a:ext cx="5511801" cy="218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Torsional </a:t>
            </a:r>
            <a:r>
              <a:rPr lang="en-US" sz="4200" dirty="0" smtClean="0"/>
              <a:t>S</a:t>
            </a:r>
            <a:r>
              <a:rPr sz="4200" dirty="0" smtClean="0"/>
              <a:t>hear </a:t>
            </a:r>
            <a:r>
              <a:rPr lang="en-US" sz="4200" dirty="0" smtClean="0"/>
              <a:t>S</a:t>
            </a:r>
            <a:r>
              <a:rPr sz="4200" dirty="0" smtClean="0"/>
              <a:t>train</a:t>
            </a:r>
            <a:endParaRPr sz="4200" dirty="0"/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200" u="sng" dirty="0">
                <a:solidFill>
                  <a:schemeClr val="tx2"/>
                </a:solidFill>
              </a:rPr>
              <a:t>Pure torsion</a:t>
            </a:r>
            <a:r>
              <a:rPr sz="3200" dirty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/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sz="3200" dirty="0" smtClean="0">
                <a:solidFill>
                  <a:schemeClr val="tx2"/>
                </a:solidFill>
              </a:rPr>
              <a:t>All </a:t>
            </a:r>
            <a:r>
              <a:rPr sz="3200" dirty="0">
                <a:solidFill>
                  <a:schemeClr val="tx2"/>
                </a:solidFill>
              </a:rPr>
              <a:t>portions of the shaft are subjected to the same torque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tx2"/>
                </a:solidFill>
              </a:rPr>
              <a:t>Side angle </a:t>
            </a:r>
            <a:r>
              <a:rPr lang="el-GR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- Constant throughout length of member</a:t>
            </a:r>
            <a:endParaRPr lang="en-US" sz="3200" dirty="0">
              <a:solidFill>
                <a:schemeClr val="tx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 smtClean="0">
                <a:solidFill>
                  <a:schemeClr val="tx2"/>
                </a:solidFill>
              </a:rPr>
              <a:t>Angle </a:t>
            </a:r>
            <a:r>
              <a:rPr sz="3200" dirty="0">
                <a:solidFill>
                  <a:schemeClr val="tx2"/>
                </a:solidFill>
              </a:rPr>
              <a:t>of twist 𝜙 - varies throughout length of </a:t>
            </a:r>
            <a:r>
              <a:rPr sz="3200" dirty="0" smtClean="0">
                <a:solidFill>
                  <a:schemeClr val="tx2"/>
                </a:solidFill>
              </a:rPr>
              <a:t>membe</a:t>
            </a:r>
            <a:r>
              <a:rPr lang="en-US" sz="3200" dirty="0" smtClean="0">
                <a:solidFill>
                  <a:schemeClr val="tx2"/>
                </a:solidFill>
              </a:rPr>
              <a:t>r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4</a:t>
            </a:fld>
            <a:endParaRPr sz="1400"/>
          </a:p>
        </p:txBody>
      </p:sp>
      <p:sp>
        <p:nvSpPr>
          <p:cNvPr id="2" name="Can 1"/>
          <p:cNvSpPr/>
          <p:nvPr/>
        </p:nvSpPr>
        <p:spPr>
          <a:xfrm rot="5400000">
            <a:off x="4918075" y="3262993"/>
            <a:ext cx="2152647" cy="4586514"/>
          </a:xfrm>
          <a:prstGeom prst="can">
            <a:avLst>
              <a:gd name="adj" fmla="val 65136"/>
            </a:avLst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99873" y="5004709"/>
            <a:ext cx="3184366" cy="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/>
          <p:cNvCxnSpPr/>
          <p:nvPr/>
        </p:nvCxnSpPr>
        <p:spPr>
          <a:xfrm>
            <a:off x="3799873" y="5018089"/>
            <a:ext cx="3233732" cy="1236643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6984239" y="5018089"/>
            <a:ext cx="664790" cy="533628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Connector 19"/>
          <p:cNvCxnSpPr/>
          <p:nvPr/>
        </p:nvCxnSpPr>
        <p:spPr>
          <a:xfrm flipV="1">
            <a:off x="7033605" y="5560787"/>
            <a:ext cx="615423" cy="693945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Arc 16"/>
          <p:cNvSpPr/>
          <p:nvPr/>
        </p:nvSpPr>
        <p:spPr>
          <a:xfrm rot="19545480" flipH="1">
            <a:off x="6807282" y="3931272"/>
            <a:ext cx="3390438" cy="2991898"/>
          </a:xfrm>
          <a:prstGeom prst="arc">
            <a:avLst>
              <a:gd name="adj1" fmla="val 18618709"/>
              <a:gd name="adj2" fmla="val 21253880"/>
            </a:avLst>
          </a:prstGeom>
          <a:noFill/>
          <a:ln w="12700" cap="flat">
            <a:solidFill>
              <a:schemeClr val="tx2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6" name="Can 25"/>
          <p:cNvSpPr/>
          <p:nvPr/>
        </p:nvSpPr>
        <p:spPr>
          <a:xfrm rot="5400000">
            <a:off x="3002253" y="6584164"/>
            <a:ext cx="2159244" cy="3054723"/>
          </a:xfrm>
          <a:prstGeom prst="can">
            <a:avLst>
              <a:gd name="adj" fmla="val 65136"/>
            </a:avLst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2656114" y="7563282"/>
            <a:ext cx="1649706" cy="1338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/>
          <p:cNvCxnSpPr>
            <a:endCxn id="30" idx="2"/>
          </p:cNvCxnSpPr>
          <p:nvPr/>
        </p:nvCxnSpPr>
        <p:spPr>
          <a:xfrm>
            <a:off x="2646261" y="7576662"/>
            <a:ext cx="1543070" cy="594147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/>
          <p:cNvCxnSpPr/>
          <p:nvPr/>
        </p:nvCxnSpPr>
        <p:spPr>
          <a:xfrm>
            <a:off x="4305820" y="7576662"/>
            <a:ext cx="664790" cy="533628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Arc 29"/>
          <p:cNvSpPr/>
          <p:nvPr/>
        </p:nvSpPr>
        <p:spPr>
          <a:xfrm rot="19545480" flipH="1">
            <a:off x="4128863" y="6489845"/>
            <a:ext cx="3390438" cy="2991898"/>
          </a:xfrm>
          <a:prstGeom prst="arc">
            <a:avLst>
              <a:gd name="adj1" fmla="val 18618709"/>
              <a:gd name="adj2" fmla="val 19932904"/>
            </a:avLst>
          </a:prstGeom>
          <a:noFill/>
          <a:ln w="12700" cap="flat">
            <a:solidFill>
              <a:schemeClr val="tx2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1" name="Can 30"/>
          <p:cNvSpPr/>
          <p:nvPr/>
        </p:nvSpPr>
        <p:spPr>
          <a:xfrm rot="5400000">
            <a:off x="6344729" y="6597606"/>
            <a:ext cx="2181462" cy="2989977"/>
          </a:xfrm>
          <a:prstGeom prst="can">
            <a:avLst>
              <a:gd name="adj" fmla="val 65136"/>
            </a:avLst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035888" y="7546620"/>
            <a:ext cx="1591144" cy="884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/>
          <p:cNvCxnSpPr>
            <a:stCxn id="31" idx="3"/>
          </p:cNvCxnSpPr>
          <p:nvPr/>
        </p:nvCxnSpPr>
        <p:spPr>
          <a:xfrm>
            <a:off x="5940472" y="8092595"/>
            <a:ext cx="1711243" cy="677767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Straight Connector 33"/>
          <p:cNvCxnSpPr>
            <a:stCxn id="31" idx="0"/>
          </p:cNvCxnSpPr>
          <p:nvPr/>
        </p:nvCxnSpPr>
        <p:spPr>
          <a:xfrm>
            <a:off x="7509532" y="8092595"/>
            <a:ext cx="782290" cy="9873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Arc 34"/>
          <p:cNvSpPr/>
          <p:nvPr/>
        </p:nvSpPr>
        <p:spPr>
          <a:xfrm rot="19545480" flipH="1">
            <a:off x="7450075" y="6482023"/>
            <a:ext cx="3390438" cy="2991898"/>
          </a:xfrm>
          <a:prstGeom prst="arc">
            <a:avLst>
              <a:gd name="adj1" fmla="val 19778471"/>
              <a:gd name="adj2" fmla="val 21253880"/>
            </a:avLst>
          </a:prstGeom>
          <a:noFill/>
          <a:ln w="12700" cap="flat">
            <a:solidFill>
              <a:schemeClr val="tx2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39" name="Straight Connector 38"/>
          <p:cNvCxnSpPr>
            <a:stCxn id="30" idx="2"/>
          </p:cNvCxnSpPr>
          <p:nvPr/>
        </p:nvCxnSpPr>
        <p:spPr>
          <a:xfrm flipV="1">
            <a:off x="4189331" y="8106459"/>
            <a:ext cx="781279" cy="6435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/>
          <p:cNvCxnSpPr/>
          <p:nvPr/>
        </p:nvCxnSpPr>
        <p:spPr>
          <a:xfrm flipV="1">
            <a:off x="7651715" y="8096191"/>
            <a:ext cx="626440" cy="674172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/>
          <p:cNvCxnSpPr/>
          <p:nvPr/>
        </p:nvCxnSpPr>
        <p:spPr>
          <a:xfrm>
            <a:off x="5931307" y="8088392"/>
            <a:ext cx="1591144" cy="884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TextBox 44"/>
          <p:cNvSpPr txBox="1"/>
          <p:nvPr/>
        </p:nvSpPr>
        <p:spPr>
          <a:xfrm>
            <a:off x="5044962" y="4845343"/>
            <a:ext cx="59897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l-GR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95867" y="5188452"/>
            <a:ext cx="59897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dirty="0">
                <a:solidFill>
                  <a:srgbClr val="747474"/>
                </a:solidFill>
              </a:rPr>
              <a:t>𝜙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98559" y="7382890"/>
            <a:ext cx="59897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l-GR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69425" y="7920474"/>
            <a:ext cx="59897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l-GR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41549" y="7746462"/>
            <a:ext cx="63040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1800" dirty="0" smtClean="0">
                <a:solidFill>
                  <a:srgbClr val="747474"/>
                </a:solidFill>
              </a:rPr>
              <a:t>𝜙</a:t>
            </a:r>
            <a:r>
              <a:rPr lang="en-US" sz="1800" baseline="-25000" dirty="0" smtClean="0">
                <a:solidFill>
                  <a:srgbClr val="747474"/>
                </a:solidFill>
              </a:rPr>
              <a:t>1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498288" y="8096190"/>
            <a:ext cx="568933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1800" dirty="0" smtClean="0">
                <a:solidFill>
                  <a:srgbClr val="747474"/>
                </a:solidFill>
              </a:rPr>
              <a:t>𝜙</a:t>
            </a:r>
            <a:r>
              <a:rPr lang="en-US" sz="1800" baseline="-25000" dirty="0" smtClean="0">
                <a:solidFill>
                  <a:srgbClr val="747474"/>
                </a:solidFill>
              </a:rPr>
              <a:t>2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Developing the </a:t>
            </a:r>
            <a:r>
              <a:rPr lang="en-US" sz="4200" dirty="0" smtClean="0"/>
              <a:t>S</a:t>
            </a:r>
            <a:r>
              <a:rPr sz="4200" dirty="0" smtClean="0"/>
              <a:t>hear </a:t>
            </a:r>
            <a:r>
              <a:rPr lang="en-US" sz="4200" dirty="0" smtClean="0"/>
              <a:t>S</a:t>
            </a:r>
            <a:r>
              <a:rPr sz="4200" dirty="0" smtClean="0"/>
              <a:t>train </a:t>
            </a:r>
            <a:r>
              <a:rPr lang="en-US" sz="4200" dirty="0" smtClean="0"/>
              <a:t>E</a:t>
            </a:r>
            <a:r>
              <a:rPr sz="4200" dirty="0" smtClean="0"/>
              <a:t>quation </a:t>
            </a:r>
            <a:endParaRPr sz="4200" dirty="0"/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571500" y="2209928"/>
            <a:ext cx="11861800" cy="1024591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47474"/>
                </a:solidFill>
              </a:rPr>
              <a:t>Consider a small disk-shaped section of the shaft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5</a:t>
            </a:fld>
            <a:endParaRPr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8" y="6130847"/>
            <a:ext cx="3486196" cy="3373334"/>
          </a:xfrm>
          <a:prstGeom prst="rect">
            <a:avLst/>
          </a:prstGeom>
        </p:spPr>
      </p:pic>
      <p:sp>
        <p:nvSpPr>
          <p:cNvPr id="10" name="Shape 92"/>
          <p:cNvSpPr txBox="1">
            <a:spLocks/>
          </p:cNvSpPr>
          <p:nvPr/>
        </p:nvSpPr>
        <p:spPr>
          <a:xfrm>
            <a:off x="5575121" y="3131780"/>
            <a:ext cx="6858179" cy="5889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4572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9144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13716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18288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22860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  <a:lvl6pPr marL="27432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6pPr>
            <a:lvl7pPr marL="32004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7pPr>
            <a:lvl8pPr marL="36576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8pPr>
            <a:lvl9pPr marL="41148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Helvetica Neue Light"/>
                <a:cs typeface="Calibri" panose="020F0502020204030204" pitchFamily="34" charset="0"/>
              </a:rPr>
              <a:t>c – distance to from centerline to 	            	outside of shaft (shaft radius)</a:t>
            </a:r>
          </a:p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Δx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–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small segment of shaft length</a:t>
            </a:r>
            <a:endParaRPr lang="en-US" sz="3200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endParaRPr lang="en-US" sz="3200" dirty="0" smtClean="0">
              <a:solidFill>
                <a:schemeClr val="bg2">
                  <a:lumMod val="50000"/>
                </a:schemeClr>
              </a:solidFill>
              <a:latin typeface="Helvetica Neue Light"/>
              <a:cs typeface="Calibri" panose="020F0502020204030204" pitchFamily="34" charset="0"/>
            </a:endParaRPr>
          </a:p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chemeClr val="bg2">
                  <a:lumMod val="50000"/>
                </a:schemeClr>
              </a:solidFill>
              <a:latin typeface="Helvetica Neue Light"/>
              <a:cs typeface="Calibri" panose="020F0502020204030204" pitchFamily="34" charset="0"/>
            </a:endParaRPr>
          </a:p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endParaRPr lang="en-US" sz="3200" dirty="0" smtClean="0">
              <a:solidFill>
                <a:schemeClr val="bg2">
                  <a:lumMod val="50000"/>
                </a:schemeClr>
              </a:solidFill>
              <a:latin typeface="Helvetica Neue Light"/>
              <a:cs typeface="Calibri" panose="020F0502020204030204" pitchFamily="34" charset="0"/>
            </a:endParaRPr>
          </a:p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chemeClr val="bg2">
                  <a:lumMod val="50000"/>
                </a:schemeClr>
              </a:solidFill>
              <a:latin typeface="Helvetica Neue Light"/>
              <a:cs typeface="Calibri" panose="020F0502020204030204" pitchFamily="34" charset="0"/>
            </a:endParaRPr>
          </a:p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endParaRPr lang="en-US" sz="3200" dirty="0" smtClean="0">
              <a:solidFill>
                <a:schemeClr val="bg2">
                  <a:lumMod val="50000"/>
                </a:schemeClr>
              </a:solidFill>
              <a:latin typeface="Helvetica Neue Light"/>
              <a:cs typeface="Calibri" panose="020F0502020204030204" pitchFamily="34" charset="0"/>
            </a:endParaRPr>
          </a:p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r>
              <a:rPr lang="el-GR" sz="3200" dirty="0" smtClean="0">
                <a:solidFill>
                  <a:schemeClr val="bg2">
                    <a:lumMod val="50000"/>
                  </a:schemeClr>
                </a:solidFill>
                <a:latin typeface="Helvetica Neue Light"/>
                <a:cs typeface="Calibri" panose="020F0502020204030204" pitchFamily="34" charset="0"/>
              </a:rPr>
              <a:t>ρ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Helvetica Neue Light"/>
                <a:cs typeface="Calibri" panose="020F0502020204030204" pitchFamily="34" charset="0"/>
              </a:rPr>
              <a:t> – radial distance from centerline</a:t>
            </a:r>
          </a:p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Δ</a:t>
            </a:r>
            <a:r>
              <a:rPr lang="el-GR" sz="320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ϕ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– change in twist over </a:t>
            </a:r>
            <a:r>
              <a:rPr lang="el-GR" sz="320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Δ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x</a:t>
            </a:r>
          </a:p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chemeClr val="bg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endParaRPr lang="en-US" sz="3200" dirty="0" smtClean="0">
              <a:solidFill>
                <a:schemeClr val="bg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9" y="3004280"/>
            <a:ext cx="3195283" cy="312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1201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Developing the </a:t>
            </a:r>
            <a:r>
              <a:rPr lang="en-US" sz="4200" dirty="0" smtClean="0"/>
              <a:t>S</a:t>
            </a:r>
            <a:r>
              <a:rPr sz="4200" dirty="0" smtClean="0"/>
              <a:t>hear </a:t>
            </a:r>
            <a:r>
              <a:rPr lang="en-US" sz="4200" dirty="0" smtClean="0"/>
              <a:t>S</a:t>
            </a:r>
            <a:r>
              <a:rPr sz="4200" dirty="0" smtClean="0"/>
              <a:t>train </a:t>
            </a:r>
            <a:r>
              <a:rPr lang="en-US" sz="4200" dirty="0" smtClean="0"/>
              <a:t>E</a:t>
            </a:r>
            <a:r>
              <a:rPr sz="4200" dirty="0" smtClean="0"/>
              <a:t>quation </a:t>
            </a:r>
            <a:endParaRPr sz="4200" dirty="0"/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571500" y="2209928"/>
            <a:ext cx="11861800" cy="1024591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47474"/>
                </a:solidFill>
              </a:rPr>
              <a:t>Consider a small disk-shaped section of the shaft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6</a:t>
            </a:fld>
            <a:endParaRPr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74" y="2994493"/>
            <a:ext cx="5268947" cy="5098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hape 92"/>
              <p:cNvSpPr txBox="1">
                <a:spLocks/>
              </p:cNvSpPr>
              <p:nvPr/>
            </p:nvSpPr>
            <p:spPr>
              <a:xfrm>
                <a:off x="5575121" y="3131780"/>
                <a:ext cx="6858179" cy="588939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0" tIns="0" rIns="0" bIns="0">
                <a:normAutofit fontScale="92500"/>
              </a:bodyPr>
              <a:lstStyle>
                <a:lvl1pPr marL="4572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1pPr>
                <a:lvl2pPr marL="9144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2pPr>
                <a:lvl3pPr marL="13716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3pPr>
                <a:lvl4pPr marL="18288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4pPr>
                <a:lvl5pPr marL="22860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5pPr>
                <a:lvl6pPr marL="27432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6pPr>
                <a:lvl7pPr marL="32004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7pPr>
                <a:lvl8pPr marL="36576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8pPr>
                <a:lvl9pPr marL="41148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9pPr>
              </a:lstStyle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dirty="0" smtClean="0">
                    <a:solidFill>
                      <a:schemeClr val="bg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Defining </a:t>
                </a:r>
                <a:r>
                  <a:rPr lang="el-GR" sz="3200" dirty="0" smtClean="0">
                    <a:solidFill>
                      <a:schemeClr val="bg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γ</a:t>
                </a:r>
                <a:r>
                  <a:rPr lang="en-US" sz="3200" dirty="0" smtClean="0">
                    <a:solidFill>
                      <a:schemeClr val="bg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solidFill>
                    <a:schemeClr val="bg2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320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3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20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3200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320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3200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But can express D’D’’ using arc length</a:t>
                </a: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3200" i="1" dirty="0" smtClean="0">
                  <a:solidFill>
                    <a:schemeClr val="bg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320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3200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Shap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121" y="3131780"/>
                <a:ext cx="6858179" cy="5889390"/>
              </a:xfrm>
              <a:prstGeom prst="rect">
                <a:avLst/>
              </a:prstGeom>
              <a:blipFill>
                <a:blip r:embed="rId3"/>
                <a:stretch>
                  <a:fillRect l="-3467" t="-217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78973" y="6687411"/>
            <a:ext cx="3234520" cy="17469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Developing the </a:t>
            </a:r>
            <a:r>
              <a:rPr lang="en-US" sz="4200" dirty="0" smtClean="0"/>
              <a:t>S</a:t>
            </a:r>
            <a:r>
              <a:rPr sz="4200" dirty="0" smtClean="0"/>
              <a:t>hear </a:t>
            </a:r>
            <a:r>
              <a:rPr lang="en-US" sz="4200" dirty="0" smtClean="0"/>
              <a:t>S</a:t>
            </a:r>
            <a:r>
              <a:rPr sz="4200" dirty="0" smtClean="0"/>
              <a:t>train </a:t>
            </a:r>
            <a:r>
              <a:rPr lang="en-US" sz="4200" dirty="0" smtClean="0"/>
              <a:t>E</a:t>
            </a:r>
            <a:r>
              <a:rPr sz="4200" dirty="0" smtClean="0"/>
              <a:t>quation </a:t>
            </a:r>
            <a:endParaRPr sz="4200" dirty="0"/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571500" y="2209928"/>
            <a:ext cx="11861800" cy="1024591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47474"/>
                </a:solidFill>
              </a:rPr>
              <a:t>Consider a small disk-shaped section of the shaft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7</a:t>
            </a:fld>
            <a:endParaRPr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74" y="2994493"/>
            <a:ext cx="5268947" cy="5098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hape 92"/>
              <p:cNvSpPr txBox="1">
                <a:spLocks/>
              </p:cNvSpPr>
              <p:nvPr/>
            </p:nvSpPr>
            <p:spPr>
              <a:xfrm>
                <a:off x="5575121" y="3131780"/>
                <a:ext cx="6858179" cy="588939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0" tIns="0" rIns="0" bIns="0">
                <a:normAutofit/>
              </a:bodyPr>
              <a:lstStyle>
                <a:lvl1pPr marL="4572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1pPr>
                <a:lvl2pPr marL="9144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2pPr>
                <a:lvl3pPr marL="13716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3pPr>
                <a:lvl4pPr marL="18288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4pPr>
                <a:lvl5pPr marL="22860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5pPr>
                <a:lvl6pPr marL="27432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6pPr>
                <a:lvl7pPr marL="32004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7pPr>
                <a:lvl8pPr marL="36576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8pPr>
                <a:lvl9pPr marL="41148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9pPr>
              </a:lstStyle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dirty="0" smtClean="0">
                    <a:solidFill>
                      <a:schemeClr val="bg2">
                        <a:lumMod val="50000"/>
                      </a:schemeClr>
                    </a:solidFill>
                    <a:latin typeface="Helvetica Neue Light"/>
                    <a:cs typeface="Calibri" panose="020F0502020204030204" pitchFamily="34" charset="0"/>
                  </a:rPr>
                  <a:t>Small Angle Approximation:</a:t>
                </a:r>
                <a:endParaRPr lang="en-US" sz="320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3200" dirty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32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32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32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3200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320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Or, written as:</a:t>
                </a: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3200" i="1" dirty="0" smtClean="0">
                  <a:solidFill>
                    <a:schemeClr val="bg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32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32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3200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Shap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121" y="3131780"/>
                <a:ext cx="6858179" cy="5889390"/>
              </a:xfrm>
              <a:prstGeom prst="rect">
                <a:avLst/>
              </a:prstGeom>
              <a:blipFill>
                <a:blip r:embed="rId3"/>
                <a:stretch>
                  <a:fillRect l="-3644" t="-217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hape 92"/>
          <p:cNvSpPr txBox="1">
            <a:spLocks/>
          </p:cNvSpPr>
          <p:nvPr/>
        </p:nvSpPr>
        <p:spPr>
          <a:xfrm>
            <a:off x="10873548" y="7262956"/>
            <a:ext cx="1995037" cy="595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4572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9144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13716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18288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22860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  <a:lvl6pPr marL="27432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6pPr>
            <a:lvl7pPr marL="32004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7pPr>
            <a:lvl8pPr marL="36576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8pPr>
            <a:lvl9pPr marL="41148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>
              <a:buFont typeface="Helvetica Neue"/>
              <a:buNone/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Eqn. 6.1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7959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14012" y="7611229"/>
            <a:ext cx="3234520" cy="17469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78973" y="3725839"/>
            <a:ext cx="3234520" cy="17469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Developing the shear strain equation 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571500" y="2209928"/>
            <a:ext cx="11861800" cy="1024591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47474"/>
                </a:solidFill>
              </a:rPr>
              <a:t>Consider a small disk-shaped section of the shaft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8</a:t>
            </a:fld>
            <a:endParaRPr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74" y="2994493"/>
            <a:ext cx="5268947" cy="5098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hape 92"/>
              <p:cNvSpPr txBox="1">
                <a:spLocks/>
              </p:cNvSpPr>
              <p:nvPr/>
            </p:nvSpPr>
            <p:spPr>
              <a:xfrm>
                <a:off x="5575121" y="3131780"/>
                <a:ext cx="6858179" cy="588939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0" tIns="0" rIns="0" bIns="0">
                <a:normAutofit/>
              </a:bodyPr>
              <a:lstStyle>
                <a:lvl1pPr marL="4572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1pPr>
                <a:lvl2pPr marL="9144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2pPr>
                <a:lvl3pPr marL="13716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3pPr>
                <a:lvl4pPr marL="18288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4pPr>
                <a:lvl5pPr marL="22860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5pPr>
                <a:lvl6pPr marL="27432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6pPr>
                <a:lvl7pPr marL="32004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7pPr>
                <a:lvl8pPr marL="36576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8pPr>
                <a:lvl9pPr marL="41148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9pPr>
              </a:lstStyle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dirty="0" smtClean="0">
                    <a:solidFill>
                      <a:schemeClr val="bg2">
                        <a:lumMod val="50000"/>
                      </a:schemeClr>
                    </a:solidFill>
                    <a:cs typeface="Calibri" panose="020F0502020204030204" pitchFamily="34" charset="0"/>
                  </a:rPr>
                  <a:t>Max shear strain when </a:t>
                </a:r>
                <a:r>
                  <a:rPr lang="el-GR" sz="3200" dirty="0" smtClean="0">
                    <a:solidFill>
                      <a:schemeClr val="bg2">
                        <a:lumMod val="50000"/>
                      </a:schemeClr>
                    </a:solidFill>
                    <a:cs typeface="Calibri" panose="020F0502020204030204" pitchFamily="34" charset="0"/>
                  </a:rPr>
                  <a:t>ρ</a:t>
                </a:r>
                <a:r>
                  <a:rPr lang="en-US" sz="3200" dirty="0" smtClean="0">
                    <a:solidFill>
                      <a:schemeClr val="bg2">
                        <a:lumMod val="50000"/>
                      </a:schemeClr>
                    </a:solidFill>
                    <a:cs typeface="Calibri" panose="020F0502020204030204" pitchFamily="34" charset="0"/>
                  </a:rPr>
                  <a:t> = c</a:t>
                </a:r>
                <a:endParaRPr lang="en-US" sz="3200" dirty="0" smtClean="0">
                  <a:solidFill>
                    <a:schemeClr val="bg2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3200" dirty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		</a:t>
                </a: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3200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Since linear, can express strain at a given distance from centerline as a ratio of the maximum shear strain:</a:t>
                </a: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3200" i="1" dirty="0" smtClean="0">
                  <a:solidFill>
                    <a:schemeClr val="bg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320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b>
                        <m:sSubPr>
                          <m:ctrlPr>
                            <a:rPr lang="en-US" sz="32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 algn="l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3200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Shap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121" y="3131780"/>
                <a:ext cx="6858179" cy="5889390"/>
              </a:xfrm>
              <a:prstGeom prst="rect">
                <a:avLst/>
              </a:prstGeom>
              <a:blipFill>
                <a:blip r:embed="rId3"/>
                <a:stretch>
                  <a:fillRect l="-3644" t="-217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hape 92"/>
          <p:cNvSpPr txBox="1">
            <a:spLocks/>
          </p:cNvSpPr>
          <p:nvPr/>
        </p:nvSpPr>
        <p:spPr>
          <a:xfrm>
            <a:off x="10844068" y="4322614"/>
            <a:ext cx="1995037" cy="595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4572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9144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13716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18288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22860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  <a:lvl6pPr marL="27432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6pPr>
            <a:lvl7pPr marL="32004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7pPr>
            <a:lvl8pPr marL="36576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8pPr>
            <a:lvl9pPr marL="41148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>
              <a:buFont typeface="Helvetica Neue"/>
              <a:buNone/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Eqn. 6.2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Shape 92"/>
          <p:cNvSpPr txBox="1">
            <a:spLocks/>
          </p:cNvSpPr>
          <p:nvPr/>
        </p:nvSpPr>
        <p:spPr>
          <a:xfrm>
            <a:off x="10829472" y="8186774"/>
            <a:ext cx="1995037" cy="595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4572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9144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13716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18288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22860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  <a:lvl6pPr marL="27432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6pPr>
            <a:lvl7pPr marL="32004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7pPr>
            <a:lvl8pPr marL="36576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8pPr>
            <a:lvl9pPr marL="41148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>
              <a:buFont typeface="Helvetica Neue"/>
              <a:buNone/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Eqn. 6.3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367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85139" y="3355069"/>
            <a:ext cx="2944996" cy="12511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Torsional Shear </a:t>
            </a:r>
            <a:r>
              <a:rPr lang="en-US" sz="4200" dirty="0" smtClean="0"/>
              <a:t>S</a:t>
            </a:r>
            <a:r>
              <a:rPr sz="4200" dirty="0" smtClean="0"/>
              <a:t>tress</a:t>
            </a:r>
            <a:endParaRPr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Shape 99"/>
              <p:cNvSpPr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dirty="0" smtClean="0">
                    <a:solidFill>
                      <a:srgbClr val="747474"/>
                    </a:solidFill>
                  </a:rPr>
                  <a:t>Recall Hooke’s law for shear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32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3200" b="0" dirty="0" smtClean="0">
                  <a:solidFill>
                    <a:srgbClr val="747474"/>
                  </a:solidFill>
                  <a:ea typeface="Cambria Math" panose="02040503050406030204" pitchFamily="18" charset="0"/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dirty="0" smtClean="0">
                    <a:solidFill>
                      <a:srgbClr val="747474"/>
                    </a:solidFill>
                  </a:rPr>
                  <a:t>Substitute this in to </a:t>
                </a:r>
                <a:r>
                  <a:rPr lang="en-US" sz="3200" dirty="0" err="1" smtClean="0">
                    <a:solidFill>
                      <a:srgbClr val="747474"/>
                    </a:solidFill>
                  </a:rPr>
                  <a:t>Eqn</a:t>
                </a:r>
                <a:r>
                  <a:rPr lang="en-US" sz="3200" dirty="0" smtClean="0">
                    <a:solidFill>
                      <a:srgbClr val="747474"/>
                    </a:solidFill>
                  </a:rPr>
                  <a:t> 6.3 to get:</a:t>
                </a: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dirty="0"/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sz="3600" dirty="0" smtClean="0">
                  <a:solidFill>
                    <a:srgbClr val="747474"/>
                  </a:solidFill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dirty="0"/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sz="3200" dirty="0" smtClean="0">
                  <a:solidFill>
                    <a:schemeClr val="tx2"/>
                  </a:solidFill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dirty="0" smtClean="0">
                    <a:solidFill>
                      <a:schemeClr val="tx2"/>
                    </a:solidFill>
                  </a:rPr>
                  <a:t>Shear stress is linear across the radius. </a:t>
                </a:r>
              </a:p>
              <a:p>
                <a:pPr lvl="1"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dirty="0" smtClean="0">
                    <a:solidFill>
                      <a:schemeClr val="tx2"/>
                    </a:solidFill>
                  </a:rPr>
                  <a:t>It is zero in the center</a:t>
                </a:r>
              </a:p>
              <a:p>
                <a:pPr lvl="1"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dirty="0" smtClean="0">
                    <a:solidFill>
                      <a:schemeClr val="tx2"/>
                    </a:solidFill>
                  </a:rPr>
                  <a:t>It is maximum at the outside</a:t>
                </a:r>
              </a:p>
              <a:p>
                <a:pPr lvl="1"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dirty="0" smtClean="0">
                    <a:solidFill>
                      <a:schemeClr val="tx2"/>
                    </a:solidFill>
                  </a:rPr>
                  <a:t>Not just on the surface, but as </a:t>
                </a:r>
                <a:r>
                  <a:rPr lang="en-US" sz="3200" dirty="0" smtClean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</a:t>
                </a:r>
                <a:endParaRPr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9" name="Shape 9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490" t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9</a:t>
            </a:fld>
            <a:endParaRPr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74664" y="3426017"/>
                <a:ext cx="2655471" cy="1041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664" y="3426017"/>
                <a:ext cx="2655471" cy="10411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hape 92"/>
          <p:cNvSpPr txBox="1">
            <a:spLocks/>
          </p:cNvSpPr>
          <p:nvPr/>
        </p:nvSpPr>
        <p:spPr>
          <a:xfrm>
            <a:off x="9134199" y="3682715"/>
            <a:ext cx="1995037" cy="595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4572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9144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13716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18288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22860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  <a:lvl6pPr marL="27432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6pPr>
            <a:lvl7pPr marL="32004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7pPr>
            <a:lvl8pPr marL="36576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8pPr>
            <a:lvl9pPr marL="41148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>
              <a:buFont typeface="Helvetica Neue"/>
              <a:buNone/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Eqn. 6.4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25" y="6919414"/>
            <a:ext cx="3127016" cy="2834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835" y="5577521"/>
            <a:ext cx="4067221" cy="331247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583</Words>
  <Application>Microsoft Office PowerPoint</Application>
  <PresentationFormat>Custom</PresentationFormat>
  <Paragraphs>180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Avenir Roman</vt:lpstr>
      <vt:lpstr>Calibri</vt:lpstr>
      <vt:lpstr>Cambria Math</vt:lpstr>
      <vt:lpstr>Helvetica</vt:lpstr>
      <vt:lpstr>Helvetica Neue</vt:lpstr>
      <vt:lpstr>Helvetica Neue Light</vt:lpstr>
      <vt:lpstr>Times New Roman</vt:lpstr>
      <vt:lpstr>Wingdings</vt:lpstr>
      <vt:lpstr>ModernPortfolio</vt:lpstr>
      <vt:lpstr>Mechanics of Materials ENGR 350 - Lecture 22 Torsion 1</vt:lpstr>
      <vt:lpstr>Torsion and torque</vt:lpstr>
      <vt:lpstr>Torsion and Assumptions</vt:lpstr>
      <vt:lpstr>Torsional Shear Strain</vt:lpstr>
      <vt:lpstr>Developing the Shear Strain Equation </vt:lpstr>
      <vt:lpstr>Developing the Shear Strain Equation </vt:lpstr>
      <vt:lpstr>Developing the Shear Strain Equation </vt:lpstr>
      <vt:lpstr>Developing the shear strain equation </vt:lpstr>
      <vt:lpstr>Torsional Shear Stress</vt:lpstr>
      <vt:lpstr>Relating Torque and Shear Stress</vt:lpstr>
      <vt:lpstr>Polar moment of inertia (J) for circular sections</vt:lpstr>
      <vt:lpstr>Example Problem 1</vt:lpstr>
      <vt:lpstr>Example Problem 2 – Driveshaft on Camaro ZL1</vt:lpstr>
      <vt:lpstr>Then why did this happen?</vt:lpstr>
      <vt:lpstr>Example Problem 3 – Axle shaft on Camaro ZL1</vt:lpstr>
      <vt:lpstr>Torsion Problem Tips</vt:lpstr>
      <vt:lpstr>Where else do you see torsion?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Mechanics of Materials Engr 350 - Lecture 17 - Torsion</dc:title>
  <dc:creator>Maughan, Michael (maughan@uidaho.edu)</dc:creator>
  <cp:lastModifiedBy>Cordon, Daniel (dcordon@uidaho.edu)</cp:lastModifiedBy>
  <cp:revision>25</cp:revision>
  <cp:lastPrinted>2017-10-10T19:23:05Z</cp:lastPrinted>
  <dcterms:modified xsi:type="dcterms:W3CDTF">2019-03-20T17:58:19Z</dcterms:modified>
</cp:coreProperties>
</file>