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74" r:id="rId4"/>
    <p:sldId id="275" r:id="rId5"/>
    <p:sldId id="258" r:id="rId6"/>
    <p:sldId id="260" r:id="rId7"/>
    <p:sldId id="262" r:id="rId8"/>
    <p:sldId id="276" r:id="rId9"/>
    <p:sldId id="277" r:id="rId10"/>
    <p:sldId id="278" r:id="rId11"/>
    <p:sldId id="264" r:id="rId12"/>
    <p:sldId id="266" r:id="rId13"/>
    <p:sldId id="268" r:id="rId14"/>
    <p:sldId id="270" r:id="rId15"/>
    <p:sldId id="271" r:id="rId16"/>
  </p:sldIdLst>
  <p:sldSz cx="13004800" cy="9753600"/>
  <p:notesSz cx="7010400" cy="92964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A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000" dirty="0"/>
              <a:t>Mechanics of Materials </a:t>
            </a:r>
            <a:r>
              <a:rPr sz="4000" dirty="0" err="1"/>
              <a:t>Engr</a:t>
            </a:r>
            <a:r>
              <a:rPr sz="4000" dirty="0"/>
              <a:t> 350 - Lecture </a:t>
            </a:r>
            <a:r>
              <a:rPr lang="en-US" sz="4000" dirty="0" smtClean="0"/>
              <a:t>23 </a:t>
            </a:r>
            <a:r>
              <a:rPr sz="4000" dirty="0" smtClean="0"/>
              <a:t>Torsion </a:t>
            </a:r>
            <a:r>
              <a:rPr sz="4000" dirty="0"/>
              <a:t>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oblique planes influence failure modes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113" name="pasted-image.tif"/>
          <p:cNvPicPr/>
          <p:nvPr/>
        </p:nvPicPr>
        <p:blipFill>
          <a:blip r:embed="rId2">
            <a:extLst/>
          </a:blip>
          <a:srcRect l="5042" t="22442" r="2610" b="20290"/>
          <a:stretch>
            <a:fillRect/>
          </a:stretch>
        </p:blipFill>
        <p:spPr>
          <a:xfrm>
            <a:off x="943371" y="5056521"/>
            <a:ext cx="9810057" cy="454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3">
            <a:extLst/>
          </a:blip>
          <a:srcRect b="8798"/>
          <a:stretch>
            <a:fillRect/>
          </a:stretch>
        </p:blipFill>
        <p:spPr>
          <a:xfrm>
            <a:off x="5729267" y="2121265"/>
            <a:ext cx="6348434" cy="25412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4"/>
          <p:cNvSpPr>
            <a:spLocks noGrp="1"/>
          </p:cNvSpPr>
          <p:nvPr>
            <p:ph type="body" idx="1"/>
          </p:nvPr>
        </p:nvSpPr>
        <p:spPr>
          <a:xfrm>
            <a:off x="571500" y="2121252"/>
            <a:ext cx="5669643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(d) Low carbon steel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Fails nearly on transverse plane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Note the angle of twist of the piece!</a:t>
            </a:r>
            <a:endParaRPr sz="33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965371" y="2627086"/>
            <a:ext cx="624115" cy="5994401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4455885" y="8146637"/>
            <a:ext cx="1625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Snap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0438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Torsional deformations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Shape 135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rgbClr val="747474"/>
                    </a:solidFill>
                  </a:rPr>
                  <a:t>Recall Hooke’s law: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74747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>
                  <a:solidFill>
                    <a:srgbClr val="747474"/>
                  </a:solidFill>
                </a:endParaRPr>
              </a:p>
              <a:p>
                <a:pPr>
                  <a:lnSpc>
                    <a:spcPct val="15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rgbClr val="747474"/>
                    </a:solidFill>
                  </a:rPr>
                  <a:t>Recall relationship between shear stress and position (eq. </a:t>
                </a:r>
                <a:r>
                  <a:rPr lang="en-US" sz="2800" dirty="0" smtClean="0">
                    <a:solidFill>
                      <a:srgbClr val="747474"/>
                    </a:solidFill>
                  </a:rPr>
                  <a:t>6.6):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rgbClr val="747474"/>
                    </a:solidFill>
                  </a:rPr>
                  <a:t>Recall </a:t>
                </a:r>
                <a:r>
                  <a:rPr lang="en-US" sz="2800" dirty="0">
                    <a:solidFill>
                      <a:srgbClr val="747474"/>
                    </a:solidFill>
                  </a:rPr>
                  <a:t>angle of twist equation (eq. </a:t>
                </a:r>
                <a:r>
                  <a:rPr lang="en-US" sz="2800" dirty="0" smtClean="0">
                    <a:solidFill>
                      <a:srgbClr val="747474"/>
                    </a:solidFill>
                  </a:rPr>
                  <a:t>6.1):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2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rgbClr val="747474"/>
                    </a:solidFill>
                  </a:rPr>
                  <a:t>Substitute </a:t>
                </a:r>
                <a:r>
                  <a:rPr lang="en-US" sz="2800" dirty="0" err="1" smtClean="0">
                    <a:solidFill>
                      <a:srgbClr val="747474"/>
                    </a:solidFill>
                  </a:rPr>
                  <a:t>eq</a:t>
                </a:r>
                <a:r>
                  <a:rPr lang="en-US" sz="2800" dirty="0" smtClean="0">
                    <a:solidFill>
                      <a:srgbClr val="747474"/>
                    </a:solidFill>
                  </a:rPr>
                  <a:t> 6.1 and 6.1 in to Hooke’s Law: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/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lang="en-US" sz="2800" dirty="0" smtClean="0">
                  <a:solidFill>
                    <a:srgbClr val="747474"/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Separate and integrate</a:t>
                </a:r>
                <a:endParaRPr lang="en-US" sz="28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endParaRPr sz="2800" dirty="0">
                  <a:solidFill>
                    <a:srgbClr val="747474"/>
                  </a:solidFill>
                </a:endParaRPr>
              </a:p>
            </p:txBody>
          </p:sp>
        </mc:Choice>
        <mc:Fallback>
          <p:sp>
            <p:nvSpPr>
              <p:cNvPr id="135" name="Shape 13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285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137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6518823">
            <a:off x="10109280" y="3800142"/>
            <a:ext cx="1793082" cy="3569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2595" y="5175250"/>
            <a:ext cx="1231901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/>
          <p:nvPr/>
        </p:nvPicPr>
        <p:blipFill rotWithShape="1">
          <a:blip r:embed="rId5">
            <a:extLst/>
          </a:blip>
          <a:srcRect t="64564"/>
          <a:stretch/>
        </p:blipFill>
        <p:spPr>
          <a:xfrm>
            <a:off x="5030717" y="6868041"/>
            <a:ext cx="2375555" cy="1033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 rotWithShape="1">
          <a:blip r:embed="rId5">
            <a:extLst/>
          </a:blip>
          <a:srcRect b="73957"/>
          <a:stretch/>
        </p:blipFill>
        <p:spPr>
          <a:xfrm>
            <a:off x="1236469" y="7005019"/>
            <a:ext cx="2375555" cy="759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571500" y="2162239"/>
            <a:ext cx="11861800" cy="66675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747474"/>
                </a:solidFill>
              </a:rPr>
              <a:t>This equation          can also be expressed as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9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dirty="0" smtClean="0">
                <a:solidFill>
                  <a:srgbClr val="747474"/>
                </a:solidFill>
              </a:rPr>
              <a:t>This is like the FLEA equation, but for torque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en-US" sz="2900" dirty="0" smtClean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dirty="0" smtClean="0">
                <a:solidFill>
                  <a:srgbClr val="747474"/>
                </a:solidFill>
              </a:rPr>
              <a:t>These </a:t>
            </a:r>
            <a:r>
              <a:rPr sz="2900" dirty="0">
                <a:solidFill>
                  <a:srgbClr val="747474"/>
                </a:solidFill>
              </a:rPr>
              <a:t>equations are only valid for</a:t>
            </a:r>
          </a:p>
          <a:p>
            <a:pPr lv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747474"/>
                </a:solidFill>
              </a:rPr>
              <a:t>homogeneous </a:t>
            </a:r>
            <a:r>
              <a:rPr sz="2900" dirty="0" smtClean="0">
                <a:solidFill>
                  <a:srgbClr val="747474"/>
                </a:solidFill>
              </a:rPr>
              <a:t>(</a:t>
            </a:r>
            <a:r>
              <a:rPr lang="en-US" sz="2900" dirty="0" smtClean="0">
                <a:solidFill>
                  <a:srgbClr val="747474"/>
                </a:solidFill>
              </a:rPr>
              <a:t>means?</a:t>
            </a:r>
            <a:r>
              <a:rPr sz="2900" dirty="0" smtClean="0">
                <a:solidFill>
                  <a:srgbClr val="747474"/>
                </a:solidFill>
              </a:rPr>
              <a:t>)</a:t>
            </a:r>
            <a:endParaRPr sz="2900" dirty="0">
              <a:solidFill>
                <a:srgbClr val="747474"/>
              </a:solidFill>
            </a:endParaRPr>
          </a:p>
          <a:p>
            <a:pPr lv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747474"/>
                </a:solidFill>
              </a:rPr>
              <a:t>prismatic </a:t>
            </a:r>
            <a:r>
              <a:rPr sz="2900" dirty="0" smtClean="0">
                <a:solidFill>
                  <a:srgbClr val="747474"/>
                </a:solidFill>
              </a:rPr>
              <a:t>(</a:t>
            </a:r>
            <a:r>
              <a:rPr lang="en-US" sz="2900" dirty="0" smtClean="0">
                <a:solidFill>
                  <a:srgbClr val="747474"/>
                </a:solidFill>
              </a:rPr>
              <a:t>means?</a:t>
            </a:r>
            <a:r>
              <a:rPr sz="2900" dirty="0" smtClean="0">
                <a:solidFill>
                  <a:srgbClr val="747474"/>
                </a:solidFill>
              </a:rPr>
              <a:t>)</a:t>
            </a:r>
            <a:endParaRPr sz="2900" dirty="0">
              <a:solidFill>
                <a:srgbClr val="747474"/>
              </a:solidFill>
            </a:endParaRPr>
          </a:p>
          <a:p>
            <a:pPr lv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747474"/>
                </a:solidFill>
              </a:rPr>
              <a:t>constant torque</a:t>
            </a:r>
          </a:p>
          <a:p>
            <a:pPr lvl="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29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747474"/>
                </a:solidFill>
              </a:rPr>
              <a:t>For </a:t>
            </a:r>
            <a:r>
              <a:rPr lang="en-US" sz="2900" dirty="0" smtClean="0">
                <a:solidFill>
                  <a:srgbClr val="747474"/>
                </a:solidFill>
              </a:rPr>
              <a:t>non-prismatic shafts? What about non-constant torque?</a:t>
            </a:r>
            <a:endParaRPr lang="en-US" sz="29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Superposition!</a:t>
            </a:r>
            <a:endParaRPr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Torsional deformations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pic>
        <p:nvPicPr>
          <p:cNvPr id="15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522" y="7350661"/>
            <a:ext cx="5167756" cy="1844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8131" y="2111947"/>
            <a:ext cx="927708" cy="636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8865" y="2042325"/>
            <a:ext cx="2754478" cy="775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Sign </a:t>
            </a:r>
            <a:r>
              <a:rPr lang="en-US" sz="4200" dirty="0" smtClean="0"/>
              <a:t>C</a:t>
            </a:r>
            <a:r>
              <a:rPr sz="4200" dirty="0" smtClean="0"/>
              <a:t>onventions</a:t>
            </a:r>
            <a:r>
              <a:rPr lang="en-US" sz="4200" dirty="0" smtClean="0"/>
              <a:t> – Right Hand Rule</a:t>
            </a:r>
            <a:endParaRPr sz="4200" dirty="0"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251368" y="2209928"/>
            <a:ext cx="6355488" cy="5516610"/>
          </a:xfrm>
          <a:prstGeom prst="rect">
            <a:avLst/>
          </a:prstGeom>
        </p:spPr>
        <p:txBody>
          <a:bodyPr/>
          <a:lstStyle/>
          <a:p>
            <a:pPr marL="886968" lvl="1" indent="-443484" defTabSz="566674">
              <a:defRPr sz="1800">
                <a:solidFill>
                  <a:srgbClr val="000000"/>
                </a:solidFill>
              </a:defRPr>
            </a:pPr>
            <a:r>
              <a:rPr sz="3492" dirty="0">
                <a:solidFill>
                  <a:srgbClr val="747474"/>
                </a:solidFill>
              </a:rPr>
              <a:t>Internal torque</a:t>
            </a:r>
          </a:p>
          <a:p>
            <a:pPr marL="1773936" lvl="3" indent="-443484" defTabSz="566674">
              <a:defRPr sz="1800">
                <a:solidFill>
                  <a:srgbClr val="000000"/>
                </a:solidFill>
              </a:defRPr>
            </a:pPr>
            <a:r>
              <a:rPr lang="en-US" sz="3492" dirty="0" smtClean="0">
                <a:solidFill>
                  <a:srgbClr val="747474"/>
                </a:solidFill>
              </a:rPr>
              <a:t>P</a:t>
            </a:r>
            <a:r>
              <a:rPr sz="3492" dirty="0" smtClean="0">
                <a:solidFill>
                  <a:srgbClr val="747474"/>
                </a:solidFill>
              </a:rPr>
              <a:t>ositive</a:t>
            </a:r>
            <a:endParaRPr lang="en-US" sz="3492" dirty="0"/>
          </a:p>
          <a:p>
            <a:pPr marL="1773936" lvl="3" indent="-443484" defTabSz="566674">
              <a:defRPr sz="1800">
                <a:solidFill>
                  <a:srgbClr val="000000"/>
                </a:solidFill>
              </a:defRPr>
            </a:pPr>
            <a:endParaRPr lang="en-US" sz="3492" dirty="0" smtClean="0">
              <a:solidFill>
                <a:srgbClr val="747474"/>
              </a:solidFill>
            </a:endParaRPr>
          </a:p>
          <a:p>
            <a:pPr marL="1773936" lvl="3" indent="-443484" defTabSz="566674">
              <a:defRPr sz="1800">
                <a:solidFill>
                  <a:srgbClr val="000000"/>
                </a:solidFill>
              </a:defRPr>
            </a:pPr>
            <a:endParaRPr lang="en-US" sz="3492" dirty="0"/>
          </a:p>
          <a:p>
            <a:pPr marL="1773936" lvl="3" indent="-443484" defTabSz="566674">
              <a:defRPr sz="1800">
                <a:solidFill>
                  <a:srgbClr val="000000"/>
                </a:solidFill>
              </a:defRPr>
            </a:pPr>
            <a:endParaRPr sz="3492" dirty="0">
              <a:solidFill>
                <a:srgbClr val="747474"/>
              </a:solidFill>
            </a:endParaRPr>
          </a:p>
          <a:p>
            <a:pPr marL="443484" lvl="0" indent="-443484" defTabSz="566674">
              <a:defRPr sz="1800">
                <a:solidFill>
                  <a:srgbClr val="000000"/>
                </a:solidFill>
              </a:defRPr>
            </a:pPr>
            <a:r>
              <a:rPr sz="3492" dirty="0">
                <a:solidFill>
                  <a:srgbClr val="747474"/>
                </a:solidFill>
              </a:rPr>
              <a:t>Angle of twist</a:t>
            </a:r>
          </a:p>
          <a:p>
            <a:pPr marL="443484" lvl="0" indent="-443484" defTabSz="566674">
              <a:defRPr sz="1800">
                <a:solidFill>
                  <a:srgbClr val="000000"/>
                </a:solidFill>
              </a:defRPr>
            </a:pPr>
            <a:r>
              <a:rPr sz="3492" dirty="0" smtClean="0">
                <a:solidFill>
                  <a:srgbClr val="747474"/>
                </a:solidFill>
              </a:rPr>
              <a:t>positive</a:t>
            </a:r>
            <a:endParaRPr sz="3492" dirty="0">
              <a:solidFill>
                <a:srgbClr val="747474"/>
              </a:solidFill>
            </a:endParaRP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sp>
        <p:nvSpPr>
          <p:cNvPr id="174" name="Shape 174"/>
          <p:cNvSpPr/>
          <p:nvPr/>
        </p:nvSpPr>
        <p:spPr>
          <a:xfrm>
            <a:off x="6495485" y="4901724"/>
            <a:ext cx="5709150" cy="215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25195" lvl="0" indent="-425195" algn="l" defTabSz="543305">
              <a:buSzPct val="75000"/>
              <a:buFont typeface="Helvetica Neue"/>
              <a:buChar char="•"/>
              <a:defRPr sz="1800"/>
            </a:pPr>
            <a:r>
              <a:rPr sz="3348" dirty="0">
                <a:solidFill>
                  <a:srgbClr val="747474"/>
                </a:solidFill>
              </a:rPr>
              <a:t>Rotation angle</a:t>
            </a:r>
          </a:p>
          <a:p>
            <a:pPr marL="850391" lvl="1" indent="-425195" algn="l" defTabSz="543305">
              <a:buSzPct val="75000"/>
              <a:buFont typeface="Helvetica Neue"/>
              <a:buChar char="•"/>
              <a:defRPr sz="1800"/>
            </a:pPr>
            <a:r>
              <a:rPr sz="3348" dirty="0" smtClean="0">
                <a:solidFill>
                  <a:srgbClr val="747474"/>
                </a:solidFill>
              </a:rPr>
              <a:t>positive</a:t>
            </a:r>
            <a:endParaRPr sz="3348" dirty="0">
              <a:solidFill>
                <a:srgbClr val="7474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22" y="2209928"/>
            <a:ext cx="5896707" cy="1842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" y="6151866"/>
            <a:ext cx="626745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075" y="6310312"/>
            <a:ext cx="3733800" cy="26193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505256" y="491505"/>
            <a:ext cx="11861800" cy="10473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FBDs for composite </a:t>
            </a:r>
            <a:r>
              <a:rPr sz="4200" dirty="0" smtClean="0"/>
              <a:t>shafts</a:t>
            </a:r>
            <a:endParaRPr sz="4200" dirty="0"/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14</a:t>
            </a:fld>
            <a:endParaRPr sz="1400"/>
          </a:p>
        </p:txBody>
      </p:sp>
      <p:pic>
        <p:nvPicPr>
          <p:cNvPr id="1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886" y="2036277"/>
            <a:ext cx="4965701" cy="20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096308" y="2997904"/>
            <a:ext cx="105958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=800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N·m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7100" y="2451804"/>
            <a:ext cx="117500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=1000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N·m</a:t>
            </a:r>
            <a:endParaRPr kumimoji="0" lang="en-US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 Light"/>
            </a:endParaRPr>
          </a:p>
        </p:txBody>
      </p:sp>
      <p:sp>
        <p:nvSpPr>
          <p:cNvPr id="7" name="Shape 192"/>
          <p:cNvSpPr txBox="1">
            <a:spLocks/>
          </p:cNvSpPr>
          <p:nvPr/>
        </p:nvSpPr>
        <p:spPr>
          <a:xfrm>
            <a:off x="571500" y="6032500"/>
            <a:ext cx="19304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1pPr>
            <a:lvl2pPr indent="228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2pPr>
            <a:lvl3pPr indent="457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3pPr>
            <a:lvl4pPr indent="685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4pPr>
            <a:lvl5pPr indent="9144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5pPr>
            <a:lvl6pPr indent="11430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6pPr>
            <a:lvl7pPr indent="1371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7pPr>
            <a:lvl8pPr indent="1600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8pPr>
            <a:lvl9pPr indent="1828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l">
              <a:defRPr sz="1800"/>
            </a:pPr>
            <a:r>
              <a:rPr lang="en-US" dirty="0" smtClean="0"/>
              <a:t>Torque diagram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60886" y="6502400"/>
            <a:ext cx="0" cy="284231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860886" y="8544611"/>
            <a:ext cx="301261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/>
          <p:cNvSpPr/>
          <p:nvPr/>
        </p:nvSpPr>
        <p:spPr>
          <a:xfrm>
            <a:off x="886286" y="6937119"/>
            <a:ext cx="1209214" cy="292608"/>
          </a:xfrm>
          <a:prstGeom prst="rect">
            <a:avLst/>
          </a:prstGeom>
          <a:solidFill>
            <a:srgbClr val="DADAC7"/>
          </a:solidFill>
          <a:ln w="63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5500" y="6826248"/>
            <a:ext cx="165101" cy="514351"/>
          </a:xfrm>
          <a:prstGeom prst="rect">
            <a:avLst/>
          </a:prstGeom>
          <a:solidFill>
            <a:srgbClr val="7F7F7F"/>
          </a:solidFill>
          <a:ln w="63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0600" y="6985000"/>
            <a:ext cx="1612899" cy="203200"/>
          </a:xfrm>
          <a:prstGeom prst="rect">
            <a:avLst/>
          </a:prstGeom>
          <a:solidFill>
            <a:srgbClr val="DADAC7"/>
          </a:solidFill>
          <a:ln w="635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Shape 192"/>
          <p:cNvSpPr txBox="1">
            <a:spLocks/>
          </p:cNvSpPr>
          <p:nvPr/>
        </p:nvSpPr>
        <p:spPr>
          <a:xfrm>
            <a:off x="505256" y="897093"/>
            <a:ext cx="11861800" cy="1047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1pPr>
            <a:lvl2pPr indent="228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2pPr>
            <a:lvl3pPr indent="457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3pPr>
            <a:lvl4pPr indent="685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4pPr>
            <a:lvl5pPr indent="9144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5pPr>
            <a:lvl6pPr indent="11430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6pPr>
            <a:lvl7pPr indent="13716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7pPr>
            <a:lvl8pPr indent="16002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8pPr>
            <a:lvl9pPr indent="1828800" defTabSz="584200">
              <a:defRPr sz="4200"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algn="l">
              <a:defRPr sz="1800"/>
            </a:pPr>
            <a:r>
              <a:rPr lang="en-US" dirty="0" smtClean="0"/>
              <a:t>Find internal torques in shaft segments (1) and (2)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7582" r="47868"/>
          <a:stretch/>
        </p:blipFill>
        <p:spPr>
          <a:xfrm>
            <a:off x="114300" y="4593794"/>
            <a:ext cx="1874552" cy="147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700336"/>
            <a:ext cx="5361555" cy="2662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" y="2031455"/>
            <a:ext cx="65024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</a:rPr>
              <a:t>A solid </a:t>
            </a:r>
            <a:r>
              <a:rPr lang="en-US" sz="1400" dirty="0" smtClean="0">
                <a:latin typeface="Times New Roman" panose="02020603050405020304" pitchFamily="18" charset="0"/>
              </a:rPr>
              <a:t>0.75-in. diameter shaft </a:t>
            </a:r>
            <a:r>
              <a:rPr lang="en-US" sz="1400" dirty="0">
                <a:latin typeface="Times New Roman" panose="02020603050405020304" pitchFamily="18" charset="0"/>
              </a:rPr>
              <a:t>is subjected to the torques </a:t>
            </a:r>
            <a:r>
              <a:rPr lang="en-US" sz="1400" dirty="0" smtClean="0">
                <a:latin typeface="Times New Roman" panose="02020603050405020304" pitchFamily="18" charset="0"/>
              </a:rPr>
              <a:t>shown. </a:t>
            </a:r>
            <a:r>
              <a:rPr lang="en-US" sz="1400" dirty="0">
                <a:latin typeface="Times New Roman" panose="02020603050405020304" pitchFamily="18" charset="0"/>
              </a:rPr>
              <a:t>The bearings shown allow the shaft to turn freely</a:t>
            </a:r>
            <a:r>
              <a:rPr lang="en-US" sz="1400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 algn="l">
              <a:buAutoNum type="alphaLcParenBoth"/>
            </a:pPr>
            <a:r>
              <a:rPr lang="en-US" sz="1400" dirty="0" smtClean="0">
                <a:latin typeface="Times New Roman" panose="02020603050405020304" pitchFamily="18" charset="0"/>
              </a:rPr>
              <a:t>Plot </a:t>
            </a:r>
            <a:r>
              <a:rPr lang="en-US" sz="1400" dirty="0">
                <a:latin typeface="Times New Roman" panose="02020603050405020304" pitchFamily="18" charset="0"/>
              </a:rPr>
              <a:t>a torque diagram showing the internal torque in segments (1), (2), and (3) of the shaft. </a:t>
            </a:r>
            <a:endParaRPr lang="en-US" sz="1400" dirty="0" smtClean="0">
              <a:latin typeface="Times New Roman" panose="02020603050405020304" pitchFamily="18" charset="0"/>
            </a:endParaRPr>
          </a:p>
          <a:p>
            <a:pPr marL="342900" indent="-342900" algn="l">
              <a:buAutoNum type="alphaLcParenBoth"/>
            </a:pPr>
            <a:r>
              <a:rPr lang="en-US" sz="1400" dirty="0" smtClean="0">
                <a:latin typeface="Times New Roman" panose="02020603050405020304" pitchFamily="18" charset="0"/>
              </a:rPr>
              <a:t>Determine </a:t>
            </a:r>
            <a:r>
              <a:rPr lang="en-US" sz="1400" dirty="0">
                <a:latin typeface="Times New Roman" panose="02020603050405020304" pitchFamily="18" charset="0"/>
              </a:rPr>
              <a:t>the maximum shear stress magnitude in the </a:t>
            </a:r>
            <a:r>
              <a:rPr lang="en-US" sz="1400" dirty="0" smtClean="0">
                <a:latin typeface="Times New Roman" panose="02020603050405020304" pitchFamily="18" charset="0"/>
              </a:rPr>
              <a:t>shaft</a:t>
            </a:r>
            <a:r>
              <a:rPr lang="en-US" sz="1400" dirty="0">
                <a:latin typeface="Times New Roman" panose="02020603050405020304" pitchFamily="18" charset="0"/>
              </a:rPr>
              <a:t>.</a:t>
            </a:r>
            <a:endParaRPr lang="en-US" sz="140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618" r="70391"/>
          <a:stretch/>
        </p:blipFill>
        <p:spPr>
          <a:xfrm>
            <a:off x="400053" y="3564117"/>
            <a:ext cx="984247" cy="1029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1458" r="25860"/>
          <a:stretch/>
        </p:blipFill>
        <p:spPr>
          <a:xfrm>
            <a:off x="254000" y="6065343"/>
            <a:ext cx="2768600" cy="16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smtClean="0"/>
              <a:t>Where else do you see torsion?</a:t>
            </a:r>
            <a:endParaRPr sz="4200" dirty="0"/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5519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ng"/>
          <p:cNvPicPr/>
          <p:nvPr/>
        </p:nvPicPr>
        <p:blipFill>
          <a:blip r:embed="rId2">
            <a:extLst/>
          </a:blip>
          <a:srcRect t="4334"/>
          <a:stretch>
            <a:fillRect/>
          </a:stretch>
        </p:blipFill>
        <p:spPr>
          <a:xfrm>
            <a:off x="811216" y="1155187"/>
            <a:ext cx="11619469" cy="80589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74313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366" y="734483"/>
            <a:ext cx="12225170" cy="78825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19990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Stresses on </a:t>
            </a:r>
            <a:r>
              <a:rPr lang="en-US" sz="4200" dirty="0" smtClean="0"/>
              <a:t>O</a:t>
            </a:r>
            <a:r>
              <a:rPr sz="4200" dirty="0" smtClean="0"/>
              <a:t>blique </a:t>
            </a:r>
            <a:r>
              <a:rPr lang="en-US" dirty="0"/>
              <a:t>P</a:t>
            </a:r>
            <a:r>
              <a:rPr sz="4200" dirty="0" smtClean="0"/>
              <a:t>lanes</a:t>
            </a:r>
            <a:endParaRPr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Shape 54"/>
              <p:cNvSpPr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r>
                  <a:rPr lang="en-US" sz="3300" dirty="0"/>
                  <a:t>R</a:t>
                </a:r>
                <a:r>
                  <a:rPr lang="en-US" sz="3300" dirty="0" smtClean="0"/>
                  <a:t>ecall the result of our equilibrium development of the stress equations</a:t>
                </a:r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 smtClean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 smtClean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endParaRPr lang="en-US" sz="3300" dirty="0"/>
              </a:p>
              <a:p>
                <a:pPr marL="558800" lvl="0" indent="-558800">
                  <a:defRPr sz="1800">
                    <a:solidFill>
                      <a:srgbClr val="000000"/>
                    </a:solidFill>
                  </a:defRPr>
                </a:pPr>
                <a:r>
                  <a:rPr lang="en-US" sz="3300" dirty="0" smtClean="0"/>
                  <a:t>But </a:t>
                </a:r>
                <a:r>
                  <a:rPr lang="el-GR" sz="3300" dirty="0" smtClean="0">
                    <a:cs typeface="Calibri" panose="020F0502020204030204" pitchFamily="34" charset="0"/>
                  </a:rPr>
                  <a:t>σ</a:t>
                </a:r>
                <a:r>
                  <a:rPr lang="en-US" sz="3300" baseline="-25000" dirty="0" smtClean="0">
                    <a:cs typeface="Calibri" panose="020F0502020204030204" pitchFamily="34" charset="0"/>
                  </a:rPr>
                  <a:t>x</a:t>
                </a:r>
                <a:r>
                  <a:rPr lang="en-US" sz="3300" dirty="0" smtClean="0">
                    <a:cs typeface="Calibri" panose="020F0502020204030204" pitchFamily="34" charset="0"/>
                  </a:rPr>
                  <a:t> and </a:t>
                </a:r>
                <a:r>
                  <a:rPr lang="el-GR" sz="3300" dirty="0" smtClean="0">
                    <a:cs typeface="Calibri" panose="020F0502020204030204" pitchFamily="34" charset="0"/>
                  </a:rPr>
                  <a:t>σ</a:t>
                </a:r>
                <a:r>
                  <a:rPr lang="en-US" sz="3300" baseline="-25000" dirty="0" smtClean="0">
                    <a:cs typeface="Calibri" panose="020F0502020204030204" pitchFamily="34" charset="0"/>
                  </a:rPr>
                  <a:t>y</a:t>
                </a:r>
                <a:r>
                  <a:rPr lang="en-US" sz="3300" dirty="0" smtClean="0">
                    <a:cs typeface="Calibri" panose="020F0502020204030204" pitchFamily="34" charset="0"/>
                  </a:rPr>
                  <a:t> = 0 in pure torsion, so for </a:t>
                </a:r>
                <a:r>
                  <a:rPr lang="en-US" sz="3300" dirty="0" smtClean="0"/>
                  <a:t>the </a:t>
                </a:r>
                <a:r>
                  <a:rPr lang="en-US" sz="3300" dirty="0"/>
                  <a:t>state of stress of the element in the slice of </a:t>
                </a:r>
                <a:r>
                  <a:rPr lang="en-US" sz="3300" dirty="0" smtClean="0"/>
                  <a:t>shaft</a:t>
                </a:r>
              </a:p>
              <a:p>
                <a:pPr marL="3657600" lvl="8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ar-AE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 smtClean="0"/>
              </a:p>
              <a:p>
                <a:pPr marL="3657600" lvl="8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lang="en-US" sz="3300" dirty="0"/>
              </a:p>
              <a:p>
                <a:pPr marL="3657600" lvl="8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b>
                      </m:sSub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3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marL="3657600" lvl="8" indent="0">
                  <a:buNone/>
                  <a:defRPr sz="1800">
                    <a:solidFill>
                      <a:srgbClr val="000000"/>
                    </a:solidFill>
                  </a:defRPr>
                </a:pPr>
                <a:endParaRPr sz="3300" dirty="0"/>
              </a:p>
            </p:txBody>
          </p:sp>
        </mc:Choice>
        <mc:Fallback>
          <p:sp>
            <p:nvSpPr>
              <p:cNvPr id="54" name="Shape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542" t="-2013" r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grpSp>
        <p:nvGrpSpPr>
          <p:cNvPr id="65" name="Group 65"/>
          <p:cNvGrpSpPr/>
          <p:nvPr/>
        </p:nvGrpSpPr>
        <p:grpSpPr>
          <a:xfrm>
            <a:off x="8965038" y="3223750"/>
            <a:ext cx="1882101" cy="2292435"/>
            <a:chOff x="266699" y="0"/>
            <a:chExt cx="1882099" cy="2292433"/>
          </a:xfrm>
        </p:grpSpPr>
        <p:sp>
          <p:nvSpPr>
            <p:cNvPr id="56" name="Shape 56"/>
            <p:cNvSpPr/>
            <p:nvPr/>
          </p:nvSpPr>
          <p:spPr>
            <a:xfrm rot="5405907" flipH="1">
              <a:off x="684753" y="257341"/>
              <a:ext cx="1607939" cy="109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CBCBCB"/>
            </a:solidFill>
            <a:ln w="38100" cap="flat">
              <a:solidFill>
                <a:srgbClr val="74747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948691" y="338423"/>
              <a:ext cx="215628" cy="10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949" extrusionOk="0">
                  <a:moveTo>
                    <a:pt x="21600" y="0"/>
                  </a:moveTo>
                  <a:cubicBezTo>
                    <a:pt x="14695" y="15642"/>
                    <a:pt x="7495" y="21600"/>
                    <a:pt x="0" y="17873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 lvl="0"/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036225" y="480168"/>
              <a:ext cx="467796" cy="346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 algn="l" defTabSz="233679">
                <a:defRPr sz="1760"/>
              </a:lvl1pPr>
            </a:lstStyle>
            <a:p>
              <a:pPr lvl="0">
                <a:defRPr sz="1800"/>
              </a:pPr>
              <a:r>
                <a:rPr sz="1760"/>
                <a:t>𝜃</a:t>
              </a:r>
            </a:p>
          </p:txBody>
        </p:sp>
        <p:sp>
          <p:nvSpPr>
            <p:cNvPr id="59" name="Shape 59"/>
            <p:cNvSpPr/>
            <p:nvPr/>
          </p:nvSpPr>
          <p:spPr>
            <a:xfrm flipV="1">
              <a:off x="1588479" y="335981"/>
              <a:ext cx="560321" cy="37794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flipH="1" flipV="1">
              <a:off x="1250785" y="352800"/>
              <a:ext cx="591893" cy="87751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flipH="1">
              <a:off x="1037718" y="1698980"/>
              <a:ext cx="664832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 flipV="1">
              <a:off x="266699" y="794889"/>
              <a:ext cx="46779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859290" y="599616"/>
              <a:ext cx="1" cy="57689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373068" y="1811042"/>
              <a:ext cx="1" cy="48139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66" name="pasted-image-filtere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15942" y="7567841"/>
            <a:ext cx="1832782" cy="18327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" name="Group 69"/>
          <p:cNvGrpSpPr/>
          <p:nvPr/>
        </p:nvGrpSpPr>
        <p:grpSpPr>
          <a:xfrm>
            <a:off x="529995" y="7830693"/>
            <a:ext cx="1059565" cy="1308762"/>
            <a:chOff x="43" y="1580"/>
            <a:chExt cx="1059564" cy="1308760"/>
          </a:xfrm>
        </p:grpSpPr>
        <p:pic>
          <p:nvPicPr>
            <p:cNvPr id="67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5609747">
              <a:off x="53795" y="322158"/>
              <a:ext cx="1248966" cy="687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609747">
              <a:off x="-320015" y="374214"/>
              <a:ext cx="1246983" cy="531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0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12217" y="2803302"/>
            <a:ext cx="5194205" cy="84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07308" y="3715973"/>
            <a:ext cx="4612413" cy="8813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8481237" y="3704284"/>
            <a:ext cx="493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σ</a:t>
            </a:r>
            <a:r>
              <a:rPr kumimoji="0" lang="en-US" sz="2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x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9694" y="5259393"/>
            <a:ext cx="493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σ</a:t>
            </a:r>
            <a:r>
              <a:rPr kumimoji="0" lang="en-US" sz="2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52954" y="4640838"/>
            <a:ext cx="493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sz="2400" b="0" i="0" u="none" strike="noStrike" cap="none" spc="0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xy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0704" y="3087807"/>
            <a:ext cx="493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σ</a:t>
            </a:r>
            <a:r>
              <a:rPr kumimoji="0" lang="en-US" sz="24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7388" y="2919477"/>
            <a:ext cx="49350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n-US" sz="2400" b="0" i="0" u="none" strike="noStrike" cap="none" spc="0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 Light"/>
              </a:rPr>
              <a:t>nt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Light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How stress changes with orientation of the element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767" y="1996507"/>
            <a:ext cx="7899401" cy="3467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4"/>
          <p:cNvSpPr>
            <a:spLocks noGrp="1"/>
          </p:cNvSpPr>
          <p:nvPr>
            <p:ph type="body" idx="1"/>
          </p:nvPr>
        </p:nvSpPr>
        <p:spPr>
          <a:xfrm>
            <a:off x="571500" y="5892800"/>
            <a:ext cx="11861800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An Oblique Plane is one that is neither parallel nor perpendicular to the face. 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This is why the stress transformation equations become necessary, to find maximum stresses and their orientations.</a:t>
            </a:r>
            <a:endParaRPr sz="330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oblique planes influence failure modes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pic>
        <p:nvPicPr>
          <p:cNvPr id="113" name="pasted-image.tif"/>
          <p:cNvPicPr/>
          <p:nvPr/>
        </p:nvPicPr>
        <p:blipFill>
          <a:blip r:embed="rId2">
            <a:extLst/>
          </a:blip>
          <a:srcRect l="5042" t="22442" r="2610" b="20290"/>
          <a:stretch>
            <a:fillRect/>
          </a:stretch>
        </p:blipFill>
        <p:spPr>
          <a:xfrm>
            <a:off x="943371" y="5056521"/>
            <a:ext cx="9810057" cy="454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3">
            <a:extLst/>
          </a:blip>
          <a:srcRect b="8798"/>
          <a:stretch>
            <a:fillRect/>
          </a:stretch>
        </p:blipFill>
        <p:spPr>
          <a:xfrm>
            <a:off x="5729267" y="2121265"/>
            <a:ext cx="6348434" cy="25412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4"/>
          <p:cNvSpPr>
            <a:spLocks noGrp="1"/>
          </p:cNvSpPr>
          <p:nvPr>
            <p:ph type="body" idx="1"/>
          </p:nvPr>
        </p:nvSpPr>
        <p:spPr>
          <a:xfrm>
            <a:off x="571500" y="2121252"/>
            <a:ext cx="5669643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(a) Steel axle shaft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Fails via shear on lateral plane</a:t>
            </a:r>
            <a:endParaRPr sz="33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02400" y="4662469"/>
            <a:ext cx="2525486" cy="881988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5428343" y="5512504"/>
            <a:ext cx="1625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Crack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oblique planes influence failure modes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113" name="pasted-image.tif"/>
          <p:cNvPicPr/>
          <p:nvPr/>
        </p:nvPicPr>
        <p:blipFill>
          <a:blip r:embed="rId2">
            <a:extLst/>
          </a:blip>
          <a:srcRect l="5042" t="22442" r="2610" b="20290"/>
          <a:stretch>
            <a:fillRect/>
          </a:stretch>
        </p:blipFill>
        <p:spPr>
          <a:xfrm>
            <a:off x="943371" y="5056521"/>
            <a:ext cx="9810057" cy="454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3">
            <a:extLst/>
          </a:blip>
          <a:srcRect b="8798"/>
          <a:stretch>
            <a:fillRect/>
          </a:stretch>
        </p:blipFill>
        <p:spPr>
          <a:xfrm>
            <a:off x="5729267" y="2121265"/>
            <a:ext cx="6348434" cy="25412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4"/>
          <p:cNvSpPr>
            <a:spLocks noGrp="1"/>
          </p:cNvSpPr>
          <p:nvPr>
            <p:ph type="body" idx="1"/>
          </p:nvPr>
        </p:nvSpPr>
        <p:spPr>
          <a:xfrm>
            <a:off x="571500" y="2121252"/>
            <a:ext cx="5669643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(b) Aluminum tube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Buckle on 45° plane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Tensile stress causes tearing on other 45° plane</a:t>
            </a:r>
            <a:endParaRPr sz="33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26971" y="4596397"/>
            <a:ext cx="6895194" cy="2732087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3106057" y="7593584"/>
            <a:ext cx="1625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Buckle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06057" y="2728686"/>
            <a:ext cx="4761594" cy="4296377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1700737" y="6352284"/>
            <a:ext cx="1625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Tear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5836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oblique planes influence failure modes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113" name="pasted-image.tif"/>
          <p:cNvPicPr/>
          <p:nvPr/>
        </p:nvPicPr>
        <p:blipFill>
          <a:blip r:embed="rId2">
            <a:extLst/>
          </a:blip>
          <a:srcRect l="5042" t="22442" r="2610" b="20290"/>
          <a:stretch>
            <a:fillRect/>
          </a:stretch>
        </p:blipFill>
        <p:spPr>
          <a:xfrm>
            <a:off x="943371" y="5056521"/>
            <a:ext cx="9810057" cy="454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ng"/>
          <p:cNvPicPr/>
          <p:nvPr/>
        </p:nvPicPr>
        <p:blipFill>
          <a:blip r:embed="rId3">
            <a:extLst/>
          </a:blip>
          <a:srcRect b="8798"/>
          <a:stretch>
            <a:fillRect/>
          </a:stretch>
        </p:blipFill>
        <p:spPr>
          <a:xfrm>
            <a:off x="5729267" y="2121265"/>
            <a:ext cx="6348434" cy="25412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4"/>
          <p:cNvSpPr>
            <a:spLocks noGrp="1"/>
          </p:cNvSpPr>
          <p:nvPr>
            <p:ph type="body" idx="1"/>
          </p:nvPr>
        </p:nvSpPr>
        <p:spPr>
          <a:xfrm>
            <a:off x="571500" y="2121252"/>
            <a:ext cx="5669643" cy="299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(c) Cast iron shaft</a:t>
            </a:r>
          </a:p>
          <a:p>
            <a:pPr marL="558800" lvl="0" indent="-558800">
              <a:defRPr sz="1800">
                <a:solidFill>
                  <a:srgbClr val="000000"/>
                </a:solidFill>
              </a:defRPr>
            </a:pPr>
            <a:r>
              <a:rPr lang="en-US" sz="3300" dirty="0" smtClean="0"/>
              <a:t>Fails in tension (45° break)</a:t>
            </a:r>
            <a:endParaRPr sz="33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895771" y="2743200"/>
            <a:ext cx="725715" cy="4165601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8650514" y="6672839"/>
            <a:ext cx="16256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Break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7705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392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Avenir Roman</vt:lpstr>
      <vt:lpstr>Calibri</vt:lpstr>
      <vt:lpstr>Cambria Math</vt:lpstr>
      <vt:lpstr>Helvetica</vt:lpstr>
      <vt:lpstr>Helvetica Neue</vt:lpstr>
      <vt:lpstr>Helvetica Neue Light</vt:lpstr>
      <vt:lpstr>Times New Roman</vt:lpstr>
      <vt:lpstr>ModernPortfolio</vt:lpstr>
      <vt:lpstr>Mechanics of Materials Engr 350 - Lecture 23 Torsion 2</vt:lpstr>
      <vt:lpstr>Where else do you see torsion?</vt:lpstr>
      <vt:lpstr>PowerPoint Presentation</vt:lpstr>
      <vt:lpstr>PowerPoint Presentation</vt:lpstr>
      <vt:lpstr>Stresses on Oblique Planes</vt:lpstr>
      <vt:lpstr>How stress changes with orientation of the element</vt:lpstr>
      <vt:lpstr>Stresses on oblique planes influence failure modes</vt:lpstr>
      <vt:lpstr>Stresses on oblique planes influence failure modes</vt:lpstr>
      <vt:lpstr>Stresses on oblique planes influence failure modes</vt:lpstr>
      <vt:lpstr>Stresses on oblique planes influence failure modes</vt:lpstr>
      <vt:lpstr>Torsional deformations</vt:lpstr>
      <vt:lpstr>Torsional deformations</vt:lpstr>
      <vt:lpstr>Sign Conventions – Right Hand Rule</vt:lpstr>
      <vt:lpstr>FBDs for composite shafts</vt:lpstr>
      <vt:lpstr>Example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18 - Torsion 2</dc:title>
  <dc:creator>Maughan, Michael (maughan@uidaho.edu)</dc:creator>
  <cp:lastModifiedBy>Cordon, Daniel (dcordon@uidaho.edu)</cp:lastModifiedBy>
  <cp:revision>15</cp:revision>
  <cp:lastPrinted>2017-10-11T23:12:26Z</cp:lastPrinted>
  <dcterms:modified xsi:type="dcterms:W3CDTF">2019-03-22T18:19:59Z</dcterms:modified>
</cp:coreProperties>
</file>