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59" r:id="rId9"/>
    <p:sldId id="268" r:id="rId10"/>
    <p:sldId id="269" r:id="rId11"/>
    <p:sldId id="261" r:id="rId12"/>
    <p:sldId id="267" r:id="rId13"/>
    <p:sldId id="270" r:id="rId14"/>
    <p:sldId id="263" r:id="rId15"/>
  </p:sldIdLst>
  <p:sldSz cx="13004800" cy="9753600"/>
  <p:notesSz cx="7077075" cy="9363075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Philpot 7.11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Engr 350 - Lecture </a:t>
            </a:r>
            <a:r>
              <a:rPr lang="en-US" sz="4200" dirty="0"/>
              <a:t>24</a:t>
            </a:r>
            <a:r>
              <a:rPr sz="4200" dirty="0"/>
              <a:t> </a:t>
            </a:r>
            <a:r>
              <a:rPr lang="en-US" sz="4200" dirty="0"/>
              <a:t>Beam </a:t>
            </a:r>
            <a:r>
              <a:rPr sz="4200" dirty="0"/>
              <a:t>Equilibrium </a:t>
            </a:r>
            <a:r>
              <a:rPr lang="en-US" sz="4200" dirty="0"/>
              <a:t>and VM Diagrams</a:t>
            </a:r>
            <a:endParaRPr sz="4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3500"/>
              <a:t>Proper shapes of diagrams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6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9551" y="373358"/>
            <a:ext cx="6429586" cy="9164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General procedure for graphical construction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lvl="0" indent="-228600">
              <a:spcBef>
                <a:spcPts val="19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Complete the load diagram or FBD</a:t>
            </a:r>
          </a:p>
          <a:p>
            <a:pPr marL="228600" lvl="0" indent="-228600">
              <a:spcBef>
                <a:spcPts val="19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Follow the “rules” to conduct the shear diagram</a:t>
            </a:r>
          </a:p>
          <a:p>
            <a:pPr marL="228600" lvl="0" indent="-228600">
              <a:spcBef>
                <a:spcPts val="19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Locate key points on shear diagram</a:t>
            </a:r>
          </a:p>
          <a:p>
            <a:pPr marL="228600" lvl="0" indent="-228600">
              <a:spcBef>
                <a:spcPts val="19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Follow the “rules” to construct the moment diagram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Example - draw the shear force and bending moment diagram for the beam below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pic>
        <p:nvPicPr>
          <p:cNvPr id="12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033" y="2021416"/>
            <a:ext cx="4216733" cy="204415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 flipV="1">
            <a:off x="807986" y="5522334"/>
            <a:ext cx="3524044" cy="1177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" name="Shape 131"/>
          <p:cNvSpPr/>
          <p:nvPr/>
        </p:nvSpPr>
        <p:spPr>
          <a:xfrm flipH="1">
            <a:off x="791799" y="3448929"/>
            <a:ext cx="1" cy="591423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" name="Shape 132"/>
          <p:cNvSpPr/>
          <p:nvPr/>
        </p:nvSpPr>
        <p:spPr>
          <a:xfrm flipV="1">
            <a:off x="807986" y="7672868"/>
            <a:ext cx="3524045" cy="1177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81423" y="5204652"/>
            <a:ext cx="38542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V</a:t>
            </a:r>
          </a:p>
        </p:txBody>
      </p:sp>
      <p:sp>
        <p:nvSpPr>
          <p:cNvPr id="134" name="Shape 134"/>
          <p:cNvSpPr/>
          <p:nvPr/>
        </p:nvSpPr>
        <p:spPr>
          <a:xfrm>
            <a:off x="229302" y="7355186"/>
            <a:ext cx="48966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M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94104" y="919009"/>
            <a:ext cx="12616593" cy="23604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 rot="5400000">
            <a:off x="8530217" y="3163806"/>
            <a:ext cx="7399606" cy="1574801"/>
          </a:xfrm>
          <a:prstGeom prst="rect">
            <a:avLst/>
          </a:prstGeom>
        </p:spPr>
        <p:txBody>
          <a:bodyPr/>
          <a:lstStyle>
            <a:lvl1pPr defTabSz="438150">
              <a:defRPr sz="3150"/>
            </a:lvl1pPr>
          </a:lstStyle>
          <a:p>
            <a:pPr lvl="0">
              <a:defRPr sz="1800"/>
            </a:pPr>
            <a:r>
              <a:rPr lang="en-US" sz="3150" dirty="0"/>
              <a:t>Second </a:t>
            </a:r>
            <a:r>
              <a:rPr sz="3150" dirty="0"/>
              <a:t>Example - draw the shear force and bending moment diagram for the beam below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grpSp>
        <p:nvGrpSpPr>
          <p:cNvPr id="80" name="Group 80"/>
          <p:cNvGrpSpPr/>
          <p:nvPr/>
        </p:nvGrpSpPr>
        <p:grpSpPr>
          <a:xfrm rot="5400000">
            <a:off x="1616262" y="-1254267"/>
            <a:ext cx="4734233" cy="7577829"/>
            <a:chOff x="0" y="-899971"/>
            <a:chExt cx="4734232" cy="7577828"/>
          </a:xfrm>
        </p:grpSpPr>
        <p:sp>
          <p:nvSpPr>
            <p:cNvPr id="75" name="Shape 75"/>
            <p:cNvSpPr/>
            <p:nvPr/>
          </p:nvSpPr>
          <p:spPr>
            <a:xfrm>
              <a:off x="578684" y="1564479"/>
              <a:ext cx="4155549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562496" y="-899972"/>
              <a:ext cx="1" cy="757782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578684" y="5823213"/>
              <a:ext cx="4155549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52120" y="1235023"/>
              <a:ext cx="385421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V</a:t>
              </a:r>
            </a:p>
          </p:txBody>
        </p:sp>
        <p:sp>
          <p:nvSpPr>
            <p:cNvPr id="79" name="Shape 79"/>
            <p:cNvSpPr/>
            <p:nvPr/>
          </p:nvSpPr>
          <p:spPr>
            <a:xfrm>
              <a:off x="-1" y="5493757"/>
              <a:ext cx="489663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M</a:t>
              </a:r>
            </a:p>
          </p:txBody>
        </p:sp>
      </p:grpSp>
      <p:pic>
        <p:nvPicPr>
          <p:cNvPr id="8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656453" y="1787668"/>
            <a:ext cx="5372961" cy="193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asted-image.png"/>
          <p:cNvPicPr/>
          <p:nvPr/>
        </p:nvPicPr>
        <p:blipFill>
          <a:blip r:embed="rId3">
            <a:extLst/>
          </a:blip>
          <a:srcRect l="14766" t="47464" r="10134" b="35918"/>
          <a:stretch>
            <a:fillRect/>
          </a:stretch>
        </p:blipFill>
        <p:spPr>
          <a:xfrm rot="5400000">
            <a:off x="6339634" y="2585274"/>
            <a:ext cx="4283771" cy="3416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376946" y="2160176"/>
            <a:ext cx="7212865" cy="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14</a:t>
            </a:fld>
            <a:endParaRPr sz="1400"/>
          </a:p>
        </p:txBody>
      </p:sp>
      <p:pic>
        <p:nvPicPr>
          <p:cNvPr id="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2860" y="147423"/>
            <a:ext cx="7979079" cy="9209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What is a beam?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Structural member that supports a load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long relative to cross-sectional dimensions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straight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prismatic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support internal shear forces and bending moments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Types of supports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50" name="pasted-image.png"/>
          <p:cNvPicPr/>
          <p:nvPr/>
        </p:nvPicPr>
        <p:blipFill>
          <a:blip r:embed="rId2">
            <a:extLst/>
          </a:blip>
          <a:srcRect t="6151"/>
          <a:stretch>
            <a:fillRect/>
          </a:stretch>
        </p:blipFill>
        <p:spPr>
          <a:xfrm>
            <a:off x="584175" y="2065701"/>
            <a:ext cx="3767380" cy="2513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ng"/>
          <p:cNvPicPr/>
          <p:nvPr/>
        </p:nvPicPr>
        <p:blipFill>
          <a:blip r:embed="rId3">
            <a:extLst/>
          </a:blip>
          <a:srcRect t="7711" b="1423"/>
          <a:stretch>
            <a:fillRect/>
          </a:stretch>
        </p:blipFill>
        <p:spPr>
          <a:xfrm>
            <a:off x="5249318" y="2053495"/>
            <a:ext cx="2231682" cy="2433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/>
          <p:nvPr/>
        </p:nvPicPr>
        <p:blipFill>
          <a:blip r:embed="rId4">
            <a:extLst/>
          </a:blip>
          <a:srcRect t="2377"/>
          <a:stretch>
            <a:fillRect/>
          </a:stretch>
        </p:blipFill>
        <p:spPr>
          <a:xfrm>
            <a:off x="8365061" y="2028116"/>
            <a:ext cx="3135715" cy="261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0564" y="5588005"/>
            <a:ext cx="3587937" cy="3579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0553" y="5615652"/>
            <a:ext cx="3587937" cy="3545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20543" y="5588005"/>
            <a:ext cx="3587937" cy="362210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1042295" y="5261506"/>
            <a:ext cx="234271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187029" y="5261506"/>
            <a:ext cx="2342713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761560" y="5261506"/>
            <a:ext cx="2342713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60EFE-CBC4-42DE-BECC-9870001C5165}"/>
              </a:ext>
            </a:extLst>
          </p:cNvPr>
          <p:cNvSpPr txBox="1"/>
          <p:nvPr/>
        </p:nvSpPr>
        <p:spPr>
          <a:xfrm>
            <a:off x="1042295" y="4811766"/>
            <a:ext cx="250257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Pinned Connection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346B6-5C95-4F1E-AD47-607EB3A02D3D}"/>
              </a:ext>
            </a:extLst>
          </p:cNvPr>
          <p:cNvSpPr txBox="1"/>
          <p:nvPr/>
        </p:nvSpPr>
        <p:spPr>
          <a:xfrm>
            <a:off x="5251114" y="4823026"/>
            <a:ext cx="250257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Roller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50DAA-C7ED-486B-838A-A1FE4246CF27}"/>
              </a:ext>
            </a:extLst>
          </p:cNvPr>
          <p:cNvSpPr txBox="1"/>
          <p:nvPr/>
        </p:nvSpPr>
        <p:spPr>
          <a:xfrm>
            <a:off x="8761560" y="4811766"/>
            <a:ext cx="250257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Fixed Support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Beam Conditions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701" y="2209928"/>
            <a:ext cx="4017380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9923" y="5099400"/>
            <a:ext cx="4738791" cy="962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79128" y="2362328"/>
            <a:ext cx="3466564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228561" y="5094686"/>
            <a:ext cx="2342713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1" name="Shape 81"/>
          <p:cNvSpPr/>
          <p:nvPr/>
        </p:nvSpPr>
        <p:spPr>
          <a:xfrm>
            <a:off x="4882229" y="7177485"/>
            <a:ext cx="2342713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2" name="Shape 82"/>
          <p:cNvSpPr/>
          <p:nvPr/>
        </p:nvSpPr>
        <p:spPr>
          <a:xfrm>
            <a:off x="9587060" y="5085797"/>
            <a:ext cx="2342713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10C7C-5897-477F-A53E-557316A5A638}"/>
              </a:ext>
            </a:extLst>
          </p:cNvPr>
          <p:cNvSpPr txBox="1"/>
          <p:nvPr/>
        </p:nvSpPr>
        <p:spPr>
          <a:xfrm>
            <a:off x="1068703" y="4599504"/>
            <a:ext cx="250257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Simply Supported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F4ADE-C5BA-4AA1-B79E-ADC83CB0058C}"/>
              </a:ext>
            </a:extLst>
          </p:cNvPr>
          <p:cNvSpPr txBox="1"/>
          <p:nvPr/>
        </p:nvSpPr>
        <p:spPr>
          <a:xfrm>
            <a:off x="9587060" y="4599504"/>
            <a:ext cx="250257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Cantilever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67D6F-0BD8-4747-804B-656EA7DE3B0B}"/>
              </a:ext>
            </a:extLst>
          </p:cNvPr>
          <p:cNvSpPr txBox="1"/>
          <p:nvPr/>
        </p:nvSpPr>
        <p:spPr>
          <a:xfrm>
            <a:off x="3961768" y="6672344"/>
            <a:ext cx="418363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Simply Supported with Overhang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0BB7E-2C7C-4A91-86B3-CA72FC02C759}"/>
              </a:ext>
            </a:extLst>
          </p:cNvPr>
          <p:cNvSpPr txBox="1"/>
          <p:nvPr/>
        </p:nvSpPr>
        <p:spPr>
          <a:xfrm>
            <a:off x="538702" y="8130048"/>
            <a:ext cx="74028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What do the reactions at each end look like for each of these?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Types of loadings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2205048" cy="6667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Concentrated loads and concentrated moments don’t really exist. But many times they are a good approximation.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CW concentrated moment causes upward jump on diagram</a:t>
            </a:r>
            <a:endParaRPr dirty="0"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1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4450" y="2222500"/>
            <a:ext cx="7205985" cy="421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Shear and moment in beams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Before we can determine internal stresses in beams, we must know the internal shear </a:t>
            </a:r>
            <a:r>
              <a:rPr lang="en-US" sz="3600" dirty="0">
                <a:solidFill>
                  <a:srgbClr val="747474"/>
                </a:solidFill>
              </a:rPr>
              <a:t>(V)</a:t>
            </a:r>
            <a:r>
              <a:rPr sz="3600" dirty="0">
                <a:solidFill>
                  <a:srgbClr val="747474"/>
                </a:solidFill>
              </a:rPr>
              <a:t> and moment</a:t>
            </a:r>
            <a:r>
              <a:rPr lang="en-US" sz="3600" dirty="0">
                <a:solidFill>
                  <a:srgbClr val="747474"/>
                </a:solidFill>
              </a:rPr>
              <a:t> (M)</a:t>
            </a: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This is accomplished by “cutting” the beam and analyzing it via equilibrium methods. </a:t>
            </a:r>
            <a:r>
              <a:rPr sz="3600" dirty="0" err="1">
                <a:solidFill>
                  <a:srgbClr val="747474"/>
                </a:solidFill>
              </a:rPr>
              <a:t>ie</a:t>
            </a:r>
            <a:r>
              <a:rPr sz="3600" dirty="0">
                <a:solidFill>
                  <a:srgbClr val="747474"/>
                </a:solidFill>
              </a:rPr>
              <a:t>. method of sections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12843CEA-B254-4210-A306-0B268D11020E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0855" y="5558126"/>
            <a:ext cx="4749424" cy="3938546"/>
          </a:xfrm>
          <a:prstGeom prst="rect">
            <a:avLst/>
          </a:prstGeom>
          <a:ln w="203200">
            <a:solidFill>
              <a:srgbClr val="763A34"/>
            </a:solidFill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Sign </a:t>
            </a:r>
            <a:r>
              <a:rPr lang="en-US" sz="4200" dirty="0"/>
              <a:t>C</a:t>
            </a:r>
            <a:r>
              <a:rPr sz="4200" dirty="0"/>
              <a:t>onventions for </a:t>
            </a:r>
            <a:r>
              <a:rPr lang="en-US" sz="4200" dirty="0"/>
              <a:t>S</a:t>
            </a:r>
            <a:r>
              <a:rPr sz="4200" dirty="0"/>
              <a:t>hear and </a:t>
            </a:r>
            <a:r>
              <a:rPr lang="en-US" sz="4200" dirty="0"/>
              <a:t>M</a:t>
            </a:r>
            <a:r>
              <a:rPr sz="4200" dirty="0"/>
              <a:t>oment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5682119" y="2377016"/>
            <a:ext cx="7157058" cy="66675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Positive shear</a:t>
            </a:r>
          </a:p>
          <a:p>
            <a:pPr lvl="0"/>
            <a:r>
              <a:rPr lang="en-US" dirty="0"/>
              <a:t>Makes shear element want to rotate clockwise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Positive moment</a:t>
            </a:r>
          </a:p>
          <a:p>
            <a:pPr lvl="0"/>
            <a:r>
              <a:rPr lang="en-US" dirty="0"/>
              <a:t>Makes beam want to ‘smile’</a:t>
            </a:r>
            <a:endParaRPr dirty="0"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40E7EC-C5C8-4324-92E9-BC3AB773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2542914"/>
            <a:ext cx="4984999" cy="233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C8D5AC-3E52-430C-AB36-27D21472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8" y="5309926"/>
            <a:ext cx="5019181" cy="21931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Rules for Creating VM Diagrams</a:t>
            </a:r>
            <a:endParaRPr sz="4200" dirty="0"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36698" cy="666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500" u="sng" dirty="0">
                <a:solidFill>
                  <a:schemeClr val="bg2">
                    <a:lumMod val="50000"/>
                  </a:schemeClr>
                </a:solidFill>
              </a:rPr>
              <a:t>Shear diagram</a:t>
            </a:r>
          </a:p>
          <a:p>
            <a:pPr marL="673100" lvl="0" indent="-673100">
              <a:lnSpc>
                <a:spcPct val="120000"/>
              </a:lnSpc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Concentrated forces cause a jump in the shear diagram at the location of the force</a:t>
            </a:r>
          </a:p>
          <a:p>
            <a:pPr marL="673100" lvl="0" indent="-673100">
              <a:lnSpc>
                <a:spcPct val="120000"/>
              </a:lnSpc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Change in shear force between any two locations is equal to the area under the distributed load diagram</a:t>
            </a:r>
          </a:p>
          <a:p>
            <a:pPr marL="673100" lvl="0" indent="-673100">
              <a:lnSpc>
                <a:spcPct val="120000"/>
              </a:lnSpc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Slope of any shear diagram at any location is equal to the distributed load value at that location</a:t>
            </a: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sp>
        <p:nvSpPr>
          <p:cNvPr id="6" name="Shape 60">
            <a:extLst>
              <a:ext uri="{FF2B5EF4-FFF2-40B4-BE49-F238E27FC236}">
                <a16:creationId xmlns:a16="http://schemas.microsoft.com/office/drawing/2014/main" id="{83226C70-EEAA-4AF4-B418-3DDF0423E49B}"/>
              </a:ext>
            </a:extLst>
          </p:cNvPr>
          <p:cNvSpPr txBox="1">
            <a:spLocks/>
          </p:cNvSpPr>
          <p:nvPr/>
        </p:nvSpPr>
        <p:spPr>
          <a:xfrm>
            <a:off x="5922201" y="2222500"/>
            <a:ext cx="5036698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3500" u="sng" dirty="0">
                <a:solidFill>
                  <a:schemeClr val="bg2">
                    <a:lumMod val="50000"/>
                  </a:schemeClr>
                </a:solidFill>
              </a:rPr>
              <a:t>Moment diagram</a:t>
            </a:r>
          </a:p>
          <a:p>
            <a:pPr marL="673100" indent="-673100" algn="l">
              <a:lnSpc>
                <a:spcPct val="120000"/>
              </a:lnSpc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Change in moment between any two locations is equal to the area under the shear diagram</a:t>
            </a:r>
          </a:p>
          <a:p>
            <a:pPr marL="673100" indent="-673100" algn="l">
              <a:lnSpc>
                <a:spcPct val="120000"/>
              </a:lnSpc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Slope of the moment diagram at any location is equal to the shear force at that location</a:t>
            </a:r>
          </a:p>
          <a:p>
            <a:pPr marL="673100" indent="-673100" algn="l">
              <a:lnSpc>
                <a:spcPct val="120000"/>
              </a:lnSpc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Concentrated moments cause a jump in the internal bending moment at the point of application. CW external moment causes a positive jump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Graphical </a:t>
            </a:r>
            <a:r>
              <a:rPr lang="en-US" sz="4200" dirty="0"/>
              <a:t>M</a:t>
            </a:r>
            <a:r>
              <a:rPr sz="4200" dirty="0"/>
              <a:t>ethod for </a:t>
            </a:r>
            <a:r>
              <a:rPr lang="en-US" sz="4200" dirty="0"/>
              <a:t>VM D</a:t>
            </a:r>
            <a:r>
              <a:rPr sz="4200" dirty="0"/>
              <a:t>iagrams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The direct method can become cumbersome when many loads are applied to a beam.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We want to develop a method for creating shear and moment diagrams more quickly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Consider a beam with general loads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Take a section of this beam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47" name="pasted-image.png"/>
          <p:cNvPicPr/>
          <p:nvPr/>
        </p:nvPicPr>
        <p:blipFill>
          <a:blip r:embed="rId2">
            <a:extLst/>
          </a:blip>
          <a:srcRect b="18662"/>
          <a:stretch>
            <a:fillRect/>
          </a:stretch>
        </p:blipFill>
        <p:spPr>
          <a:xfrm>
            <a:off x="7387056" y="3531398"/>
            <a:ext cx="4059026" cy="1457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743" y="6140849"/>
            <a:ext cx="2311401" cy="255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1424" y="7127107"/>
            <a:ext cx="2298701" cy="16637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18933-0334-4B40-854E-99BF6584A5B5}"/>
              </a:ext>
            </a:extLst>
          </p:cNvPr>
          <p:cNvSpPr/>
          <p:nvPr/>
        </p:nvSpPr>
        <p:spPr>
          <a:xfrm>
            <a:off x="8029184" y="4111751"/>
            <a:ext cx="325676" cy="892562"/>
          </a:xfrm>
          <a:prstGeom prst="rect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51B0A0-AA4F-4AB3-90E9-2D78075BDB3B}"/>
              </a:ext>
            </a:extLst>
          </p:cNvPr>
          <p:cNvCxnSpPr>
            <a:cxnSpLocks/>
          </p:cNvCxnSpPr>
          <p:nvPr/>
        </p:nvCxnSpPr>
        <p:spPr>
          <a:xfrm flipH="1">
            <a:off x="2931091" y="4988573"/>
            <a:ext cx="5098093" cy="164323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B69C-6F5A-4662-B416-485C3477D920}"/>
              </a:ext>
            </a:extLst>
          </p:cNvPr>
          <p:cNvSpPr/>
          <p:nvPr/>
        </p:nvSpPr>
        <p:spPr>
          <a:xfrm>
            <a:off x="8387391" y="4111751"/>
            <a:ext cx="325676" cy="892562"/>
          </a:xfrm>
          <a:prstGeom prst="rect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FBCA6B-097F-42E3-AC50-6CE2E54EB973}"/>
              </a:ext>
            </a:extLst>
          </p:cNvPr>
          <p:cNvCxnSpPr>
            <a:cxnSpLocks/>
          </p:cNvCxnSpPr>
          <p:nvPr/>
        </p:nvCxnSpPr>
        <p:spPr>
          <a:xfrm flipH="1">
            <a:off x="7530109" y="4988573"/>
            <a:ext cx="857283" cy="183373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428</Words>
  <Application>Microsoft Office PowerPoint</Application>
  <PresentationFormat>Custom</PresentationFormat>
  <Paragraphs>82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Avenir Roman</vt:lpstr>
      <vt:lpstr>Helvetica</vt:lpstr>
      <vt:lpstr>Helvetica Neue</vt:lpstr>
      <vt:lpstr>Helvetica Neue Light</vt:lpstr>
      <vt:lpstr>ModernPortfolio</vt:lpstr>
      <vt:lpstr>Mechanics of Materials Engr 350 - Lecture 24 Beam Equilibrium and VM Diagrams</vt:lpstr>
      <vt:lpstr>What is a beam?</vt:lpstr>
      <vt:lpstr>Types of supports</vt:lpstr>
      <vt:lpstr>Beam Conditions</vt:lpstr>
      <vt:lpstr>Types of loadings</vt:lpstr>
      <vt:lpstr>Shear and moment in beams</vt:lpstr>
      <vt:lpstr>Sign Conventions for Shear and Moment</vt:lpstr>
      <vt:lpstr>Rules for Creating VM Diagrams</vt:lpstr>
      <vt:lpstr>Graphical Method for VM Diagrams</vt:lpstr>
      <vt:lpstr>Proper shapes of diagrams</vt:lpstr>
      <vt:lpstr>General procedure for graphical construction</vt:lpstr>
      <vt:lpstr>Example - draw the shear force and bending moment diagram for the beam below</vt:lpstr>
      <vt:lpstr>Second Example - draw the shear force and bending moment diagram for the beam below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Lecture 19 Equilibrium of beams</dc:title>
  <dc:creator>Dan Cordon</dc:creator>
  <cp:lastModifiedBy>Dan Cordon</cp:lastModifiedBy>
  <cp:revision>9</cp:revision>
  <cp:lastPrinted>2019-03-25T16:54:13Z</cp:lastPrinted>
  <dcterms:modified xsi:type="dcterms:W3CDTF">2019-03-25T16:54:51Z</dcterms:modified>
</cp:coreProperties>
</file>