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64" r:id="rId9"/>
    <p:sldId id="265" r:id="rId10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Neue Light"/>
      </a:defRPr>
    </a:lvl1pPr>
    <a:lvl2pPr indent="228600" algn="ctr" defTabSz="584200">
      <a:defRPr sz="3600">
        <a:latin typeface="+mn-lt"/>
        <a:ea typeface="+mn-ea"/>
        <a:cs typeface="+mn-cs"/>
        <a:sym typeface="Helvetica Neue Light"/>
      </a:defRPr>
    </a:lvl2pPr>
    <a:lvl3pPr indent="457200" algn="ctr" defTabSz="584200">
      <a:defRPr sz="3600">
        <a:latin typeface="+mn-lt"/>
        <a:ea typeface="+mn-ea"/>
        <a:cs typeface="+mn-cs"/>
        <a:sym typeface="Helvetica Neue Light"/>
      </a:defRPr>
    </a:lvl3pPr>
    <a:lvl4pPr indent="685800" algn="ctr" defTabSz="584200">
      <a:defRPr sz="3600">
        <a:latin typeface="+mn-lt"/>
        <a:ea typeface="+mn-ea"/>
        <a:cs typeface="+mn-cs"/>
        <a:sym typeface="Helvetica Neue Light"/>
      </a:defRPr>
    </a:lvl4pPr>
    <a:lvl5pPr indent="914400" algn="ctr" defTabSz="584200">
      <a:defRPr sz="3600">
        <a:latin typeface="+mn-lt"/>
        <a:ea typeface="+mn-ea"/>
        <a:cs typeface="+mn-cs"/>
        <a:sym typeface="Helvetica Neue Light"/>
      </a:defRPr>
    </a:lvl5pPr>
    <a:lvl6pPr indent="1143000" algn="ctr" defTabSz="584200">
      <a:defRPr sz="3600">
        <a:latin typeface="+mn-lt"/>
        <a:ea typeface="+mn-ea"/>
        <a:cs typeface="+mn-cs"/>
        <a:sym typeface="Helvetica Neue Light"/>
      </a:defRPr>
    </a:lvl6pPr>
    <a:lvl7pPr indent="1371600" algn="ctr" defTabSz="584200">
      <a:defRPr sz="3600">
        <a:latin typeface="+mn-lt"/>
        <a:ea typeface="+mn-ea"/>
        <a:cs typeface="+mn-cs"/>
        <a:sym typeface="Helvetica Neue Light"/>
      </a:defRPr>
    </a:lvl7pPr>
    <a:lvl8pPr indent="1600200" algn="ctr" defTabSz="584200">
      <a:defRPr sz="3600">
        <a:latin typeface="+mn-lt"/>
        <a:ea typeface="+mn-ea"/>
        <a:cs typeface="+mn-cs"/>
        <a:sym typeface="Helvetica Neue Light"/>
      </a:defRPr>
    </a:lvl8pPr>
    <a:lvl9pPr indent="1828800" algn="ctr" defTabSz="584200">
      <a:defRPr sz="3600"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571500" y="4749800"/>
            <a:ext cx="11868094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rot="5400000">
            <a:off x="6832536" y="8686863"/>
            <a:ext cx="142252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71500" y="4864100"/>
            <a:ext cx="5334476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571500" y="1968500"/>
            <a:ext cx="5073394" cy="133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9055098" y="508000"/>
            <a:ext cx="128" cy="797563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9055096" y="4464050"/>
            <a:ext cx="3448503" cy="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457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1pPr>
      <a:lvl2pPr marL="914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2pPr>
      <a:lvl3pPr marL="1371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3pPr>
      <a:lvl4pPr marL="1828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4pPr>
      <a:lvl5pPr marL="22860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5pPr>
      <a:lvl6pPr marL="2743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6pPr>
      <a:lvl7pPr marL="3200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7pPr>
      <a:lvl8pPr marL="3657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8pPr>
      <a:lvl9pPr marL="4114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Mechanics of Materials </a:t>
            </a:r>
            <a:r>
              <a:rPr sz="4200" dirty="0" err="1"/>
              <a:t>Engr</a:t>
            </a:r>
            <a:r>
              <a:rPr sz="4200" dirty="0"/>
              <a:t> 350 - Lecture </a:t>
            </a:r>
            <a:r>
              <a:rPr sz="4200" dirty="0" smtClean="0"/>
              <a:t>2</a:t>
            </a:r>
            <a:r>
              <a:rPr lang="en-US" sz="4200" dirty="0" smtClean="0"/>
              <a:t>5</a:t>
            </a:r>
            <a:r>
              <a:rPr sz="4200" dirty="0" smtClean="0"/>
              <a:t> Bending</a:t>
            </a:r>
            <a:r>
              <a:rPr lang="en-US" sz="4200" dirty="0" smtClean="0"/>
              <a:t> 1</a:t>
            </a:r>
            <a:endParaRPr sz="4200" dirty="0"/>
          </a:p>
        </p:txBody>
      </p:sp>
      <p:sp>
        <p:nvSpPr>
          <p:cNvPr id="2" name="Rectangle 1"/>
          <p:cNvSpPr/>
          <p:nvPr/>
        </p:nvSpPr>
        <p:spPr>
          <a:xfrm>
            <a:off x="1059543" y="6146523"/>
            <a:ext cx="10566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222222"/>
                </a:solidFill>
              </a:rPr>
              <a:t>"Well, that's the trouble with bending the rules—cough—they usually snap right back in your face</a:t>
            </a:r>
            <a:r>
              <a:rPr lang="en-US" sz="2800" i="1" dirty="0" smtClean="0">
                <a:solidFill>
                  <a:srgbClr val="222222"/>
                </a:solidFill>
              </a:rPr>
              <a:t>.“</a:t>
            </a:r>
          </a:p>
          <a:p>
            <a:r>
              <a:rPr lang="en-US" sz="2800" dirty="0" smtClean="0">
                <a:solidFill>
                  <a:srgbClr val="222222"/>
                </a:solidFill>
              </a:rPr>
              <a:t>- Captain </a:t>
            </a:r>
            <a:r>
              <a:rPr lang="en-US" sz="2800" dirty="0" err="1" smtClean="0">
                <a:solidFill>
                  <a:srgbClr val="222222"/>
                </a:solidFill>
              </a:rPr>
              <a:t>Fanzone</a:t>
            </a:r>
            <a:endParaRPr lang="en-US" sz="28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46453" y="4839965"/>
            <a:ext cx="4394201" cy="4699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Vocabulary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571500" y="2006600"/>
            <a:ext cx="11861800" cy="2553966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b="1" dirty="0">
                <a:solidFill>
                  <a:srgbClr val="747474"/>
                </a:solidFill>
              </a:rPr>
              <a:t>Transverse</a:t>
            </a:r>
            <a:r>
              <a:rPr sz="2800" dirty="0">
                <a:solidFill>
                  <a:srgbClr val="747474"/>
                </a:solidFill>
              </a:rPr>
              <a:t> - Loads and sections perpendicular to</a:t>
            </a:r>
          </a:p>
          <a:p>
            <a:pPr marL="0" lvl="2" indent="457200">
              <a:spcBef>
                <a:spcPts val="60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747474"/>
                </a:solidFill>
              </a:rPr>
              <a:t> the longitudinal axis of the member</a:t>
            </a:r>
          </a:p>
          <a:p>
            <a:pPr lvl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b="1" dirty="0">
                <a:solidFill>
                  <a:srgbClr val="747474"/>
                </a:solidFill>
              </a:rPr>
              <a:t>Bend</a:t>
            </a:r>
            <a:r>
              <a:rPr sz="2800" dirty="0">
                <a:solidFill>
                  <a:srgbClr val="747474"/>
                </a:solidFill>
              </a:rPr>
              <a:t> - What beams do under the action of transverse loads or applied moments (no elongation or twisting)</a:t>
            </a:r>
          </a:p>
          <a:p>
            <a:pPr lvl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747474"/>
                </a:solidFill>
              </a:rPr>
              <a:t>Coordinate system and “plane of bending”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2</a:t>
            </a:fld>
            <a:endParaRPr sz="1400"/>
          </a:p>
        </p:txBody>
      </p:sp>
      <p:pic>
        <p:nvPicPr>
          <p:cNvPr id="48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35109" y="379070"/>
            <a:ext cx="3754647" cy="2163695"/>
          </a:xfrm>
          <a:prstGeom prst="rect">
            <a:avLst/>
          </a:prstGeom>
          <a:ln w="12700">
            <a:miter lim="400000"/>
          </a:ln>
        </p:spPr>
      </p:pic>
      <p:pic>
        <p:nvPicPr>
          <p:cNvPr id="49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1467" y="5380317"/>
            <a:ext cx="3619501" cy="1993901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/>
          <p:nvPr/>
        </p:nvSpPr>
        <p:spPr>
          <a:xfrm>
            <a:off x="233867" y="7440282"/>
            <a:ext cx="8261947" cy="2747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457200" lvl="0" indent="-457200" algn="l">
              <a:spcBef>
                <a:spcPts val="600"/>
              </a:spcBef>
              <a:buSzPct val="75000"/>
              <a:buFont typeface="Helvetica Neue"/>
              <a:buChar char="•"/>
              <a:defRPr sz="1800"/>
            </a:pPr>
            <a:r>
              <a:rPr sz="2900" b="1" dirty="0">
                <a:solidFill>
                  <a:srgbClr val="747474"/>
                </a:solidFill>
              </a:rPr>
              <a:t>Pure bending </a:t>
            </a:r>
            <a:r>
              <a:rPr sz="2900" dirty="0">
                <a:solidFill>
                  <a:srgbClr val="747474"/>
                </a:solidFill>
              </a:rPr>
              <a:t>- Condition where the internal bending moment is constant</a:t>
            </a:r>
          </a:p>
          <a:p>
            <a:pPr marL="457200" lvl="0" indent="-457200" algn="l">
              <a:spcBef>
                <a:spcPts val="600"/>
              </a:spcBef>
              <a:buSzPct val="75000"/>
              <a:buFont typeface="Helvetica Neue"/>
              <a:buChar char="•"/>
              <a:defRPr sz="1800"/>
            </a:pPr>
            <a:r>
              <a:rPr sz="2900" b="1" dirty="0">
                <a:solidFill>
                  <a:srgbClr val="747474"/>
                </a:solidFill>
              </a:rPr>
              <a:t>Non-uniform bending </a:t>
            </a:r>
            <a:r>
              <a:rPr sz="2900" dirty="0">
                <a:solidFill>
                  <a:srgbClr val="747474"/>
                </a:solidFill>
              </a:rPr>
              <a:t>- Where bending moment changes with position</a:t>
            </a:r>
          </a:p>
        </p:txBody>
      </p:sp>
      <p:sp>
        <p:nvSpPr>
          <p:cNvPr id="51" name="Shape 51"/>
          <p:cNvSpPr/>
          <p:nvPr/>
        </p:nvSpPr>
        <p:spPr>
          <a:xfrm>
            <a:off x="543861" y="4456200"/>
            <a:ext cx="11861801" cy="1070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7200" indent="-457200" algn="l">
              <a:spcBef>
                <a:spcPts val="300"/>
              </a:spcBef>
              <a:buSzPct val="75000"/>
              <a:buFont typeface="Helvetica Neue"/>
              <a:buChar char="•"/>
              <a:defRPr sz="2800">
                <a:solidFill>
                  <a:srgbClr val="74747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b="1" dirty="0">
                <a:solidFill>
                  <a:srgbClr val="747474"/>
                </a:solidFill>
              </a:rPr>
              <a:t>Longitudinal fibers </a:t>
            </a:r>
            <a:r>
              <a:rPr sz="2800" dirty="0">
                <a:solidFill>
                  <a:srgbClr val="747474"/>
                </a:solidFill>
              </a:rPr>
              <a:t>- imaginary fibers that run along the length of a beam (true for wood, but not for metal or concrete)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asted-image.png"/>
          <p:cNvPicPr/>
          <p:nvPr/>
        </p:nvPicPr>
        <p:blipFill>
          <a:blip r:embed="rId2">
            <a:extLst/>
          </a:blip>
          <a:srcRect t="3549"/>
          <a:stretch>
            <a:fillRect/>
          </a:stretch>
        </p:blipFill>
        <p:spPr>
          <a:xfrm>
            <a:off x="9576763" y="5047188"/>
            <a:ext cx="3305605" cy="4379281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Flexural </a:t>
            </a:r>
            <a:r>
              <a:rPr lang="en-US" sz="4200" dirty="0" smtClean="0"/>
              <a:t>S</a:t>
            </a:r>
            <a:r>
              <a:rPr sz="4200" dirty="0" smtClean="0"/>
              <a:t>trains</a:t>
            </a:r>
            <a:endParaRPr sz="4200" dirty="0"/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571500" y="2527299"/>
            <a:ext cx="9385300" cy="66675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spcBef>
                <a:spcPts val="16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747474"/>
                </a:solidFill>
              </a:rPr>
              <a:t>Consider a small section of beam in pure bending</a:t>
            </a:r>
          </a:p>
          <a:p>
            <a:pPr lvl="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747474"/>
                </a:solidFill>
              </a:rPr>
              <a:t>Before loading, b</a:t>
            </a:r>
            <a:r>
              <a:rPr sz="3200" dirty="0" smtClean="0">
                <a:solidFill>
                  <a:srgbClr val="747474"/>
                </a:solidFill>
              </a:rPr>
              <a:t>eam </a:t>
            </a:r>
            <a:r>
              <a:rPr sz="3200" dirty="0">
                <a:solidFill>
                  <a:srgbClr val="747474"/>
                </a:solidFill>
              </a:rPr>
              <a:t>is </a:t>
            </a:r>
            <a:r>
              <a:rPr sz="3200" dirty="0" smtClean="0">
                <a:solidFill>
                  <a:srgbClr val="747474"/>
                </a:solidFill>
              </a:rPr>
              <a:t>initially</a:t>
            </a:r>
            <a:r>
              <a:rPr lang="en-US" sz="3200" dirty="0" smtClean="0">
                <a:solidFill>
                  <a:srgbClr val="747474"/>
                </a:solidFill>
              </a:rPr>
              <a:t> straight</a:t>
            </a:r>
            <a:endParaRPr sz="3200" dirty="0">
              <a:solidFill>
                <a:srgbClr val="747474"/>
              </a:solidFill>
            </a:endParaRPr>
          </a:p>
          <a:p>
            <a:pPr lvl="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rgbClr val="747474"/>
                </a:solidFill>
              </a:rPr>
              <a:t>After </a:t>
            </a:r>
            <a:r>
              <a:rPr lang="en-US" sz="3200" dirty="0" smtClean="0">
                <a:solidFill>
                  <a:srgbClr val="747474"/>
                </a:solidFill>
              </a:rPr>
              <a:t>loading the top fibers </a:t>
            </a:r>
            <a:r>
              <a:rPr sz="3200" dirty="0" smtClean="0">
                <a:solidFill>
                  <a:srgbClr val="747474"/>
                </a:solidFill>
              </a:rPr>
              <a:t>experience </a:t>
            </a:r>
            <a:r>
              <a:rPr lang="en-US" sz="3200" dirty="0" smtClean="0">
                <a:solidFill>
                  <a:srgbClr val="747474"/>
                </a:solidFill>
              </a:rPr>
              <a:t>compressive strain</a:t>
            </a:r>
            <a:endParaRPr sz="3200" dirty="0">
              <a:solidFill>
                <a:srgbClr val="747474"/>
              </a:solidFill>
            </a:endParaRPr>
          </a:p>
          <a:p>
            <a:pPr lvl="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rgbClr val="747474"/>
                </a:solidFill>
              </a:rPr>
              <a:t>After </a:t>
            </a:r>
            <a:r>
              <a:rPr lang="en-US" sz="3200" dirty="0" smtClean="0">
                <a:solidFill>
                  <a:srgbClr val="747474"/>
                </a:solidFill>
              </a:rPr>
              <a:t>loading the bottom fibers</a:t>
            </a:r>
            <a:r>
              <a:rPr sz="3200" dirty="0" smtClean="0">
                <a:solidFill>
                  <a:srgbClr val="747474"/>
                </a:solidFill>
              </a:rPr>
              <a:t> </a:t>
            </a:r>
            <a:r>
              <a:rPr sz="3200" dirty="0">
                <a:solidFill>
                  <a:srgbClr val="747474"/>
                </a:solidFill>
              </a:rPr>
              <a:t>experience </a:t>
            </a:r>
            <a:r>
              <a:rPr lang="en-US" sz="3200" dirty="0" smtClean="0">
                <a:solidFill>
                  <a:srgbClr val="747474"/>
                </a:solidFill>
              </a:rPr>
              <a:t>tensile strain</a:t>
            </a:r>
            <a:endParaRPr sz="3200" dirty="0">
              <a:solidFill>
                <a:srgbClr val="747474"/>
              </a:solidFill>
            </a:endParaRPr>
          </a:p>
          <a:p>
            <a:pPr lvl="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rgbClr val="747474"/>
                </a:solidFill>
              </a:rPr>
              <a:t>Somewhere </a:t>
            </a:r>
            <a:r>
              <a:rPr sz="3200" dirty="0">
                <a:solidFill>
                  <a:srgbClr val="747474"/>
                </a:solidFill>
              </a:rPr>
              <a:t>between these extremes, the fibers </a:t>
            </a:r>
            <a:r>
              <a:rPr lang="en-US" sz="3200" dirty="0" smtClean="0">
                <a:solidFill>
                  <a:srgbClr val="747474"/>
                </a:solidFill>
              </a:rPr>
              <a:t>do not experience any strain (change in length). </a:t>
            </a:r>
          </a:p>
          <a:p>
            <a:pPr lvl="1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rgbClr val="747474"/>
                </a:solidFill>
              </a:rPr>
              <a:t>This </a:t>
            </a:r>
            <a:r>
              <a:rPr lang="en-US" sz="3200" dirty="0" smtClean="0">
                <a:solidFill>
                  <a:srgbClr val="747474"/>
                </a:solidFill>
              </a:rPr>
              <a:t>location </a:t>
            </a:r>
            <a:r>
              <a:rPr sz="3200" dirty="0" smtClean="0">
                <a:solidFill>
                  <a:srgbClr val="747474"/>
                </a:solidFill>
              </a:rPr>
              <a:t>is </a:t>
            </a:r>
            <a:r>
              <a:rPr sz="3200" dirty="0">
                <a:solidFill>
                  <a:srgbClr val="747474"/>
                </a:solidFill>
              </a:rPr>
              <a:t>the </a:t>
            </a:r>
            <a:r>
              <a:rPr lang="en-US" sz="3200" b="1" u="sng" dirty="0" smtClean="0">
                <a:solidFill>
                  <a:srgbClr val="747474"/>
                </a:solidFill>
              </a:rPr>
              <a:t>neutral axis</a:t>
            </a:r>
            <a:r>
              <a:rPr lang="en-US" sz="3200" dirty="0" smtClean="0">
                <a:solidFill>
                  <a:srgbClr val="747474"/>
                </a:solidFill>
              </a:rPr>
              <a:t>.</a:t>
            </a:r>
            <a:endParaRPr sz="3200" dirty="0">
              <a:solidFill>
                <a:srgbClr val="747474"/>
              </a:solidFill>
            </a:endParaRP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3</a:t>
            </a:fld>
            <a:endParaRPr sz="1400"/>
          </a:p>
        </p:txBody>
      </p:sp>
      <p:pic>
        <p:nvPicPr>
          <p:cNvPr id="56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15781" y="108852"/>
            <a:ext cx="2981248" cy="3188039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/>
          <p:nvPr/>
        </p:nvSpPr>
        <p:spPr>
          <a:xfrm>
            <a:off x="10659618" y="8264445"/>
            <a:ext cx="1593936" cy="102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extrusionOk="0">
                <a:moveTo>
                  <a:pt x="21600" y="754"/>
                </a:moveTo>
                <a:cubicBezTo>
                  <a:pt x="14472" y="21600"/>
                  <a:pt x="7272" y="21349"/>
                  <a:pt x="0" y="0"/>
                </a:cubicBezTo>
              </a:path>
            </a:pathLst>
          </a:custGeom>
          <a:ln w="1041400">
            <a:solidFill>
              <a:srgbClr val="ABABAB"/>
            </a:solidFill>
            <a:miter lim="400000"/>
          </a:ln>
        </p:spPr>
        <p:txBody>
          <a:bodyPr/>
          <a:lstStyle/>
          <a:p>
            <a:pPr lvl="0"/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72457" y="8679543"/>
            <a:ext cx="1988457" cy="10305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2457" y="4601031"/>
            <a:ext cx="1988457" cy="10305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pic>
        <p:nvPicPr>
          <p:cNvPr id="7" name="pasted-image.png"/>
          <p:cNvPicPr/>
          <p:nvPr/>
        </p:nvPicPr>
        <p:blipFill>
          <a:blip r:embed="rId2">
            <a:extLst/>
          </a:blip>
          <a:srcRect t="3549"/>
          <a:stretch>
            <a:fillRect/>
          </a:stretch>
        </p:blipFill>
        <p:spPr>
          <a:xfrm>
            <a:off x="9576763" y="5047188"/>
            <a:ext cx="3305605" cy="4379281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Flexural </a:t>
            </a:r>
            <a:r>
              <a:rPr lang="en-US" sz="4200" dirty="0" smtClean="0"/>
              <a:t>S</a:t>
            </a:r>
            <a:r>
              <a:rPr sz="4200" dirty="0" smtClean="0"/>
              <a:t>train</a:t>
            </a:r>
            <a:r>
              <a:rPr lang="en-US" sz="4200" dirty="0" smtClean="0"/>
              <a:t> Equations</a:t>
            </a:r>
            <a:endParaRPr sz="4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Shape 54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500" y="2527299"/>
                <a:ext cx="9385300" cy="6967323"/>
              </a:xfrm>
              <a:prstGeom prst="rect">
                <a:avLst/>
              </a:prstGeom>
            </p:spPr>
            <p:txBody>
              <a:bodyPr>
                <a:normAutofit fontScale="92500" lnSpcReduction="10000"/>
              </a:bodyPr>
              <a:lstStyle/>
              <a:p>
                <a:pPr marL="0" lvl="0" indent="0">
                  <a:spcBef>
                    <a:spcPts val="1600"/>
                  </a:spcBef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 smtClean="0">
                    <a:solidFill>
                      <a:schemeClr val="bg2">
                        <a:lumMod val="50000"/>
                      </a:schemeClr>
                    </a:solidFill>
                  </a:rPr>
                  <a:t>Consider a small section of beam in pure bending</a:t>
                </a:r>
              </a:p>
              <a:p>
                <a:pPr lvl="0">
                  <a:spcBef>
                    <a:spcPts val="1600"/>
                  </a:spcBef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 smtClean="0">
                    <a:solidFill>
                      <a:schemeClr val="bg2">
                        <a:lumMod val="50000"/>
                      </a:schemeClr>
                    </a:solidFill>
                  </a:rPr>
                  <a:t>Strain in the x-direction</a:t>
                </a:r>
              </a:p>
              <a:p>
                <a:pPr lvl="0">
                  <a:spcBef>
                    <a:spcPts val="1600"/>
                  </a:spcBef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ar-AE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ar-AE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ar-AE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AE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AE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num>
                      <m:den>
                        <m:r>
                          <a:rPr lang="ar-AE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ar-AE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ar-AE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ar-AE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ar-AE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ar-AE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ar-AE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ar-AE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AE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sSup>
                              <m:sSupPr>
                                <m:ctrlPr>
                                  <a:rPr lang="ar-AE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AE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ar-AE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ar-AE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−∆</m:t>
                            </m:r>
                            <m:r>
                              <a:rPr lang="ar-AE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ar-AE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ar-AE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ar-AE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ar-AE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ar-AE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320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ar-AE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ar-AE" sz="320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ar-AE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ar-AE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)∆</m:t>
                                </m:r>
                                <m:r>
                                  <a:rPr lang="ar-AE" sz="320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ar-AE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ar-AE" sz="320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ar-AE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ar-AE" sz="320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ar-AE" sz="320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ar-AE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ar-AE" sz="320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den>
                            </m:f>
                          </m:e>
                        </m:func>
                      </m:e>
                    </m:func>
                  </m:oMath>
                </a14:m>
                <a:endParaRPr lang="en-US" sz="3200" dirty="0" smtClean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lvl="0">
                  <a:spcBef>
                    <a:spcPts val="1600"/>
                  </a:spcBef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ar-AE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ar-AE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ar-AE" sz="3200" dirty="0" smtClean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lvl="0">
                  <a:spcBef>
                    <a:spcPts val="1600"/>
                  </a:spcBef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 smtClean="0">
                    <a:solidFill>
                      <a:schemeClr val="bg2">
                        <a:lumMod val="50000"/>
                      </a:schemeClr>
                    </a:solidFill>
                  </a:rPr>
                  <a:t>Radius of curvature (</a:t>
                </a:r>
                <a:r>
                  <a:rPr lang="el-GR" sz="3200" dirty="0" smtClean="0">
                    <a:solidFill>
                      <a:schemeClr val="bg2">
                        <a:lumMod val="50000"/>
                      </a:schemeClr>
                    </a:solidFill>
                    <a:cs typeface="Calibri" panose="020F0502020204030204" pitchFamily="34" charset="0"/>
                  </a:rPr>
                  <a:t>ρ) </a:t>
                </a:r>
                <a:r>
                  <a:rPr lang="en-US" sz="3200" dirty="0" smtClean="0">
                    <a:solidFill>
                      <a:schemeClr val="bg2">
                        <a:lumMod val="50000"/>
                      </a:schemeClr>
                    </a:solidFill>
                    <a:cs typeface="Calibri" panose="020F0502020204030204" pitchFamily="34" charset="0"/>
                  </a:rPr>
                  <a:t>is from the neutral axis</a:t>
                </a:r>
              </a:p>
              <a:p>
                <a:pPr lvl="0">
                  <a:spcBef>
                    <a:spcPts val="1600"/>
                  </a:spcBef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  <a:cs typeface="Calibri" panose="020F0502020204030204" pitchFamily="34" charset="0"/>
                  </a:rPr>
                  <a:t>y</a:t>
                </a:r>
                <a:r>
                  <a:rPr lang="en-US" sz="3200" dirty="0" smtClean="0">
                    <a:solidFill>
                      <a:schemeClr val="bg2">
                        <a:lumMod val="50000"/>
                      </a:schemeClr>
                    </a:solidFill>
                    <a:cs typeface="Calibri" panose="020F0502020204030204" pitchFamily="34" charset="0"/>
                  </a:rPr>
                  <a:t> is distance upward from neutral axis</a:t>
                </a:r>
              </a:p>
              <a:p>
                <a:pPr lvl="1">
                  <a:spcBef>
                    <a:spcPts val="1600"/>
                  </a:spcBef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 smtClean="0">
                    <a:solidFill>
                      <a:schemeClr val="bg2">
                        <a:lumMod val="50000"/>
                      </a:schemeClr>
                    </a:solidFill>
                    <a:cs typeface="Calibri" panose="020F0502020204030204" pitchFamily="34" charset="0"/>
                  </a:rPr>
                  <a:t>Direction matters</a:t>
                </a:r>
                <a:endParaRPr lang="en-US" sz="3200" dirty="0" smtClean="0">
                  <a:solidFill>
                    <a:schemeClr val="bg2">
                      <a:lumMod val="50000"/>
                    </a:schemeClr>
                  </a:solidFill>
                  <a:cs typeface="Calibri" panose="020F0502020204030204" pitchFamily="34" charset="0"/>
                </a:endParaRPr>
              </a:p>
              <a:p>
                <a:pPr marL="0" lvl="0" indent="0">
                  <a:spcBef>
                    <a:spcPts val="1600"/>
                  </a:spcBef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 smtClean="0">
                    <a:solidFill>
                      <a:schemeClr val="bg2">
                        <a:lumMod val="50000"/>
                      </a:schemeClr>
                    </a:solidFill>
                    <a:cs typeface="Calibri" panose="020F0502020204030204" pitchFamily="34" charset="0"/>
                  </a:rPr>
                  <a:t>Curvature</a:t>
                </a:r>
              </a:p>
              <a:p>
                <a:pPr>
                  <a:spcBef>
                    <a:spcPts val="1600"/>
                  </a:spcBef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𝑘𝑎𝑝𝑝𝑎</m:t>
                    </m:r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𝜅</m:t>
                    </m:r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</m:oMath>
                </a14:m>
                <a:endParaRPr lang="ar-AE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>
                  <a:spcBef>
                    <a:spcPts val="1600"/>
                  </a:spcBef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ar-AE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𝜅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ar-AE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lvl="0">
                  <a:spcBef>
                    <a:spcPts val="1600"/>
                  </a:spcBef>
                  <a:defRPr sz="1800">
                    <a:solidFill>
                      <a:srgbClr val="000000"/>
                    </a:solidFill>
                  </a:defRPr>
                </a:pPr>
                <a:endParaRPr lang="en-US" sz="3200" dirty="0" smtClean="0">
                  <a:solidFill>
                    <a:schemeClr val="bg2">
                      <a:lumMod val="50000"/>
                    </a:schemeClr>
                  </a:solidFill>
                  <a:cs typeface="Calibri" panose="020F0502020204030204" pitchFamily="34" charset="0"/>
                </a:endParaRPr>
              </a:p>
              <a:p>
                <a:pPr lvl="0">
                  <a:spcBef>
                    <a:spcPts val="1600"/>
                  </a:spcBef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4" name="Shape 5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2527299"/>
                <a:ext cx="9385300" cy="6967323"/>
              </a:xfrm>
              <a:prstGeom prst="rect">
                <a:avLst/>
              </a:prstGeom>
              <a:blipFill>
                <a:blip r:embed="rId3"/>
                <a:stretch>
                  <a:fillRect l="-2534" t="-2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4</a:t>
            </a:fld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12735752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Normal </a:t>
            </a:r>
            <a:r>
              <a:rPr lang="en-US" sz="4200" dirty="0" smtClean="0"/>
              <a:t>S</a:t>
            </a:r>
            <a:r>
              <a:rPr sz="4200" dirty="0" smtClean="0"/>
              <a:t>tresses </a:t>
            </a:r>
            <a:r>
              <a:rPr sz="4200" dirty="0"/>
              <a:t>in </a:t>
            </a:r>
            <a:r>
              <a:rPr lang="en-US" sz="4200" dirty="0" smtClean="0"/>
              <a:t>B</a:t>
            </a:r>
            <a:r>
              <a:rPr sz="4200" dirty="0" smtClean="0"/>
              <a:t>eams</a:t>
            </a:r>
            <a:endParaRPr sz="4200" dirty="0"/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xfrm>
            <a:off x="368323" y="2070117"/>
            <a:ext cx="11861801" cy="66675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747474"/>
                </a:solidFill>
              </a:rPr>
              <a:t>Recall Hooke’s Law: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747474"/>
                </a:solidFill>
              </a:rPr>
              <a:t>Substitute the strain developed in the section of beam</a:t>
            </a:r>
          </a:p>
        </p:txBody>
      </p:sp>
      <p:sp>
        <p:nvSpPr>
          <p:cNvPr id="77" name="Shape 7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5</a:t>
            </a:fld>
            <a:endParaRPr sz="1400"/>
          </a:p>
        </p:txBody>
      </p:sp>
      <p:pic>
        <p:nvPicPr>
          <p:cNvPr id="7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flipH="1">
            <a:off x="9595303" y="339175"/>
            <a:ext cx="2513468" cy="1250539"/>
          </a:xfrm>
          <a:prstGeom prst="rect">
            <a:avLst/>
          </a:prstGeom>
          <a:ln w="12700">
            <a:miter lim="400000"/>
          </a:ln>
        </p:spPr>
      </p:pic>
      <p:pic>
        <p:nvPicPr>
          <p:cNvPr id="79" name="pasted-image.png"/>
          <p:cNvPicPr/>
          <p:nvPr/>
        </p:nvPicPr>
        <p:blipFill>
          <a:blip r:embed="rId3">
            <a:extLst/>
          </a:blip>
          <a:srcRect r="16396" b="14731"/>
          <a:stretch>
            <a:fillRect/>
          </a:stretch>
        </p:blipFill>
        <p:spPr>
          <a:xfrm>
            <a:off x="5224260" y="3481982"/>
            <a:ext cx="1482775" cy="1845521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Shape 80"/>
          <p:cNvSpPr/>
          <p:nvPr/>
        </p:nvSpPr>
        <p:spPr>
          <a:xfrm>
            <a:off x="1138947" y="3557283"/>
            <a:ext cx="2215254" cy="1694869"/>
          </a:xfrm>
          <a:prstGeom prst="rect">
            <a:avLst/>
          </a:prstGeom>
          <a:ln w="12700">
            <a:solidFill>
              <a:srgbClr val="747474"/>
            </a:solidFill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81" name="Shape 81"/>
          <p:cNvSpPr/>
          <p:nvPr/>
        </p:nvSpPr>
        <p:spPr>
          <a:xfrm>
            <a:off x="1138947" y="3553078"/>
            <a:ext cx="2215254" cy="272168"/>
          </a:xfrm>
          <a:prstGeom prst="rect">
            <a:avLst/>
          </a:prstGeom>
          <a:ln w="12700">
            <a:solidFill>
              <a:srgbClr val="747474"/>
            </a:solidFill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82" name="Shape 82"/>
          <p:cNvSpPr/>
          <p:nvPr/>
        </p:nvSpPr>
        <p:spPr>
          <a:xfrm>
            <a:off x="1138947" y="4975478"/>
            <a:ext cx="2215254" cy="272168"/>
          </a:xfrm>
          <a:prstGeom prst="rect">
            <a:avLst/>
          </a:prstGeom>
          <a:ln w="12700">
            <a:solidFill>
              <a:srgbClr val="747474"/>
            </a:solidFill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83" name="Shape 83"/>
          <p:cNvSpPr/>
          <p:nvPr/>
        </p:nvSpPr>
        <p:spPr>
          <a:xfrm>
            <a:off x="5423841" y="3123725"/>
            <a:ext cx="1083565" cy="399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end view</a:t>
            </a:r>
          </a:p>
        </p:txBody>
      </p:sp>
      <p:sp>
        <p:nvSpPr>
          <p:cNvPr id="84" name="Shape 84"/>
          <p:cNvSpPr/>
          <p:nvPr/>
        </p:nvSpPr>
        <p:spPr>
          <a:xfrm>
            <a:off x="1535937" y="3123725"/>
            <a:ext cx="1116331" cy="399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side view</a:t>
            </a:r>
          </a:p>
        </p:txBody>
      </p:sp>
      <p:sp>
        <p:nvSpPr>
          <p:cNvPr id="85" name="Shape 85"/>
          <p:cNvSpPr/>
          <p:nvPr/>
        </p:nvSpPr>
        <p:spPr>
          <a:xfrm>
            <a:off x="3402625" y="4515291"/>
            <a:ext cx="1083565" cy="1"/>
          </a:xfrm>
          <a:prstGeom prst="line">
            <a:avLst/>
          </a:prstGeom>
          <a:ln w="127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86" name="Shape 86"/>
          <p:cNvSpPr/>
          <p:nvPr/>
        </p:nvSpPr>
        <p:spPr>
          <a:xfrm>
            <a:off x="3399741" y="3264073"/>
            <a:ext cx="1" cy="1250539"/>
          </a:xfrm>
          <a:prstGeom prst="line">
            <a:avLst/>
          </a:prstGeom>
          <a:ln w="12700">
            <a:solidFill/>
            <a:miter lim="400000"/>
            <a:head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87" name="Shape 87"/>
          <p:cNvSpPr/>
          <p:nvPr/>
        </p:nvSpPr>
        <p:spPr>
          <a:xfrm flipH="1">
            <a:off x="5008961" y="4495901"/>
            <a:ext cx="982563" cy="1"/>
          </a:xfrm>
          <a:prstGeom prst="line">
            <a:avLst/>
          </a:prstGeom>
          <a:ln w="127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88" name="Shape 88"/>
          <p:cNvSpPr/>
          <p:nvPr/>
        </p:nvSpPr>
        <p:spPr>
          <a:xfrm>
            <a:off x="5984576" y="3635525"/>
            <a:ext cx="1" cy="859696"/>
          </a:xfrm>
          <a:prstGeom prst="line">
            <a:avLst/>
          </a:prstGeom>
          <a:ln w="12700">
            <a:solidFill/>
            <a:miter lim="400000"/>
            <a:head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30051" y="4353138"/>
            <a:ext cx="212040" cy="324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/>
            </a:lvl1pPr>
          </a:lstStyle>
          <a:p>
            <a:pPr lvl="0">
              <a:defRPr sz="1800"/>
            </a:pPr>
            <a:r>
              <a:rPr sz="1600"/>
              <a:t>x</a:t>
            </a:r>
          </a:p>
        </p:txBody>
      </p:sp>
      <p:sp>
        <p:nvSpPr>
          <p:cNvPr id="90" name="Shape 90"/>
          <p:cNvSpPr/>
          <p:nvPr/>
        </p:nvSpPr>
        <p:spPr>
          <a:xfrm>
            <a:off x="3298434" y="2940043"/>
            <a:ext cx="208383" cy="324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/>
            </a:lvl1pPr>
          </a:lstStyle>
          <a:p>
            <a:pPr lvl="0">
              <a:defRPr sz="1800"/>
            </a:pPr>
            <a:r>
              <a:rPr sz="1600"/>
              <a:t>y</a:t>
            </a:r>
          </a:p>
        </p:txBody>
      </p:sp>
      <p:sp>
        <p:nvSpPr>
          <p:cNvPr id="91" name="Shape 91"/>
          <p:cNvSpPr/>
          <p:nvPr/>
        </p:nvSpPr>
        <p:spPr>
          <a:xfrm>
            <a:off x="4828984" y="4333748"/>
            <a:ext cx="208383" cy="324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/>
            </a:lvl1pPr>
          </a:lstStyle>
          <a:p>
            <a:pPr lvl="0">
              <a:defRPr sz="1800"/>
            </a:pPr>
            <a:r>
              <a:rPr sz="1600" dirty="0"/>
              <a:t>z</a:t>
            </a:r>
          </a:p>
        </p:txBody>
      </p:sp>
      <p:sp>
        <p:nvSpPr>
          <p:cNvPr id="92" name="Shape 92"/>
          <p:cNvSpPr/>
          <p:nvPr/>
        </p:nvSpPr>
        <p:spPr>
          <a:xfrm>
            <a:off x="5736928" y="3527009"/>
            <a:ext cx="208383" cy="324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/>
            </a:lvl1pPr>
          </a:lstStyle>
          <a:p>
            <a:pPr lvl="0">
              <a:defRPr sz="1800"/>
            </a:pPr>
            <a:r>
              <a:rPr sz="1600"/>
              <a:t>y</a:t>
            </a:r>
          </a:p>
        </p:txBody>
      </p:sp>
      <p:sp>
        <p:nvSpPr>
          <p:cNvPr id="93" name="Shape 93"/>
          <p:cNvSpPr/>
          <p:nvPr/>
        </p:nvSpPr>
        <p:spPr>
          <a:xfrm>
            <a:off x="6188682" y="3654821"/>
            <a:ext cx="105573" cy="105573"/>
          </a:xfrm>
          <a:prstGeom prst="rect">
            <a:avLst/>
          </a:prstGeom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731887" y="6328753"/>
                <a:ext cx="5536709" cy="12232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AE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ar-AE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ar-AE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ar-AE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ar-AE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ar-AE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𝜅</m:t>
                      </m:r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887" y="6328753"/>
                <a:ext cx="5536709" cy="12232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 smtClean="0"/>
              <a:t>Moment</a:t>
            </a:r>
            <a:r>
              <a:rPr lang="en-US" sz="4200" dirty="0" smtClean="0"/>
              <a:t>-C</a:t>
            </a:r>
            <a:r>
              <a:rPr sz="4200" dirty="0" smtClean="0"/>
              <a:t>urvature </a:t>
            </a:r>
            <a:r>
              <a:rPr lang="en-US" sz="4200" dirty="0" smtClean="0"/>
              <a:t>Re</a:t>
            </a:r>
            <a:r>
              <a:rPr sz="4200" dirty="0" smtClean="0"/>
              <a:t>lationship</a:t>
            </a:r>
            <a:endParaRPr sz="4200" dirty="0"/>
          </a:p>
        </p:txBody>
      </p:sp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6</a:t>
            </a:fld>
            <a:endParaRPr sz="1400"/>
          </a:p>
        </p:txBody>
      </p:sp>
      <p:sp>
        <p:nvSpPr>
          <p:cNvPr id="97" name="Shape 97"/>
          <p:cNvSpPr/>
          <p:nvPr/>
        </p:nvSpPr>
        <p:spPr>
          <a:xfrm>
            <a:off x="567447" y="2579383"/>
            <a:ext cx="2215254" cy="1694869"/>
          </a:xfrm>
          <a:prstGeom prst="rect">
            <a:avLst/>
          </a:prstGeom>
          <a:ln w="12700">
            <a:solidFill>
              <a:srgbClr val="747474"/>
            </a:solidFill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98" name="Shape 98"/>
          <p:cNvSpPr/>
          <p:nvPr/>
        </p:nvSpPr>
        <p:spPr>
          <a:xfrm>
            <a:off x="567447" y="2575178"/>
            <a:ext cx="2215254" cy="272168"/>
          </a:xfrm>
          <a:prstGeom prst="rect">
            <a:avLst/>
          </a:prstGeom>
          <a:ln w="12700">
            <a:solidFill>
              <a:srgbClr val="747474"/>
            </a:solidFill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99" name="Shape 99"/>
          <p:cNvSpPr/>
          <p:nvPr/>
        </p:nvSpPr>
        <p:spPr>
          <a:xfrm>
            <a:off x="567447" y="3997578"/>
            <a:ext cx="2215254" cy="272168"/>
          </a:xfrm>
          <a:prstGeom prst="rect">
            <a:avLst/>
          </a:prstGeom>
          <a:ln w="12700">
            <a:solidFill>
              <a:srgbClr val="747474"/>
            </a:solidFill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964437" y="2145825"/>
            <a:ext cx="1116331" cy="399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side view</a:t>
            </a:r>
          </a:p>
        </p:txBody>
      </p:sp>
      <p:sp>
        <p:nvSpPr>
          <p:cNvPr id="101" name="Shape 101"/>
          <p:cNvSpPr/>
          <p:nvPr/>
        </p:nvSpPr>
        <p:spPr>
          <a:xfrm>
            <a:off x="2831125" y="3537391"/>
            <a:ext cx="1083565" cy="1"/>
          </a:xfrm>
          <a:prstGeom prst="line">
            <a:avLst/>
          </a:prstGeom>
          <a:ln w="127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02" name="Shape 102"/>
          <p:cNvSpPr/>
          <p:nvPr/>
        </p:nvSpPr>
        <p:spPr>
          <a:xfrm flipH="1">
            <a:off x="2828241" y="2286173"/>
            <a:ext cx="1" cy="1250539"/>
          </a:xfrm>
          <a:prstGeom prst="line">
            <a:avLst/>
          </a:prstGeom>
          <a:ln w="12700">
            <a:solidFill/>
            <a:miter lim="400000"/>
            <a:head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3858551" y="3375238"/>
            <a:ext cx="212040" cy="324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/>
            </a:lvl1pPr>
          </a:lstStyle>
          <a:p>
            <a:pPr lvl="0">
              <a:defRPr sz="1800"/>
            </a:pPr>
            <a:r>
              <a:rPr sz="1600"/>
              <a:t>x</a:t>
            </a:r>
          </a:p>
        </p:txBody>
      </p:sp>
      <p:sp>
        <p:nvSpPr>
          <p:cNvPr id="104" name="Shape 104"/>
          <p:cNvSpPr/>
          <p:nvPr/>
        </p:nvSpPr>
        <p:spPr>
          <a:xfrm>
            <a:off x="2726934" y="1962143"/>
            <a:ext cx="208383" cy="324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/>
            </a:lvl1pPr>
          </a:lstStyle>
          <a:p>
            <a:pPr lvl="0">
              <a:defRPr sz="1800"/>
            </a:pPr>
            <a:r>
              <a:rPr sz="1600"/>
              <a:t>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974660" y="2807210"/>
                <a:ext cx="5919248" cy="12538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trlPr>
                            <a:rPr lang="en-US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en-US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𝑑𝐴</m:t>
                          </m:r>
                          <m:r>
                            <a:rPr lang="en-US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f>
                        <m:fPr>
                          <m:ctrlPr>
                            <a:rPr lang="en-US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nary>
                        <m:naryPr>
                          <m:ctrlPr>
                            <a:rPr lang="en-US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𝑑𝐴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660" y="2807210"/>
                <a:ext cx="5919248" cy="12538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576628" y="4931249"/>
                <a:ext cx="11367857" cy="7322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trlPr>
                          <a:rPr lang="en-US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en-US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𝑑𝐴</m:t>
                        </m:r>
                      </m:e>
                    </m:nary>
                  </m:oMath>
                </a14:m>
                <a:r>
                  <a:rPr lang="en-US" dirty="0" smtClean="0">
                    <a:solidFill>
                      <a:schemeClr val="bg2">
                        <a:lumMod val="50000"/>
                      </a:schemeClr>
                    </a:solidFill>
                  </a:rPr>
                  <a:t> is the area moment of inertia around the z-axis</a:t>
                </a:r>
                <a:endParaRPr 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28" y="4931249"/>
                <a:ext cx="11367857" cy="732252"/>
              </a:xfrm>
              <a:prstGeom prst="rect">
                <a:avLst/>
              </a:prstGeom>
              <a:blipFill>
                <a:blip r:embed="rId3"/>
                <a:stretch>
                  <a:fillRect t="-13333" r="-1127" b="-19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asted-image.png"/>
          <p:cNvPicPr/>
          <p:nvPr/>
        </p:nvPicPr>
        <p:blipFill>
          <a:blip r:embed="rId4">
            <a:extLst/>
          </a:blip>
          <a:srcRect r="16396" b="14731"/>
          <a:stretch>
            <a:fillRect/>
          </a:stretch>
        </p:blipFill>
        <p:spPr>
          <a:xfrm>
            <a:off x="5493293" y="2510966"/>
            <a:ext cx="1482775" cy="1845521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87"/>
          <p:cNvSpPr/>
          <p:nvPr/>
        </p:nvSpPr>
        <p:spPr>
          <a:xfrm flipH="1">
            <a:off x="5277994" y="3524885"/>
            <a:ext cx="982563" cy="1"/>
          </a:xfrm>
          <a:prstGeom prst="line">
            <a:avLst/>
          </a:prstGeom>
          <a:ln w="127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6" name="Shape 88"/>
          <p:cNvSpPr/>
          <p:nvPr/>
        </p:nvSpPr>
        <p:spPr>
          <a:xfrm>
            <a:off x="6253609" y="2664509"/>
            <a:ext cx="1" cy="859696"/>
          </a:xfrm>
          <a:prstGeom prst="line">
            <a:avLst/>
          </a:prstGeom>
          <a:ln w="12700">
            <a:solidFill/>
            <a:miter lim="400000"/>
            <a:head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7" name="Shape 91"/>
          <p:cNvSpPr/>
          <p:nvPr/>
        </p:nvSpPr>
        <p:spPr>
          <a:xfrm>
            <a:off x="5098017" y="3362732"/>
            <a:ext cx="208383" cy="324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/>
            </a:lvl1pPr>
          </a:lstStyle>
          <a:p>
            <a:pPr lvl="0">
              <a:defRPr sz="1800"/>
            </a:pPr>
            <a:r>
              <a:rPr sz="1600" dirty="0"/>
              <a:t>z</a:t>
            </a:r>
          </a:p>
        </p:txBody>
      </p:sp>
      <p:sp>
        <p:nvSpPr>
          <p:cNvPr id="18" name="Shape 92"/>
          <p:cNvSpPr/>
          <p:nvPr/>
        </p:nvSpPr>
        <p:spPr>
          <a:xfrm>
            <a:off x="6005961" y="2555993"/>
            <a:ext cx="208383" cy="324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/>
            </a:lvl1pPr>
          </a:lstStyle>
          <a:p>
            <a:pPr lvl="0">
              <a:defRPr sz="1800"/>
            </a:pPr>
            <a:r>
              <a:rPr sz="1600"/>
              <a:t>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689895" y="6144918"/>
                <a:ext cx="5816592" cy="9466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r>
                          <a:rPr lang="en-US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bg2">
                        <a:lumMod val="50000"/>
                      </a:schemeClr>
                    </a:solidFill>
                  </a:rPr>
                  <a:t>			or			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𝜅</m:t>
                    </m:r>
                    <m:r>
                      <a:rPr lang="en-US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den>
                    </m:f>
                  </m:oMath>
                </a14:m>
                <a:endParaRPr 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895" y="6144918"/>
                <a:ext cx="5816592" cy="946606"/>
              </a:xfrm>
              <a:prstGeom prst="rect">
                <a:avLst/>
              </a:prstGeom>
              <a:blipFill>
                <a:blip r:embed="rId5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Bending </a:t>
            </a:r>
            <a:r>
              <a:rPr lang="en-US" sz="4200" dirty="0" smtClean="0"/>
              <a:t>S</a:t>
            </a:r>
            <a:r>
              <a:rPr sz="4200" dirty="0" smtClean="0"/>
              <a:t>tress</a:t>
            </a:r>
            <a:endParaRPr sz="4200" dirty="0"/>
          </a:p>
        </p:txBody>
      </p:sp>
      <p:sp>
        <p:nvSpPr>
          <p:cNvPr id="107" name="Shape 10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7</a:t>
            </a:fld>
            <a:endParaRPr sz="1400"/>
          </a:p>
        </p:txBody>
      </p:sp>
      <p:pic>
        <p:nvPicPr>
          <p:cNvPr id="10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7645" y="1995692"/>
            <a:ext cx="2286001" cy="1358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08548" y="2103642"/>
            <a:ext cx="207010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07428" y="3375306"/>
            <a:ext cx="2603501" cy="203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pasted-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925337" y="3623085"/>
            <a:ext cx="2425701" cy="1955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pasted-image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235066" y="6526035"/>
            <a:ext cx="7921008" cy="15543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 smtClean="0"/>
              <a:t>The Centroid</a:t>
            </a:r>
            <a:endParaRPr sz="4200" dirty="0"/>
          </a:p>
        </p:txBody>
      </p:sp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8</a:t>
            </a:fld>
            <a:endParaRPr sz="1400"/>
          </a:p>
        </p:txBody>
      </p:sp>
      <p:pic>
        <p:nvPicPr>
          <p:cNvPr id="1028" name="Picture 4" descr="Image result for centroid i be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017" y="4578801"/>
            <a:ext cx="3255283" cy="473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entroid i be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771" y="5168732"/>
            <a:ext cx="3650352" cy="414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entroid i be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32" y="5646056"/>
            <a:ext cx="2813578" cy="3667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Shape 54"/>
          <p:cNvSpPr>
            <a:spLocks noGrp="1"/>
          </p:cNvSpPr>
          <p:nvPr>
            <p:ph type="body" idx="1"/>
          </p:nvPr>
        </p:nvSpPr>
        <p:spPr>
          <a:xfrm>
            <a:off x="571500" y="2227478"/>
            <a:ext cx="9385300" cy="276039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Calculate it</a:t>
            </a:r>
          </a:p>
          <a:p>
            <a:pPr lvl="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CAD it</a:t>
            </a:r>
          </a:p>
          <a:p>
            <a:pPr lvl="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Look it up</a:t>
            </a:r>
          </a:p>
          <a:p>
            <a:pPr lvl="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</a:rPr>
              <a:t>MecMovies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Centroid Game</a:t>
            </a:r>
            <a:endParaRPr lang="en-US" sz="32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9917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 smtClean="0"/>
              <a:t>Calculating the Z </a:t>
            </a:r>
            <a:r>
              <a:rPr lang="en-US" sz="4200" dirty="0" err="1" smtClean="0"/>
              <a:t>Centroidal</a:t>
            </a:r>
            <a:r>
              <a:rPr lang="en-US" sz="4200" dirty="0" smtClean="0"/>
              <a:t> Axis</a:t>
            </a:r>
            <a:endParaRPr sz="4200" dirty="0"/>
          </a:p>
        </p:txBody>
      </p:sp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9</a:t>
            </a:fld>
            <a:endParaRPr sz="14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Shape 54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500" y="2227478"/>
                <a:ext cx="9385300" cy="3752408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514350" lvl="0" indent="-514350">
                  <a:spcBef>
                    <a:spcPts val="1600"/>
                  </a:spcBef>
                  <a:buFont typeface="+mj-lt"/>
                  <a:buAutoNum type="arabicPeriod"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 smtClean="0">
                    <a:solidFill>
                      <a:schemeClr val="bg2">
                        <a:lumMod val="50000"/>
                      </a:schemeClr>
                    </a:solidFill>
                  </a:rPr>
                  <a:t>Find area of each shape</a:t>
                </a:r>
              </a:p>
              <a:p>
                <a:pPr marL="514350" lvl="0" indent="-514350">
                  <a:spcBef>
                    <a:spcPts val="1600"/>
                  </a:spcBef>
                  <a:buFont typeface="+mj-lt"/>
                  <a:buAutoNum type="arabicPeriod"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 smtClean="0">
                    <a:solidFill>
                      <a:schemeClr val="bg2">
                        <a:lumMod val="50000"/>
                      </a:schemeClr>
                    </a:solidFill>
                  </a:rPr>
                  <a:t>Find centroid of each shape</a:t>
                </a:r>
              </a:p>
              <a:p>
                <a:pPr marL="514350" lvl="0" indent="-514350">
                  <a:spcBef>
                    <a:spcPts val="1600"/>
                  </a:spcBef>
                  <a:buFont typeface="+mj-lt"/>
                  <a:buAutoNum type="arabicPeriod"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 smtClean="0">
                    <a:solidFill>
                      <a:schemeClr val="bg2">
                        <a:lumMod val="50000"/>
                      </a:schemeClr>
                    </a:solidFill>
                  </a:rPr>
                  <a:t>Multiply </a:t>
                </a:r>
                <a:r>
                  <a:rPr lang="en-US" sz="3200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y</a:t>
                </a:r>
                <a:r>
                  <a:rPr lang="en-US" sz="3200" baseline="-25000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i</a:t>
                </a:r>
                <a:r>
                  <a:rPr lang="en-US" sz="3200" dirty="0" smtClean="0">
                    <a:solidFill>
                      <a:schemeClr val="bg2">
                        <a:lumMod val="50000"/>
                      </a:schemeClr>
                    </a:solidFill>
                  </a:rPr>
                  <a:t>*A</a:t>
                </a:r>
                <a:r>
                  <a:rPr lang="en-US" sz="3200" baseline="-25000" dirty="0" smtClean="0">
                    <a:solidFill>
                      <a:schemeClr val="bg2">
                        <a:lumMod val="50000"/>
                      </a:schemeClr>
                    </a:solidFill>
                  </a:rPr>
                  <a:t>i</a:t>
                </a:r>
                <a:endParaRPr lang="en-US" sz="3200" dirty="0" smtClean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514350" lvl="0" indent="-514350">
                  <a:spcBef>
                    <a:spcPts val="1600"/>
                  </a:spcBef>
                  <a:buFont typeface="+mj-lt"/>
                  <a:buAutoNum type="arabicPeriod"/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n-US" sz="3200" dirty="0" smtClean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4" name="Shape 5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2227478"/>
                <a:ext cx="9385300" cy="3752408"/>
              </a:xfrm>
              <a:prstGeom prst="rect">
                <a:avLst/>
              </a:prstGeom>
              <a:blipFill>
                <a:blip r:embed="rId2"/>
                <a:stretch>
                  <a:fillRect l="-1884" t="-3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8456" y="2227478"/>
            <a:ext cx="4038600" cy="340042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393394"/>
              </p:ext>
            </p:extLst>
          </p:nvPr>
        </p:nvGraphicFramePr>
        <p:xfrm>
          <a:off x="1035351" y="6916352"/>
          <a:ext cx="8669868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7467">
                  <a:extLst>
                    <a:ext uri="{9D8B030D-6E8A-4147-A177-3AD203B41FA5}">
                      <a16:colId xmlns:a16="http://schemas.microsoft.com/office/drawing/2014/main" val="459022074"/>
                    </a:ext>
                  </a:extLst>
                </a:gridCol>
                <a:gridCol w="2167467">
                  <a:extLst>
                    <a:ext uri="{9D8B030D-6E8A-4147-A177-3AD203B41FA5}">
                      <a16:colId xmlns:a16="http://schemas.microsoft.com/office/drawing/2014/main" val="3768362566"/>
                    </a:ext>
                  </a:extLst>
                </a:gridCol>
                <a:gridCol w="2167467">
                  <a:extLst>
                    <a:ext uri="{9D8B030D-6E8A-4147-A177-3AD203B41FA5}">
                      <a16:colId xmlns:a16="http://schemas.microsoft.com/office/drawing/2014/main" val="3531146419"/>
                    </a:ext>
                  </a:extLst>
                </a:gridCol>
                <a:gridCol w="2167467">
                  <a:extLst>
                    <a:ext uri="{9D8B030D-6E8A-4147-A177-3AD203B41FA5}">
                      <a16:colId xmlns:a16="http://schemas.microsoft.com/office/drawing/2014/main" val="18690153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</a:t>
                      </a:r>
                      <a:r>
                        <a:rPr lang="en-US" sz="2000" b="1" baseline="-25000" dirty="0" smtClean="0"/>
                        <a:t>i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y</a:t>
                      </a:r>
                      <a:r>
                        <a:rPr lang="en-US" sz="2000" b="1" baseline="-25000" dirty="0" err="1" smtClean="0"/>
                        <a:t>i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y</a:t>
                      </a:r>
                      <a:r>
                        <a:rPr lang="en-US" sz="2000" b="1" baseline="-25000" dirty="0" err="1" smtClean="0"/>
                        <a:t>i</a:t>
                      </a:r>
                      <a:r>
                        <a:rPr lang="en-US" sz="2000" b="1" baseline="0" dirty="0" err="1" smtClean="0"/>
                        <a:t>A</a:t>
                      </a:r>
                      <a:r>
                        <a:rPr lang="en-US" sz="2000" b="1" baseline="-25000" dirty="0" err="1" smtClean="0"/>
                        <a:t>i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51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(1)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416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(2)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591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(3)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225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Sum</a:t>
                      </a:r>
                      <a:endParaRPr lang="en-US" sz="200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079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36996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295</Words>
  <Application>Microsoft Office PowerPoint</Application>
  <PresentationFormat>Custom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Avenir Roman</vt:lpstr>
      <vt:lpstr>Calibri</vt:lpstr>
      <vt:lpstr>Cambria Math</vt:lpstr>
      <vt:lpstr>Helvetica</vt:lpstr>
      <vt:lpstr>Helvetica Neue</vt:lpstr>
      <vt:lpstr>Helvetica Neue Light</vt:lpstr>
      <vt:lpstr>ModernPortfolio</vt:lpstr>
      <vt:lpstr>Mechanics of Materials Engr 350 - Lecture 25 Bending 1</vt:lpstr>
      <vt:lpstr>Vocabulary</vt:lpstr>
      <vt:lpstr>Flexural Strains</vt:lpstr>
      <vt:lpstr>Flexural Strain Equations</vt:lpstr>
      <vt:lpstr>Normal Stresses in Beams</vt:lpstr>
      <vt:lpstr>Moment-Curvature Relationship</vt:lpstr>
      <vt:lpstr>Bending Stress</vt:lpstr>
      <vt:lpstr>The Centroid</vt:lpstr>
      <vt:lpstr>Calculating the Z Centroidal Axis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Materials Engr 350 - Lecture 21 Bending</dc:title>
  <dc:creator>Cordon, Daniel (dcordon@uidaho.edu)</dc:creator>
  <cp:lastModifiedBy>Cordon, Daniel (dcordon@uidaho.edu)</cp:lastModifiedBy>
  <cp:revision>8</cp:revision>
  <dcterms:modified xsi:type="dcterms:W3CDTF">2019-03-27T18:06:56Z</dcterms:modified>
</cp:coreProperties>
</file>